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942" r:id="rId8"/>
    <p:sldId id="1132" r:id="rId9"/>
    <p:sldId id="1133" r:id="rId10"/>
    <p:sldId id="1135" r:id="rId11"/>
    <p:sldId id="1136" r:id="rId12"/>
    <p:sldId id="1137" r:id="rId13"/>
    <p:sldId id="1138" r:id="rId14"/>
    <p:sldId id="911" r:id="rId15"/>
    <p:sldId id="1139" r:id="rId16"/>
    <p:sldId id="1005" r:id="rId17"/>
    <p:sldId id="1007" r:id="rId18"/>
    <p:sldId id="1006" r:id="rId19"/>
    <p:sldId id="1073" r:id="rId20"/>
    <p:sldId id="821" r:id="rId21"/>
    <p:sldId id="1075" r:id="rId22"/>
    <p:sldId id="1140" r:id="rId23"/>
    <p:sldId id="816" r:id="rId24"/>
    <p:sldId id="1142" r:id="rId25"/>
    <p:sldId id="1143" r:id="rId26"/>
    <p:sldId id="1144" r:id="rId27"/>
    <p:sldId id="1145" r:id="rId28"/>
    <p:sldId id="879" r:id="rId29"/>
    <p:sldId id="945" r:id="rId30"/>
    <p:sldId id="1012" r:id="rId31"/>
    <p:sldId id="1085" r:id="rId32"/>
    <p:sldId id="1146" r:id="rId33"/>
    <p:sldId id="946" r:id="rId34"/>
    <p:sldId id="1016" r:id="rId35"/>
    <p:sldId id="1018" r:id="rId36"/>
    <p:sldId id="1019" r:id="rId37"/>
    <p:sldId id="419" r:id="rId38"/>
    <p:sldId id="1020" r:id="rId39"/>
    <p:sldId id="1021" r:id="rId40"/>
    <p:sldId id="1023" r:id="rId41"/>
    <p:sldId id="1024" r:id="rId42"/>
    <p:sldId id="872" r:id="rId43"/>
    <p:sldId id="1025" r:id="rId44"/>
    <p:sldId id="1026" r:id="rId45"/>
    <p:sldId id="1027" r:id="rId46"/>
    <p:sldId id="1028" r:id="rId47"/>
    <p:sldId id="1029" r:id="rId48"/>
    <p:sldId id="1030" r:id="rId49"/>
    <p:sldId id="1031" r:id="rId50"/>
    <p:sldId id="656" r:id="rId51"/>
    <p:sldId id="1032" r:id="rId52"/>
    <p:sldId id="1033" r:id="rId53"/>
    <p:sldId id="433" r:id="rId54"/>
    <p:sldId id="1059" r:id="rId55"/>
    <p:sldId id="1058" r:id="rId56"/>
    <p:sldId id="1060" r:id="rId57"/>
    <p:sldId id="971" r:id="rId58"/>
    <p:sldId id="972" r:id="rId59"/>
    <p:sldId id="1061" r:id="rId60"/>
    <p:sldId id="1062" r:id="rId61"/>
    <p:sldId id="901" r:id="rId62"/>
    <p:sldId id="1063" r:id="rId63"/>
    <p:sldId id="446" r:id="rId6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92" userDrawn="1">
          <p15:clr>
            <a:srgbClr val="A4A3A4"/>
          </p15:clr>
        </p15:guide>
        <p15:guide id="2" pos="38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792"/>
        <p:guide pos="3827"/>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7.xml"/><Relationship Id="rId5" Type="http://schemas.openxmlformats.org/officeDocument/2006/relationships/slide" Target="slide34.xml"/><Relationship Id="rId4" Type="http://schemas.openxmlformats.org/officeDocument/2006/relationships/slide" Target="slide11.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3" Type="http://schemas.openxmlformats.org/officeDocument/2006/relationships/notesSlide" Target="../notesSlides/notesSlide16.xml"/><Relationship Id="rId22" Type="http://schemas.openxmlformats.org/officeDocument/2006/relationships/slideLayout" Target="../slideLayouts/slideLayout3.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tags" Target="../tags/tag28.xml"/><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1976120" y="790575"/>
            <a:ext cx="8239125" cy="5276850"/>
          </a:xfrm>
          <a:prstGeom prst="rect">
            <a:avLst/>
          </a:prstGeom>
        </p:spPr>
      </p:pic>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2211070" y="1656715"/>
            <a:ext cx="7972425" cy="4724400"/>
          </a:xfrm>
          <a:prstGeom prst="rect">
            <a:avLst/>
          </a:prstGeom>
        </p:spPr>
      </p:pic>
      <p:sp>
        <p:nvSpPr>
          <p:cNvPr id="4" name="文本框 3"/>
          <p:cNvSpPr txBox="1"/>
          <p:nvPr/>
        </p:nvSpPr>
        <p:spPr>
          <a:xfrm>
            <a:off x="972820" y="826770"/>
            <a:ext cx="2150110" cy="829945"/>
          </a:xfrm>
          <a:prstGeom prst="rect">
            <a:avLst/>
          </a:prstGeom>
          <a:noFill/>
        </p:spPr>
        <p:txBody>
          <a:bodyPr wrap="square" rtlCol="0">
            <a:spAutoFit/>
          </a:bodyPr>
          <a:p>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5" name="图片 4"/>
          <p:cNvPicPr>
            <a:picLocks noChangeAspect="1"/>
          </p:cNvPicPr>
          <p:nvPr/>
        </p:nvPicPr>
        <p:blipFill>
          <a:blip r:embed="rId2"/>
          <a:stretch>
            <a:fillRect/>
          </a:stretch>
        </p:blipFill>
        <p:spPr>
          <a:xfrm>
            <a:off x="1990725" y="860425"/>
            <a:ext cx="8210550" cy="5381625"/>
          </a:xfrm>
          <a:prstGeom prst="rect">
            <a:avLst/>
          </a:prstGeom>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00735"/>
            <a:ext cx="10472420" cy="55010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graphs illustrate the average low-carbon economy efficiency (LCEE) in China from 2005 to 2019. The line graph displays three regions’ low-carbon economy curve and the scatter diagram shows the distribution of LCEE in the provincial level. Note that Macao Special Administrative Region, Hong Kong Special Administrative Region, Taiwan Province of China, and Xizang Autonomous Region are not included because there are no statistical data. The efficiency of green innovation varies from 0 to 1.</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00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relative efficiency values of China’s provinces and cities’ LCEE from 2005 to 2019 are calculated. According to the classification standards on the website of the National Bureau of Statistics of China, each province is uniformly divided into eastern, central, and western regions.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00735"/>
            <a:ext cx="10355580" cy="55010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eastern region includes: Beijing, Shanghai, Jiangsu, Zhejiang, Guangdong, Fujian, Hainan, Shandong, Tianjin, Guangxi, Liaoning, and Hebei. The central region includes Jiangxi, Hunan, Anhui, Hubei, Henan, Shanxi, Inner Mongolia, Jilin, and Heilongjiang. The western region includes Chongqing, Sichuan, Shaanxi, Yunnan, Gansu, Xinjiang, Ningxia, Qinghai, and Guizhou. From the graph and the diagram, we can find that LCEE shows the following laws, both at the regional level and at the provincial level.</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From the regional level as shown in the line graph, there are obvious differences in LCEE among different regions, and the average LCEE of each region from high to low is the east, the central, and the west.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39800" y="810260"/>
            <a:ext cx="10306050" cy="55537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From the perspective of time evolution, the LCEE of each region shows a downward trend as a whole, with the eastern region showing a larger decline. </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Specifically, the average LCEE in the eastern region is between 0.6 and 0.8, which is higher than the average LCEE in China, and it is in a state of high efficiency. The average LCEE in the central region ranges from 0.5 to 0.6, which is lower than the average LCEE in China. The development trend of the western region is relatively stable, with the average LCEE ranging from 0.4 to 0.5, which is far lower than the average LCEE in China.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From the provincial level as shown in the diagram, the eastern regions, including Beijing, Shanghai, Guangdong, and Tianjin, maintain a high LCEE, among which Beijing’s LCEE is always 1 during the study period.</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79475"/>
            <a:ext cx="10355580" cy="523748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It can be seen that the level of LCEE is directly proportional to GDP. Cities with high GDP have high investment in innovation and developed technology, which contributes to high efficiency. In the central region, the LCEE of Jiangxi, Anhui, Hunan, Hubei, and Henan provinces is higher than that of Shanxi. In the western region, the LCEE of Chongqing is higher than that of other provinces, among which the LCEE of Sichuan and Shaanxi is in the middle, and that of other provinces is lower than the middle level, which explains the fact that the LCEE of the western region is far lower than the national average.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1404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524000" y="1574800"/>
          <a:ext cx="9144000" cy="4036060"/>
        </p:xfrm>
        <a:graphic>
          <a:graphicData uri="http://schemas.openxmlformats.org/drawingml/2006/table">
            <a:tbl>
              <a:tblPr firstRow="1" bandRow="1">
                <a:tableStyleId>{5940675A-B579-460E-94D1-54222C63F5DA}</a:tableStyleId>
              </a:tblPr>
              <a:tblGrid>
                <a:gridCol w="4572000"/>
                <a:gridCol w="4572000"/>
              </a:tblGrid>
              <a:tr h="532765">
                <a:tc>
                  <a:txBody>
                    <a:bodyPr/>
                    <a:p>
                      <a:pPr algn="ctr">
                        <a:buNone/>
                      </a:pPr>
                      <a:r>
                        <a:rPr lang="en-US" altLang="zh-CN" sz="2200" b="1">
                          <a:latin typeface="Times New Roman" panose="02020603050405020304" charset="0"/>
                          <a:cs typeface="Times New Roman" panose="02020603050405020304" charset="0"/>
                        </a:rPr>
                        <a:t>Functions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01040">
                <a:tc>
                  <a:txBody>
                    <a:bodyPr/>
                    <a:p>
                      <a:pPr>
                        <a:buNone/>
                      </a:pPr>
                      <a:r>
                        <a:rPr lang="en-US" altLang="zh-CN" sz="2200">
                          <a:latin typeface="Times New Roman" panose="02020603050405020304" charset="0"/>
                          <a:cs typeface="Times New Roman" panose="02020603050405020304" charset="0"/>
                        </a:rPr>
                        <a:t>Describe the content of the graph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0405">
                <a:tc>
                  <a:txBody>
                    <a:bodyPr/>
                    <a:p>
                      <a:pPr>
                        <a:buNone/>
                      </a:pPr>
                      <a:r>
                        <a:rPr lang="en-US" altLang="zh-CN" sz="2200">
                          <a:latin typeface="Times New Roman" panose="02020603050405020304" charset="0"/>
                          <a:cs typeface="Times New Roman" panose="02020603050405020304" charset="0"/>
                        </a:rPr>
                        <a:t>Summarize the trend in the graph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0405">
                <a:tc>
                  <a:txBody>
                    <a:bodyPr/>
                    <a:p>
                      <a:pPr>
                        <a:buNone/>
                      </a:pPr>
                      <a:r>
                        <a:rPr lang="en-US" altLang="zh-CN" sz="2200">
                          <a:latin typeface="Times New Roman" panose="02020603050405020304" charset="0"/>
                          <a:cs typeface="Times New Roman" panose="02020603050405020304" charset="0"/>
                        </a:rPr>
                        <a:t>Cite statistics (using “with” structure)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1040">
                <a:tc>
                  <a:txBody>
                    <a:bodyPr/>
                    <a:p>
                      <a:pPr>
                        <a:buNone/>
                      </a:pPr>
                      <a:r>
                        <a:rPr lang="en-US" altLang="zh-CN" sz="2200">
                          <a:latin typeface="Times New Roman" panose="02020603050405020304" charset="0"/>
                          <a:cs typeface="Times New Roman" panose="02020603050405020304" charset="0"/>
                        </a:rPr>
                        <a:t>Cite statistics (using “which” clause)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00405">
                <a:tc>
                  <a:txBody>
                    <a:bodyPr/>
                    <a:p>
                      <a:pPr>
                        <a:buNone/>
                      </a:pPr>
                      <a:r>
                        <a:rPr lang="en-US" altLang="zh-CN" sz="2200">
                          <a:latin typeface="Times New Roman" panose="02020603050405020304" charset="0"/>
                          <a:cs typeface="Times New Roman" panose="02020603050405020304" charset="0"/>
                        </a:rPr>
                        <a:t>Make comparison between numbers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67715"/>
            <a:ext cx="10398125" cy="5513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2013, China launched the Targeted Poverty Alleviation program, transitioning from a relief-oriented poverty reduction strategy to a development-oriented poverty reduction strategy. The core feature of the program is to precisely identify poor rural households and provide targeted assistance on the basis of the cause of poverty. In the meantime, a policy package including various policies was formed. According to Barrett’s research, government support policies can be divided into two types, namely, safety nets and cargo nets. Additionally, distinctive monitoring nets consisting of grassroots officials are established under China’s Targeted Poverty Alleviation program. Representative support policies are demonstrated in the diagram below.</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1966595" y="804545"/>
            <a:ext cx="8258175" cy="5248275"/>
          </a:xfrm>
          <a:prstGeom prst="rect">
            <a:avLst/>
          </a:prstGeom>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Unit15</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Chart and Graph Writing</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502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Monitoring nets are a village-based assistance and grid supervision system. In this system, local government officials, called poverty alleviation coordinators, are assigned to individual impoverished households to solve the problem of anti-poverty efficiency loss due to information asymmetry. In the Targeted Poverty Alleviation program, poverty alleviation coordinators are required to pay frequent home visits to the assigned households and to deploy policy resources for poverty reduction. As a link between poor rural households and the government, dynamic monitoring nets are formed by these poverty alleviation coordinators. Through the monitoring nets, poor rural households and the causes of poverty can be accurately identified in a timely manner, which is conducive to offering targeted support policies.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29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Safety nets are mainly medical insurance, subsistence allowances and the renovation of rural dilapidated houses, which play a safety net role when rural households suffer from contingencies. Regarding the short-term economic burden on health shocks, all rural households on the edge of poverty are covered by China’s new rural cooperative medical insurance, which is a universal safety net that has special and preferential principles for poor rural households. For rural households identified by monitoring nets as being in poverty or on the edge of poverty, their hospitalization expense in local public county hospitals is less than 30% of the actual expense. In some regions, the value is even less than 10%, and the remaining expense is covered by government finance. Through this method, the sudden out-of-pocket medical expense associated with health shocks is greatly mitigated. </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29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Additionally, subsistence allowances refer to providing poor rural households with funds and therefore helping them to maintain a minimum living standard. The renovation of dilapidated rural houses means that the government helps poor rural households to improve the quality of their dwellings. In regards to these policies, the implementers are the government, and the beneficiaries are poor rural households. Through the support of safety nets, poor rural households have basic living security and can live above the poverty line when they suffer from health shocks.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Cargo nets include mainly public welfare jobs, land transfer, industry-based poverty alleviation programs, relocation and microcredit, which play a cargo net role when a rural household is on the edge of poverty.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29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Targeted Poverty Alleviation program, various methods are designed to enhance the human capital of poor rural households. The main measures include boosting the economy to provide more job opportunities, relocating poor rural households from inhospitable areas, improving education in impoverished areas, and so on. These policies are similar to incentives or a conditional cash transfer mechanism that provides finances, opportunities and skills to help poor rural households improve the economic performance of their human capital. In addition, most of these policies are implemented in rural areas. Cargo nets can ensure that groups left behind in rural areas obtain consistent revenue, which is crucial for poor rural households suffering from health shocks or not participating in off-farm employment.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13105"/>
            <a:ext cx="10398125" cy="562991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If external intervention is lacking, health shocks will have aggravating adverse effects on the human capital and household income of poor rural households. However, in China’s Targeted Poverty Alleviation practice, effective government intervention behaviors eliminate the negative effects of health shocks on household income. Specifically, once a poor rural household suffers from a health shock, it can be quickly recognized by the monitoring nets. Then, this information is transmitted to the actors responsible for the safety nets and cargo nets. Subsequently, based on the human capital of the poor rural household, corresponding support policies cover this household to enhance its ability to cope with the health shock. This process is shown in the diagram.</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2928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199515" y="1638300"/>
          <a:ext cx="9906635" cy="4338955"/>
        </p:xfrm>
        <a:graphic>
          <a:graphicData uri="http://schemas.openxmlformats.org/drawingml/2006/table">
            <a:tbl>
              <a:tblPr firstRow="1" bandRow="1">
                <a:tableStyleId>{5940675A-B579-460E-94D1-54222C63F5DA}</a:tableStyleId>
              </a:tblPr>
              <a:tblGrid>
                <a:gridCol w="1632585"/>
                <a:gridCol w="1767205"/>
                <a:gridCol w="3479800"/>
                <a:gridCol w="3027045"/>
              </a:tblGrid>
              <a:tr h="715645">
                <a:tc>
                  <a:txBody>
                    <a:bodyPr/>
                    <a:p>
                      <a:pPr algn="ctr">
                        <a:buNone/>
                      </a:pPr>
                      <a:r>
                        <a:rPr lang="en-US" altLang="zh-CN" sz="2200" b="1">
                          <a:latin typeface="Times New Roman" panose="02020603050405020304" charset="0"/>
                          <a:cs typeface="Times New Roman" panose="02020603050405020304" charset="0"/>
                        </a:rPr>
                        <a:t>Paragraphs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Theme</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Passive voice structures and functions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Signal words and functions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15010">
                <a:tc>
                  <a:txBody>
                    <a:bodyPr/>
                    <a:p>
                      <a:pPr>
                        <a:buNone/>
                      </a:pPr>
                      <a:r>
                        <a:rPr lang="en-US" altLang="zh-CN" sz="2200">
                          <a:latin typeface="Times New Roman" panose="02020603050405020304" charset="0"/>
                          <a:cs typeface="Times New Roman" panose="02020603050405020304" charset="0"/>
                        </a:rPr>
                        <a:t>Para. 1</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15645">
                <a:tc>
                  <a:txBody>
                    <a:bodyPr/>
                    <a:p>
                      <a:pPr>
                        <a:buNone/>
                      </a:pPr>
                      <a:r>
                        <a:rPr lang="en-US" altLang="zh-CN" sz="2200">
                          <a:latin typeface="Times New Roman" panose="02020603050405020304" charset="0"/>
                          <a:cs typeface="Times New Roman" panose="02020603050405020304" charset="0"/>
                        </a:rPr>
                        <a:t>Para. 2</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15645">
                <a:tc>
                  <a:txBody>
                    <a:bodyPr/>
                    <a:p>
                      <a:pPr>
                        <a:buNone/>
                      </a:pPr>
                      <a:r>
                        <a:rPr lang="en-US" altLang="zh-CN" sz="2200">
                          <a:latin typeface="Times New Roman" panose="02020603050405020304" charset="0"/>
                          <a:cs typeface="Times New Roman" panose="02020603050405020304" charset="0"/>
                        </a:rPr>
                        <a:t>Para. 3</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15010">
                <a:tc>
                  <a:txBody>
                    <a:bodyPr/>
                    <a:p>
                      <a:pPr>
                        <a:buNone/>
                      </a:pPr>
                      <a:r>
                        <a:rPr lang="en-US" altLang="zh-CN" sz="2200">
                          <a:latin typeface="Times New Roman" panose="02020603050405020304" charset="0"/>
                          <a:cs typeface="Times New Roman" panose="02020603050405020304" charset="0"/>
                        </a:rPr>
                        <a:t>Para. 4</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15645">
                <a:tc>
                  <a:txBody>
                    <a:bodyPr/>
                    <a:p>
                      <a:pPr>
                        <a:buNone/>
                      </a:pPr>
                      <a:r>
                        <a:rPr lang="en-US" altLang="zh-CN" sz="2200">
                          <a:latin typeface="Times New Roman" panose="02020603050405020304" charset="0"/>
                          <a:cs typeface="Times New Roman" panose="02020603050405020304" charset="0"/>
                        </a:rPr>
                        <a:t>Para. 5</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describe the content of a graph</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66520" y="1464945"/>
            <a:ext cx="9511665" cy="136080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In the presentation, you should showcase your content, either survey statistics or experiment results, in clear and authentic language. It’s recommended that you use the correct category terms and verbs as shown in the following table:</a:t>
            </a:r>
            <a:endParaRPr lang="en-US" altLang="zh-CN" sz="2200">
              <a:latin typeface="Times New Roman" panose="02020603050405020304" charset="0"/>
              <a:cs typeface="Times New Roman" panose="02020603050405020304" charset="0"/>
            </a:endParaRPr>
          </a:p>
        </p:txBody>
      </p:sp>
      <p:graphicFrame>
        <p:nvGraphicFramePr>
          <p:cNvPr id="4" name="表格 3"/>
          <p:cNvGraphicFramePr/>
          <p:nvPr>
            <p:custDataLst>
              <p:tags r:id="rId2"/>
            </p:custDataLst>
          </p:nvPr>
        </p:nvGraphicFramePr>
        <p:xfrm>
          <a:off x="1710055" y="2947670"/>
          <a:ext cx="9168130" cy="3185160"/>
        </p:xfrm>
        <a:graphic>
          <a:graphicData uri="http://schemas.openxmlformats.org/drawingml/2006/table">
            <a:tbl>
              <a:tblPr firstRow="1" bandRow="1">
                <a:tableStyleId>{5940675A-B579-460E-94D1-54222C63F5DA}</a:tableStyleId>
              </a:tblPr>
              <a:tblGrid>
                <a:gridCol w="3107055"/>
                <a:gridCol w="2602865"/>
                <a:gridCol w="3458210"/>
              </a:tblGrid>
              <a:tr h="374015">
                <a:tc>
                  <a:txBody>
                    <a:bodyPr/>
                    <a:p>
                      <a:pPr algn="ctr">
                        <a:buNone/>
                      </a:pPr>
                      <a:r>
                        <a:rPr lang="en-US" altLang="zh-CN" sz="2200" b="1">
                          <a:latin typeface="Times New Roman" panose="02020603050405020304" charset="0"/>
                          <a:cs typeface="Times New Roman" panose="02020603050405020304" charset="0"/>
                        </a:rPr>
                        <a:t>Types of diagrams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Verbs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Content</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549400">
                <a:tc>
                  <a:txBody>
                    <a:bodyPr/>
                    <a:p>
                      <a:pPr indent="0" fontAlgn="auto">
                        <a:lnSpc>
                          <a:spcPct val="125000"/>
                        </a:lnSpc>
                        <a:buNone/>
                      </a:pPr>
                      <a:r>
                        <a:rPr lang="en-US" altLang="zh-CN" sz="2000">
                          <a:latin typeface="Times New Roman" panose="02020603050405020304" charset="0"/>
                          <a:cs typeface="Times New Roman" panose="02020603050405020304" charset="0"/>
                        </a:rPr>
                        <a:t>The line graph</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pie chart</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bar chart </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table</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flowchart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lvl="1" indent="0" fontAlgn="auto">
                        <a:lnSpc>
                          <a:spcPct val="125000"/>
                        </a:lnSpc>
                        <a:buNone/>
                      </a:pPr>
                      <a:r>
                        <a:rPr lang="en-US" altLang="zh-CN" sz="2000">
                          <a:latin typeface="Times New Roman" panose="02020603050405020304" charset="0"/>
                          <a:cs typeface="Times New Roman" panose="02020603050405020304" charset="0"/>
                        </a:rPr>
                        <a:t>show</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illustrate</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display</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present</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depict</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reveal</a:t>
                      </a:r>
                      <a:endParaRPr lang="en-US" altLang="zh-CN" sz="2000">
                        <a:latin typeface="Times New Roman" panose="02020603050405020304" charset="0"/>
                        <a:cs typeface="Times New Roman" panose="02020603050405020304" charset="0"/>
                      </a:endParaRPr>
                    </a:p>
                    <a:p>
                      <a:pPr lvl="1" indent="0" fontAlgn="auto">
                        <a:lnSpc>
                          <a:spcPct val="125000"/>
                        </a:lnSpc>
                        <a:buNone/>
                      </a:pPr>
                      <a:r>
                        <a:rPr lang="en-US" altLang="zh-CN" sz="2000">
                          <a:latin typeface="Times New Roman" panose="02020603050405020304" charset="0"/>
                          <a:cs typeface="Times New Roman" panose="02020603050405020304" charset="0"/>
                        </a:rPr>
                        <a:t>compare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lnSpc>
                          <a:spcPct val="125000"/>
                        </a:lnSpc>
                        <a:buNone/>
                      </a:pPr>
                      <a:r>
                        <a:rPr lang="en-US" altLang="zh-CN" sz="2000">
                          <a:latin typeface="Times New Roman" panose="02020603050405020304" charset="0"/>
                          <a:cs typeface="Times New Roman" panose="02020603050405020304" charset="0"/>
                        </a:rPr>
                        <a:t>the number of…</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proportion of…</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the information on…</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some data regarding/on…</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1063625"/>
            <a:ext cx="9592945" cy="3361055"/>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pPr>
            <a:r>
              <a:rPr lang="en-US" altLang="zh-CN" sz="2200" i="1">
                <a:latin typeface="Times New Roman" panose="02020603050405020304" charset="0"/>
                <a:cs typeface="Times New Roman" panose="02020603050405020304" charset="0"/>
              </a:rPr>
              <a:t>The graphs </a:t>
            </a:r>
            <a:r>
              <a:rPr lang="en-US" altLang="zh-CN" sz="2200" b="1" i="1">
                <a:latin typeface="Times New Roman" panose="02020603050405020304" charset="0"/>
                <a:cs typeface="Times New Roman" panose="02020603050405020304" charset="0"/>
              </a:rPr>
              <a:t>illustrate</a:t>
            </a:r>
            <a:r>
              <a:rPr lang="en-US" altLang="zh-CN" sz="2200" i="1">
                <a:latin typeface="Times New Roman" panose="02020603050405020304" charset="0"/>
                <a:cs typeface="Times New Roman" panose="02020603050405020304" charset="0"/>
              </a:rPr>
              <a:t> the average low-carbon economy efficiency (LCEE) in China from 2005 to 2019. </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i="1">
                <a:latin typeface="Times New Roman" panose="02020603050405020304" charset="0"/>
                <a:cs typeface="Times New Roman" panose="02020603050405020304" charset="0"/>
              </a:rPr>
              <a:t>The line graph </a:t>
            </a:r>
            <a:r>
              <a:rPr lang="en-US" altLang="zh-CN" sz="2200" b="1" i="1">
                <a:latin typeface="Times New Roman" panose="02020603050405020304" charset="0"/>
                <a:cs typeface="Times New Roman" panose="02020603050405020304" charset="0"/>
              </a:rPr>
              <a:t>displays </a:t>
            </a:r>
            <a:r>
              <a:rPr lang="en-US" altLang="zh-CN" sz="2200" i="1">
                <a:latin typeface="Times New Roman" panose="02020603050405020304" charset="0"/>
                <a:cs typeface="Times New Roman" panose="02020603050405020304" charset="0"/>
              </a:rPr>
              <a:t>three regions’ low-carbon economy curve and the scatter diagram </a:t>
            </a:r>
            <a:r>
              <a:rPr lang="en-US" altLang="zh-CN" sz="2200" b="1" i="1">
                <a:latin typeface="Times New Roman" panose="02020603050405020304" charset="0"/>
                <a:cs typeface="Times New Roman" panose="02020603050405020304" charset="0"/>
              </a:rPr>
              <a:t>shows</a:t>
            </a:r>
            <a:r>
              <a:rPr lang="en-US" altLang="zh-CN" sz="2200" i="1">
                <a:latin typeface="Times New Roman" panose="02020603050405020304" charset="0"/>
                <a:cs typeface="Times New Roman" panose="02020603050405020304" charset="0"/>
              </a:rPr>
              <a:t> the distribution of low-carbon economy efficiency in the provincial level.</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i="1">
                <a:latin typeface="Times New Roman" panose="02020603050405020304" charset="0"/>
                <a:cs typeface="Times New Roman" panose="02020603050405020304" charset="0"/>
              </a:rPr>
              <a:t>The line graph</a:t>
            </a:r>
            <a:r>
              <a:rPr lang="en-US" altLang="zh-CN" sz="2200" b="1" i="1">
                <a:latin typeface="Times New Roman" panose="02020603050405020304" charset="0"/>
                <a:cs typeface="Times New Roman" panose="02020603050405020304" charset="0"/>
              </a:rPr>
              <a:t> reflects</a:t>
            </a:r>
            <a:r>
              <a:rPr lang="en-US" altLang="zh-CN" sz="2200" i="1">
                <a:latin typeface="Times New Roman" panose="02020603050405020304" charset="0"/>
                <a:cs typeface="Times New Roman" panose="02020603050405020304" charset="0"/>
              </a:rPr>
              <a:t> the development growth rate of rural e-commerce in each province in 2020 and 2021.</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537210" y="75628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summarize the content in a graph</a:t>
            </a:r>
            <a:endParaRPr lang="en-US" altLang="zh-CN" sz="3200" b="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1366520" y="1598930"/>
            <a:ext cx="9679305" cy="3900170"/>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Specific expressions and structures can be used in the summary of statistics: </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As can be seen, the most striking feature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As is shown/depicted in the table, the most obvious feature is…</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From the graph, we can see clearly that…</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From the chart, it is apparent that…</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According to the graph, …</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Generally speaking, …</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It is noted that…</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Overall, …</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49985" y="690245"/>
            <a:ext cx="9810750" cy="5477510"/>
          </a:xfrm>
          <a:prstGeom prst="rect">
            <a:avLst/>
          </a:prstGeom>
          <a:noFill/>
        </p:spPr>
        <p:txBody>
          <a:bodyPr wrap="square" rtlCol="0">
            <a:spAutoFit/>
          </a:bodyPr>
          <a:lstStyle/>
          <a:p>
            <a:pPr indent="508000" algn="just" fontAlgn="auto">
              <a:extLst>
                <a:ext uri="{35155182-B16C-46BC-9424-99874614C6A1}">
                  <wpsdc:indentchars xmlns:wpsdc="http://www.wps.cn/officeDocument/2017/drawingmlCustomData" val="200" checksum="282533468"/>
                </a:ext>
              </a:extLst>
            </a:pPr>
            <a:endParaRPr lang="en-US" altLang="zh-CN" sz="2000" i="1">
              <a:latin typeface="Times New Roman" panose="02020603050405020304" charset="0"/>
              <a:cs typeface="Times New Roman" panose="02020603050405020304" charset="0"/>
            </a:endParaRPr>
          </a:p>
          <a:p>
            <a:pPr indent="558800" algn="just" fontAlgn="auto">
              <a:lnSpc>
                <a:spcPct val="125000"/>
              </a:lnSpc>
            </a:pPr>
            <a:r>
              <a:rPr lang="en-US" altLang="zh-CN" sz="2200" b="1" i="1">
                <a:latin typeface="Times New Roman" panose="02020603050405020304" charset="0"/>
                <a:cs typeface="Times New Roman" panose="02020603050405020304" charset="0"/>
              </a:rPr>
              <a:t>According to the classification standards on the website of the National Bureau of Statistics of China</a:t>
            </a:r>
            <a:r>
              <a:rPr lang="en-US" altLang="zh-CN" sz="2200" i="1">
                <a:latin typeface="Times New Roman" panose="02020603050405020304" charset="0"/>
                <a:cs typeface="Times New Roman" panose="02020603050405020304" charset="0"/>
              </a:rPr>
              <a:t>, each province is uniformly divided into eastern, central, and western regions.</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b="1" i="1">
                <a:latin typeface="Times New Roman" panose="02020603050405020304" charset="0"/>
                <a:cs typeface="Times New Roman" panose="02020603050405020304" charset="0"/>
              </a:rPr>
              <a:t>From the graph and the diagram, we can find that </a:t>
            </a:r>
            <a:r>
              <a:rPr lang="en-US" altLang="zh-CN" sz="2200" i="1">
                <a:latin typeface="Times New Roman" panose="02020603050405020304" charset="0"/>
                <a:cs typeface="Times New Roman" panose="02020603050405020304" charset="0"/>
              </a:rPr>
              <a:t>LCEE shows the following laws, both at the regional level and at the provincial level.</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b="1" i="1">
                <a:latin typeface="Times New Roman" panose="02020603050405020304" charset="0"/>
                <a:cs typeface="Times New Roman" panose="02020603050405020304" charset="0"/>
              </a:rPr>
              <a:t>From the regional level as shown in the line graph</a:t>
            </a:r>
            <a:r>
              <a:rPr lang="en-US" altLang="zh-CN" sz="2200" i="1">
                <a:latin typeface="Times New Roman" panose="02020603050405020304" charset="0"/>
                <a:cs typeface="Times New Roman" panose="02020603050405020304" charset="0"/>
              </a:rPr>
              <a:t>, there are obvious differences in LCEE among different regions, and the average LCEE of each region from high to low is the east, the middle, and the west.</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b="1" i="1">
                <a:latin typeface="Times New Roman" panose="02020603050405020304" charset="0"/>
                <a:cs typeface="Times New Roman" panose="02020603050405020304" charset="0"/>
              </a:rPr>
              <a:t> It can be seen that</a:t>
            </a:r>
            <a:r>
              <a:rPr lang="en-US" altLang="zh-CN" sz="2200" i="1">
                <a:latin typeface="Times New Roman" panose="02020603050405020304" charset="0"/>
                <a:cs typeface="Times New Roman" panose="02020603050405020304" charset="0"/>
              </a:rPr>
              <a:t> the level of LCEE is directly proportional to GDP.</a:t>
            </a:r>
            <a:endParaRPr lang="en-US" altLang="zh-CN" sz="2200" i="1">
              <a:latin typeface="Times New Roman" panose="02020603050405020304" charset="0"/>
              <a:cs typeface="Times New Roman" panose="02020603050405020304" charset="0"/>
            </a:endParaRPr>
          </a:p>
          <a:p>
            <a:pPr indent="558800" algn="just" fontAlgn="auto">
              <a:lnSpc>
                <a:spcPct val="125000"/>
              </a:lnSpc>
            </a:pPr>
            <a:r>
              <a:rPr lang="en-US" altLang="zh-CN" sz="2200" b="1" i="1">
                <a:latin typeface="Times New Roman" panose="02020603050405020304" charset="0"/>
                <a:cs typeface="Times New Roman" panose="02020603050405020304" charset="0"/>
              </a:rPr>
              <a:t>As can be seen from the graph</a:t>
            </a:r>
            <a:r>
              <a:rPr lang="en-US" altLang="zh-CN" sz="2200" i="1">
                <a:latin typeface="Times New Roman" panose="02020603050405020304" charset="0"/>
                <a:cs typeface="Times New Roman" panose="02020603050405020304" charset="0"/>
              </a:rPr>
              <a:t>, in the past 2 years, the provinces with a growth rate of more than 8% are Inner Mongolia, Ningxia, Gansu, Qinghai, Xinjiang, and Xizang.</a:t>
            </a:r>
            <a:endParaRPr lang="en-US" altLang="zh-CN" sz="2200" i="1">
              <a:latin typeface="Times New Roman" panose="02020603050405020304" charset="0"/>
              <a:cs typeface="Times New Roman" panose="02020603050405020304" charset="0"/>
            </a:endParaRPr>
          </a:p>
        </p:txBody>
      </p:sp>
      <p:sp>
        <p:nvSpPr>
          <p:cNvPr id="2" name="Title 1"/>
          <p:cNvSpPr>
            <a:spLocks noGrp="1"/>
          </p:cNvSpPr>
          <p:nvPr/>
        </p:nvSpPr>
        <p:spPr>
          <a:xfrm>
            <a:off x="537210" y="45402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Examples</a:t>
            </a:r>
            <a:endParaRPr lang="en-US" sz="24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227455"/>
            <a:ext cx="9450705" cy="281495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are the functions of charts, graphs and diagrams?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are the useful expressions to describe charts and graphs?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How to choose the data and make comparisons?</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6" name="表格 5"/>
          <p:cNvGraphicFramePr/>
          <p:nvPr>
            <p:custDataLst>
              <p:tags r:id="rId2"/>
            </p:custDataLst>
          </p:nvPr>
        </p:nvGraphicFramePr>
        <p:xfrm>
          <a:off x="1225550" y="1640205"/>
          <a:ext cx="9939020" cy="3679190"/>
        </p:xfrm>
        <a:graphic>
          <a:graphicData uri="http://schemas.openxmlformats.org/drawingml/2006/table">
            <a:tbl>
              <a:tblPr firstRow="1" bandRow="1">
                <a:tableStyleId>{5940675A-B579-460E-94D1-54222C63F5DA}</a:tableStyleId>
              </a:tblPr>
              <a:tblGrid>
                <a:gridCol w="4394200"/>
                <a:gridCol w="5544820"/>
              </a:tblGrid>
              <a:tr h="426720">
                <a:tc>
                  <a:txBody>
                    <a:bodyPr/>
                    <a:p>
                      <a:pPr algn="ctr">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b="1">
                          <a:latin typeface="Times New Roman" panose="02020603050405020304" charset="0"/>
                          <a:cs typeface="Times New Roman" panose="02020603050405020304" charset="0"/>
                        </a:rPr>
                        <a:t>Useful expressions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62000">
                <a:tc>
                  <a:txBody>
                    <a:bodyPr/>
                    <a:p>
                      <a:pPr>
                        <a:buNone/>
                      </a:pPr>
                      <a:r>
                        <a:rPr lang="en-US" altLang="zh-CN" sz="2200">
                          <a:latin typeface="Times New Roman" panose="02020603050405020304" charset="0"/>
                          <a:cs typeface="Times New Roman" panose="02020603050405020304" charset="0"/>
                        </a:rPr>
                        <a:t>Describe an upward trend or pattern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rise/climb/grow/increase/ascend/</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mount/jump/rocket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Describe a downward trend or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pattern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fall/drop/decrease/descend/decline/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plummet/plunge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Describe a stable pattern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stay/remain/maintain/stable/steady/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unchanged/constant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66470">
                <a:tc>
                  <a:txBody>
                    <a:bodyPr/>
                    <a:p>
                      <a:pPr>
                        <a:buNone/>
                      </a:pPr>
                      <a:r>
                        <a:rPr lang="en-US" altLang="zh-CN" sz="2200">
                          <a:latin typeface="Times New Roman" panose="02020603050405020304" charset="0"/>
                          <a:cs typeface="Times New Roman" panose="02020603050405020304" charset="0"/>
                        </a:rPr>
                        <a:t>Describe the small extent of the trend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gradually/slowly/smoothly/steadily/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slightly/moderately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describe the trend</a:t>
            </a:r>
            <a:endParaRPr lang="en-US" altLang="zh-CN" sz="32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6" name="表格 5"/>
          <p:cNvGraphicFramePr/>
          <p:nvPr>
            <p:custDataLst>
              <p:tags r:id="rId2"/>
            </p:custDataLst>
          </p:nvPr>
        </p:nvGraphicFramePr>
        <p:xfrm>
          <a:off x="1225550" y="1105535"/>
          <a:ext cx="9939020" cy="3679190"/>
        </p:xfrm>
        <a:graphic>
          <a:graphicData uri="http://schemas.openxmlformats.org/drawingml/2006/table">
            <a:tbl>
              <a:tblPr firstRow="1" bandRow="1">
                <a:tableStyleId>{5940675A-B579-460E-94D1-54222C63F5DA}</a:tableStyleId>
              </a:tblPr>
              <a:tblGrid>
                <a:gridCol w="4394200"/>
                <a:gridCol w="5544820"/>
              </a:tblGrid>
              <a:tr h="426720">
                <a:tc>
                  <a:txBody>
                    <a:bodyPr/>
                    <a:p>
                      <a:pPr algn="ctr">
                        <a:buNone/>
                      </a:pPr>
                      <a:r>
                        <a:rPr lang="en-US" altLang="zh-CN" sz="2400" b="1">
                          <a:latin typeface="Times New Roman" panose="02020603050405020304" charset="0"/>
                          <a:cs typeface="Times New Roman" panose="02020603050405020304" charset="0"/>
                        </a:rPr>
                        <a:t>Functions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400" b="1">
                          <a:latin typeface="Times New Roman" panose="02020603050405020304" charset="0"/>
                          <a:cs typeface="Times New Roman" panose="02020603050405020304" charset="0"/>
                        </a:rPr>
                        <a:t>Useful expressions</a:t>
                      </a:r>
                      <a:endParaRPr lang="en-US" altLang="zh-CN" sz="24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62000">
                <a:tc>
                  <a:txBody>
                    <a:bodyPr/>
                    <a:p>
                      <a:pPr>
                        <a:buNone/>
                      </a:pPr>
                      <a:r>
                        <a:rPr lang="en-US" altLang="zh-CN" sz="2200">
                          <a:latin typeface="Times New Roman" panose="02020603050405020304" charset="0"/>
                          <a:cs typeface="Times New Roman" panose="02020603050405020304" charset="0"/>
                        </a:rPr>
                        <a:t>Describe the large extent of the trend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sharply/steeply/rapidly/quickly/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dramatically/considerably/significantly/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substantially/markedly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Describe the highest point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peak/reach its summit/</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reach its zenith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62000">
                <a:tc>
                  <a:txBody>
                    <a:bodyPr/>
                    <a:p>
                      <a:pPr>
                        <a:buNone/>
                      </a:pPr>
                      <a:r>
                        <a:rPr lang="en-US" altLang="zh-CN" sz="2200">
                          <a:latin typeface="Times New Roman" panose="02020603050405020304" charset="0"/>
                          <a:cs typeface="Times New Roman" panose="02020603050405020304" charset="0"/>
                        </a:rPr>
                        <a:t>Nouns used to describe trends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just" fontAlgn="auto">
                        <a:lnSpc>
                          <a:spcPct val="125000"/>
                        </a:lnSpc>
                        <a:buNone/>
                      </a:pPr>
                      <a:r>
                        <a:rPr lang="en-US" altLang="zh-CN" sz="2200">
                          <a:latin typeface="Times New Roman" panose="02020603050405020304" charset="0"/>
                          <a:cs typeface="Times New Roman" panose="02020603050405020304" charset="0"/>
                        </a:rPr>
                        <a:t>decline/decrease/dip/drop/fall/slump/</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fluctuation/rise/growth/increase/peak</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nvGraphicFramePr>
        <p:xfrm>
          <a:off x="1275715" y="1640205"/>
          <a:ext cx="9638665" cy="4108450"/>
        </p:xfrm>
        <a:graphic>
          <a:graphicData uri="http://schemas.openxmlformats.org/drawingml/2006/table">
            <a:tbl>
              <a:tblPr firstRow="1" bandRow="1">
                <a:tableStyleId>{5940675A-B579-460E-94D1-54222C63F5DA}</a:tableStyleId>
              </a:tblPr>
              <a:tblGrid>
                <a:gridCol w="1731010"/>
                <a:gridCol w="3477895"/>
                <a:gridCol w="4429760"/>
              </a:tblGrid>
              <a:tr h="410210">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solidFill>
                            <a:schemeClr val="tx1"/>
                          </a:solidFill>
                          <a:latin typeface="Times New Roman" panose="02020603050405020304" charset="0"/>
                          <a:cs typeface="Times New Roman" panose="02020603050405020304" charset="0"/>
                        </a:rPr>
                        <a:t>Useful expressions</a:t>
                      </a:r>
                      <a:endParaRPr lang="en-US" altLang="zh-CN" sz="22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solidFill>
                            <a:schemeClr val="tx1"/>
                          </a:solidFill>
                          <a:latin typeface="Times New Roman" panose="02020603050405020304" charset="0"/>
                          <a:cs typeface="Times New Roman" panose="02020603050405020304" charset="0"/>
                        </a:rPr>
                        <a:t>Examples</a:t>
                      </a:r>
                      <a:endParaRPr lang="en-US" altLang="zh-CN" sz="2200" b="1">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578610">
                <a:tc>
                  <a:txBody>
                    <a:bodyPr/>
                    <a:p>
                      <a:pPr>
                        <a:buNone/>
                      </a:pPr>
                      <a:r>
                        <a:rPr lang="en-US" altLang="zh-CN" sz="2200">
                          <a:latin typeface="Times New Roman" panose="02020603050405020304" charset="0"/>
                          <a:cs typeface="Times New Roman" panose="02020603050405020304" charset="0"/>
                        </a:rPr>
                        <a:t>Verbs used in the pie chart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occupy/gain/share/represent/</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constitute/account for/make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up/take up/be divided into/be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allocated to/be distributed to</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Insufficient professionals </a:t>
                      </a:r>
                      <a:r>
                        <a:rPr lang="en-US" altLang="zh-CN" sz="2200" b="1">
                          <a:latin typeface="Times New Roman" panose="02020603050405020304" charset="0"/>
                          <a:cs typeface="Times New Roman" panose="02020603050405020304" charset="0"/>
                        </a:rPr>
                        <a:t>accounted for </a:t>
                      </a:r>
                      <a:r>
                        <a:rPr lang="en-US" altLang="zh-CN" sz="2200">
                          <a:latin typeface="Times New Roman" panose="02020603050405020304" charset="0"/>
                          <a:cs typeface="Times New Roman" panose="02020603050405020304" charset="0"/>
                        </a:rPr>
                        <a:t>45.0% of difficulties in the use of big data analytics tools.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579245">
                <a:tc>
                  <a:txBody>
                    <a:bodyPr/>
                    <a:p>
                      <a:pPr>
                        <a:buNone/>
                      </a:pPr>
                      <a:r>
                        <a:rPr lang="en-US" altLang="zh-CN" sz="2200">
                          <a:latin typeface="Times New Roman" panose="02020603050405020304" charset="0"/>
                          <a:cs typeface="Times New Roman" panose="02020603050405020304" charset="0"/>
                        </a:rPr>
                        <a:t>Compare the data</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 is X% more than B.</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 is X times more than B.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 is X times of B.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 is X times as much as B.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 is equal/equivalent to B.</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China’s civil aviation CO2 emissions have grown from 1.07 million tons in 1980 to 120 million tons in 2019, which is almost </a:t>
                      </a:r>
                      <a:r>
                        <a:rPr lang="en-US" altLang="zh-CN" sz="2200" b="1">
                          <a:latin typeface="Times New Roman" panose="02020603050405020304" charset="0"/>
                          <a:cs typeface="Times New Roman" panose="02020603050405020304" charset="0"/>
                        </a:rPr>
                        <a:t>equivalent to</a:t>
                      </a:r>
                      <a:r>
                        <a:rPr lang="en-US" altLang="zh-CN" sz="2200">
                          <a:latin typeface="Times New Roman" panose="02020603050405020304" charset="0"/>
                          <a:cs typeface="Times New Roman" panose="02020603050405020304" charset="0"/>
                        </a:rPr>
                        <a:t> the entire national CO2 emissions of the Philippines.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2" name="Title 1"/>
          <p:cNvSpPr>
            <a:spLocks noGrp="1"/>
          </p:cNvSpPr>
          <p:nvPr/>
        </p:nvSpPr>
        <p:spPr>
          <a:xfrm>
            <a:off x="1739265" y="49688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describe the proportion</a:t>
            </a:r>
            <a:endParaRPr lang="en-US" altLang="zh-CN" sz="3200" b="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4258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How to cite statistics</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nvGraphicFramePr>
        <p:xfrm>
          <a:off x="1244600" y="1327150"/>
          <a:ext cx="9804400" cy="5760720"/>
        </p:xfrm>
        <a:graphic>
          <a:graphicData uri="http://schemas.openxmlformats.org/drawingml/2006/table">
            <a:tbl>
              <a:tblPr firstRow="1" bandRow="1">
                <a:tableStyleId>{5940675A-B579-460E-94D1-54222C63F5DA}</a:tableStyleId>
              </a:tblPr>
              <a:tblGrid>
                <a:gridCol w="2304415"/>
                <a:gridCol w="7499985"/>
              </a:tblGrid>
              <a:tr h="344805">
                <a:tc>
                  <a:txBody>
                    <a:bodyPr/>
                    <a:p>
                      <a:pPr algn="ctr">
                        <a:buNone/>
                      </a:pPr>
                      <a:r>
                        <a:rPr lang="en-US" altLang="zh-CN" sz="2200">
                          <a:latin typeface="Times New Roman" panose="02020603050405020304" charset="0"/>
                          <a:cs typeface="Times New Roman" panose="02020603050405020304" charset="0"/>
                        </a:rPr>
                        <a:t>Ways to cite data</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a:latin typeface="Times New Roman" panose="02020603050405020304" charset="0"/>
                          <a:cs typeface="Times New Roman" panose="02020603050405020304" charset="0"/>
                        </a:rPr>
                        <a:t>Examples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34060">
                <a:tc>
                  <a:txBody>
                    <a:bodyPr/>
                    <a:p>
                      <a:pPr>
                        <a:buNone/>
                      </a:pPr>
                      <a:r>
                        <a:rPr lang="en-US" altLang="zh-CN" sz="2000">
                          <a:latin typeface="Times New Roman" panose="02020603050405020304" charset="0"/>
                          <a:cs typeface="Times New Roman" panose="02020603050405020304" charset="0"/>
                        </a:rPr>
                        <a:t>(X)</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A total of 558 (</a:t>
                      </a:r>
                      <a:r>
                        <a:rPr lang="en-US" altLang="zh-CN" sz="2000" b="1">
                          <a:latin typeface="Times New Roman" panose="02020603050405020304" charset="0"/>
                          <a:cs typeface="Times New Roman" panose="02020603050405020304" charset="0"/>
                        </a:rPr>
                        <a:t>13.3%</a:t>
                      </a:r>
                      <a:r>
                        <a:rPr lang="en-US" altLang="zh-CN" sz="2000">
                          <a:latin typeface="Times New Roman" panose="02020603050405020304" charset="0"/>
                          <a:cs typeface="Times New Roman" panose="02020603050405020304" charset="0"/>
                        </a:rPr>
                        <a:t>) participants reported symptoms lasting ≥28days, 189 (</a:t>
                      </a:r>
                      <a:r>
                        <a:rPr lang="en-US" altLang="zh-CN" sz="2000" b="1">
                          <a:latin typeface="Times New Roman" panose="02020603050405020304" charset="0"/>
                          <a:cs typeface="Times New Roman" panose="02020603050405020304" charset="0"/>
                        </a:rPr>
                        <a:t>4.5%</a:t>
                      </a:r>
                      <a:r>
                        <a:rPr lang="en-US" altLang="zh-CN" sz="2000">
                          <a:latin typeface="Times New Roman" panose="02020603050405020304" charset="0"/>
                          <a:cs typeface="Times New Roman" panose="02020603050405020304" charset="0"/>
                        </a:rPr>
                        <a:t>) for ≥8 weeks and 95 (</a:t>
                      </a:r>
                      <a:r>
                        <a:rPr lang="en-US" altLang="zh-CN" sz="2000" b="1">
                          <a:latin typeface="Times New Roman" panose="02020603050405020304" charset="0"/>
                          <a:cs typeface="Times New Roman" panose="02020603050405020304" charset="0"/>
                        </a:rPr>
                        <a:t>2.3%</a:t>
                      </a:r>
                      <a:r>
                        <a:rPr lang="en-US" altLang="zh-CN" sz="2000">
                          <a:latin typeface="Times New Roman" panose="02020603050405020304" charset="0"/>
                          <a:cs typeface="Times New Roman" panose="02020603050405020304" charset="0"/>
                        </a:rPr>
                        <a:t>) for ≥12 weeks.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4695">
                <a:tc>
                  <a:txBody>
                    <a:bodyPr/>
                    <a:p>
                      <a:pPr>
                        <a:buNone/>
                      </a:pPr>
                      <a:r>
                        <a:rPr lang="en-US" altLang="zh-CN" sz="2000">
                          <a:latin typeface="Times New Roman" panose="02020603050405020304" charset="0"/>
                          <a:cs typeface="Times New Roman" panose="02020603050405020304" charset="0"/>
                        </a:rPr>
                        <a:t>at X</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The share of electricity consumption in final energy consumption in 2050 is the highest in East Asia </a:t>
                      </a:r>
                      <a:r>
                        <a:rPr lang="en-US" altLang="zh-CN" sz="2000" b="1">
                          <a:latin typeface="Times New Roman" panose="02020603050405020304" charset="0"/>
                          <a:cs typeface="Times New Roman" panose="02020603050405020304" charset="0"/>
                        </a:rPr>
                        <a:t>at 58%</a:t>
                      </a:r>
                      <a:r>
                        <a:rPr lang="en-US" altLang="zh-CN" sz="2000">
                          <a:latin typeface="Times New Roman" panose="02020603050405020304" charset="0"/>
                          <a:cs typeface="Times New Roman" panose="02020603050405020304" charset="0"/>
                        </a:rPr>
                        <a:t>, led by China.</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4695">
                <a:tc>
                  <a:txBody>
                    <a:bodyPr/>
                    <a:p>
                      <a:pPr>
                        <a:buNone/>
                      </a:pPr>
                      <a:r>
                        <a:rPr lang="en-US" altLang="zh-CN" sz="2000">
                          <a:latin typeface="Times New Roman" panose="02020603050405020304" charset="0"/>
                          <a:cs typeface="Times New Roman" panose="02020603050405020304" charset="0"/>
                        </a:rPr>
                        <a:t>which</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All of the brands have a specific section on sustainability, </a:t>
                      </a:r>
                      <a:r>
                        <a:rPr lang="en-US" altLang="zh-CN" sz="2000" b="1">
                          <a:latin typeface="Times New Roman" panose="02020603050405020304" charset="0"/>
                          <a:cs typeface="Times New Roman" panose="02020603050405020304" charset="0"/>
                        </a:rPr>
                        <a:t>which results in a higher average of 50.93</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4060">
                <a:tc>
                  <a:txBody>
                    <a:bodyPr/>
                    <a:p>
                      <a:pPr>
                        <a:buNone/>
                      </a:pPr>
                      <a:r>
                        <a:rPr lang="en-US" altLang="zh-CN" sz="2000">
                          <a:latin typeface="Times New Roman" panose="02020603050405020304" charset="0"/>
                          <a:cs typeface="Times New Roman" panose="02020603050405020304" charset="0"/>
                        </a:rPr>
                        <a:t>-ing participle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The cumulative installed capacity of electrochemical energy storage was just 3.28 GW, </a:t>
                      </a:r>
                      <a:r>
                        <a:rPr lang="en-US" altLang="zh-CN" sz="2000" b="1">
                          <a:latin typeface="Times New Roman" panose="02020603050405020304" charset="0"/>
                          <a:cs typeface="Times New Roman" panose="02020603050405020304" charset="0"/>
                        </a:rPr>
                        <a:t>accounting for only 9.2%</a:t>
                      </a:r>
                      <a:r>
                        <a:rPr lang="en-US" altLang="zh-CN" sz="2000">
                          <a:latin typeface="Times New Roman" panose="02020603050405020304" charset="0"/>
                          <a:cs typeface="Times New Roman" panose="02020603050405020304" charset="0"/>
                        </a:rPr>
                        <a:t>.</a:t>
                      </a:r>
                      <a:endParaRPr lang="en-US" altLang="zh-CN" sz="2000">
                        <a:latin typeface="Times New Roman" panose="02020603050405020304" charset="0"/>
                        <a:cs typeface="Times New Roman" panose="02020603050405020304" charset="0"/>
                      </a:endParaRPr>
                    </a:p>
                    <a:p>
                      <a:pPr algn="just">
                        <a:buNone/>
                      </a:pPr>
                      <a:r>
                        <a:rPr lang="en-US" altLang="zh-CN" sz="2000">
                          <a:latin typeface="Times New Roman" panose="02020603050405020304" charset="0"/>
                          <a:cs typeface="Times New Roman" panose="02020603050405020304" charset="0"/>
                        </a:rPr>
                        <a:t>Carbon dioxide emissions, </a:t>
                      </a:r>
                      <a:r>
                        <a:rPr lang="en-US" altLang="zh-CN" sz="2000" b="1">
                          <a:latin typeface="Times New Roman" panose="02020603050405020304" charset="0"/>
                          <a:cs typeface="Times New Roman" panose="02020603050405020304" charset="0"/>
                        </a:rPr>
                        <a:t>accounting for approximately</a:t>
                      </a:r>
                      <a:r>
                        <a:rPr lang="en-US" altLang="zh-CN" sz="2000">
                          <a:latin typeface="Times New Roman" panose="02020603050405020304" charset="0"/>
                          <a:cs typeface="Times New Roman" panose="02020603050405020304" charset="0"/>
                        </a:rPr>
                        <a:t> 77% of the GHGs, are the primary reason for global warming.</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34695">
                <a:tc>
                  <a:txBody>
                    <a:bodyPr/>
                    <a:p>
                      <a:pPr>
                        <a:buNone/>
                      </a:pPr>
                      <a:r>
                        <a:rPr lang="en-US" altLang="zh-CN" sz="2000">
                          <a:latin typeface="Times New Roman" panose="02020603050405020304" charset="0"/>
                          <a:cs typeface="Times New Roman" panose="02020603050405020304" charset="0"/>
                        </a:rPr>
                        <a:t>with X</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000">
                          <a:latin typeface="Times New Roman" panose="02020603050405020304" charset="0"/>
                          <a:cs typeface="Times New Roman" panose="02020603050405020304" charset="0"/>
                        </a:rPr>
                        <a:t>Firms were noted to attach importance to IT, </a:t>
                      </a:r>
                      <a:r>
                        <a:rPr lang="en-US" altLang="zh-CN" sz="2000" b="1">
                          <a:latin typeface="Times New Roman" panose="02020603050405020304" charset="0"/>
                          <a:cs typeface="Times New Roman" panose="02020603050405020304" charset="0"/>
                        </a:rPr>
                        <a:t>with 60.9%</a:t>
                      </a:r>
                      <a:r>
                        <a:rPr lang="en-US" altLang="zh-CN" sz="2000">
                          <a:latin typeface="Times New Roman" panose="02020603050405020304" charset="0"/>
                          <a:cs typeface="Times New Roman" panose="02020603050405020304" charset="0"/>
                        </a:rPr>
                        <a:t> of firms having more than 20 IT employees.</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4" name="文本框 3"/>
          <p:cNvSpPr txBox="1"/>
          <p:nvPr/>
        </p:nvSpPr>
        <p:spPr>
          <a:xfrm>
            <a:off x="1304925" y="1379220"/>
            <a:ext cx="9706610" cy="1938020"/>
          </a:xfrm>
          <a:prstGeom prst="rect">
            <a:avLst/>
          </a:prstGeom>
          <a:noFill/>
        </p:spPr>
        <p:txBody>
          <a:bodyPr wrap="square" rtlCol="0">
            <a:spAutoFit/>
          </a:bodyPr>
          <a:lstStyle/>
          <a:p>
            <a:pPr algn="just"/>
            <a:r>
              <a:rPr lang="en-US" altLang="zh-CN" sz="2400" b="1" i="1">
                <a:solidFill>
                  <a:schemeClr val="accent1"/>
                </a:solidFill>
                <a:latin typeface="Times New Roman" panose="02020603050405020304" charset="0"/>
                <a:cs typeface="Times New Roman" panose="02020603050405020304" charset="0"/>
              </a:rPr>
              <a:t>The table below shows CO2 emissions for different forms of transportation in the European Union. The pie chart shows the percentage of European Union funds being spent on different forms of transportation. Summarize the information by selecting and reporting the main features, and make comparisons where relevant.</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7" name="文本框 6"/>
          <p:cNvSpPr txBox="1"/>
          <p:nvPr/>
        </p:nvSpPr>
        <p:spPr>
          <a:xfrm>
            <a:off x="441325" y="751205"/>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2814320" y="1309370"/>
            <a:ext cx="6562725" cy="4238625"/>
          </a:xfrm>
          <a:prstGeom prst="rect">
            <a:avLst/>
          </a:prstGeom>
        </p:spPr>
      </p:pic>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pic>
        <p:nvPicPr>
          <p:cNvPr id="4" name="图片 3"/>
          <p:cNvPicPr>
            <a:picLocks noChangeAspect="1"/>
          </p:cNvPicPr>
          <p:nvPr/>
        </p:nvPicPr>
        <p:blipFill>
          <a:blip r:embed="rId2"/>
          <a:stretch>
            <a:fillRect/>
          </a:stretch>
        </p:blipFill>
        <p:spPr>
          <a:xfrm>
            <a:off x="2852420" y="1404620"/>
            <a:ext cx="6486525" cy="4048125"/>
          </a:xfrm>
          <a:prstGeom prst="rect">
            <a:avLst/>
          </a:prstGeom>
        </p:spPr>
      </p:pic>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361440" y="1487170"/>
            <a:ext cx="9568180" cy="474662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graphs depict the amount of carbon dioxide emissions per passenger from different vehicles in the European Union and the EU expenditure on different modes of transportation. </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According to the bar graph, more than 350 grams of CO2 ejection are produced when a passenger travels one km in an airplane, a number much higher than any other form of transportation. The second highest CO2 release is caused by private cars, which discharge about 130 grams of CO2 per passenger kilometer. Buses, sea and rail are responsible for the release of around 50 grams of CO2 per passenger kilometer. As compared to those large emitters, coaches are the most eco-friendly transportation, emitting less than 50 grams of CO2 per passenger kilometer.</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361440" y="1025525"/>
            <a:ext cx="9568180" cy="4154170"/>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Based on the pie chart, the European Union spent the highest amount (52%) on the road transportation system while spent only 1% to 2% on ports, waterways, airports, intermodal and other transportation systems. They spent 31% on the rail system and 10% on other public transportation system. This indicates the European Union spent the majority of the budget on public transportation.</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Overall, carbon dioxide discharge per passenger in the air travel is significantly higher than any other mode of transportation, and more than half of the European Union’s spending goes on the road transportation system.</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5" name="组合 4"/>
          <p:cNvGrpSpPr/>
          <p:nvPr/>
        </p:nvGrpSpPr>
        <p:grpSpPr>
          <a:xfrm>
            <a:off x="441960" y="900430"/>
            <a:ext cx="10569575" cy="2047240"/>
            <a:chOff x="696" y="1418"/>
            <a:chExt cx="16645" cy="3224"/>
          </a:xfrm>
        </p:grpSpPr>
        <p:sp>
          <p:nvSpPr>
            <p:cNvPr id="4" name="文本框 3"/>
            <p:cNvSpPr txBox="1"/>
            <p:nvPr/>
          </p:nvSpPr>
          <p:spPr>
            <a:xfrm>
              <a:off x="696" y="1418"/>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2055" y="2172"/>
              <a:ext cx="15286" cy="2470"/>
            </a:xfrm>
            <a:prstGeom prst="rect">
              <a:avLst/>
            </a:prstGeom>
            <a:noFill/>
          </p:spPr>
          <p:txBody>
            <a:bodyPr wrap="square" rtlCol="0">
              <a:spAutoFit/>
            </a:bodyPr>
            <a:p>
              <a:pPr algn="just"/>
              <a:r>
                <a:rPr lang="en-US" altLang="zh-CN" sz="2400" b="1" i="1">
                  <a:solidFill>
                    <a:schemeClr val="accent1"/>
                  </a:solidFill>
                  <a:latin typeface="Times New Roman" panose="02020603050405020304" charset="0"/>
                  <a:cs typeface="Times New Roman" panose="02020603050405020304" charset="0"/>
                </a:rPr>
                <a:t>The charts below show the main reasons for study among students of different age groups and the amount of support they received from employers. Summarize the information by selecting and reporting the main features, and make comparisons where relevant.</a:t>
              </a:r>
              <a:endParaRPr lang="en-US" altLang="zh-CN" sz="2400" b="1" i="1">
                <a:solidFill>
                  <a:schemeClr val="accent1"/>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146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Bar graphs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635125"/>
            <a:ext cx="9182735" cy="101473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Bar graphs</a:t>
            </a:r>
            <a:r>
              <a:rPr lang="en-US" altLang="zh-CN" sz="2400">
                <a:latin typeface="Times New Roman" panose="02020603050405020304" charset="0"/>
                <a:cs typeface="Times New Roman" panose="02020603050405020304" charset="0"/>
              </a:rPr>
              <a:t> can represent data series that are independent of each other and show their relationships in a direct and clear manner.</a:t>
            </a:r>
            <a:endParaRPr lang="en-US" altLang="zh-CN" sz="24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2"/>
          <a:srcRect b="6603"/>
          <a:stretch>
            <a:fillRect/>
          </a:stretch>
        </p:blipFill>
        <p:spPr>
          <a:xfrm>
            <a:off x="2407285" y="2649855"/>
            <a:ext cx="7505700" cy="3700780"/>
          </a:xfrm>
          <a:prstGeom prst="rect">
            <a:avLst/>
          </a:prstGeom>
        </p:spPr>
      </p:pic>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pic>
        <p:nvPicPr>
          <p:cNvPr id="4" name="图片 3"/>
          <p:cNvPicPr>
            <a:picLocks noChangeAspect="1"/>
          </p:cNvPicPr>
          <p:nvPr/>
        </p:nvPicPr>
        <p:blipFill>
          <a:blip r:embed="rId2"/>
          <a:stretch>
            <a:fillRect/>
          </a:stretch>
        </p:blipFill>
        <p:spPr>
          <a:xfrm>
            <a:off x="2015808" y="1096645"/>
            <a:ext cx="8160385" cy="4664710"/>
          </a:xfrm>
          <a:prstGeom prst="rect">
            <a:avLst/>
          </a:prstGeom>
        </p:spPr>
      </p:pic>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2022793" y="1109028"/>
            <a:ext cx="8146415" cy="4639945"/>
          </a:xfrm>
          <a:prstGeom prst="rect">
            <a:avLst/>
          </a:prstGeom>
        </p:spPr>
      </p:pic>
    </p:spTree>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361440" y="1264920"/>
            <a:ext cx="9568180" cy="5027930"/>
          </a:xfrm>
          <a:prstGeom prst="rect">
            <a:avLst/>
          </a:prstGeom>
          <a:noFill/>
        </p:spPr>
        <p:txBody>
          <a:bodyPr wrap="square" rtlCol="0">
            <a:no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two bar charts give information about the major causes of study among students in different age group and the amount of support they acquired from employers.</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first bar graph suggests a gradual decrease in age to study for career reasons. For students under 26 years, nearly 80% study for their career. This number declines by 10% to 20% every decade, with only 40% of 40-49 year olds and 18% of over 49 year olds regard career as the purposes of their study. Conversely, studying for interest shows an opposite trend with age. A mere 10% of under 26 year olds devote their time to study out of interest, but the figure is constantly on the rise in adulthood, nearly doubling in every decade until reaching the peak for over 49 year olds at 70%, about 4 times as many as the percentage for career.</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361440" y="1487170"/>
            <a:ext cx="9568180" cy="4154170"/>
          </a:xfrm>
          <a:prstGeom prst="rect">
            <a:avLst/>
          </a:prstGeom>
          <a:noFill/>
        </p:spPr>
        <p:txBody>
          <a:bodyPr wrap="square" rtlCol="0">
            <a:spAutoFit/>
          </a:bodyP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second graph demonstrates that employer support is maximum (about 60%) for the students under 26 years old. It drops rapidly to 32% up to the third decade of life, and then rises in late adulthood up to about 44%. It is unclear whether employer support is only for career-focused study, but the highest level is for those students who mainly study for career purposes.</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All in all, it is clear to see an obvious difference in the distribution of reasons for study according to age group and most employers would like to give younger staff members time off and fees to continue academic study.</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5" name="组合 4"/>
          <p:cNvGrpSpPr/>
          <p:nvPr/>
        </p:nvGrpSpPr>
        <p:grpSpPr>
          <a:xfrm>
            <a:off x="441960" y="900430"/>
            <a:ext cx="10569575" cy="1832610"/>
            <a:chOff x="696" y="1418"/>
            <a:chExt cx="16645" cy="2886"/>
          </a:xfrm>
        </p:grpSpPr>
        <p:sp>
          <p:nvSpPr>
            <p:cNvPr id="4" name="文本框 3"/>
            <p:cNvSpPr txBox="1"/>
            <p:nvPr/>
          </p:nvSpPr>
          <p:spPr>
            <a:xfrm>
              <a:off x="696" y="1418"/>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2055" y="2416"/>
              <a:ext cx="15286" cy="1888"/>
            </a:xfrm>
            <a:prstGeom prst="rect">
              <a:avLst/>
            </a:prstGeom>
            <a:noFill/>
          </p:spPr>
          <p:txBody>
            <a:bodyPr wrap="square" rtlCol="0">
              <a:spAutoFit/>
            </a:bodyPr>
            <a:p>
              <a:pPr algn="just"/>
              <a:r>
                <a:rPr lang="en-US" altLang="zh-CN" sz="2400" b="1" i="1">
                  <a:solidFill>
                    <a:schemeClr val="accent1"/>
                  </a:solidFill>
                  <a:latin typeface="Times New Roman" panose="02020603050405020304" charset="0"/>
                  <a:cs typeface="Times New Roman" panose="02020603050405020304" charset="0"/>
                </a:rPr>
                <a:t>The graph shows underground station passenger numbers in London. Summarize the information by selecting and reporting the main features, and make comparisons where relevant.</a:t>
              </a:r>
              <a:endParaRPr lang="en-US" altLang="zh-CN" sz="2400" b="1" i="1">
                <a:solidFill>
                  <a:schemeClr val="accent1"/>
                </a:solidFill>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1616710" y="1083628"/>
            <a:ext cx="8958580" cy="4690745"/>
          </a:xfrm>
          <a:prstGeom prst="rect">
            <a:avLst/>
          </a:prstGeom>
        </p:spPr>
      </p:pic>
    </p:spTree>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361440" y="1149350"/>
            <a:ext cx="9568180" cy="5027930"/>
          </a:xfrm>
          <a:prstGeom prst="rect">
            <a:avLst/>
          </a:prstGeom>
          <a:noFill/>
        </p:spPr>
        <p:txBody>
          <a:bodyPr wrap="square" rtlCol="0">
            <a:no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line graph illustrates how many passengers use the Underground Station from 6:00 to 22:00 in a day in London. As can be seen from the graph, there is a significant variation in the number of passengers throughout the period, with the highest numbers registered at 8:00 and 18:00.</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As the graph indicates, at 6:00, a total of 100 people use the underground station. During the next 2 hours, there is a dramatic rise, with the numbers of travelers topping the charge at 8:00 with 400 passengers. The following 8 hours, is featured with fluctuations, and reaching the same level at 16:00 as that at the starting point (100 passengers). In two hours, a new substantial increase is seen accounting just below 400 passengers at 18:00. The next 4 hours is characterized by a reduction in the number, besides the discrete increase at 21:00 with just above 150 people and ending at 22:00 with roughly 150 users of the Underground Station.</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2" name="文本框 1"/>
          <p:cNvSpPr txBox="1"/>
          <p:nvPr/>
        </p:nvSpPr>
        <p:spPr>
          <a:xfrm>
            <a:off x="1384935" y="825500"/>
            <a:ext cx="3253105" cy="521970"/>
          </a:xfrm>
          <a:prstGeom prst="rect">
            <a:avLst/>
          </a:prstGeom>
          <a:solidFill>
            <a:srgbClr val="ABC0D1"/>
          </a:solidFill>
        </p:spPr>
        <p:txBody>
          <a:bodyPr wrap="square" rtlCol="0">
            <a:spAutoFit/>
          </a:bodyPr>
          <a:p>
            <a:r>
              <a:rPr lang="en-US" altLang="zh-CN" sz="2800" b="1">
                <a:latin typeface="Times New Roman" panose="02020603050405020304" charset="0"/>
                <a:cs typeface="Times New Roman" panose="02020603050405020304" charset="0"/>
              </a:rPr>
              <a:t>A. Be Flexible</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404620" y="1689100"/>
            <a:ext cx="9529445" cy="829945"/>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To avoid monotony, you </a:t>
            </a:r>
            <a:r>
              <a:rPr lang="en-US" altLang="zh-CN" sz="2400">
                <a:latin typeface="Times New Roman" panose="02020603050405020304" charset="0"/>
                <a:ea typeface="宋体" panose="02010600030101010101" pitchFamily="2" charset="-122"/>
                <a:cs typeface="Times New Roman" panose="02020603050405020304" charset="0"/>
              </a:rPr>
              <a:t>make variance of verbs or syntactic types in the representation of figures</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1404620" y="2609215"/>
            <a:ext cx="9342120" cy="3315335"/>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a:solidFill>
                <a:srgbClr val="4472D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Inflation in the Eurozone </a:t>
            </a:r>
            <a:r>
              <a:rPr lang="en-US" altLang="zh-CN" sz="2200" b="1" i="1">
                <a:latin typeface="Times New Roman" panose="02020603050405020304" charset="0"/>
                <a:cs typeface="Times New Roman" panose="02020603050405020304" charset="0"/>
              </a:rPr>
              <a:t>climbed</a:t>
            </a:r>
            <a:r>
              <a:rPr lang="en-US" altLang="zh-CN" sz="2200" i="1">
                <a:latin typeface="Times New Roman" panose="02020603050405020304" charset="0"/>
                <a:cs typeface="Times New Roman" panose="02020603050405020304" charset="0"/>
              </a:rPr>
              <a:t> to an annual rate of 5 percent in December, the second-consecutive record, according to the EU statistics office’s initial estimate. Inflation around the world has </a:t>
            </a:r>
            <a:r>
              <a:rPr lang="en-US" altLang="zh-CN" sz="2200" b="1" i="1">
                <a:latin typeface="Times New Roman" panose="02020603050405020304" charset="0"/>
                <a:cs typeface="Times New Roman" panose="02020603050405020304" charset="0"/>
              </a:rPr>
              <a:t>jumped</a:t>
            </a:r>
            <a:r>
              <a:rPr lang="en-US" altLang="zh-CN" sz="2200" i="1">
                <a:latin typeface="Times New Roman" panose="02020603050405020304" charset="0"/>
                <a:cs typeface="Times New Roman" panose="02020603050405020304" charset="0"/>
              </a:rPr>
              <a:t> as the depression disrupted supply chains, labor markets and the availability of goods. In Europe especially,</a:t>
            </a:r>
            <a:r>
              <a:rPr lang="en-US" altLang="zh-CN" sz="2200" b="1" i="1">
                <a:latin typeface="Times New Roman" panose="02020603050405020304" charset="0"/>
                <a:cs typeface="Times New Roman" panose="02020603050405020304" charset="0"/>
              </a:rPr>
              <a:t> soaring</a:t>
            </a:r>
            <a:r>
              <a:rPr lang="en-US" altLang="zh-CN" sz="2200" i="1">
                <a:latin typeface="Times New Roman" panose="02020603050405020304" charset="0"/>
                <a:cs typeface="Times New Roman" panose="02020603050405020304" charset="0"/>
              </a:rPr>
              <a:t> energy prices have contributed significantly to the </a:t>
            </a:r>
            <a:r>
              <a:rPr lang="en-US" altLang="zh-CN" sz="2200" b="1" i="1">
                <a:latin typeface="Times New Roman" panose="02020603050405020304" charset="0"/>
                <a:cs typeface="Times New Roman" panose="02020603050405020304" charset="0"/>
              </a:rPr>
              <a:t>record-high</a:t>
            </a:r>
            <a:r>
              <a:rPr lang="en-US" altLang="zh-CN" sz="2200" i="1">
                <a:latin typeface="Times New Roman" panose="02020603050405020304" charset="0"/>
                <a:cs typeface="Times New Roman" panose="02020603050405020304" charset="0"/>
              </a:rPr>
              <a:t> inflation rates.</a:t>
            </a:r>
            <a:endParaRPr lang="en-US" altLang="zh-CN" sz="22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04620" y="1126490"/>
            <a:ext cx="9529445" cy="460375"/>
          </a:xfrm>
          <a:prstGeom prst="rect">
            <a:avLst/>
          </a:prstGeom>
          <a:noFill/>
        </p:spPr>
        <p:txBody>
          <a:bodyPr wrap="square" rtlCol="0">
            <a:spAutoFit/>
          </a:bodyPr>
          <a:p>
            <a:r>
              <a:rPr lang="zh-CN" altLang="en-US">
                <a:latin typeface="宋体" panose="02010600030101010101" pitchFamily="2" charset="-122"/>
                <a:ea typeface="宋体" panose="02010600030101010101" pitchFamily="2" charset="-122"/>
              </a:rPr>
              <a:t>◎</a:t>
            </a:r>
            <a:r>
              <a:rPr lang="en-US" altLang="zh-CN">
                <a:latin typeface="宋体" panose="02010600030101010101" pitchFamily="2" charset="-122"/>
                <a:ea typeface="宋体" panose="02010600030101010101" pitchFamily="2" charset="-122"/>
              </a:rPr>
              <a:t> </a:t>
            </a:r>
            <a:r>
              <a:rPr lang="en-US" altLang="zh-CN" sz="2400">
                <a:latin typeface="Times New Roman" panose="02020603050405020304" charset="0"/>
                <a:ea typeface="宋体" panose="02010600030101010101" pitchFamily="2" charset="-122"/>
                <a:cs typeface="Times New Roman" panose="02020603050405020304" charset="0"/>
              </a:rPr>
              <a:t>Sentence structures can also be varied to show the variety in writing.</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9" name="文本框 8"/>
          <p:cNvSpPr txBox="1"/>
          <p:nvPr/>
        </p:nvSpPr>
        <p:spPr>
          <a:xfrm>
            <a:off x="1404620" y="2045970"/>
            <a:ext cx="9342120" cy="3315335"/>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 1</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Sales rose remarkably last month.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Sales experienced a remarkable rise last month.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There was a remarkable rise in sales last month. </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The previous month saw the remarkable rise in sales.</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18540" y="440055"/>
            <a:ext cx="10323830" cy="6604635"/>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 2</a:t>
            </a:r>
            <a:endParaRPr lang="en-US" altLang="zh-CN" sz="2400">
              <a:solidFill>
                <a:srgbClr val="4472D0"/>
              </a:solidFill>
              <a:latin typeface="Times New Roman" panose="02020603050405020304" charset="0"/>
              <a:cs typeface="Times New Roman" panose="02020603050405020304" charset="0"/>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Among various aspects of food environments, the establishment of supermarkets, as one of the most important changes in food retailing, contributes remarkably to the process of nutrition transition. In “developed” economies, like the U.S., the largest five supermarkets controlled 48% of the market in 2005, </a:t>
            </a:r>
            <a:r>
              <a:rPr lang="en-US" altLang="zh-CN" sz="2200" b="1" i="1">
                <a:latin typeface="Times New Roman" panose="02020603050405020304" charset="0"/>
                <a:cs typeface="Times New Roman" panose="02020603050405020304" charset="0"/>
              </a:rPr>
              <a:t>up from 24% in 1997</a:t>
            </a:r>
            <a:r>
              <a:rPr lang="en-US" altLang="zh-CN" sz="2200" i="1">
                <a:latin typeface="Times New Roman" panose="02020603050405020304" charset="0"/>
                <a:cs typeface="Times New Roman" panose="02020603050405020304" charset="0"/>
              </a:rPr>
              <a:t>. In “developing” countries, </a:t>
            </a:r>
            <a:r>
              <a:rPr lang="en-US" altLang="zh-CN" sz="2200" b="1" i="1">
                <a:latin typeface="Times New Roman" panose="02020603050405020304" charset="0"/>
                <a:cs typeface="Times New Roman" panose="02020603050405020304" charset="0"/>
              </a:rPr>
              <a:t>a “supermarket revolution”</a:t>
            </a:r>
            <a:r>
              <a:rPr lang="en-US" altLang="zh-CN" sz="2200" i="1">
                <a:latin typeface="Times New Roman" panose="02020603050405020304" charset="0"/>
                <a:cs typeface="Times New Roman" panose="02020603050405020304" charset="0"/>
              </a:rPr>
              <a:t> </a:t>
            </a:r>
            <a:r>
              <a:rPr lang="en-US" altLang="zh-CN" sz="2200" b="1" i="1">
                <a:latin typeface="Times New Roman" panose="02020603050405020304" charset="0"/>
                <a:cs typeface="Times New Roman" panose="02020603050405020304" charset="0"/>
              </a:rPr>
              <a:t>has started</a:t>
            </a:r>
            <a:r>
              <a:rPr lang="en-US" altLang="zh-CN" sz="2200" i="1">
                <a:latin typeface="Times New Roman" panose="02020603050405020304" charset="0"/>
                <a:cs typeface="Times New Roman" panose="02020603050405020304" charset="0"/>
              </a:rPr>
              <a:t> in the early 1990s and has continued to the present, which has driven the spread of modern supermarkets considerably. This trend is observable worldwide, and China is no exception. As shown in Figure 1, from 2004 to 2011, </a:t>
            </a:r>
            <a:r>
              <a:rPr lang="en-US" altLang="zh-CN" sz="2200" b="1" i="1">
                <a:latin typeface="Times New Roman" panose="02020603050405020304" charset="0"/>
                <a:cs typeface="Times New Roman" panose="02020603050405020304" charset="0"/>
              </a:rPr>
              <a:t>China has experienced an explosion in the number of supermarkets</a:t>
            </a:r>
            <a:r>
              <a:rPr lang="en-US" altLang="zh-CN" sz="2200" i="1">
                <a:latin typeface="Times New Roman" panose="02020603050405020304" charset="0"/>
                <a:cs typeface="Times New Roman" panose="02020603050405020304" charset="0"/>
              </a:rPr>
              <a:t>. In 2011</a:t>
            </a:r>
            <a:r>
              <a:rPr lang="en-US" altLang="zh-CN" sz="2200" b="1" i="1">
                <a:latin typeface="Times New Roman" panose="02020603050405020304" charset="0"/>
                <a:cs typeface="Times New Roman" panose="02020603050405020304" charset="0"/>
              </a:rPr>
              <a:t> the number of supermarkets reached 38,554,</a:t>
            </a:r>
            <a:r>
              <a:rPr lang="en-US" altLang="zh-CN" sz="2200" i="1">
                <a:latin typeface="Times New Roman" panose="02020603050405020304" charset="0"/>
                <a:cs typeface="Times New Roman" panose="02020603050405020304" charset="0"/>
              </a:rPr>
              <a:t> which is more than triple of the number in 2004 (12,877), and the total sales of commodities in supermarkets accounted for roughly 3,398 (100 million yuan) in 2011, up from 1,527 (100 million yuan) in 2004. Although </a:t>
            </a:r>
            <a:r>
              <a:rPr lang="en-US" altLang="zh-CN" sz="2200" b="1" i="1">
                <a:latin typeface="Times New Roman" panose="02020603050405020304" charset="0"/>
                <a:cs typeface="Times New Roman" panose="02020603050405020304" charset="0"/>
              </a:rPr>
              <a:t>the total sales tend to gradually increase, the number of supermarkets shows a significant decline</a:t>
            </a:r>
            <a:r>
              <a:rPr lang="en-US" altLang="zh-CN" sz="2200" i="1">
                <a:latin typeface="Times New Roman" panose="02020603050405020304" charset="0"/>
                <a:cs typeface="Times New Roman" panose="02020603050405020304" charset="0"/>
              </a:rPr>
              <a:t> from 2011 to 2019 in China.</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146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Line graphs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635125"/>
            <a:ext cx="9182735" cy="193802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Line graphs</a:t>
            </a:r>
            <a:r>
              <a:rPr lang="en-US" altLang="zh-CN" sz="2400">
                <a:latin typeface="Times New Roman" panose="02020603050405020304" charset="0"/>
                <a:cs typeface="Times New Roman" panose="02020603050405020304" charset="0"/>
              </a:rPr>
              <a:t> can represent the change of data over time, which are especially useful to demonstrate trends and the connection of numbers. Also, two or more lines in the graph can indicate the dependencies of two or more trends during a particular period in a visually direct manner.</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96354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Be Compact</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074420"/>
            <a:ext cx="10092055" cy="2354580"/>
          </a:xfrm>
          <a:prstGeom prst="rect">
            <a:avLst/>
          </a:prstGeom>
          <a:noFill/>
        </p:spPr>
        <p:txBody>
          <a:bodyPr wrap="square" rtlCol="0">
            <a:noAutofit/>
          </a:bodyPr>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400" b="1">
                <a:solidFill>
                  <a:schemeClr val="tx1"/>
                </a:solidFill>
                <a:latin typeface="Times New Roman" panose="02020603050405020304" charset="0"/>
                <a:cs typeface="Times New Roman" panose="02020603050405020304" charset="0"/>
                <a:sym typeface="+mn-ea"/>
              </a:rPr>
              <a:t>Compactness is valued in academic writing. </a:t>
            </a:r>
            <a:endParaRPr lang="en-US" altLang="zh-CN" sz="2400">
              <a:solidFill>
                <a:schemeClr val="tx1"/>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a:solidFill>
                  <a:schemeClr val="tx1"/>
                </a:solidFill>
                <a:latin typeface="宋体" panose="02010600030101010101" pitchFamily="2" charset="-122"/>
                <a:ea typeface="宋体" panose="02010600030101010101" pitchFamily="2" charset="-122"/>
                <a:cs typeface="Times New Roman" panose="02020603050405020304" charset="0"/>
                <a:sym typeface="+mn-ea"/>
              </a:rPr>
              <a:t>◎</a:t>
            </a:r>
            <a:r>
              <a:rPr lang="en-US" altLang="zh-CN" sz="1600">
                <a:solidFill>
                  <a:schemeClr val="tx1"/>
                </a:solidFill>
                <a:latin typeface="宋体" panose="02010600030101010101" pitchFamily="2" charset="-122"/>
                <a:ea typeface="宋体" panose="02010600030101010101" pitchFamily="2" charset="-122"/>
                <a:cs typeface="Times New Roman" panose="02020603050405020304" charset="0"/>
                <a:sym typeface="+mn-ea"/>
              </a:rPr>
              <a:t> </a:t>
            </a:r>
            <a:r>
              <a:rPr lang="en-US" altLang="zh-CN" sz="2400">
                <a:solidFill>
                  <a:schemeClr val="tx1"/>
                </a:solidFill>
                <a:latin typeface="Times New Roman" panose="02020603050405020304" charset="0"/>
                <a:cs typeface="Times New Roman" panose="02020603050405020304" charset="0"/>
                <a:sym typeface="+mn-ea"/>
              </a:rPr>
              <a:t>As for the representation of the diagram, the specific figures and their significance are often arranged in one statement, rather than fragmented in separate sentences.</a:t>
            </a:r>
            <a:endParaRPr lang="en-US" altLang="zh-CN" sz="2400" i="1">
              <a:solidFill>
                <a:schemeClr val="tx1"/>
              </a:solidFill>
              <a:latin typeface="Times New Roman" panose="02020603050405020304" charset="0"/>
              <a:cs typeface="Times New Roman" panose="02020603050405020304" charset="0"/>
            </a:endParaRPr>
          </a:p>
        </p:txBody>
      </p:sp>
      <p:sp>
        <p:nvSpPr>
          <p:cNvPr id="4" name="文本框 3"/>
          <p:cNvSpPr txBox="1"/>
          <p:nvPr/>
        </p:nvSpPr>
        <p:spPr>
          <a:xfrm>
            <a:off x="779145" y="3429000"/>
            <a:ext cx="10163810" cy="3315335"/>
          </a:xfrm>
          <a:prstGeom prst="rect">
            <a:avLst/>
          </a:prstGeom>
          <a:noFill/>
        </p:spPr>
        <p:txBody>
          <a:bodyPr wrap="square" rtlCol="0">
            <a:noAutofit/>
          </a:bodyPr>
          <a:p>
            <a:pPr indent="45720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 </a:t>
            </a:r>
            <a:endParaRPr lang="en-US" altLang="zh-CN" sz="2400" b="1" i="1">
              <a:latin typeface="Times New Roman" panose="02020603050405020304" charset="0"/>
              <a:cs typeface="Times New Roman" panose="02020603050405020304" charset="0"/>
              <a:sym typeface="+mn-ea"/>
            </a:endParaRPr>
          </a:p>
          <a:p>
            <a:pPr lvl="1" indent="609600" algn="just" fontAlgn="auto">
              <a:lnSpc>
                <a:spcPct val="125000"/>
              </a:lnSpc>
            </a:pPr>
            <a:r>
              <a:rPr lang="en-US" altLang="zh-CN" sz="2400" i="1">
                <a:latin typeface="Times New Roman" panose="02020603050405020304" charset="0"/>
                <a:cs typeface="Times New Roman" panose="02020603050405020304" charset="0"/>
              </a:rPr>
              <a:t>Firms were noted to attach importance to IT, with 60.9% of firms having more than 20 IT employees.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62355" y="873125"/>
            <a:ext cx="10150475" cy="4801235"/>
          </a:xfrm>
          <a:prstGeom prst="rect">
            <a:avLst/>
          </a:prstGeom>
          <a:noFill/>
        </p:spPr>
        <p:txBody>
          <a:bodyPr wrap="square" rtlCol="0">
            <a:noAutofit/>
          </a:bodyPr>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200">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In other cases, the sequence might be reversed, with the inference following the figures as seen in the example:</a:t>
            </a:r>
            <a:endParaRPr lang="en-US" altLang="zh-CN" sz="2200">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The variance interpretation rate of decision-making quality was 32.5%, </a:t>
            </a:r>
            <a:r>
              <a:rPr lang="en-US" altLang="zh-CN" sz="2200" b="1" i="1">
                <a:latin typeface="Times New Roman" panose="02020603050405020304" charset="0"/>
                <a:cs typeface="Times New Roman" panose="02020603050405020304" charset="0"/>
              </a:rPr>
              <a:t>implying that other factors may affect decision-making quality</a:t>
            </a:r>
            <a:r>
              <a:rPr lang="en-US" altLang="zh-CN" sz="2200" i="1">
                <a:latin typeface="Times New Roman" panose="02020603050405020304" charset="0"/>
                <a:cs typeface="Times New Roman" panose="02020603050405020304" charset="0"/>
              </a:rPr>
              <a:t>, an issue that will require further investigation in the future.</a:t>
            </a:r>
            <a:endParaRPr lang="en-US" altLang="zh-CN" sz="2200" i="1">
              <a:latin typeface="Times New Roman" panose="02020603050405020304" charset="0"/>
              <a:cs typeface="Times New Roman" panose="02020603050405020304" charset="0"/>
            </a:endParaRPr>
          </a:p>
          <a:p>
            <a:pPr indent="609600" algn="just" fontAlgn="auto">
              <a:lnSpc>
                <a:spcPct val="125000"/>
              </a:lnSpc>
            </a:pP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200">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In the following example, the content of the figure, the exact number of proteins and the main part of proteins are all presented in one complex sentence:</a:t>
            </a: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The figure shows the protein profile of human umbilical mesenchymal stem cells, wherein 4,619 proteins were identified, </a:t>
            </a:r>
            <a:r>
              <a:rPr lang="en-US" altLang="zh-CN" sz="2200" b="1" i="1">
                <a:latin typeface="Times New Roman" panose="02020603050405020304" charset="0"/>
                <a:cs typeface="Times New Roman" panose="02020603050405020304" charset="0"/>
              </a:rPr>
              <a:t>with core matrix proteins accounting for approximately 62%.</a:t>
            </a:r>
            <a:endParaRPr lang="en-US" altLang="zh-CN" sz="2200" b="1" i="1">
              <a:latin typeface="Times New Roman" panose="02020603050405020304" charset="0"/>
              <a:cs typeface="Times New Roman" panose="02020603050405020304" charset="0"/>
            </a:endParaRPr>
          </a:p>
          <a:p>
            <a:pPr indent="609600" algn="just" fontAlgn="auto">
              <a:lnSpc>
                <a:spcPct val="125000"/>
              </a:lnSpc>
            </a:pPr>
            <a:endParaRPr lang="en-US" altLang="zh-CN" sz="2200" b="1"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134110" y="944880"/>
            <a:ext cx="10092690" cy="4250055"/>
          </a:xfrm>
          <a:prstGeom prst="rect">
            <a:avLst/>
          </a:prstGeom>
          <a:noFill/>
        </p:spPr>
        <p:txBody>
          <a:bodyPr wrap="square" rtlCol="0">
            <a:noAutofit/>
          </a:bodyPr>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200">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More than two numbers can be combined in one structure, linked by the word “respectively”:</a:t>
            </a:r>
            <a:endParaRPr lang="en-US" altLang="zh-CN" sz="2200">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The variance interpretation rates of data analytics capabilities and decision-making quality were 38.9% and 32.5%, </a:t>
            </a:r>
            <a:r>
              <a:rPr lang="en-US" altLang="zh-CN" sz="2200" b="1" i="1">
                <a:latin typeface="Times New Roman" panose="02020603050405020304" charset="0"/>
                <a:cs typeface="Times New Roman" panose="02020603050405020304" charset="0"/>
              </a:rPr>
              <a:t>respectively.</a:t>
            </a:r>
            <a:endParaRPr lang="en-US" altLang="zh-CN" sz="2200" i="1">
              <a:latin typeface="Times New Roman" panose="02020603050405020304" charset="0"/>
              <a:cs typeface="Times New Roman" panose="02020603050405020304" charset="0"/>
            </a:endParaRPr>
          </a:p>
          <a:p>
            <a:pPr indent="609600" algn="just" fontAlgn="auto">
              <a:lnSpc>
                <a:spcPct val="125000"/>
              </a:lnSpc>
            </a:pP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More relevant figures can be listed in a parallel way following the general content description:</a:t>
            </a: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Table 1 presents the characteristics of respondents: 46.3% were men, 53.8% were women, 97.1% were between 20 and 40 years old, and 88.7% had an undergraduate education.</a:t>
            </a:r>
            <a:endParaRPr lang="en-US" altLang="zh-CN" sz="2200" i="1">
              <a:latin typeface="Times New Roman" panose="02020603050405020304" charset="0"/>
              <a:cs typeface="Times New Roman" panose="02020603050405020304" charset="0"/>
            </a:endParaRPr>
          </a:p>
          <a:p>
            <a:pPr indent="609600" algn="just" fontAlgn="auto">
              <a:lnSpc>
                <a:spcPct val="125000"/>
              </a:lnSpc>
            </a:pPr>
            <a:endParaRPr lang="en-US" altLang="zh-CN" sz="2200" i="1">
              <a:latin typeface="Times New Roman" panose="02020603050405020304" charset="0"/>
              <a:cs typeface="Times New Roman" panose="02020603050405020304" charset="0"/>
            </a:endParaRPr>
          </a:p>
          <a:p>
            <a:pPr indent="609600" algn="just" fontAlgn="auto">
              <a:lnSpc>
                <a:spcPct val="125000"/>
              </a:lnSpc>
            </a:pP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18540" y="978535"/>
            <a:ext cx="10323830" cy="4901565"/>
          </a:xfrm>
          <a:prstGeom prst="rect">
            <a:avLst/>
          </a:prstGeom>
          <a:noFill/>
        </p:spPr>
        <p:txBody>
          <a:bodyPr wrap="square" rtlCol="0">
            <a:noAutofit/>
          </a:bodyPr>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After the figure, its proportion in the total number can be presented in the participle:</a:t>
            </a:r>
            <a:endParaRPr lang="en-US" altLang="zh-CN" sz="2200">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According to IEA reports (2021), China’s cumulative installed capacity of PV in 2020 was 254.36 GW, </a:t>
            </a:r>
            <a:r>
              <a:rPr lang="en-US" altLang="zh-CN" sz="2200" b="1" i="1">
                <a:latin typeface="Times New Roman" panose="02020603050405020304" charset="0"/>
                <a:cs typeface="Times New Roman" panose="02020603050405020304" charset="0"/>
              </a:rPr>
              <a:t>accounting for 35.6% of the total PV installed capacity and ranking first in the world.</a:t>
            </a:r>
            <a:endParaRPr lang="en-US" altLang="zh-CN" sz="2200" b="1" i="1">
              <a:latin typeface="Times New Roman" panose="02020603050405020304" charset="0"/>
              <a:cs typeface="Times New Roman" panose="02020603050405020304" charset="0"/>
            </a:endParaRPr>
          </a:p>
          <a:p>
            <a:pPr indent="609600" algn="just" fontAlgn="auto">
              <a:lnSpc>
                <a:spcPct val="125000"/>
              </a:lnSpc>
            </a:pPr>
            <a:endParaRPr lang="en-US" altLang="zh-CN" sz="2200" i="1">
              <a:latin typeface="Times New Roman" panose="02020603050405020304" charset="0"/>
              <a:cs typeface="Times New Roman" panose="02020603050405020304" charset="0"/>
            </a:endParaRPr>
          </a:p>
          <a:p>
            <a:pPr indent="60960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200">
                <a:latin typeface="宋体" panose="02010600030101010101" pitchFamily="2" charset="-122"/>
                <a:ea typeface="宋体" panose="02010600030101010101" pitchFamily="2" charset="-122"/>
                <a:cs typeface="Times New Roman" panose="02020603050405020304" charset="0"/>
                <a:sym typeface="+mn-ea"/>
              </a:rPr>
              <a:t> </a:t>
            </a:r>
            <a:r>
              <a:rPr lang="en-US" altLang="zh-CN" sz="2200">
                <a:latin typeface="Times New Roman" panose="02020603050405020304" charset="0"/>
                <a:cs typeface="Times New Roman" panose="02020603050405020304" charset="0"/>
              </a:rPr>
              <a:t>In addition, the comparison of numbers with their counterparts in another period of time or in another place can be added, usually in the form of appositives. For example:</a:t>
            </a:r>
            <a:endParaRPr lang="en-US" altLang="zh-CN" sz="2200">
              <a:latin typeface="Times New Roman" panose="02020603050405020304" charset="0"/>
              <a:cs typeface="Times New Roman" panose="02020603050405020304" charset="0"/>
            </a:endParaRPr>
          </a:p>
          <a:p>
            <a:pPr indent="609600" algn="just" fontAlgn="auto">
              <a:lnSpc>
                <a:spcPct val="125000"/>
              </a:lnSpc>
            </a:pPr>
            <a:r>
              <a:rPr lang="en-US" altLang="zh-CN" sz="2200" i="1">
                <a:latin typeface="Times New Roman" panose="02020603050405020304" charset="0"/>
                <a:cs typeface="Times New Roman" panose="02020603050405020304" charset="0"/>
              </a:rPr>
              <a:t>In 2021, China’s rural online retail sales reached 2.05 trillion yuan, </a:t>
            </a:r>
            <a:r>
              <a:rPr lang="en-US" altLang="zh-CN" sz="2200" b="1" i="1">
                <a:latin typeface="Times New Roman" panose="02020603050405020304" charset="0"/>
                <a:cs typeface="Times New Roman" panose="02020603050405020304" charset="0"/>
              </a:rPr>
              <a:t>an increase of 11.3% over the previous year</a:t>
            </a:r>
            <a:r>
              <a:rPr lang="en-US" altLang="zh-CN" sz="2200" i="1">
                <a:latin typeface="Times New Roman" panose="02020603050405020304" charset="0"/>
                <a:cs typeface="Times New Roman" panose="02020603050405020304" charset="0"/>
              </a:rPr>
              <a:t>, and the growth rate accelerated by 2.4 percentage points. Among them, the online retail sales of agricultural products amounted to 422.1 billion yuan, </a:t>
            </a:r>
            <a:r>
              <a:rPr lang="en-US" altLang="zh-CN" sz="2200" b="1" i="1">
                <a:latin typeface="Times New Roman" panose="02020603050405020304" charset="0"/>
                <a:cs typeface="Times New Roman" panose="02020603050405020304" charset="0"/>
              </a:rPr>
              <a:t>an increase of 2.8% over the previous year</a:t>
            </a:r>
            <a:r>
              <a:rPr lang="en-US" altLang="zh-CN" sz="2200" i="1">
                <a:latin typeface="Times New Roman" panose="02020603050405020304" charset="0"/>
                <a:cs typeface="Times New Roman" panose="02020603050405020304" charset="0"/>
              </a:rPr>
              <a:t>.</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308546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Be Relevant</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80490" y="1230630"/>
            <a:ext cx="9543415" cy="2198370"/>
          </a:xfrm>
          <a:prstGeom prst="rect">
            <a:avLst/>
          </a:prstGeom>
          <a:noFill/>
        </p:spPr>
        <p:txBody>
          <a:bodyPr wrap="square" rtlCol="0">
            <a:noAutofit/>
          </a:bodyPr>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solidFill>
                <a:schemeClr val="tx1"/>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sym typeface="+mn-ea"/>
              </a:rPr>
              <a:t>A figure is measured relative to other numbers. Thus, in the description of figures, it adds force to the conclusion when they are juxtaposed in comparison.</a:t>
            </a:r>
            <a:endParaRPr lang="en-US" altLang="zh-CN" sz="2400">
              <a:solidFill>
                <a:schemeClr val="tx1"/>
              </a:solidFill>
              <a:latin typeface="Times New Roman" panose="02020603050405020304" charset="0"/>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2" name="图片 1"/>
          <p:cNvPicPr>
            <a:picLocks noChangeAspect="1"/>
          </p:cNvPicPr>
          <p:nvPr/>
        </p:nvPicPr>
        <p:blipFill>
          <a:blip r:embed="rId2"/>
          <a:stretch>
            <a:fillRect/>
          </a:stretch>
        </p:blipFill>
        <p:spPr>
          <a:xfrm>
            <a:off x="1695450" y="652145"/>
            <a:ext cx="8801100" cy="5553075"/>
          </a:xfrm>
          <a:prstGeom prst="rect">
            <a:avLst/>
          </a:prstGeom>
        </p:spPr>
      </p:pic>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18540" y="440055"/>
            <a:ext cx="10323830" cy="6604635"/>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 </a:t>
            </a:r>
            <a:endParaRPr lang="en-US" altLang="zh-CN" sz="24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The statistics show that </a:t>
            </a:r>
            <a:r>
              <a:rPr lang="en-US" altLang="zh-CN" sz="2200" b="1" i="1">
                <a:latin typeface="Times New Roman" panose="02020603050405020304" charset="0"/>
                <a:cs typeface="Times New Roman" panose="02020603050405020304" charset="0"/>
              </a:rPr>
              <a:t>the group “Material” (18.3%) has the largest weight</a:t>
            </a:r>
            <a:r>
              <a:rPr lang="en-US" altLang="zh-CN" sz="2200" i="1">
                <a:latin typeface="Times New Roman" panose="02020603050405020304" charset="0"/>
                <a:cs typeface="Times New Roman" panose="02020603050405020304" charset="0"/>
              </a:rPr>
              <a:t> among the coded impact element groups. Combined with the elements in this group of “Green Bricks”, “Granite”, “Wood”, “Stone Pillar” and “Sandstone”, it reflects the richness and diversity of the materials used, and it is also easy to see that </a:t>
            </a:r>
            <a:r>
              <a:rPr lang="en-US" altLang="zh-CN" sz="2200" b="1" i="1">
                <a:latin typeface="Times New Roman" panose="02020603050405020304" charset="0"/>
                <a:cs typeface="Times New Roman" panose="02020603050405020304" charset="0"/>
              </a:rPr>
              <a:t>this group is different from the “Decoration” (15.2%) group, “Furniture” (2.9%) group, and the “Structure” (15%) group.</a:t>
            </a:r>
            <a:r>
              <a:rPr lang="en-US" altLang="zh-CN" sz="2200" i="1">
                <a:latin typeface="Times New Roman" panose="02020603050405020304" charset="0"/>
                <a:cs typeface="Times New Roman" panose="02020603050405020304" charset="0"/>
              </a:rPr>
              <a:t> “Structure” (15%) and “Technique” (5%) groups have a mutual influence. </a:t>
            </a:r>
            <a:r>
              <a:rPr lang="en-US" altLang="zh-CN" sz="2200" b="1" i="1">
                <a:latin typeface="Times New Roman" panose="02020603050405020304" charset="0"/>
                <a:cs typeface="Times New Roman" panose="02020603050405020304" charset="0"/>
              </a:rPr>
              <a:t>The group of “Function” (18%) has the second largest share</a:t>
            </a:r>
            <a:r>
              <a:rPr lang="en-US" altLang="zh-CN" sz="2200" i="1">
                <a:latin typeface="Times New Roman" panose="02020603050405020304" charset="0"/>
                <a:cs typeface="Times New Roman" panose="02020603050405020304" charset="0"/>
              </a:rPr>
              <a:t>, and the terms “Headgate”, “Patio”, “Back Hall”, “Front Porch” and “Middle Hall” in its group reflect the emphasis on the relationship between function and space in Lingnan ancestral halls. “Space Width”, “Spatial Depth” and “Spatial Scale” are elements of the “Dimension” (7.4%) group, which has a direct correspondence with the “Function” group and reveals the regularity of the spatial scale in the interior of the shrine. </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18540" y="1118870"/>
            <a:ext cx="10323830" cy="3971290"/>
          </a:xfrm>
          <a:prstGeom prst="rect">
            <a:avLst/>
          </a:prstGeom>
          <a:noFill/>
        </p:spPr>
        <p:txBody>
          <a:bodyPr wrap="square" rtlCol="0">
            <a:noAutofit/>
          </a:bodyPr>
          <a:p>
            <a:pPr indent="609600" algn="just" fontAlgn="auto">
              <a:lnSpc>
                <a:spcPct val="125000"/>
              </a:lnSpc>
            </a:pPr>
            <a:r>
              <a:rPr lang="en-US" altLang="zh-CN" sz="2200" i="1">
                <a:latin typeface="Times New Roman" panose="02020603050405020304" charset="0"/>
                <a:cs typeface="Times New Roman" panose="02020603050405020304" charset="0"/>
              </a:rPr>
              <a:t> The accompanying words “Trinary” and “Binary” also reflect that the design of the spatial scale of the shrine was influenced by traditional rituals. The “Shape” (11.9%) group reveals the morphological characteristics of Lingnan ancestral halls in terms of the roof structure. In addition, the group elements of “Symbolism” (5.8%) and “Furniture” (2.9%) also highlight the “ritual” function of the shrine, as well as the corresponding pairs of design elements, such as “Plaque”, “Memorial Tablet”, “Ancestor”, “Shrine Terrace”, “Dripping Water”, “Bogu Shelf”, “Byobu” and other terms. Although the percentage of the “Period” group is relatively low, it is easy to see the close connection between the cultural change of the shrine and the Qing Dynasty.</a:t>
            </a:r>
            <a:endParaRPr lang="en-US" altLang="zh-CN" sz="22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478280" y="939165"/>
            <a:ext cx="8975725" cy="429895"/>
          </a:xfrm>
          <a:prstGeom prst="rect">
            <a:avLst/>
          </a:prstGeom>
          <a:noFill/>
        </p:spPr>
        <p:txBody>
          <a:bodyPr wrap="square" rtlCol="0">
            <a:spAutoFit/>
          </a:bodyPr>
          <a:p>
            <a:r>
              <a:rPr lang="en-US" altLang="zh-CN" sz="2200">
                <a:latin typeface="Times New Roman" panose="02020603050405020304" charset="0"/>
                <a:cs typeface="Times New Roman" panose="02020603050405020304" charset="0"/>
              </a:rPr>
              <a:t>Numbers are not presented for their own sake, but to draw certain conclusions.</a:t>
            </a:r>
            <a:endParaRPr lang="en-US" altLang="zh-CN" sz="2200">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2"/>
          <a:stretch>
            <a:fillRect/>
          </a:stretch>
        </p:blipFill>
        <p:spPr>
          <a:xfrm>
            <a:off x="964248" y="1833245"/>
            <a:ext cx="10263505" cy="3916045"/>
          </a:xfrm>
          <a:prstGeom prst="rect">
            <a:avLst/>
          </a:prstGeom>
        </p:spPr>
      </p:pic>
    </p:spTree>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440055"/>
            <a:ext cx="11308715" cy="59569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018540" y="758190"/>
            <a:ext cx="10323830" cy="5320030"/>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 </a:t>
            </a:r>
            <a:endParaRPr lang="en-US" altLang="zh-CN" sz="2400" i="1">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i="1">
                <a:latin typeface="Times New Roman" panose="02020603050405020304" charset="0"/>
                <a:cs typeface="Times New Roman" panose="02020603050405020304" charset="0"/>
              </a:rPr>
              <a:t>As shown in Table 1, male household heads constituted approximately 83.28% of the sample household respondents, and 20.71% of household heads were minorities.</a:t>
            </a:r>
            <a:r>
              <a:rPr lang="en-US" altLang="zh-CN" sz="2200" b="1" i="1">
                <a:latin typeface="Times New Roman" panose="02020603050405020304" charset="0"/>
                <a:cs typeface="Times New Roman" panose="02020603050405020304" charset="0"/>
              </a:rPr>
              <a:t> There is an imbalanced age distribution of household heads</a:t>
            </a:r>
            <a:r>
              <a:rPr lang="en-US" altLang="zh-CN" sz="2200" i="1">
                <a:latin typeface="Times New Roman" panose="02020603050405020304" charset="0"/>
                <a:cs typeface="Times New Roman" panose="02020603050405020304" charset="0"/>
              </a:rPr>
              <a:t>, with more than 70% of household heads being above 50 years old, </a:t>
            </a:r>
            <a:r>
              <a:rPr lang="en-US" altLang="zh-CN" sz="2200" b="1" i="1">
                <a:latin typeface="Times New Roman" panose="02020603050405020304" charset="0"/>
                <a:cs typeface="Times New Roman" panose="02020603050405020304" charset="0"/>
              </a:rPr>
              <a:t>which means that the sample household heads in this study were relatively experienced.</a:t>
            </a:r>
            <a:r>
              <a:rPr lang="en-US" altLang="zh-CN" sz="2200" i="1">
                <a:latin typeface="Times New Roman" panose="02020603050405020304" charset="0"/>
                <a:cs typeface="Times New Roman" panose="02020603050405020304" charset="0"/>
              </a:rPr>
              <a:t> Regarding household size, rural households with 1–3 persons and 4–6 persons accounted for 44.94% and 49.77% of the sample, respectively. </a:t>
            </a:r>
            <a:r>
              <a:rPr lang="en-US" altLang="zh-CN" sz="2200" b="1" i="1">
                <a:latin typeface="Times New Roman" panose="02020603050405020304" charset="0"/>
                <a:cs typeface="Times New Roman" panose="02020603050405020304" charset="0"/>
              </a:rPr>
              <a:t>This finding suggests that most of the poor rural households had a relatively small number of household members.</a:t>
            </a:r>
            <a:r>
              <a:rPr lang="en-US" altLang="zh-CN" sz="2200" i="1">
                <a:latin typeface="Times New Roman" panose="02020603050405020304" charset="0"/>
                <a:cs typeface="Times New Roman" panose="02020603050405020304" charset="0"/>
              </a:rPr>
              <a:t> Household income was concentrated in the categories 0–18,000 CNY and 18,000–36,000 CNY, accounting for 29.92% and 33.07% of the sample households, respectively. </a:t>
            </a:r>
            <a:r>
              <a:rPr lang="en-US" altLang="zh-CN" sz="2200" b="1" i="1">
                <a:latin typeface="Times New Roman" panose="02020603050405020304" charset="0"/>
                <a:cs typeface="Times New Roman" panose="02020603050405020304" charset="0"/>
              </a:rPr>
              <a:t>The income data show that the household income of poor rural households is at the bottom of the pyramid.</a:t>
            </a:r>
            <a:endParaRPr lang="en-US" altLang="zh-CN" sz="2200" b="1"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6" name="图片 5"/>
          <p:cNvPicPr>
            <a:picLocks noChangeAspect="1"/>
          </p:cNvPicPr>
          <p:nvPr/>
        </p:nvPicPr>
        <p:blipFill>
          <a:blip r:embed="rId2"/>
          <a:stretch>
            <a:fillRect/>
          </a:stretch>
        </p:blipFill>
        <p:spPr>
          <a:xfrm>
            <a:off x="1877695" y="896620"/>
            <a:ext cx="8201025" cy="4762500"/>
          </a:xfrm>
          <a:prstGeom prst="rect">
            <a:avLst/>
          </a:prstGeom>
        </p:spPr>
      </p:pic>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146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Pie charts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635125"/>
            <a:ext cx="9182735" cy="147637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b="1">
                <a:latin typeface="Times New Roman" panose="02020603050405020304" charset="0"/>
                <a:cs typeface="Times New Roman" panose="02020603050405020304" charset="0"/>
              </a:rPr>
              <a:t>Pie charts</a:t>
            </a:r>
            <a:r>
              <a:rPr lang="en-US" altLang="zh-CN" sz="2400">
                <a:latin typeface="Times New Roman" panose="02020603050405020304" charset="0"/>
                <a:cs typeface="Times New Roman" panose="02020603050405020304" charset="0"/>
              </a:rPr>
              <a:t> can visualize the percentage distribution in the whole dataset, representing various categories in the total set with different segments in the pie.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pic>
        <p:nvPicPr>
          <p:cNvPr id="6" name="图片 5"/>
          <p:cNvPicPr>
            <a:picLocks noChangeAspect="1"/>
          </p:cNvPicPr>
          <p:nvPr/>
        </p:nvPicPr>
        <p:blipFill>
          <a:blip r:embed="rId2"/>
          <a:stretch>
            <a:fillRect/>
          </a:stretch>
        </p:blipFill>
        <p:spPr>
          <a:xfrm>
            <a:off x="2147570" y="642620"/>
            <a:ext cx="7896225" cy="5572125"/>
          </a:xfrm>
          <a:prstGeom prst="rect">
            <a:avLst/>
          </a:prstGeom>
        </p:spPr>
      </p:pic>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6146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Diagram</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635125"/>
            <a:ext cx="9182735" cy="147637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A </a:t>
            </a:r>
            <a:r>
              <a:rPr lang="en-US" altLang="zh-CN" sz="2400" b="1">
                <a:latin typeface="Times New Roman" panose="02020603050405020304" charset="0"/>
                <a:cs typeface="Times New Roman" panose="02020603050405020304" charset="0"/>
              </a:rPr>
              <a:t>diagram </a:t>
            </a:r>
            <a:r>
              <a:rPr lang="en-US" altLang="zh-CN" sz="2400">
                <a:latin typeface="Times New Roman" panose="02020603050405020304" charset="0"/>
                <a:cs typeface="Times New Roman" panose="02020603050405020304" charset="0"/>
              </a:rPr>
              <a:t>is a plan, drawing, or outline to illustrate the operation of separate parts in the project, the flow of the steps in the procedure, or the overlapping of elements at connecting points.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6.xml><?xml version="1.0" encoding="utf-8"?>
<p:tagLst xmlns:p="http://schemas.openxmlformats.org/presentationml/2006/main">
  <p:tag name="TABLE_ENDDRAG_ORIGIN_RECT" val="733*250"/>
  <p:tag name="TABLE_ENDDRAG_RECT" val="122*248*733*250"/>
</p:tagLst>
</file>

<file path=ppt/tags/tag17.xml><?xml version="1.0" encoding="utf-8"?>
<p:tagLst xmlns:p="http://schemas.openxmlformats.org/presentationml/2006/main">
  <p:tag name="TABLE_ENDDRAG_ORIGIN_RECT" val="782*300"/>
  <p:tag name="TABLE_ENDDRAG_RECT" val="96*73*782*300"/>
</p:tagLst>
</file>

<file path=ppt/tags/tag18.xml><?xml version="1.0" encoding="utf-8"?>
<p:tagLst xmlns:p="http://schemas.openxmlformats.org/presentationml/2006/main">
  <p:tag name="TABLE_ENDDRAG_ORIGIN_RECT" val="782*300"/>
  <p:tag name="TABLE_ENDDRAG_RECT" val="96*73*782*300"/>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25033</Words>
  <Application>WPS 演示</Application>
  <PresentationFormat>宽屏</PresentationFormat>
  <Paragraphs>439</Paragraphs>
  <Slides>60</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60</vt:i4>
      </vt:variant>
    </vt:vector>
  </HeadingPairs>
  <TitlesOfParts>
    <vt:vector size="77"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391</cp:revision>
  <dcterms:created xsi:type="dcterms:W3CDTF">2021-05-06T02:24:00Z</dcterms:created>
  <dcterms:modified xsi:type="dcterms:W3CDTF">2025-01-08T08:02:30Z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88307B6230DB4B4F83F846C1E1C6788D_13</vt:lpwstr>
  </property>
  <property fmtid="{D5CDD505-2E9C-101B-9397-08002B2CF9AE}" pid="3" name="KSOProductBuildVer">
    <vt:lpwstr>2052-12.1.0.19770</vt:lpwstr>
  </property>
</Properties>
</file>