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52" r:id="rId4"/>
    <p:sldId id="307" r:id="rId6"/>
    <p:sldId id="380" r:id="rId7"/>
    <p:sldId id="524" r:id="rId8"/>
    <p:sldId id="808" r:id="rId9"/>
    <p:sldId id="809" r:id="rId10"/>
    <p:sldId id="810" r:id="rId11"/>
    <p:sldId id="542" r:id="rId12"/>
    <p:sldId id="541" r:id="rId13"/>
    <p:sldId id="811" r:id="rId14"/>
    <p:sldId id="762" r:id="rId15"/>
    <p:sldId id="812" r:id="rId16"/>
    <p:sldId id="813" r:id="rId17"/>
    <p:sldId id="814" r:id="rId18"/>
    <p:sldId id="815" r:id="rId19"/>
    <p:sldId id="877" r:id="rId20"/>
    <p:sldId id="816" r:id="rId21"/>
    <p:sldId id="817" r:id="rId22"/>
    <p:sldId id="818" r:id="rId23"/>
    <p:sldId id="819" r:id="rId24"/>
    <p:sldId id="878" r:id="rId25"/>
    <p:sldId id="746" r:id="rId26"/>
    <p:sldId id="747" r:id="rId27"/>
    <p:sldId id="823" r:id="rId28"/>
    <p:sldId id="824" r:id="rId29"/>
    <p:sldId id="825" r:id="rId30"/>
    <p:sldId id="826" r:id="rId31"/>
    <p:sldId id="774" r:id="rId32"/>
    <p:sldId id="827" r:id="rId33"/>
    <p:sldId id="828" r:id="rId34"/>
    <p:sldId id="748" r:id="rId35"/>
    <p:sldId id="829" r:id="rId36"/>
    <p:sldId id="830" r:id="rId37"/>
    <p:sldId id="831" r:id="rId38"/>
    <p:sldId id="832" r:id="rId39"/>
    <p:sldId id="833" r:id="rId40"/>
    <p:sldId id="834" r:id="rId41"/>
    <p:sldId id="835" r:id="rId42"/>
    <p:sldId id="419" r:id="rId43"/>
    <p:sldId id="422" r:id="rId44"/>
    <p:sldId id="871" r:id="rId45"/>
    <p:sldId id="872" r:id="rId46"/>
    <p:sldId id="781" r:id="rId47"/>
    <p:sldId id="656" r:id="rId48"/>
    <p:sldId id="433" r:id="rId49"/>
    <p:sldId id="446" r:id="rId5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7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BC0D1"/>
    <a:srgbClr val="C5CDD8"/>
    <a:srgbClr val="F7C2AD"/>
    <a:srgbClr val="EBE0E4"/>
    <a:srgbClr val="E6E0E2"/>
    <a:srgbClr val="ADC0D1"/>
    <a:srgbClr val="F3D3BC"/>
    <a:srgbClr val="AAC2AC"/>
    <a:srgbClr val="CAD0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678" autoAdjust="0"/>
    <p:restoredTop sz="95376" autoAdjust="0"/>
  </p:normalViewPr>
  <p:slideViewPr>
    <p:cSldViewPr snapToGrid="0" showGuides="1">
      <p:cViewPr varScale="1">
        <p:scale>
          <a:sx n="76" d="100"/>
          <a:sy n="76" d="100"/>
        </p:scale>
        <p:origin x="80" y="488"/>
      </p:cViewPr>
      <p:guideLst>
        <p:guide orient="horz" pos="3973"/>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42EECD6D-6B2D-4EAC-B2D7-F3E654A2C61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8EDF74A8-11B3-43D8-A79C-785081DA01B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
        <p:nvSpPr>
          <p:cNvPr id="7" name="TextBox 6"/>
          <p:cNvSpPr txBox="1"/>
          <p:nvPr userDrawn="1"/>
        </p:nvSpPr>
        <p:spPr>
          <a:xfrm>
            <a:off x="11651940" y="0"/>
            <a:ext cx="540060" cy="118430"/>
          </a:xfrm>
          <a:prstGeom prst="rect">
            <a:avLst/>
          </a:prstGeom>
          <a:noFill/>
        </p:spPr>
        <p:txBody>
          <a:bodyPr wrap="square" rtlCol="0">
            <a:spAutoFit/>
          </a:bodyPr>
          <a:lstStyle/>
          <a:p>
            <a:pPr>
              <a:lnSpc>
                <a:spcPct val="200000"/>
              </a:lnSpc>
            </a:pP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http://www.1ppt.com/moban/</a:t>
            </a:r>
            <a:r>
              <a:rPr lang="zh-CN" altLang="en-US" sz="100" dirty="0">
                <a:latin typeface="微软雅黑" panose="020B0503020204020204" pitchFamily="34" charset="-122"/>
                <a:ea typeface="微软雅黑" panose="020B0503020204020204" pitchFamily="34" charset="-122"/>
              </a:rPr>
              <a:t> </a:t>
            </a:r>
            <a:endParaRPr lang="en-US" altLang="zh-CN" sz="100"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2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A46C8FB-7DA4-4785-A1BE-345456535D9C}" type="datetimeFigureOut">
              <a:rPr lang="zh-CN" altLang="en-US" smtClean="0"/>
            </a:fld>
            <a:endParaRPr lang="zh-CN" altLang="en-US" dirty="0"/>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4193E7F-A047-4D90-A7BB-7F2E541BDBC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20">
    <p:fade/>
  </p:transition>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3.xml"/><Relationship Id="rId7" Type="http://schemas.openxmlformats.org/officeDocument/2006/relationships/image" Target="../media/image2.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44.xml"/><Relationship Id="rId5" Type="http://schemas.openxmlformats.org/officeDocument/2006/relationships/slide" Target="slide39.xml"/><Relationship Id="rId4" Type="http://schemas.openxmlformats.org/officeDocument/2006/relationships/slide" Target="slide8.xml"/><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7.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8.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9.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0.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1.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3" Type="http://schemas.openxmlformats.org/officeDocument/2006/relationships/notesSlide" Target="../notesSlides/notesSlide17.xml"/><Relationship Id="rId22" Type="http://schemas.openxmlformats.org/officeDocument/2006/relationships/slideLayout" Target="../slideLayouts/slideLayout3.xml"/><Relationship Id="rId21" Type="http://schemas.openxmlformats.org/officeDocument/2006/relationships/tags" Target="../tags/tag56.xml"/><Relationship Id="rId20" Type="http://schemas.openxmlformats.org/officeDocument/2006/relationships/tags" Target="../tags/tag55.xml"/><Relationship Id="rId2" Type="http://schemas.openxmlformats.org/officeDocument/2006/relationships/tags" Target="../tags/tag37.xml"/><Relationship Id="rId19" Type="http://schemas.openxmlformats.org/officeDocument/2006/relationships/tags" Target="../tags/tag54.xml"/><Relationship Id="rId18" Type="http://schemas.openxmlformats.org/officeDocument/2006/relationships/tags" Target="../tags/tag53.xml"/><Relationship Id="rId17" Type="http://schemas.openxmlformats.org/officeDocument/2006/relationships/tags" Target="../tags/tag52.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tags" Target="../tags/tag3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5" name="矩形 4"/>
          <p:cNvSpPr/>
          <p:nvPr/>
        </p:nvSpPr>
        <p:spPr>
          <a:xfrm>
            <a:off x="0" y="2540"/>
            <a:ext cx="469455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5" name="PA_菱形 23"/>
          <p:cNvSpPr/>
          <p:nvPr>
            <p:custDataLst>
              <p:tags r:id="rId2"/>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3"/>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 name="文本框 5"/>
          <p:cNvSpPr txBox="1"/>
          <p:nvPr/>
        </p:nvSpPr>
        <p:spPr>
          <a:xfrm>
            <a:off x="5463540" y="2766695"/>
            <a:ext cx="5873115" cy="2227580"/>
          </a:xfrm>
          <a:prstGeom prst="rect">
            <a:avLst/>
          </a:prstGeom>
          <a:noFill/>
        </p:spPr>
        <p:txBody>
          <a:bodyPr wrap="square" rtlCol="0">
            <a:noAutofit/>
          </a:bodyPr>
          <a:lstStyle/>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新时代研究生</a:t>
            </a:r>
            <a:endParaRPr lang="zh-CN" altLang="en-US" sz="5400" b="1" dirty="0">
              <a:solidFill>
                <a:schemeClr val="tx2"/>
              </a:solidFill>
              <a:latin typeface="方正北魏楷书简体" panose="03000509000000000000" charset="-122"/>
              <a:ea typeface="方正北魏楷书简体" panose="03000509000000000000" charset="-122"/>
            </a:endParaRPr>
          </a:p>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学术英语写作教程</a:t>
            </a:r>
            <a:endParaRPr lang="zh-CN" altLang="en-US" sz="5400" b="1" dirty="0">
              <a:solidFill>
                <a:schemeClr val="tx2"/>
              </a:solidFill>
              <a:latin typeface="方正北魏楷书简体" panose="03000509000000000000" charset="-122"/>
              <a:ea typeface="方正北魏楷书简体" panose="03000509000000000000" charset="-122"/>
              <a:sym typeface="+mn-ea"/>
            </a:endParaRPr>
          </a:p>
        </p:txBody>
      </p:sp>
      <p:sp>
        <p:nvSpPr>
          <p:cNvPr id="8" name="PA_菱形 23"/>
          <p:cNvSpPr/>
          <p:nvPr>
            <p:custDataLst>
              <p:tags r:id="rId4"/>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5"/>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6"/>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未标题-2"/>
          <p:cNvPicPr>
            <a:picLocks noChangeAspect="1"/>
          </p:cNvPicPr>
          <p:nvPr/>
        </p:nvPicPr>
        <p:blipFill>
          <a:blip r:embed="rId7"/>
          <a:stretch>
            <a:fillRect/>
          </a:stretch>
        </p:blipFill>
        <p:spPr>
          <a:xfrm>
            <a:off x="-300990" y="1430020"/>
            <a:ext cx="6110605" cy="4900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17575" y="1028700"/>
            <a:ext cx="10251440"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graphicFrame>
        <p:nvGraphicFramePr>
          <p:cNvPr id="5" name="表格 4"/>
          <p:cNvGraphicFramePr/>
          <p:nvPr>
            <p:custDataLst>
              <p:tags r:id="rId3"/>
            </p:custDataLst>
          </p:nvPr>
        </p:nvGraphicFramePr>
        <p:xfrm>
          <a:off x="1390650" y="1570355"/>
          <a:ext cx="9347200" cy="3046730"/>
        </p:xfrm>
        <a:graphic>
          <a:graphicData uri="http://schemas.openxmlformats.org/drawingml/2006/table">
            <a:tbl>
              <a:tblPr firstRow="1" bandRow="1">
                <a:tableStyleId>{5940675A-B579-460E-94D1-54222C63F5DA}</a:tableStyleId>
              </a:tblPr>
              <a:tblGrid>
                <a:gridCol w="4673600"/>
                <a:gridCol w="4673600"/>
              </a:tblGrid>
              <a:tr h="1523365">
                <a:tc gridSpan="2">
                  <a:txBody>
                    <a:bodyPr/>
                    <a:p>
                      <a:pPr indent="0" algn="just" fontAlgn="auto">
                        <a:buNone/>
                      </a:pPr>
                      <a:r>
                        <a:rPr lang="en-US" altLang="zh-CN" sz="2200" b="1">
                          <a:solidFill>
                            <a:schemeClr val="tx2"/>
                          </a:solidFill>
                          <a:latin typeface="Times New Roman" panose="02020603050405020304" charset="0"/>
                          <a:cs typeface="Times New Roman" panose="02020603050405020304" charset="0"/>
                        </a:rPr>
                        <a:t>Maverick Capital Management—New Orleans, LA</a:t>
                      </a:r>
                      <a:endParaRPr lang="en-US" altLang="zh-CN" sz="2200" b="1">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Financial Advisor, July 2014–August 2017</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en-US" sz="1600">
                          <a:solidFill>
                            <a:schemeClr val="tx2"/>
                          </a:solidFill>
                          <a:latin typeface="Times New Roman" panose="02020603050405020304" charset="0"/>
                          <a:cs typeface="Times New Roman" panose="02020603050405020304" charset="0"/>
                        </a:rPr>
                        <a:t>●</a:t>
                      </a:r>
                      <a:r>
                        <a:rPr lang="en-US" altLang="zh-CN" sz="2200">
                          <a:solidFill>
                            <a:schemeClr val="tx2"/>
                          </a:solidFill>
                          <a:latin typeface="Times New Roman" panose="02020603050405020304" charset="0"/>
                          <a:cs typeface="Times New Roman" panose="02020603050405020304" charset="0"/>
                        </a:rPr>
                        <a:t> Served as the primary point of contact for over 15 clients</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en-US" sz="1600">
                          <a:solidFill>
                            <a:schemeClr val="tx2"/>
                          </a:solidFill>
                          <a:latin typeface="Times New Roman" panose="02020603050405020304" charset="0"/>
                          <a:cs typeface="Times New Roman" panose="02020603050405020304" charset="0"/>
                        </a:rPr>
                        <a:t>●</a:t>
                      </a:r>
                      <a:r>
                        <a:rPr lang="en-US" altLang="zh-CN" sz="2200">
                          <a:solidFill>
                            <a:schemeClr val="tx2"/>
                          </a:solidFill>
                          <a:latin typeface="Times New Roman" panose="02020603050405020304" charset="0"/>
                          <a:cs typeface="Times New Roman" panose="02020603050405020304" charset="0"/>
                        </a:rPr>
                        <a:t> Managed the portfolios of several major clients with over $8.5M in total assets</a:t>
                      </a:r>
                      <a:endParaRPr lang="en-US" altLang="zh-CN" sz="2200">
                        <a:solidFill>
                          <a:schemeClr val="tx2"/>
                        </a:solidFill>
                        <a:latin typeface="Times New Roman" panose="02020603050405020304" charset="0"/>
                        <a:cs typeface="Times New Roman" panose="02020603050405020304" charset="0"/>
                      </a:endParaRPr>
                    </a:p>
                  </a:txBody>
                  <a:tcPr>
                    <a:lnL w="12700">
                      <a:solidFill>
                        <a:schemeClr val="tx1"/>
                      </a:solidFill>
                      <a:prstDash val="solid"/>
                    </a:lnL>
                    <a:lnR w="12700">
                      <a:solidFill>
                        <a:schemeClr val="tx1"/>
                      </a:solidFill>
                      <a:prstDash val="solid"/>
                    </a:lnR>
                    <a:lnT>
                      <a:noFill/>
                    </a:lnT>
                    <a:lnB w="12700">
                      <a:solidFill>
                        <a:schemeClr val="tx1"/>
                      </a:solidFill>
                      <a:prstDash val="solid"/>
                    </a:lnB>
                    <a:lnTlToBr>
                      <a:noFill/>
                    </a:lnTlToBr>
                    <a:lnBlToTr>
                      <a:noFill/>
                    </a:lnBlToTr>
                  </a:tcPr>
                </a:tc>
                <a:tc hMerge="1">
                  <a:tcPr>
                    <a:lnL w="12700">
                      <a:solidFill>
                        <a:schemeClr val="tx1"/>
                      </a:solidFill>
                      <a:prstDash val="solid"/>
                    </a:lnL>
                    <a:lnR w="12700">
                      <a:solidFill>
                        <a:schemeClr val="tx1"/>
                      </a:solidFill>
                      <a:prstDash val="solid"/>
                    </a:lnR>
                    <a:lnT>
                      <a:noFill/>
                    </a:lnT>
                    <a:lnB w="12700">
                      <a:solidFill>
                        <a:schemeClr val="tx1"/>
                      </a:solidFill>
                      <a:prstDash val="solid"/>
                    </a:lnB>
                    <a:lnTlToBr>
                      <a:noFill/>
                    </a:lnTlToBr>
                    <a:lnBlToTr>
                      <a:noFill/>
                    </a:lnBlToTr>
                  </a:tcPr>
                </a:tc>
              </a:tr>
              <a:tr h="1523365">
                <a:tc>
                  <a:txBody>
                    <a:bodyPr/>
                    <a:p>
                      <a:pPr indent="0" algn="just" fontAlgn="auto">
                        <a:buNone/>
                      </a:pPr>
                      <a:r>
                        <a:rPr lang="en-US" altLang="zh-CN" sz="2200" b="1">
                          <a:solidFill>
                            <a:schemeClr val="tx1"/>
                          </a:solidFill>
                          <a:latin typeface="Times New Roman" panose="02020603050405020304" charset="0"/>
                          <a:cs typeface="Times New Roman" panose="02020603050405020304" charset="0"/>
                        </a:rPr>
                        <a:t>Education</a:t>
                      </a:r>
                      <a:endParaRPr lang="en-US" altLang="zh-CN" sz="2200" b="1">
                        <a:solidFill>
                          <a:schemeClr val="tx1"/>
                        </a:solidFill>
                        <a:latin typeface="Times New Roman" panose="02020603050405020304" charset="0"/>
                        <a:cs typeface="Times New Roman" panose="02020603050405020304" charset="0"/>
                      </a:endParaRPr>
                    </a:p>
                    <a:p>
                      <a:pPr indent="0" algn="just" fontAlgn="auto">
                        <a:buNone/>
                      </a:pPr>
                      <a:r>
                        <a:rPr lang="en-US" altLang="zh-CN" sz="2200" b="1">
                          <a:solidFill>
                            <a:schemeClr val="tx2"/>
                          </a:solidFill>
                          <a:latin typeface="Times New Roman" panose="02020603050405020304" charset="0"/>
                          <a:cs typeface="Times New Roman" panose="02020603050405020304" charset="0"/>
                        </a:rPr>
                        <a:t>Louisiana State University</a:t>
                      </a:r>
                      <a:endParaRPr lang="en-US" altLang="zh-CN" sz="2200" b="1">
                        <a:solidFill>
                          <a:schemeClr val="tx2"/>
                        </a:solidFill>
                        <a:latin typeface="Times New Roman" panose="02020603050405020304" charset="0"/>
                        <a:cs typeface="Times New Roman" panose="02020603050405020304" charset="0"/>
                      </a:endParaRPr>
                    </a:p>
                    <a:p>
                      <a:pPr indent="0" algn="just" fontAlgn="auto">
                        <a:buNone/>
                      </a:pPr>
                      <a:r>
                        <a:rPr lang="en-US" altLang="zh-CN" sz="2200" b="1">
                          <a:solidFill>
                            <a:schemeClr val="tx2"/>
                          </a:solidFill>
                          <a:latin typeface="Times New Roman" panose="02020603050405020304" charset="0"/>
                          <a:cs typeface="Times New Roman" panose="02020603050405020304" charset="0"/>
                        </a:rPr>
                        <a:t>Baton Rouge, LA</a:t>
                      </a:r>
                      <a:endParaRPr lang="en-US" altLang="zh-CN" sz="2200" b="1">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Bachelor of Science in Business </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Administration. (concentration: finance)</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Honors: cum laude (GPA: 3.7/4.0)</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May 2014</a:t>
                      </a:r>
                      <a:endParaRPr lang="en-US" altLang="zh-CN" sz="2200">
                        <a:solidFill>
                          <a:schemeClr val="tx2"/>
                        </a:solidFill>
                        <a:latin typeface="Times New Roman" panose="02020603050405020304" charset="0"/>
                        <a:cs typeface="Times New Roman" panose="02020603050405020304" charset="0"/>
                      </a:endParaRPr>
                    </a:p>
                  </a:txBody>
                  <a:tcPr>
                    <a:lnL w="12700">
                      <a:solidFill>
                        <a:schemeClr val="tx1"/>
                      </a:solidFill>
                      <a:prstDash val="solid"/>
                    </a:lnL>
                    <a:lnR w="12700">
                      <a:solidFill>
                        <a:schemeClr val="tx1"/>
                      </a:solidFill>
                      <a:prstDash val="solid"/>
                    </a:lnR>
                    <a:lnT>
                      <a:noFill/>
                    </a:lnT>
                    <a:lnB w="12700">
                      <a:solidFill>
                        <a:schemeClr val="tx1"/>
                      </a:solidFill>
                      <a:prstDash val="solid"/>
                    </a:lnB>
                    <a:lnTlToBr>
                      <a:noFill/>
                    </a:lnTlToBr>
                    <a:lnBlToTr>
                      <a:noFill/>
                    </a:lnBlToTr>
                  </a:tcPr>
                </a:tc>
                <a:tc>
                  <a:txBody>
                    <a:bodyPr/>
                    <a:p>
                      <a:pPr indent="0" algn="just" fontAlgn="auto">
                        <a:buNone/>
                      </a:pPr>
                      <a:r>
                        <a:rPr lang="en-US" altLang="zh-CN" sz="2200" b="1">
                          <a:solidFill>
                            <a:schemeClr val="tx1"/>
                          </a:solidFill>
                          <a:latin typeface="Times New Roman" panose="02020603050405020304" charset="0"/>
                          <a:cs typeface="Times New Roman" panose="02020603050405020304" charset="0"/>
                        </a:rPr>
                        <a:t>Relevant skills</a:t>
                      </a:r>
                      <a:endParaRPr lang="en-US" altLang="zh-CN" sz="2200" b="1">
                        <a:solidFill>
                          <a:schemeClr val="tx1"/>
                        </a:solidFill>
                        <a:latin typeface="Times New Roman" panose="02020603050405020304" charset="0"/>
                        <a:cs typeface="Times New Roman" panose="02020603050405020304" charset="0"/>
                      </a:endParaRPr>
                    </a:p>
                    <a:p>
                      <a:pPr indent="0" algn="just" fontAlgn="auto">
                        <a:buNone/>
                      </a:pPr>
                      <a:r>
                        <a:rPr lang="en-US" altLang="en-US" sz="1600">
                          <a:solidFill>
                            <a:schemeClr val="tx2"/>
                          </a:solidFill>
                          <a:latin typeface="Times New Roman" panose="02020603050405020304" charset="0"/>
                          <a:cs typeface="Times New Roman" panose="02020603050405020304" charset="0"/>
                        </a:rPr>
                        <a:t>●</a:t>
                      </a:r>
                      <a:r>
                        <a:rPr lang="en-US" altLang="zh-CN" sz="2200">
                          <a:solidFill>
                            <a:schemeClr val="tx2"/>
                          </a:solidFill>
                          <a:latin typeface="Times New Roman" panose="02020603050405020304" charset="0"/>
                          <a:cs typeface="Times New Roman" panose="02020603050405020304" charset="0"/>
                        </a:rPr>
                        <a:t> Proficient in MS Office (Word, Excel, </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PowerPoint), Outlook, MS Project, Salesforce, TFS Project Management, and Webex</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en-US" sz="1600">
                          <a:solidFill>
                            <a:schemeClr val="tx2"/>
                          </a:solidFill>
                          <a:latin typeface="Times New Roman" panose="02020603050405020304" charset="0"/>
                          <a:cs typeface="Times New Roman" panose="02020603050405020304" charset="0"/>
                        </a:rPr>
                        <a:t>●</a:t>
                      </a:r>
                      <a:r>
                        <a:rPr lang="en-US" altLang="zh-CN" sz="2200">
                          <a:solidFill>
                            <a:schemeClr val="tx2"/>
                          </a:solidFill>
                          <a:latin typeface="Times New Roman" panose="02020603050405020304" charset="0"/>
                          <a:cs typeface="Times New Roman" panose="02020603050405020304" charset="0"/>
                        </a:rPr>
                        <a:t> Fluent in English, Spanish, and French</a:t>
                      </a:r>
                      <a:endParaRPr lang="en-US" altLang="zh-CN" sz="2200">
                        <a:solidFill>
                          <a:schemeClr val="tx2"/>
                        </a:solidFill>
                        <a:latin typeface="Times New Roman" panose="02020603050405020304" charset="0"/>
                        <a:cs typeface="Times New Roman" panose="02020603050405020304" charset="0"/>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86155" y="1028700"/>
            <a:ext cx="10182860"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lnSpc>
                <a:spcPct val="120000"/>
              </a:lnSpc>
            </a:pPr>
            <a:endParaRPr lang="en-US" altLang="zh-CN" sz="2400" i="1">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chemeClr val="tx2"/>
                </a:solidFill>
                <a:latin typeface="Times New Roman" panose="02020603050405020304" charset="0"/>
                <a:cs typeface="Times New Roman" panose="02020603050405020304" charset="0"/>
              </a:rPr>
              <a:t>A chronological r</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sum</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 is a standard r</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sum</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 format that lists your work history in reverse chronological order, starting with your most recent job listed at the top and each previous position in descending order.</a:t>
            </a: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chemeClr val="tx2"/>
                </a:solidFill>
                <a:latin typeface="Times New Roman" panose="02020603050405020304" charset="0"/>
                <a:cs typeface="Times New Roman" panose="02020603050405020304" charset="0"/>
              </a:rPr>
              <a:t>The chronological r</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sum</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 continues to be the most popular format now because it accommodates people with any experience level and presents your qualifications in a logical, time-ordered fashion that is easy for a hiring manager to read.</a:t>
            </a: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a:solidFill>
                <a:schemeClr val="tx2"/>
              </a:solidFill>
              <a:latin typeface="Times New Roman" panose="02020603050405020304" charset="0"/>
              <a:cs typeface="Times New Roman" panose="02020603050405020304" charset="0"/>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955040"/>
            <a:ext cx="10398125" cy="53524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ctr" fontAlgn="auto">
              <a:lnSpc>
                <a:spcPct val="120000"/>
              </a:lnSpc>
              <a:extLst>
                <a:ext uri="{35155182-B16C-46BC-9424-99874614C6A1}">
                  <wpsdc:indentchars xmlns:wpsdc="http://www.wps.cn/officeDocument/2017/drawingmlCustomData" val="200" checksum="4158780845"/>
                </a:ext>
              </a:extLst>
            </a:pP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Functional R</a:t>
            </a:r>
            <a:r>
              <a:rPr lang="en-US" altLang="en-US"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é</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sum</a:t>
            </a:r>
            <a:r>
              <a:rPr lang="en-US" altLang="en-US"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é</a:t>
            </a:r>
            <a:endParaRPr lang="en-US" altLang="en-US"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ctr" fontAlgn="auto">
              <a:lnSpc>
                <a:spcPct val="120000"/>
              </a:lnSpc>
              <a:extLst>
                <a:ext uri="{35155182-B16C-46BC-9424-99874614C6A1}">
                  <wpsdc:indentchars xmlns:wpsdc="http://www.wps.cn/officeDocument/2017/drawingmlCustomData" val="200" checksum="4158780845"/>
                </a:ext>
              </a:extLst>
            </a:pPr>
            <a:endParaRPr lang="en-US" altLang="en-US"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ctr" fontAlgn="auto">
              <a:lnSpc>
                <a:spcPct val="120000"/>
              </a:lnSpc>
              <a:extLst>
                <a:ext uri="{35155182-B16C-46BC-9424-99874614C6A1}">
                  <wpsdc:indentchars xmlns:wpsdc="http://www.wps.cn/officeDocument/2017/drawingmlCustomData" val="200" checksum="4158780845"/>
                </a:ext>
              </a:extLst>
            </a:pPr>
            <a:endParaRPr lang="en-US" altLang="en-US"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b="1"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graphicFrame>
        <p:nvGraphicFramePr>
          <p:cNvPr id="5" name="表格 4"/>
          <p:cNvGraphicFramePr/>
          <p:nvPr/>
        </p:nvGraphicFramePr>
        <p:xfrm>
          <a:off x="1390650" y="1818640"/>
          <a:ext cx="9347200" cy="1981200"/>
        </p:xfrm>
        <a:graphic>
          <a:graphicData uri="http://schemas.openxmlformats.org/drawingml/2006/table">
            <a:tbl>
              <a:tblPr firstRow="1" bandRow="1">
                <a:tableStyleId>{5940675A-B579-460E-94D1-54222C63F5DA}</a:tableStyleId>
              </a:tblPr>
              <a:tblGrid>
                <a:gridCol w="9347200"/>
              </a:tblGrid>
              <a:tr h="990600">
                <a:tc>
                  <a:txBody>
                    <a:bodyPr/>
                    <a:p>
                      <a:pPr indent="0" algn="just" fontAlgn="auto">
                        <a:buNone/>
                      </a:pPr>
                      <a:r>
                        <a:rPr lang="en-US" altLang="zh-CN" sz="2200" b="1">
                          <a:solidFill>
                            <a:schemeClr val="tx1"/>
                          </a:solidFill>
                          <a:latin typeface="Times New Roman" panose="02020603050405020304" charset="0"/>
                          <a:cs typeface="Times New Roman" panose="02020603050405020304" charset="0"/>
                        </a:rPr>
                        <a:t>Summary</a:t>
                      </a:r>
                      <a:endParaRPr lang="en-US" altLang="zh-CN" sz="2200" b="1">
                        <a:solidFill>
                          <a:schemeClr val="tx1"/>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Experienced customer service representative with a proven track record of boosting month-to-month sales. Able to predict, evaluate, and meet the specific needs of customers while maintaining an efficient work schedule. Awarded “Employee of the Month” for consistently receiving positive customer feedback. Seeking to leverage my experience in the customer service to fill a Sales Clerk position at Blarney’s.</a:t>
                      </a:r>
                      <a:endParaRPr lang="en-US" altLang="zh-CN" sz="2200">
                        <a:solidFill>
                          <a:schemeClr val="tx2"/>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a:solidFill>
                        <a:schemeClr val="tx1"/>
                      </a:solidFill>
                      <a:prstDash val="solid"/>
                    </a:lnB>
                  </a:tcPr>
                </a:tc>
              </a:tr>
              <a:tr h="990600">
                <a:tc>
                  <a:txBody>
                    <a:bodyPr/>
                    <a:p>
                      <a:pPr algn="just">
                        <a:buClrTx/>
                        <a:buSzTx/>
                        <a:buFontTx/>
                        <a:buNone/>
                      </a:pPr>
                      <a:r>
                        <a:rPr lang="en-US" altLang="zh-CN" sz="2200" b="1">
                          <a:solidFill>
                            <a:schemeClr val="tx1"/>
                          </a:solidFill>
                          <a:latin typeface="Times New Roman" panose="02020603050405020304" charset="0"/>
                          <a:cs typeface="Times New Roman" panose="02020603050405020304" charset="0"/>
                        </a:rPr>
                        <a:t>Relevant Skills</a:t>
                      </a:r>
                      <a:endParaRPr lang="en-US" altLang="zh-CN" sz="2200" b="1">
                        <a:solidFill>
                          <a:schemeClr val="tx1"/>
                        </a:solidFill>
                        <a:latin typeface="Times New Roman" panose="02020603050405020304" charset="0"/>
                        <a:cs typeface="Times New Roman" panose="02020603050405020304" charset="0"/>
                      </a:endParaRPr>
                    </a:p>
                    <a:p>
                      <a:pPr algn="just">
                        <a:buClrTx/>
                        <a:buSzTx/>
                        <a:buNone/>
                      </a:pPr>
                      <a:r>
                        <a:rPr lang="en-US" altLang="zh-CN" sz="2200" b="1">
                          <a:solidFill>
                            <a:schemeClr val="tx2"/>
                          </a:solidFill>
                          <a:latin typeface="Times New Roman" panose="02020603050405020304" charset="0"/>
                          <a:cs typeface="Times New Roman" panose="02020603050405020304" charset="0"/>
                        </a:rPr>
                        <a:t>Customer Service</a:t>
                      </a:r>
                      <a:endParaRPr lang="en-US" altLang="zh-CN" sz="2200" b="1">
                        <a:solidFill>
                          <a:schemeClr val="tx2"/>
                        </a:solidFill>
                        <a:latin typeface="Times New Roman" panose="02020603050405020304" charset="0"/>
                        <a:cs typeface="Times New Roman" panose="02020603050405020304" charset="0"/>
                      </a:endParaRPr>
                    </a:p>
                    <a:p>
                      <a:pPr algn="just">
                        <a:buClrTx/>
                        <a:buSzTx/>
                        <a:buNone/>
                      </a:pPr>
                      <a:r>
                        <a:rPr lang="en-US" altLang="zh-CN" sz="1600">
                          <a:solidFill>
                            <a:schemeClr val="tx2"/>
                          </a:solidFill>
                          <a:latin typeface="Times New Roman" panose="02020603050405020304" charset="0"/>
                          <a:cs typeface="Times New Roman" panose="02020603050405020304" charset="0"/>
                        </a:rPr>
                        <a:t>●</a:t>
                      </a:r>
                      <a:r>
                        <a:rPr lang="en-US" altLang="zh-CN" sz="2200">
                          <a:solidFill>
                            <a:schemeClr val="tx2"/>
                          </a:solidFill>
                          <a:latin typeface="Times New Roman" panose="02020603050405020304" charset="0"/>
                          <a:cs typeface="Times New Roman" panose="02020603050405020304" charset="0"/>
                        </a:rPr>
                        <a:t>Receive a +95% on customer service feedback surveys on a consistent basis by providing a friendly in-store environment</a:t>
                      </a:r>
                      <a:endParaRPr lang="en-US" altLang="zh-CN" sz="2200">
                        <a:solidFill>
                          <a:schemeClr val="tx2"/>
                        </a:solidFill>
                        <a:latin typeface="Times New Roman" panose="02020603050405020304" charset="0"/>
                        <a:cs typeface="Times New Roman" panose="02020603050405020304" charset="0"/>
                      </a:endParaRPr>
                    </a:p>
                  </a:txBody>
                  <a:tcPr>
                    <a:lnL w="12700">
                      <a:solidFill>
                        <a:schemeClr val="tx1"/>
                      </a:solidFill>
                      <a:prstDash val="solid"/>
                    </a:lnL>
                    <a:lnR w="12700">
                      <a:solidFill>
                        <a:schemeClr val="tx1"/>
                      </a:solidFill>
                      <a:prstDash val="solid"/>
                    </a:lnR>
                    <a:lnT w="12700">
                      <a:solidFill>
                        <a:schemeClr val="tx1"/>
                      </a:solidFill>
                      <a:prstDash val="solid"/>
                    </a:lnT>
                    <a:lnB>
                      <a:noFill/>
                    </a:lnB>
                    <a:lnTlToBr>
                      <a:noFill/>
                    </a:lnTlToBr>
                    <a:lnBlToTr>
                      <a:noFill/>
                    </a:lnBlToTr>
                  </a:tcPr>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1028700"/>
            <a:ext cx="10278745"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graphicFrame>
        <p:nvGraphicFramePr>
          <p:cNvPr id="5" name="表格 4"/>
          <p:cNvGraphicFramePr/>
          <p:nvPr>
            <p:custDataLst>
              <p:tags r:id="rId3"/>
            </p:custDataLst>
          </p:nvPr>
        </p:nvGraphicFramePr>
        <p:xfrm>
          <a:off x="1390650" y="1388745"/>
          <a:ext cx="9347200" cy="4516120"/>
        </p:xfrm>
        <a:graphic>
          <a:graphicData uri="http://schemas.openxmlformats.org/drawingml/2006/table">
            <a:tbl>
              <a:tblPr firstRow="1" bandRow="1">
                <a:tableStyleId>{5940675A-B579-460E-94D1-54222C63F5DA}</a:tableStyleId>
              </a:tblPr>
              <a:tblGrid>
                <a:gridCol w="9347200"/>
              </a:tblGrid>
              <a:tr h="4516120">
                <a:tc>
                  <a:txBody>
                    <a:bodyPr/>
                    <a:p>
                      <a:pPr indent="0" algn="just" fontAlgn="auto">
                        <a:buNone/>
                      </a:pPr>
                      <a:r>
                        <a:rPr lang="en-US" altLang="en-US" sz="1600">
                          <a:solidFill>
                            <a:schemeClr val="tx2"/>
                          </a:solidFill>
                          <a:latin typeface="Times New Roman" panose="02020603050405020304" charset="0"/>
                          <a:cs typeface="Times New Roman" panose="02020603050405020304" charset="0"/>
                        </a:rPr>
                        <a:t>●</a:t>
                      </a:r>
                      <a:r>
                        <a:rPr lang="en-US" altLang="zh-CN" sz="2200">
                          <a:solidFill>
                            <a:schemeClr val="tx2"/>
                          </a:solidFill>
                          <a:latin typeface="Times New Roman" panose="02020603050405020304" charset="0"/>
                          <a:cs typeface="Times New Roman" panose="02020603050405020304" charset="0"/>
                        </a:rPr>
                        <a:t> Enhance the customer experience by providing quality assistance and in-depth product knowledge</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en-US" sz="1600">
                          <a:solidFill>
                            <a:schemeClr val="tx2"/>
                          </a:solidFill>
                          <a:latin typeface="Times New Roman" panose="02020603050405020304" charset="0"/>
                          <a:cs typeface="Times New Roman" panose="02020603050405020304" charset="0"/>
                        </a:rPr>
                        <a:t>●</a:t>
                      </a:r>
                      <a:r>
                        <a:rPr lang="en-US" altLang="zh-CN" sz="2200">
                          <a:solidFill>
                            <a:schemeClr val="tx2"/>
                          </a:solidFill>
                          <a:latin typeface="Times New Roman" panose="02020603050405020304" charset="0"/>
                          <a:cs typeface="Times New Roman" panose="02020603050405020304" charset="0"/>
                        </a:rPr>
                        <a:t> Educate customers on up-and-coming brands and the latest fashion trends</a:t>
                      </a:r>
                      <a:endParaRPr lang="en-US" altLang="zh-CN" sz="2200">
                        <a:solidFill>
                          <a:schemeClr val="tx2"/>
                        </a:solidFill>
                        <a:latin typeface="Times New Roman" panose="02020603050405020304" charset="0"/>
                        <a:cs typeface="Times New Roman" panose="02020603050405020304" charset="0"/>
                      </a:endParaRPr>
                    </a:p>
                    <a:p>
                      <a:pPr indent="0" algn="just" fontAlgn="auto">
                        <a:lnSpc>
                          <a:spcPct val="60000"/>
                        </a:lnSpc>
                        <a:buNone/>
                      </a:pPr>
                      <a:endParaRPr lang="en-US" altLang="zh-CN" sz="2200" b="1">
                        <a:solidFill>
                          <a:schemeClr val="tx2"/>
                        </a:solidFill>
                        <a:latin typeface="Times New Roman" panose="02020603050405020304" charset="0"/>
                        <a:cs typeface="Times New Roman" panose="02020603050405020304" charset="0"/>
                      </a:endParaRPr>
                    </a:p>
                    <a:p>
                      <a:pPr indent="0" algn="just" fontAlgn="auto">
                        <a:buNone/>
                      </a:pPr>
                      <a:r>
                        <a:rPr lang="en-US" altLang="zh-CN" sz="2200" b="1">
                          <a:solidFill>
                            <a:schemeClr val="tx2"/>
                          </a:solidFill>
                          <a:latin typeface="Times New Roman" panose="02020603050405020304" charset="0"/>
                          <a:cs typeface="Times New Roman" panose="02020603050405020304" charset="0"/>
                        </a:rPr>
                        <a:t>Sales</a:t>
                      </a:r>
                      <a:endParaRPr lang="en-US" altLang="zh-CN" sz="2200" b="1">
                        <a:solidFill>
                          <a:schemeClr val="tx2"/>
                        </a:solidFill>
                        <a:latin typeface="Times New Roman" panose="02020603050405020304" charset="0"/>
                        <a:cs typeface="Times New Roman" panose="02020603050405020304" charset="0"/>
                      </a:endParaRPr>
                    </a:p>
                    <a:p>
                      <a:pPr indent="0" algn="just" fontAlgn="auto">
                        <a:buNone/>
                      </a:pPr>
                      <a:r>
                        <a:rPr lang="en-US" altLang="en-US" sz="1600">
                          <a:solidFill>
                            <a:schemeClr val="tx2"/>
                          </a:solidFill>
                          <a:latin typeface="Times New Roman" panose="02020603050405020304" charset="0"/>
                          <a:cs typeface="Times New Roman" panose="02020603050405020304" charset="0"/>
                        </a:rPr>
                        <a:t>●</a:t>
                      </a:r>
                      <a:r>
                        <a:rPr lang="en-US" altLang="zh-CN" sz="2200">
                          <a:solidFill>
                            <a:schemeClr val="tx2"/>
                          </a:solidFill>
                          <a:latin typeface="Times New Roman" panose="02020603050405020304" charset="0"/>
                          <a:cs typeface="Times New Roman" panose="02020603050405020304" charset="0"/>
                        </a:rPr>
                        <a:t> Exceeded sales goals an average of 10% for 5 straight months</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en-US" sz="1600">
                          <a:solidFill>
                            <a:schemeClr val="tx2"/>
                          </a:solidFill>
                          <a:latin typeface="Times New Roman" panose="02020603050405020304" charset="0"/>
                          <a:cs typeface="Times New Roman" panose="02020603050405020304" charset="0"/>
                        </a:rPr>
                        <a:t>●</a:t>
                      </a:r>
                      <a:r>
                        <a:rPr lang="en-US" altLang="zh-CN" sz="2200">
                          <a:solidFill>
                            <a:schemeClr val="tx2"/>
                          </a:solidFill>
                          <a:latin typeface="Times New Roman" panose="02020603050405020304" charset="0"/>
                          <a:cs typeface="Times New Roman" panose="02020603050405020304" charset="0"/>
                        </a:rPr>
                        <a:t> Upsell customers through the recommendation of products that meet their specific needs</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en-US" sz="1600">
                          <a:solidFill>
                            <a:schemeClr val="tx2"/>
                          </a:solidFill>
                          <a:latin typeface="Times New Roman" panose="02020603050405020304" charset="0"/>
                          <a:cs typeface="Times New Roman" panose="02020603050405020304" charset="0"/>
                        </a:rPr>
                        <a:t>●</a:t>
                      </a:r>
                      <a:r>
                        <a:rPr lang="en-US" altLang="zh-CN" sz="1600">
                          <a:solidFill>
                            <a:schemeClr val="tx2"/>
                          </a:solidFill>
                          <a:latin typeface="Times New Roman" panose="02020603050405020304" charset="0"/>
                          <a:cs typeface="Times New Roman" panose="02020603050405020304" charset="0"/>
                        </a:rPr>
                        <a:t> </a:t>
                      </a:r>
                      <a:r>
                        <a:rPr lang="en-US" altLang="zh-CN" sz="2200">
                          <a:solidFill>
                            <a:schemeClr val="tx2"/>
                          </a:solidFill>
                          <a:latin typeface="Times New Roman" panose="02020603050405020304" charset="0"/>
                          <a:cs typeface="Times New Roman" panose="02020603050405020304" charset="0"/>
                        </a:rPr>
                        <a:t>Process 30+ customer transactions a day, factored sales, discounts, and promotion into the final price</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endParaRPr lang="en-US" altLang="zh-CN" sz="2200">
                        <a:solidFill>
                          <a:schemeClr val="tx2"/>
                        </a:solidFill>
                        <a:latin typeface="Times New Roman" panose="02020603050405020304" charset="0"/>
                        <a:cs typeface="Times New Roman" panose="02020603050405020304" charset="0"/>
                      </a:endParaRPr>
                    </a:p>
                    <a:p>
                      <a:pPr algn="just" fontAlgn="auto">
                        <a:buClrTx/>
                        <a:buSzTx/>
                        <a:buFontTx/>
                        <a:buNone/>
                      </a:pPr>
                      <a:r>
                        <a:rPr lang="en-US" altLang="zh-CN" sz="2200" b="1">
                          <a:solidFill>
                            <a:schemeClr val="tx2"/>
                          </a:solidFill>
                          <a:latin typeface="Times New Roman" panose="02020603050405020304" charset="0"/>
                          <a:cs typeface="Times New Roman" panose="02020603050405020304" charset="0"/>
                        </a:rPr>
                        <a:t>Merchandising</a:t>
                      </a:r>
                      <a:endParaRPr lang="en-US" altLang="zh-CN" sz="2200" b="1">
                        <a:solidFill>
                          <a:schemeClr val="tx2"/>
                        </a:solidFill>
                        <a:latin typeface="Times New Roman" panose="02020603050405020304" charset="0"/>
                        <a:cs typeface="Times New Roman" panose="02020603050405020304" charset="0"/>
                      </a:endParaRPr>
                    </a:p>
                    <a:p>
                      <a:pPr algn="just" fontAlgn="auto">
                        <a:buClrTx/>
                        <a:buSzTx/>
                        <a:buFontTx/>
                        <a:buNone/>
                      </a:pPr>
                      <a:r>
                        <a:rPr lang="en-US" altLang="en-US" sz="1600">
                          <a:solidFill>
                            <a:schemeClr val="tx2"/>
                          </a:solidFill>
                          <a:latin typeface="Times New Roman" panose="02020603050405020304" charset="0"/>
                          <a:cs typeface="Times New Roman" panose="02020603050405020304" charset="0"/>
                          <a:sym typeface="+mn-ea"/>
                        </a:rPr>
                        <a:t>● </a:t>
                      </a:r>
                      <a:r>
                        <a:rPr lang="en-US" altLang="zh-CN" sz="2200">
                          <a:solidFill>
                            <a:schemeClr val="tx2"/>
                          </a:solidFill>
                          <a:latin typeface="Times New Roman" panose="02020603050405020304" charset="0"/>
                          <a:cs typeface="Times New Roman" panose="02020603050405020304" charset="0"/>
                        </a:rPr>
                        <a:t>Restock and organize new shipment of inventory in a timely manner, cutting an average of 2 days off the merchandising process</a:t>
                      </a:r>
                      <a:endParaRPr lang="en-US" altLang="zh-CN" sz="2200">
                        <a:solidFill>
                          <a:schemeClr val="tx2"/>
                        </a:solidFill>
                        <a:latin typeface="Times New Roman" panose="02020603050405020304" charset="0"/>
                        <a:cs typeface="Times New Roman" panose="02020603050405020304" charset="0"/>
                      </a:endParaRPr>
                    </a:p>
                  </a:txBody>
                  <a:tcPr>
                    <a:lnL w="12700">
                      <a:solidFill>
                        <a:schemeClr val="tx1"/>
                      </a:solidFill>
                      <a:prstDash val="solid"/>
                    </a:lnL>
                    <a:lnR w="12700">
                      <a:solidFill>
                        <a:schemeClr val="tx1"/>
                      </a:solidFill>
                      <a:prstDash val="solid"/>
                    </a:lnR>
                    <a:lnT>
                      <a:noFill/>
                    </a:lnT>
                    <a:lnB>
                      <a:noFill/>
                    </a:lnB>
                    <a:lnTlToBr>
                      <a:noFill/>
                    </a:lnTlToBr>
                    <a:lnBlToTr>
                      <a:noFill/>
                    </a:lnBlToTr>
                  </a:tcPr>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17575" y="1028700"/>
            <a:ext cx="10251440"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graphicFrame>
        <p:nvGraphicFramePr>
          <p:cNvPr id="5" name="表格 4"/>
          <p:cNvGraphicFramePr/>
          <p:nvPr>
            <p:custDataLst>
              <p:tags r:id="rId3"/>
            </p:custDataLst>
          </p:nvPr>
        </p:nvGraphicFramePr>
        <p:xfrm>
          <a:off x="1390650" y="1570355"/>
          <a:ext cx="9347200" cy="4119880"/>
        </p:xfrm>
        <a:graphic>
          <a:graphicData uri="http://schemas.openxmlformats.org/drawingml/2006/table">
            <a:tbl>
              <a:tblPr firstRow="1" bandRow="1">
                <a:tableStyleId>{5940675A-B579-460E-94D1-54222C63F5DA}</a:tableStyleId>
              </a:tblPr>
              <a:tblGrid>
                <a:gridCol w="3115945"/>
                <a:gridCol w="3115310"/>
                <a:gridCol w="3115945"/>
              </a:tblGrid>
              <a:tr h="508635">
                <a:tc gridSpan="3">
                  <a:txBody>
                    <a:bodyPr/>
                    <a:p>
                      <a:pPr indent="0" algn="just" fontAlgn="auto">
                        <a:buNone/>
                      </a:pPr>
                      <a:r>
                        <a:rPr lang="en-US" altLang="en-US" sz="1600">
                          <a:solidFill>
                            <a:schemeClr val="tx2"/>
                          </a:solidFill>
                          <a:latin typeface="Times New Roman" panose="02020603050405020304" charset="0"/>
                          <a:cs typeface="Times New Roman" panose="02020603050405020304" charset="0"/>
                        </a:rPr>
                        <a:t>●</a:t>
                      </a:r>
                      <a:r>
                        <a:rPr lang="en-US" altLang="zh-CN" sz="2200">
                          <a:solidFill>
                            <a:schemeClr val="tx2"/>
                          </a:solidFill>
                          <a:latin typeface="Times New Roman" panose="02020603050405020304" charset="0"/>
                          <a:cs typeface="Times New Roman" panose="02020603050405020304" charset="0"/>
                        </a:rPr>
                        <a:t> Develop and create unique displays that attract customers to a desired product</a:t>
                      </a:r>
                      <a:endParaRPr lang="en-US" altLang="zh-CN" sz="2200">
                        <a:solidFill>
                          <a:schemeClr val="tx2"/>
                        </a:solidFill>
                        <a:latin typeface="Times New Roman" panose="02020603050405020304" charset="0"/>
                        <a:cs typeface="Times New Roman" panose="02020603050405020304" charset="0"/>
                      </a:endParaRPr>
                    </a:p>
                  </a:txBody>
                  <a:tcPr>
                    <a:lnL w="12700">
                      <a:solidFill>
                        <a:schemeClr val="tx1"/>
                      </a:solidFill>
                      <a:prstDash val="solid"/>
                    </a:lnL>
                    <a:lnR w="12700">
                      <a:solidFill>
                        <a:schemeClr val="tx1"/>
                      </a:solidFill>
                      <a:prstDash val="solid"/>
                    </a:lnR>
                    <a:lnT>
                      <a:noFill/>
                    </a:lnT>
                    <a:lnB w="12700">
                      <a:solidFill>
                        <a:schemeClr val="tx1"/>
                      </a:solidFill>
                      <a:prstDash val="solid"/>
                    </a:lnB>
                    <a:lnTlToBr>
                      <a:noFill/>
                    </a:lnTlToBr>
                    <a:lnBlToTr>
                      <a:noFill/>
                    </a:lnBlToTr>
                  </a:tcPr>
                </a:tc>
                <a:tc hMerge="1">
                  <a:tcPr>
                    <a:lnL w="12700">
                      <a:solidFill>
                        <a:schemeClr val="tx1"/>
                      </a:solidFill>
                      <a:prstDash val="solid"/>
                    </a:lnL>
                    <a:lnR w="12700">
                      <a:solidFill>
                        <a:schemeClr val="tx1"/>
                      </a:solidFill>
                      <a:prstDash val="solid"/>
                    </a:lnR>
                    <a:lnT>
                      <a:noFill/>
                    </a:lnT>
                    <a:lnB w="12700">
                      <a:solidFill>
                        <a:schemeClr val="tx1"/>
                      </a:solidFill>
                      <a:prstDash val="solid"/>
                    </a:lnB>
                    <a:lnTlToBr>
                      <a:noFill/>
                    </a:lnTlToBr>
                    <a:lnBlToTr>
                      <a:noFill/>
                    </a:lnBlToTr>
                  </a:tcPr>
                </a:tc>
                <a:tc hMerge="1">
                  <a:tcPr>
                    <a:lnL w="12700">
                      <a:solidFill>
                        <a:schemeClr val="tx1"/>
                      </a:solidFill>
                      <a:prstDash val="solid"/>
                    </a:lnL>
                    <a:lnR w="12700">
                      <a:solidFill>
                        <a:schemeClr val="tx1"/>
                      </a:solidFill>
                      <a:prstDash val="solid"/>
                    </a:lnR>
                    <a:lnT>
                      <a:noFill/>
                    </a:lnT>
                    <a:lnB w="12700">
                      <a:solidFill>
                        <a:schemeClr val="tx1"/>
                      </a:solidFill>
                      <a:prstDash val="solid"/>
                    </a:lnB>
                    <a:lnTlToBr>
                      <a:noFill/>
                    </a:lnTlToBr>
                    <a:lnBlToTr>
                      <a:noFill/>
                    </a:lnBlToTr>
                  </a:tcPr>
                </a:tc>
              </a:tr>
              <a:tr h="1518285">
                <a:tc>
                  <a:txBody>
                    <a:bodyPr/>
                    <a:p>
                      <a:pPr algn="just" fontAlgn="auto">
                        <a:buClrTx/>
                        <a:buSzTx/>
                        <a:buFontTx/>
                        <a:buNone/>
                      </a:pPr>
                      <a:r>
                        <a:rPr lang="en-US" altLang="zh-CN" sz="2200" b="1">
                          <a:latin typeface="Times New Roman" panose="02020603050405020304" charset="0"/>
                          <a:cs typeface="Times New Roman" panose="02020603050405020304" charset="0"/>
                        </a:rPr>
                        <a:t>Professional Experience</a:t>
                      </a:r>
                      <a:endParaRPr lang="en-US" altLang="zh-CN" sz="2200" b="1">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Ulta Manhattan, NY</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b="1">
                          <a:solidFill>
                            <a:schemeClr val="tx2"/>
                          </a:solidFill>
                          <a:latin typeface="Times New Roman" panose="02020603050405020304" charset="0"/>
                          <a:cs typeface="Times New Roman" panose="02020603050405020304" charset="0"/>
                        </a:rPr>
                        <a:t>Sales Clerk</a:t>
                      </a:r>
                      <a:endParaRPr lang="en-US" altLang="zh-CN" sz="2200" b="1">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2016–2017</a:t>
                      </a:r>
                      <a:endParaRPr lang="en-US" altLang="zh-CN" sz="2200">
                        <a:solidFill>
                          <a:schemeClr val="tx2"/>
                        </a:solidFill>
                        <a:latin typeface="Times New Roman" panose="02020603050405020304" charset="0"/>
                        <a:cs typeface="Times New Roman" panose="02020603050405020304" charset="0"/>
                      </a:endParaRPr>
                    </a:p>
                  </a:txBody>
                  <a:tcPr>
                    <a:lnL w="12700">
                      <a:solidFill>
                        <a:schemeClr val="tx1"/>
                      </a:solidFill>
                      <a:prstDash val="solid"/>
                    </a:lnL>
                    <a:lnR>
                      <a:noFill/>
                    </a:lnR>
                    <a:lnT w="12700">
                      <a:solidFill>
                        <a:schemeClr val="tx1"/>
                      </a:solidFill>
                      <a:prstDash val="solid"/>
                    </a:lnT>
                    <a:lnB w="12700">
                      <a:solidFill>
                        <a:schemeClr val="tx1"/>
                      </a:solidFill>
                      <a:prstDash val="solid"/>
                    </a:lnB>
                    <a:lnTlToBr>
                      <a:noFill/>
                    </a:lnTlToBr>
                    <a:lnBlToTr>
                      <a:noFill/>
                    </a:lnBlToTr>
                  </a:tcPr>
                </a:tc>
                <a:tc>
                  <a:txBody>
                    <a:bodyPr/>
                    <a:p>
                      <a:pPr indent="0" algn="just" fontAlgn="auto">
                        <a:buNone/>
                      </a:pP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GAP Albany, NY</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b="1">
                          <a:solidFill>
                            <a:schemeClr val="tx2"/>
                          </a:solidFill>
                          <a:latin typeface="Times New Roman" panose="02020603050405020304" charset="0"/>
                          <a:cs typeface="Times New Roman" panose="02020603050405020304" charset="0"/>
                        </a:rPr>
                        <a:t>Sales Representative</a:t>
                      </a:r>
                      <a:endParaRPr lang="en-US" altLang="zh-CN" sz="2200" b="1">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2014–2015</a:t>
                      </a:r>
                      <a:endParaRPr lang="en-US" altLang="zh-CN" sz="2200">
                        <a:solidFill>
                          <a:schemeClr val="tx2"/>
                        </a:solidFill>
                        <a:latin typeface="Times New Roman" panose="02020603050405020304" charset="0"/>
                        <a:cs typeface="Times New Roman" panose="02020603050405020304" charset="0"/>
                      </a:endParaRPr>
                    </a:p>
                  </a:txBody>
                  <a:tcPr>
                    <a:lnL>
                      <a:noFill/>
                    </a:lnL>
                    <a:lnR>
                      <a:noFill/>
                    </a:lnR>
                    <a:lnT w="12700">
                      <a:solidFill>
                        <a:schemeClr val="tx1"/>
                      </a:solidFill>
                      <a:prstDash val="solid"/>
                    </a:lnT>
                    <a:lnB w="12700">
                      <a:solidFill>
                        <a:schemeClr val="tx1"/>
                      </a:solidFill>
                      <a:prstDash val="solid"/>
                    </a:lnB>
                    <a:lnTlToBr>
                      <a:noFill/>
                    </a:lnTlToBr>
                    <a:lnBlToTr>
                      <a:noFill/>
                    </a:lnBlToTr>
                  </a:tcPr>
                </a:tc>
                <a:tc>
                  <a:txBody>
                    <a:bodyPr/>
                    <a:p>
                      <a:pPr indent="0" algn="just" fontAlgn="auto">
                        <a:buNone/>
                      </a:pP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GAP, Albany, NY</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b="1">
                          <a:solidFill>
                            <a:schemeClr val="tx2"/>
                          </a:solidFill>
                          <a:latin typeface="Times New Roman" panose="02020603050405020304" charset="0"/>
                          <a:cs typeface="Times New Roman" panose="02020603050405020304" charset="0"/>
                        </a:rPr>
                        <a:t>Jr. Sales Representative</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2012–2013</a:t>
                      </a:r>
                      <a:endParaRPr lang="en-US" altLang="zh-CN" sz="2200">
                        <a:solidFill>
                          <a:schemeClr val="tx2"/>
                        </a:solidFill>
                        <a:latin typeface="Times New Roman" panose="02020603050405020304" charset="0"/>
                        <a:cs typeface="Times New Roman" panose="02020603050405020304" charset="0"/>
                      </a:endParaRPr>
                    </a:p>
                  </a:txBody>
                  <a:tcPr>
                    <a:lnL>
                      <a:noFill/>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r h="2092960">
                <a:tc gridSpan="3">
                  <a:txBody>
                    <a:bodyPr/>
                    <a:p>
                      <a:pPr indent="0" algn="just" fontAlgn="auto">
                        <a:buNone/>
                      </a:pPr>
                      <a:r>
                        <a:rPr lang="en-US" altLang="zh-CN" sz="2200" b="1">
                          <a:latin typeface="Times New Roman" panose="02020603050405020304" charset="0"/>
                          <a:cs typeface="Times New Roman" panose="02020603050405020304" charset="0"/>
                        </a:rPr>
                        <a:t>Education</a:t>
                      </a:r>
                      <a:endParaRPr lang="en-US" altLang="zh-CN" sz="2200" b="1">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Bachelor of Science in Business Administration (concentration: finance)</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Honors: cum laude (GPA: 3.7/4.0)</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Louisiana State University, Baton Rouge, LA</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May 2014</a:t>
                      </a:r>
                      <a:endParaRPr lang="en-US" altLang="zh-CN" sz="2200">
                        <a:solidFill>
                          <a:schemeClr val="tx2"/>
                        </a:solidFill>
                        <a:latin typeface="Times New Roman" panose="02020603050405020304" charset="0"/>
                        <a:cs typeface="Times New Roman" panose="02020603050405020304" charset="0"/>
                      </a:endParaRPr>
                    </a:p>
                  </a:txBody>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hMerge="1">
                  <a:tcP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86155" y="1028700"/>
            <a:ext cx="10182860"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lnSpc>
                <a:spcPct val="120000"/>
              </a:lnSpc>
            </a:pPr>
            <a:endParaRPr lang="en-US" altLang="zh-CN" sz="2400" i="1">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chemeClr val="tx2"/>
                </a:solidFill>
                <a:latin typeface="Times New Roman" panose="02020603050405020304" charset="0"/>
                <a:cs typeface="Times New Roman" panose="02020603050405020304" charset="0"/>
              </a:rPr>
              <a:t>A functional r</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sum</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 is a type of r</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sum</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 format which showcases skills over experience. The purpose of a functional r</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sum</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 is to draw attention to transferable abilities rather than focusing on a chronological overview of your work history. Because of its properties, it’s sometimes called a skills-based r</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sum</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 This r</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sum</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 format works for people targeting a job where their work history doesn’t relate directly.</a:t>
            </a: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chemeClr val="tx2"/>
                </a:solidFill>
                <a:latin typeface="Times New Roman" panose="02020603050405020304" charset="0"/>
                <a:cs typeface="Times New Roman" panose="02020603050405020304" charset="0"/>
              </a:rPr>
              <a:t>The biggest difference between a functional r</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sum</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 and a standard chronological r</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sum</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 is that a functional r</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sum</a:t>
            </a:r>
            <a:r>
              <a:rPr lang="en-US" altLang="en-US" sz="2200">
                <a:solidFill>
                  <a:schemeClr val="tx2"/>
                </a:solidFill>
                <a:latin typeface="Times New Roman" panose="02020603050405020304" charset="0"/>
                <a:cs typeface="Times New Roman" panose="02020603050405020304" charset="0"/>
              </a:rPr>
              <a:t>é</a:t>
            </a:r>
            <a:r>
              <a:rPr lang="en-US" altLang="zh-CN" sz="2200">
                <a:solidFill>
                  <a:schemeClr val="tx2"/>
                </a:solidFill>
                <a:latin typeface="Times New Roman" panose="02020603050405020304" charset="0"/>
                <a:cs typeface="Times New Roman" panose="02020603050405020304" charset="0"/>
              </a:rPr>
              <a:t> groups your experience under skill categories instead of job titles. Under each skill category, bullet points are used to highlight examples of your skills, and those examples can come from both work and life experiences.</a:t>
            </a: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602105" y="1489710"/>
            <a:ext cx="8662035" cy="953135"/>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the r</a:t>
            </a:r>
            <a:r>
              <a:rPr lang="en-US" altLang="en-US" sz="2800" b="1" i="1">
                <a:solidFill>
                  <a:schemeClr val="accent1"/>
                </a:solidFill>
                <a:latin typeface="Times New Roman" panose="02020603050405020304" charset="0"/>
                <a:cs typeface="Times New Roman" panose="02020603050405020304" charset="0"/>
              </a:rPr>
              <a:t>é</a:t>
            </a:r>
            <a:r>
              <a:rPr lang="en-US" altLang="zh-CN" sz="2800" b="1" i="1">
                <a:solidFill>
                  <a:schemeClr val="accent1"/>
                </a:solidFill>
                <a:latin typeface="Times New Roman" panose="02020603050405020304" charset="0"/>
                <a:cs typeface="Times New Roman" panose="02020603050405020304" charset="0"/>
              </a:rPr>
              <a:t>sum</a:t>
            </a:r>
            <a:r>
              <a:rPr lang="en-US" altLang="en-US" sz="2800" b="1" i="1">
                <a:solidFill>
                  <a:schemeClr val="accent1"/>
                </a:solidFill>
                <a:latin typeface="Times New Roman" panose="02020603050405020304" charset="0"/>
                <a:cs typeface="Times New Roman" panose="02020603050405020304" charset="0"/>
              </a:rPr>
              <a:t>é</a:t>
            </a:r>
            <a:r>
              <a:rPr lang="en-US" altLang="zh-CN" sz="2800" b="1" i="1">
                <a:solidFill>
                  <a:schemeClr val="accent1"/>
                </a:solidFill>
                <a:latin typeface="Times New Roman" panose="02020603050405020304" charset="0"/>
                <a:cs typeface="Times New Roman" panose="02020603050405020304" charset="0"/>
              </a:rPr>
              <a:t> templates in Model 1 and analyze the basic components and how they are arranged.</a:t>
            </a:r>
            <a:endParaRPr lang="en-US" altLang="zh-CN" sz="2800" b="1" i="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778510"/>
            <a:ext cx="10398125" cy="552894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400" b="1" dirty="0">
                <a:solidFill>
                  <a:schemeClr val="accent2">
                    <a:lumMod val="75000"/>
                  </a:schemeClr>
                </a:solidFill>
                <a:latin typeface="Times New Roman" panose="02020603050405020304" charset="0"/>
                <a:cs typeface="Times New Roman" panose="02020603050405020304" charset="0"/>
                <a:sym typeface="+mn-ea"/>
              </a:rPr>
              <a:t>Model 2: </a:t>
            </a: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609600" algn="ctr" fontAlgn="auto">
              <a:lnSpc>
                <a:spcPct val="120000"/>
              </a:lnSpc>
              <a:extLst>
                <a:ext uri="{35155182-B16C-46BC-9424-99874614C6A1}">
                  <wpsdc:indentchars xmlns:wpsdc="http://www.wps.cn/officeDocument/2017/drawingmlCustomData" val="200" checksum="4158780845"/>
                </a:ext>
              </a:extLst>
            </a:pP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ACADEMIC CV EXAMPLE</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ctr" fontAlgn="auto">
              <a:lnSpc>
                <a:spcPct val="120000"/>
              </a:lnSpc>
              <a:extLst>
                <a:ext uri="{35155182-B16C-46BC-9424-99874614C6A1}">
                  <wpsdc:indentchars xmlns:wpsdc="http://www.wps.cn/officeDocument/2017/drawingmlCustomData" val="200" checksum="4158780845"/>
                </a:ext>
              </a:extLst>
            </a:pPr>
            <a:endParaRPr lang="en-US" altLang="en-US"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b="1"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graphicFrame>
        <p:nvGraphicFramePr>
          <p:cNvPr id="5" name="表格 4"/>
          <p:cNvGraphicFramePr/>
          <p:nvPr>
            <p:custDataLst>
              <p:tags r:id="rId3"/>
            </p:custDataLst>
          </p:nvPr>
        </p:nvGraphicFramePr>
        <p:xfrm>
          <a:off x="1390650" y="2082800"/>
          <a:ext cx="9347200" cy="4170045"/>
        </p:xfrm>
        <a:graphic>
          <a:graphicData uri="http://schemas.openxmlformats.org/drawingml/2006/table">
            <a:tbl>
              <a:tblPr firstRow="1" bandRow="1">
                <a:tableStyleId>{5940675A-B579-460E-94D1-54222C63F5DA}</a:tableStyleId>
              </a:tblPr>
              <a:tblGrid>
                <a:gridCol w="2094865"/>
                <a:gridCol w="687705"/>
                <a:gridCol w="3679825"/>
                <a:gridCol w="2884805"/>
              </a:tblGrid>
              <a:tr h="588010">
                <a:tc>
                  <a:txBody>
                    <a:bodyPr/>
                    <a:p>
                      <a:pPr indent="0" algn="just" fontAlgn="auto">
                        <a:buNone/>
                      </a:pPr>
                      <a:r>
                        <a:rPr lang="en-US" altLang="zh-CN" sz="2200">
                          <a:solidFill>
                            <a:schemeClr val="tx2"/>
                          </a:solidFill>
                          <a:latin typeface="Times New Roman" panose="02020603050405020304" charset="0"/>
                          <a:cs typeface="Times New Roman" panose="02020603050405020304" charset="0"/>
                        </a:rPr>
                        <a:t>(212) 256-1414</a:t>
                      </a:r>
                      <a:endParaRPr lang="en-US" altLang="zh-CN" sz="2200">
                        <a:solidFill>
                          <a:schemeClr val="tx2"/>
                        </a:solidFill>
                        <a:latin typeface="Times New Roman" panose="02020603050405020304" charset="0"/>
                        <a:cs typeface="Times New Roman" panose="02020603050405020304" charset="0"/>
                      </a:endParaRPr>
                    </a:p>
                  </a:txBody>
                  <a:tcPr>
                    <a:lnL w="12700" cmpd="sng">
                      <a:solidFill>
                        <a:schemeClr val="tx1"/>
                      </a:solidFill>
                      <a:prstDash val="solid"/>
                    </a:lnL>
                    <a:lnR>
                      <a:noFill/>
                    </a:lnR>
                    <a:lnT w="12700" cmpd="sng">
                      <a:solidFill>
                        <a:schemeClr val="tx1"/>
                      </a:solidFill>
                      <a:prstDash val="solid"/>
                    </a:lnT>
                    <a:lnB w="12700">
                      <a:solidFill>
                        <a:schemeClr val="tx1"/>
                      </a:solidFill>
                      <a:prstDash val="solid"/>
                    </a:lnB>
                  </a:tcPr>
                </a:tc>
                <a:tc gridSpan="2">
                  <a:txBody>
                    <a:bodyPr/>
                    <a:p>
                      <a:pPr indent="0" algn="just" fontAlgn="auto">
                        <a:buNone/>
                      </a:pPr>
                      <a:r>
                        <a:rPr lang="en-US" altLang="zh-CN" sz="2200">
                          <a:solidFill>
                            <a:schemeClr val="tx2"/>
                          </a:solidFill>
                          <a:latin typeface="Times New Roman" panose="02020603050405020304" charset="0"/>
                          <a:cs typeface="Times New Roman" panose="02020603050405020304" charset="0"/>
                        </a:rPr>
                        <a:t>123 Main Street, New York City, NY</a:t>
                      </a:r>
                      <a:endParaRPr lang="en-US" altLang="zh-CN" sz="2200">
                        <a:solidFill>
                          <a:schemeClr val="tx2"/>
                        </a:solidFill>
                        <a:latin typeface="Times New Roman" panose="02020603050405020304" charset="0"/>
                        <a:cs typeface="Times New Roman" panose="02020603050405020304" charset="0"/>
                      </a:endParaRPr>
                    </a:p>
                  </a:txBody>
                  <a:tcPr>
                    <a:lnL>
                      <a:noFill/>
                    </a:lnL>
                    <a:lnR>
                      <a:noFill/>
                    </a:lnR>
                    <a:lnT w="12700" cmpd="sng">
                      <a:solidFill>
                        <a:schemeClr val="tx1"/>
                      </a:solidFill>
                      <a:prstDash val="solid"/>
                    </a:lnT>
                    <a:lnB w="12700">
                      <a:solidFill>
                        <a:schemeClr val="tx1"/>
                      </a:solidFill>
                      <a:prstDash val="solid"/>
                    </a:lnB>
                  </a:tcPr>
                </a:tc>
                <a:tc hMerge="1">
                  <a:tcPr>
                    <a:lnL>
                      <a:noFill/>
                    </a:lnL>
                    <a:lnR>
                      <a:noFill/>
                    </a:lnR>
                    <a:lnT w="12700" cmpd="sng">
                      <a:solidFill>
                        <a:schemeClr val="tx1"/>
                      </a:solidFill>
                      <a:prstDash val="solid"/>
                    </a:lnT>
                    <a:lnB w="12700">
                      <a:solidFill>
                        <a:schemeClr val="tx1"/>
                      </a:solidFill>
                      <a:prstDash val="solid"/>
                    </a:lnB>
                  </a:tcPr>
                </a:tc>
                <a:tc>
                  <a:txBody>
                    <a:bodyPr/>
                    <a:p>
                      <a:pPr indent="0" algn="just" fontAlgn="auto">
                        <a:buNone/>
                      </a:pPr>
                      <a:r>
                        <a:rPr lang="en-US" altLang="zh-CN" sz="2200">
                          <a:solidFill>
                            <a:schemeClr val="tx2"/>
                          </a:solidFill>
                          <a:latin typeface="Times New Roman" panose="02020603050405020304" charset="0"/>
                          <a:cs typeface="Times New Roman" panose="02020603050405020304" charset="0"/>
                        </a:rPr>
                        <a:t>philmorris@email.com</a:t>
                      </a:r>
                      <a:endParaRPr lang="en-US" altLang="zh-CN" sz="2200">
                        <a:solidFill>
                          <a:schemeClr val="tx2"/>
                        </a:solidFill>
                        <a:latin typeface="Times New Roman" panose="02020603050405020304" charset="0"/>
                        <a:cs typeface="Times New Roman" panose="02020603050405020304" charset="0"/>
                      </a:endParaRPr>
                    </a:p>
                  </a:txBody>
                  <a:tcPr>
                    <a:lnL>
                      <a:noFill/>
                    </a:lnL>
                    <a:lnR w="12700" cmpd="sng">
                      <a:solidFill>
                        <a:schemeClr val="tx1"/>
                      </a:solidFill>
                      <a:prstDash val="solid"/>
                    </a:lnR>
                    <a:lnT w="12700" cmpd="sng">
                      <a:solidFill>
                        <a:schemeClr val="tx1"/>
                      </a:solidFill>
                      <a:prstDash val="solid"/>
                    </a:lnT>
                    <a:lnB w="12700">
                      <a:solidFill>
                        <a:schemeClr val="tx1"/>
                      </a:solidFill>
                      <a:prstDash val="solid"/>
                    </a:lnB>
                  </a:tcPr>
                </a:tc>
              </a:tr>
              <a:tr h="1983740">
                <a:tc gridSpan="2">
                  <a:txBody>
                    <a:bodyPr/>
                    <a:p>
                      <a:pPr algn="just">
                        <a:buClrTx/>
                        <a:buSzTx/>
                        <a:buNone/>
                      </a:pPr>
                      <a:r>
                        <a:rPr lang="en-US" altLang="zh-CN" sz="2200" b="1">
                          <a:solidFill>
                            <a:schemeClr val="tx2"/>
                          </a:solidFill>
                          <a:latin typeface="Times New Roman" panose="02020603050405020304" charset="0"/>
                          <a:cs typeface="Times New Roman" panose="02020603050405020304" charset="0"/>
                        </a:rPr>
                        <a:t>Education</a:t>
                      </a:r>
                      <a:endParaRPr lang="en-US" altLang="zh-CN" sz="2200" b="1">
                        <a:solidFill>
                          <a:schemeClr val="tx2"/>
                        </a:solidFill>
                        <a:latin typeface="Times New Roman" panose="02020603050405020304" charset="0"/>
                        <a:cs typeface="Times New Roman" panose="02020603050405020304" charset="0"/>
                      </a:endParaRPr>
                    </a:p>
                    <a:p>
                      <a:pPr algn="just">
                        <a:buClrTx/>
                        <a:buSzTx/>
                        <a:buNone/>
                      </a:pPr>
                      <a:endParaRPr lang="en-US" altLang="zh-CN" sz="2200" b="1">
                        <a:solidFill>
                          <a:schemeClr val="tx2"/>
                        </a:solidFill>
                        <a:latin typeface="Times New Roman" panose="02020603050405020304" charset="0"/>
                        <a:cs typeface="Times New Roman" panose="02020603050405020304" charset="0"/>
                      </a:endParaRPr>
                    </a:p>
                    <a:p>
                      <a:pPr algn="just">
                        <a:buClrTx/>
                        <a:buSzTx/>
                        <a:buNone/>
                      </a:pPr>
                      <a:r>
                        <a:rPr lang="en-US" altLang="zh-CN" sz="2200">
                          <a:solidFill>
                            <a:schemeClr val="tx2"/>
                          </a:solidFill>
                          <a:latin typeface="Times New Roman" panose="02020603050405020304" charset="0"/>
                          <a:cs typeface="Times New Roman" panose="02020603050405020304" charset="0"/>
                        </a:rPr>
                        <a:t>Sep. 2018–present</a:t>
                      </a:r>
                      <a:endParaRPr lang="en-US" altLang="zh-CN" sz="2200">
                        <a:solidFill>
                          <a:schemeClr val="tx2"/>
                        </a:solidFill>
                        <a:latin typeface="Times New Roman" panose="02020603050405020304" charset="0"/>
                        <a:cs typeface="Times New Roman" panose="02020603050405020304" charset="0"/>
                      </a:endParaRPr>
                    </a:p>
                    <a:p>
                      <a:pPr algn="just">
                        <a:buClrTx/>
                        <a:buSzTx/>
                        <a:buNone/>
                      </a:pPr>
                      <a:r>
                        <a:rPr lang="en-US" altLang="zh-CN" sz="2200">
                          <a:solidFill>
                            <a:schemeClr val="tx2"/>
                          </a:solidFill>
                          <a:latin typeface="Times New Roman" panose="02020603050405020304" charset="0"/>
                          <a:cs typeface="Times New Roman" panose="02020603050405020304" charset="0"/>
                        </a:rPr>
                        <a:t>(exp. graduation 2023)</a:t>
                      </a:r>
                      <a:endParaRPr lang="en-US" altLang="zh-CN" sz="2200">
                        <a:solidFill>
                          <a:schemeClr val="tx2"/>
                        </a:solidFill>
                        <a:latin typeface="Times New Roman" panose="02020603050405020304" charset="0"/>
                        <a:cs typeface="Times New Roman" panose="02020603050405020304" charset="0"/>
                      </a:endParaRPr>
                    </a:p>
                  </a:txBody>
                  <a:tcPr>
                    <a:lnL w="12700">
                      <a:solidFill>
                        <a:schemeClr val="tx1"/>
                      </a:solidFill>
                      <a:prstDash val="solid"/>
                    </a:lnL>
                    <a:lnR>
                      <a:noFill/>
                    </a:lnR>
                    <a:lnT w="12700">
                      <a:solidFill>
                        <a:schemeClr val="tx1"/>
                      </a:solidFill>
                      <a:prstDash val="solid"/>
                    </a:lnT>
                    <a:lnB>
                      <a:noFill/>
                    </a:lnB>
                    <a:lnTlToBr>
                      <a:noFill/>
                    </a:lnTlToBr>
                    <a:lnBlToTr>
                      <a:noFill/>
                    </a:lnBlToTr>
                  </a:tcPr>
                </a:tc>
                <a:tc hMerge="1">
                  <a:tcPr>
                    <a:lnL w="12700">
                      <a:solidFill>
                        <a:schemeClr val="tx1"/>
                      </a:solidFill>
                      <a:prstDash val="solid"/>
                    </a:lnL>
                    <a:lnR>
                      <a:noFill/>
                    </a:lnR>
                    <a:lnT w="12700">
                      <a:solidFill>
                        <a:schemeClr val="tx1"/>
                      </a:solidFill>
                      <a:prstDash val="solid"/>
                    </a:lnT>
                    <a:lnB>
                      <a:noFill/>
                    </a:lnB>
                    <a:lnTlToBr>
                      <a:noFill/>
                    </a:lnTlToBr>
                    <a:lnBlToTr>
                      <a:noFill/>
                    </a:lnBlToTr>
                  </a:tcPr>
                </a:tc>
                <a:tc gridSpan="2">
                  <a:txBody>
                    <a:bodyPr/>
                    <a:p>
                      <a:pPr algn="just">
                        <a:buClrTx/>
                        <a:buSzTx/>
                        <a:buNone/>
                      </a:pPr>
                      <a:endParaRPr lang="en-US" altLang="zh-CN" sz="2200">
                        <a:solidFill>
                          <a:schemeClr val="tx2"/>
                        </a:solidFill>
                        <a:latin typeface="Times New Roman" panose="02020603050405020304" charset="0"/>
                        <a:cs typeface="Times New Roman" panose="02020603050405020304" charset="0"/>
                      </a:endParaRPr>
                    </a:p>
                    <a:p>
                      <a:pPr algn="just">
                        <a:buClrTx/>
                        <a:buSzTx/>
                        <a:buNone/>
                      </a:pPr>
                      <a:r>
                        <a:rPr lang="en-US" altLang="zh-CN" sz="2200">
                          <a:solidFill>
                            <a:schemeClr val="tx2"/>
                          </a:solidFill>
                          <a:latin typeface="Times New Roman" panose="02020603050405020304" charset="0"/>
                          <a:cs typeface="Times New Roman" panose="02020603050405020304" charset="0"/>
                        </a:rPr>
                        <a:t>Ph.D. Political Economy and Government</a:t>
                      </a:r>
                      <a:endParaRPr lang="en-US" altLang="zh-CN" sz="2200">
                        <a:solidFill>
                          <a:schemeClr val="tx2"/>
                        </a:solidFill>
                        <a:latin typeface="Times New Roman" panose="02020603050405020304" charset="0"/>
                        <a:cs typeface="Times New Roman" panose="02020603050405020304" charset="0"/>
                      </a:endParaRPr>
                    </a:p>
                    <a:p>
                      <a:pPr algn="just">
                        <a:buClrTx/>
                        <a:buSzTx/>
                        <a:buNone/>
                      </a:pPr>
                      <a:r>
                        <a:rPr lang="en-US" altLang="zh-CN" sz="2200">
                          <a:solidFill>
                            <a:schemeClr val="tx2"/>
                          </a:solidFill>
                          <a:latin typeface="Times New Roman" panose="02020603050405020304" charset="0"/>
                          <a:cs typeface="Times New Roman" panose="02020603050405020304" charset="0"/>
                        </a:rPr>
                        <a:t>Harvard Business School</a:t>
                      </a:r>
                      <a:endParaRPr lang="en-US" altLang="zh-CN" sz="2200">
                        <a:solidFill>
                          <a:schemeClr val="tx2"/>
                        </a:solidFill>
                        <a:latin typeface="Times New Roman" panose="02020603050405020304" charset="0"/>
                        <a:cs typeface="Times New Roman" panose="02020603050405020304" charset="0"/>
                      </a:endParaRPr>
                    </a:p>
                    <a:p>
                      <a:pPr algn="just">
                        <a:buClrTx/>
                        <a:buSzTx/>
                        <a:buNone/>
                      </a:pPr>
                      <a:r>
                        <a:rPr lang="en-US" altLang="zh-CN" sz="2200">
                          <a:solidFill>
                            <a:schemeClr val="tx2"/>
                          </a:solidFill>
                          <a:latin typeface="Times New Roman" panose="02020603050405020304" charset="0"/>
                          <a:cs typeface="Times New Roman" panose="02020603050405020304" charset="0"/>
                        </a:rPr>
                        <a:t>Dissertation:</a:t>
                      </a:r>
                      <a:r>
                        <a:rPr lang="en-US" altLang="zh-CN" sz="2200" i="1">
                          <a:solidFill>
                            <a:schemeClr val="tx2"/>
                          </a:solidFill>
                          <a:latin typeface="Times New Roman" panose="02020603050405020304" charset="0"/>
                          <a:cs typeface="Times New Roman" panose="02020603050405020304" charset="0"/>
                        </a:rPr>
                        <a:t> How Do Global Politics Interfere with International Business Synchronization?</a:t>
                      </a:r>
                      <a:endParaRPr lang="en-US" altLang="zh-CN" sz="2200" i="1">
                        <a:solidFill>
                          <a:schemeClr val="tx2"/>
                        </a:solidFill>
                        <a:latin typeface="Times New Roman" panose="02020603050405020304" charset="0"/>
                        <a:cs typeface="Times New Roman" panose="02020603050405020304" charset="0"/>
                      </a:endParaRPr>
                    </a:p>
                  </a:txBody>
                  <a:tcPr>
                    <a:lnL>
                      <a:noFill/>
                    </a:lnL>
                    <a:lnR w="12700">
                      <a:solidFill>
                        <a:schemeClr val="tx1"/>
                      </a:solidFill>
                      <a:prstDash val="solid"/>
                    </a:lnR>
                    <a:lnT w="12700">
                      <a:solidFill>
                        <a:schemeClr val="tx1"/>
                      </a:solidFill>
                      <a:prstDash val="solid"/>
                    </a:lnT>
                    <a:lnB>
                      <a:noFill/>
                    </a:lnB>
                    <a:lnTlToBr>
                      <a:noFill/>
                    </a:lnTlToBr>
                    <a:lnBlToTr>
                      <a:noFill/>
                    </a:lnBlToTr>
                  </a:tcPr>
                </a:tc>
                <a:tc hMerge="1">
                  <a:tcPr>
                    <a:lnL w="12700">
                      <a:solidFill>
                        <a:schemeClr val="tx1"/>
                      </a:solidFill>
                      <a:prstDash val="solid"/>
                    </a:lnL>
                    <a:lnR w="12700">
                      <a:solidFill>
                        <a:schemeClr val="tx1"/>
                      </a:solidFill>
                      <a:prstDash val="solid"/>
                    </a:lnR>
                    <a:lnT w="12700">
                      <a:solidFill>
                        <a:schemeClr val="tx1"/>
                      </a:solidFill>
                      <a:prstDash val="solid"/>
                    </a:lnT>
                    <a:lnB>
                      <a:noFill/>
                    </a:lnB>
                    <a:lnTlToBr>
                      <a:noFill/>
                    </a:lnTlToBr>
                    <a:lnBlToTr>
                      <a:noFill/>
                    </a:lnBlToTr>
                  </a:tcPr>
                </a:tc>
              </a:tr>
              <a:tr h="1598295">
                <a:tc gridSpan="2">
                  <a:txBody>
                    <a:bodyPr/>
                    <a:p>
                      <a:pPr algn="just">
                        <a:buClrTx/>
                        <a:buSzTx/>
                        <a:buNone/>
                      </a:pPr>
                      <a:r>
                        <a:rPr lang="en-US" altLang="zh-CN" sz="2200">
                          <a:solidFill>
                            <a:schemeClr val="tx2"/>
                          </a:solidFill>
                          <a:latin typeface="Times New Roman" panose="02020603050405020304" charset="0"/>
                          <a:cs typeface="Times New Roman" panose="02020603050405020304" charset="0"/>
                          <a:sym typeface="+mn-ea"/>
                        </a:rPr>
                        <a:t>Aug. 2016–Aug. 2018</a:t>
                      </a:r>
                      <a:endParaRPr lang="en-US" altLang="zh-CN" sz="2200">
                        <a:solidFill>
                          <a:schemeClr val="tx2"/>
                        </a:solidFill>
                        <a:latin typeface="Times New Roman" panose="02020603050405020304" charset="0"/>
                        <a:cs typeface="Times New Roman" panose="02020603050405020304" charset="0"/>
                      </a:endParaRPr>
                    </a:p>
                  </a:txBody>
                  <a:tcPr>
                    <a:lnL w="12700">
                      <a:solidFill>
                        <a:schemeClr val="tx1"/>
                      </a:solidFill>
                      <a:prstDash val="solid"/>
                    </a:lnL>
                    <a:lnR>
                      <a:noFill/>
                    </a:lnR>
                    <a:lnT w="12700">
                      <a:solidFill>
                        <a:schemeClr val="tx1"/>
                      </a:solidFill>
                      <a:prstDash val="solid"/>
                    </a:lnT>
                    <a:lnB>
                      <a:noFill/>
                    </a:lnB>
                    <a:lnTlToBr>
                      <a:noFill/>
                    </a:lnTlToBr>
                    <a:lnBlToTr>
                      <a:noFill/>
                    </a:lnBlToTr>
                  </a:tcPr>
                </a:tc>
                <a:tc hMerge="1">
                  <a:tcPr>
                    <a:lnL w="12700">
                      <a:solidFill>
                        <a:schemeClr val="tx1"/>
                      </a:solidFill>
                      <a:prstDash val="solid"/>
                    </a:lnL>
                    <a:lnR>
                      <a:noFill/>
                    </a:lnR>
                    <a:lnT w="12700">
                      <a:solidFill>
                        <a:schemeClr val="tx1"/>
                      </a:solidFill>
                      <a:prstDash val="solid"/>
                    </a:lnT>
                    <a:lnB>
                      <a:noFill/>
                    </a:lnB>
                    <a:lnTlToBr>
                      <a:noFill/>
                    </a:lnTlToBr>
                    <a:lnBlToTr>
                      <a:noFill/>
                    </a:lnBlToTr>
                  </a:tcPr>
                </a:tc>
                <a:tc gridSpan="2">
                  <a:txBody>
                    <a:bodyPr/>
                    <a:p>
                      <a:pPr indent="0" algn="just" fontAlgn="auto">
                        <a:buNone/>
                      </a:pPr>
                      <a:r>
                        <a:rPr lang="en-US" altLang="zh-CN" sz="2200">
                          <a:solidFill>
                            <a:schemeClr val="tx2"/>
                          </a:solidFill>
                          <a:latin typeface="Times New Roman" panose="02020603050405020304" charset="0"/>
                          <a:cs typeface="Times New Roman" panose="02020603050405020304" charset="0"/>
                          <a:sym typeface="+mn-ea"/>
                        </a:rPr>
                        <a:t>MS Supply Chain and Logistics Management</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sym typeface="+mn-ea"/>
                        </a:rPr>
                        <a:t>Cornell SC Johnson School of Business</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sym typeface="+mn-ea"/>
                        </a:rPr>
                        <a:t>Thesis: </a:t>
                      </a:r>
                      <a:r>
                        <a:rPr lang="en-US" altLang="zh-CN" sz="2200" i="1">
                          <a:solidFill>
                            <a:schemeClr val="tx2"/>
                          </a:solidFill>
                          <a:latin typeface="Times New Roman" panose="02020603050405020304" charset="0"/>
                          <a:cs typeface="Times New Roman" panose="02020603050405020304" charset="0"/>
                          <a:sym typeface="+mn-ea"/>
                        </a:rPr>
                        <a:t>Supply Chain Management: Differences in Theory and Practice</a:t>
                      </a:r>
                      <a:endParaRPr lang="en-US" altLang="zh-CN" sz="2200" i="1">
                        <a:solidFill>
                          <a:schemeClr val="tx2"/>
                        </a:solidFill>
                        <a:latin typeface="Times New Roman" panose="02020603050405020304" charset="0"/>
                        <a:cs typeface="Times New Roman" panose="02020603050405020304" charset="0"/>
                      </a:endParaRPr>
                    </a:p>
                  </a:txBody>
                  <a:tcPr>
                    <a:lnL>
                      <a:noFill/>
                    </a:lnL>
                    <a:lnR w="12700">
                      <a:solidFill>
                        <a:schemeClr val="tx1"/>
                      </a:solidFill>
                      <a:prstDash val="solid"/>
                    </a:lnR>
                    <a:lnT w="12700">
                      <a:solidFill>
                        <a:schemeClr val="tx1"/>
                      </a:solidFill>
                      <a:prstDash val="solid"/>
                    </a:lnT>
                    <a:lnB>
                      <a:noFill/>
                    </a:lnB>
                    <a:lnTlToBr>
                      <a:noFill/>
                    </a:lnTlToBr>
                    <a:lnBlToTr>
                      <a:noFill/>
                    </a:lnBlToTr>
                  </a:tcPr>
                </a:tc>
                <a:tc hMerge="1">
                  <a:tcPr>
                    <a:lnL w="12700">
                      <a:solidFill>
                        <a:schemeClr val="tx1"/>
                      </a:solidFill>
                      <a:prstDash val="solid"/>
                    </a:lnL>
                    <a:lnR w="12700">
                      <a:solidFill>
                        <a:schemeClr val="tx1"/>
                      </a:solidFill>
                      <a:prstDash val="solid"/>
                    </a:lnR>
                    <a:lnT w="12700">
                      <a:solidFill>
                        <a:schemeClr val="tx1"/>
                      </a:solidFill>
                      <a:prstDash val="solid"/>
                    </a:lnT>
                    <a:lnB>
                      <a:noFill/>
                    </a:lnB>
                    <a:lnTlToBr>
                      <a:noFill/>
                    </a:lnTlToBr>
                    <a:lnBlToTr>
                      <a:noFill/>
                    </a:lnBlToTr>
                  </a:tcPr>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826770"/>
            <a:ext cx="10278745" cy="538670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graphicFrame>
        <p:nvGraphicFramePr>
          <p:cNvPr id="5" name="表格 4"/>
          <p:cNvGraphicFramePr/>
          <p:nvPr>
            <p:custDataLst>
              <p:tags r:id="rId3"/>
            </p:custDataLst>
          </p:nvPr>
        </p:nvGraphicFramePr>
        <p:xfrm>
          <a:off x="1390650" y="972185"/>
          <a:ext cx="9347200" cy="5576570"/>
        </p:xfrm>
        <a:graphic>
          <a:graphicData uri="http://schemas.openxmlformats.org/drawingml/2006/table">
            <a:tbl>
              <a:tblPr firstRow="1" bandRow="1">
                <a:tableStyleId>{5940675A-B579-460E-94D1-54222C63F5DA}</a:tableStyleId>
              </a:tblPr>
              <a:tblGrid>
                <a:gridCol w="2869565"/>
                <a:gridCol w="6477635"/>
              </a:tblGrid>
              <a:tr h="1126490">
                <a:tc>
                  <a:txBody>
                    <a:bodyPr/>
                    <a:p>
                      <a:pPr indent="0" algn="just" fontAlgn="auto">
                        <a:buNone/>
                      </a:pPr>
                      <a:r>
                        <a:rPr lang="en-US" altLang="zh-CN" sz="2200">
                          <a:solidFill>
                            <a:schemeClr val="tx2"/>
                          </a:solidFill>
                          <a:latin typeface="Times New Roman" panose="02020603050405020304" charset="0"/>
                          <a:cs typeface="Times New Roman" panose="02020603050405020304" charset="0"/>
                        </a:rPr>
                        <a:t>Aug. 2012–May 2016</a:t>
                      </a:r>
                      <a:endParaRPr lang="en-US" altLang="zh-CN" sz="2200">
                        <a:solidFill>
                          <a:schemeClr val="tx2"/>
                        </a:solidFill>
                        <a:latin typeface="Times New Roman" panose="02020603050405020304" charset="0"/>
                        <a:cs typeface="Times New Roman" panose="02020603050405020304" charset="0"/>
                      </a:endParaRPr>
                    </a:p>
                  </a:txBody>
                  <a:tcPr>
                    <a:lnL w="12700">
                      <a:solidFill>
                        <a:schemeClr val="tx1"/>
                      </a:solidFill>
                      <a:prstDash val="solid"/>
                    </a:lnL>
                    <a:lnR>
                      <a:noFill/>
                    </a:lnR>
                    <a:lnT>
                      <a:noFill/>
                    </a:lnT>
                    <a:lnB w="12700">
                      <a:solidFill>
                        <a:schemeClr val="tx1"/>
                      </a:solidFill>
                      <a:prstDash val="solid"/>
                    </a:lnB>
                    <a:lnTlToBr>
                      <a:noFill/>
                    </a:lnTlToBr>
                    <a:lnBlToTr>
                      <a:noFill/>
                    </a:lnBlToTr>
                  </a:tcPr>
                </a:tc>
                <a:tc>
                  <a:txBody>
                    <a:bodyPr/>
                    <a:p>
                      <a:pPr indent="0" algn="just" fontAlgn="auto">
                        <a:buNone/>
                      </a:pPr>
                      <a:r>
                        <a:rPr lang="en-US" altLang="zh-CN" sz="2200">
                          <a:solidFill>
                            <a:schemeClr val="tx2"/>
                          </a:solidFill>
                          <a:latin typeface="Times New Roman" panose="02020603050405020304" charset="0"/>
                          <a:cs typeface="Times New Roman" panose="02020603050405020304" charset="0"/>
                        </a:rPr>
                        <a:t>BBA Business Administration</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West Chester University of Pennsylvania</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Latin honors: summa cum laude GPA: 3.8/4.0</a:t>
                      </a:r>
                      <a:endParaRPr lang="en-US" altLang="zh-CN" sz="2200">
                        <a:solidFill>
                          <a:schemeClr val="tx2"/>
                        </a:solidFill>
                        <a:latin typeface="Times New Roman" panose="02020603050405020304" charset="0"/>
                        <a:cs typeface="Times New Roman" panose="02020603050405020304" charset="0"/>
                      </a:endParaRPr>
                    </a:p>
                  </a:txBody>
                  <a:tcPr>
                    <a:lnL>
                      <a:noFill/>
                    </a:lnL>
                    <a:lnR w="12700">
                      <a:solidFill>
                        <a:schemeClr val="tx1"/>
                      </a:solidFill>
                      <a:prstDash val="solid"/>
                    </a:lnR>
                    <a:lnT>
                      <a:noFill/>
                    </a:lnT>
                    <a:lnB w="12700">
                      <a:solidFill>
                        <a:schemeClr val="tx1"/>
                      </a:solidFill>
                      <a:prstDash val="solid"/>
                    </a:lnB>
                    <a:lnTlToBr>
                      <a:noFill/>
                    </a:lnTlToBr>
                    <a:lnBlToTr>
                      <a:noFill/>
                    </a:lnBlToTr>
                  </a:tcPr>
                </a:tc>
              </a:tr>
              <a:tr h="3322320">
                <a:tc>
                  <a:txBody>
                    <a:bodyPr/>
                    <a:p>
                      <a:pPr indent="0" algn="just" fontAlgn="auto">
                        <a:buNone/>
                      </a:pPr>
                      <a:r>
                        <a:rPr lang="en-US" altLang="zh-CN" sz="2200" b="1">
                          <a:solidFill>
                            <a:schemeClr val="tx2"/>
                          </a:solidFill>
                          <a:latin typeface="Times New Roman" panose="02020603050405020304" charset="0"/>
                          <a:cs typeface="Times New Roman" panose="02020603050405020304" charset="0"/>
                        </a:rPr>
                        <a:t>Teaching Experience</a:t>
                      </a:r>
                      <a:endParaRPr lang="en-US" altLang="zh-CN" sz="2200" b="1">
                        <a:solidFill>
                          <a:schemeClr val="tx2"/>
                        </a:solidFill>
                        <a:latin typeface="Times New Roman" panose="02020603050405020304" charset="0"/>
                        <a:cs typeface="Times New Roman" panose="02020603050405020304" charset="0"/>
                      </a:endParaRPr>
                    </a:p>
                    <a:p>
                      <a:pPr indent="0" algn="just" fontAlgn="auto">
                        <a:buNone/>
                      </a:pP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Sep. 2018–Present</a:t>
                      </a:r>
                      <a:endParaRPr lang="en-US" altLang="zh-CN" sz="2200">
                        <a:solidFill>
                          <a:schemeClr val="tx2"/>
                        </a:solidFill>
                        <a:latin typeface="Times New Roman" panose="02020603050405020304" charset="0"/>
                        <a:cs typeface="Times New Roman" panose="02020603050405020304" charset="0"/>
                      </a:endParaRPr>
                    </a:p>
                  </a:txBody>
                  <a:tcPr>
                    <a:lnL w="12700">
                      <a:solidFill>
                        <a:schemeClr val="tx1"/>
                      </a:solidFill>
                      <a:prstDash val="solid"/>
                    </a:lnL>
                    <a:lnR>
                      <a:noFill/>
                    </a:lnR>
                    <a:lnT>
                      <a:noFill/>
                    </a:lnT>
                    <a:lnB>
                      <a:noFill/>
                    </a:lnB>
                    <a:lnTlToBr>
                      <a:noFill/>
                    </a:lnTlToBr>
                    <a:lnBlToTr>
                      <a:noFill/>
                    </a:lnBlToTr>
                  </a:tcPr>
                </a:tc>
                <a:tc>
                  <a:txBody>
                    <a:bodyPr/>
                    <a:p>
                      <a:pPr indent="0" algn="just" fontAlgn="auto">
                        <a:buNone/>
                      </a:pP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Doctoral Student TA</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NYU Stern School of Business, Department of International Business</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en-US" sz="1600">
                          <a:solidFill>
                            <a:schemeClr val="tx2"/>
                          </a:solidFill>
                          <a:latin typeface="Times New Roman" panose="02020603050405020304" charset="0"/>
                          <a:cs typeface="Times New Roman" panose="02020603050405020304" charset="0"/>
                        </a:rPr>
                        <a:t>●</a:t>
                      </a:r>
                      <a:r>
                        <a:rPr lang="en-US" altLang="zh-CN" sz="1600">
                          <a:solidFill>
                            <a:schemeClr val="tx2"/>
                          </a:solidFill>
                          <a:latin typeface="Times New Roman" panose="02020603050405020304" charset="0"/>
                          <a:cs typeface="Times New Roman" panose="02020603050405020304" charset="0"/>
                        </a:rPr>
                        <a:t> </a:t>
                      </a:r>
                      <a:r>
                        <a:rPr lang="en-US" altLang="zh-CN" sz="2200">
                          <a:solidFill>
                            <a:schemeClr val="tx2"/>
                          </a:solidFill>
                          <a:latin typeface="Times New Roman" panose="02020603050405020304" charset="0"/>
                          <a:cs typeface="Times New Roman" panose="02020603050405020304" charset="0"/>
                        </a:rPr>
                        <a:t>Taught weekly lectures in courses on Business Ethics and Entrepreneurship in Practice</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en-US" sz="1600">
                          <a:solidFill>
                            <a:schemeClr val="tx2"/>
                          </a:solidFill>
                          <a:latin typeface="Times New Roman" panose="02020603050405020304" charset="0"/>
                          <a:cs typeface="Times New Roman" panose="02020603050405020304" charset="0"/>
                        </a:rPr>
                        <a:t>●</a:t>
                      </a:r>
                      <a:r>
                        <a:rPr lang="en-US" altLang="zh-CN" sz="2200">
                          <a:solidFill>
                            <a:schemeClr val="tx2"/>
                          </a:solidFill>
                          <a:latin typeface="Times New Roman" panose="02020603050405020304" charset="0"/>
                          <a:cs typeface="Times New Roman" panose="02020603050405020304" charset="0"/>
                        </a:rPr>
                        <a:t> Designed and implemented a change in course curriculum, resulting in a 150% increase in student enrollment over two years</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en-US" sz="1600">
                          <a:solidFill>
                            <a:schemeClr val="tx2"/>
                          </a:solidFill>
                          <a:latin typeface="Times New Roman" panose="02020603050405020304" charset="0"/>
                          <a:cs typeface="Times New Roman" panose="02020603050405020304" charset="0"/>
                        </a:rPr>
                        <a:t>●</a:t>
                      </a:r>
                      <a:r>
                        <a:rPr lang="en-US" altLang="zh-CN" sz="1600">
                          <a:solidFill>
                            <a:schemeClr val="tx2"/>
                          </a:solidFill>
                          <a:latin typeface="Times New Roman" panose="02020603050405020304" charset="0"/>
                          <a:cs typeface="Times New Roman" panose="02020603050405020304" charset="0"/>
                        </a:rPr>
                        <a:t> </a:t>
                      </a:r>
                      <a:r>
                        <a:rPr lang="en-US" altLang="zh-CN" sz="2200">
                          <a:solidFill>
                            <a:schemeClr val="tx2"/>
                          </a:solidFill>
                          <a:latin typeface="Times New Roman" panose="02020603050405020304" charset="0"/>
                          <a:cs typeface="Times New Roman" panose="02020603050405020304" charset="0"/>
                        </a:rPr>
                        <a:t>Coordinated with experts in the field of accounting and supply chain management to give lectures to enrolled students</a:t>
                      </a:r>
                      <a:endParaRPr lang="en-US" altLang="zh-CN" sz="2200">
                        <a:solidFill>
                          <a:schemeClr val="tx2"/>
                        </a:solidFill>
                        <a:latin typeface="Times New Roman" panose="02020603050405020304" charset="0"/>
                        <a:cs typeface="Times New Roman" panose="02020603050405020304" charset="0"/>
                      </a:endParaRPr>
                    </a:p>
                  </a:txBody>
                  <a:tcPr>
                    <a:lnL>
                      <a:noFill/>
                    </a:lnL>
                    <a:lnR w="12700">
                      <a:solidFill>
                        <a:schemeClr val="tx1"/>
                      </a:solidFill>
                      <a:prstDash val="solid"/>
                    </a:lnR>
                    <a:lnT>
                      <a:noFill/>
                    </a:lnT>
                    <a:lnB>
                      <a:noFill/>
                    </a:lnB>
                    <a:lnTlToBr>
                      <a:noFill/>
                    </a:lnTlToBr>
                    <a:lnBlToTr>
                      <a:noFill/>
                    </a:lnBlToTr>
                  </a:tcPr>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826770"/>
            <a:ext cx="10278745" cy="538670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graphicFrame>
        <p:nvGraphicFramePr>
          <p:cNvPr id="5" name="表格 4"/>
          <p:cNvGraphicFramePr/>
          <p:nvPr>
            <p:custDataLst>
              <p:tags r:id="rId3"/>
            </p:custDataLst>
          </p:nvPr>
        </p:nvGraphicFramePr>
        <p:xfrm>
          <a:off x="1390650" y="1202690"/>
          <a:ext cx="9347200" cy="4642485"/>
        </p:xfrm>
        <a:graphic>
          <a:graphicData uri="http://schemas.openxmlformats.org/drawingml/2006/table">
            <a:tbl>
              <a:tblPr firstRow="1" bandRow="1">
                <a:tableStyleId>{5940675A-B579-460E-94D1-54222C63F5DA}</a:tableStyleId>
              </a:tblPr>
              <a:tblGrid>
                <a:gridCol w="2869565"/>
                <a:gridCol w="6477635"/>
              </a:tblGrid>
              <a:tr h="2113915">
                <a:tc>
                  <a:txBody>
                    <a:bodyPr/>
                    <a:p>
                      <a:pPr indent="0" algn="just" fontAlgn="auto">
                        <a:buNone/>
                      </a:pPr>
                      <a:r>
                        <a:rPr lang="en-US" altLang="zh-CN" sz="2200">
                          <a:solidFill>
                            <a:schemeClr val="tx2"/>
                          </a:solidFill>
                          <a:latin typeface="Times New Roman" panose="02020603050405020304" charset="0"/>
                          <a:cs typeface="Times New Roman" panose="02020603050405020304" charset="0"/>
                        </a:rPr>
                        <a:t>Jan. 2017–May 2017</a:t>
                      </a:r>
                      <a:endParaRPr lang="en-US" altLang="zh-CN" sz="2200">
                        <a:solidFill>
                          <a:schemeClr val="tx2"/>
                        </a:solidFill>
                        <a:latin typeface="Times New Roman" panose="02020603050405020304" charset="0"/>
                        <a:cs typeface="Times New Roman" panose="02020603050405020304" charset="0"/>
                      </a:endParaRPr>
                    </a:p>
                  </a:txBody>
                  <a:tcPr>
                    <a:lnL w="12700">
                      <a:solidFill>
                        <a:schemeClr val="tx1"/>
                      </a:solidFill>
                      <a:prstDash val="solid"/>
                    </a:lnL>
                    <a:lnR>
                      <a:noFill/>
                    </a:lnR>
                    <a:lnT>
                      <a:noFill/>
                    </a:lnT>
                    <a:lnB w="12700">
                      <a:solidFill>
                        <a:schemeClr val="tx1"/>
                      </a:solidFill>
                      <a:prstDash val="solid"/>
                    </a:lnB>
                    <a:lnTlToBr>
                      <a:noFill/>
                    </a:lnTlToBr>
                    <a:lnBlToTr>
                      <a:noFill/>
                    </a:lnBlToTr>
                  </a:tcPr>
                </a:tc>
                <a:tc>
                  <a:txBody>
                    <a:bodyPr/>
                    <a:p>
                      <a:pPr indent="0" algn="just" fontAlgn="auto">
                        <a:buNone/>
                      </a:pPr>
                      <a:r>
                        <a:rPr lang="en-US" altLang="zh-CN" sz="2200" b="1">
                          <a:solidFill>
                            <a:schemeClr val="tx2"/>
                          </a:solidFill>
                          <a:latin typeface="Times New Roman" panose="02020603050405020304" charset="0"/>
                          <a:cs typeface="Times New Roman" panose="02020603050405020304" charset="0"/>
                        </a:rPr>
                        <a:t>Graduate TA</a:t>
                      </a:r>
                      <a:endParaRPr lang="en-US" altLang="zh-CN" sz="2200" b="1">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NTU Stern School of Business</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International Business—TA</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en-US" sz="1600">
                          <a:solidFill>
                            <a:schemeClr val="tx2"/>
                          </a:solidFill>
                          <a:latin typeface="Times New Roman" panose="02020603050405020304" charset="0"/>
                          <a:cs typeface="Times New Roman" panose="02020603050405020304" charset="0"/>
                        </a:rPr>
                        <a:t>●</a:t>
                      </a:r>
                      <a:r>
                        <a:rPr lang="en-US" altLang="zh-CN" sz="2200">
                          <a:solidFill>
                            <a:schemeClr val="tx2"/>
                          </a:solidFill>
                          <a:latin typeface="Times New Roman" panose="02020603050405020304" charset="0"/>
                          <a:cs typeface="Times New Roman" panose="02020603050405020304" charset="0"/>
                        </a:rPr>
                        <a:t> Taught face-to-face</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en-US" sz="1600">
                          <a:solidFill>
                            <a:schemeClr val="tx2"/>
                          </a:solidFill>
                          <a:latin typeface="Times New Roman" panose="02020603050405020304" charset="0"/>
                          <a:cs typeface="Times New Roman" panose="02020603050405020304" charset="0"/>
                        </a:rPr>
                        <a:t>●</a:t>
                      </a:r>
                      <a:r>
                        <a:rPr lang="en-US" altLang="zh-CN" sz="2200">
                          <a:solidFill>
                            <a:schemeClr val="tx2"/>
                          </a:solidFill>
                          <a:latin typeface="Times New Roman" panose="02020603050405020304" charset="0"/>
                          <a:cs typeface="Times New Roman" panose="02020603050405020304" charset="0"/>
                        </a:rPr>
                        <a:t> Designed course curricula, organized class lectures, and set deadlines for projects.</a:t>
                      </a:r>
                      <a:endParaRPr lang="en-US" altLang="zh-CN" sz="2200">
                        <a:solidFill>
                          <a:schemeClr val="tx2"/>
                        </a:solidFill>
                        <a:latin typeface="Times New Roman" panose="02020603050405020304" charset="0"/>
                        <a:cs typeface="Times New Roman" panose="02020603050405020304" charset="0"/>
                      </a:endParaRPr>
                    </a:p>
                  </a:txBody>
                  <a:tcPr>
                    <a:lnL>
                      <a:noFill/>
                    </a:lnL>
                    <a:lnR w="12700">
                      <a:solidFill>
                        <a:schemeClr val="tx1"/>
                      </a:solidFill>
                      <a:prstDash val="solid"/>
                    </a:lnR>
                    <a:lnT>
                      <a:noFill/>
                    </a:lnT>
                    <a:lnB w="12700">
                      <a:solidFill>
                        <a:schemeClr val="tx1"/>
                      </a:solidFill>
                      <a:prstDash val="solid"/>
                    </a:lnB>
                    <a:lnTlToBr>
                      <a:noFill/>
                    </a:lnTlToBr>
                    <a:lnBlToTr>
                      <a:noFill/>
                    </a:lnBlToTr>
                  </a:tcPr>
                </a:tc>
              </a:tr>
              <a:tr h="2528570">
                <a:tc>
                  <a:txBody>
                    <a:bodyPr/>
                    <a:p>
                      <a:pPr indent="0" algn="just" fontAlgn="auto">
                        <a:buNone/>
                      </a:pPr>
                      <a:r>
                        <a:rPr lang="en-US" altLang="zh-CN" sz="2200" b="1">
                          <a:solidFill>
                            <a:schemeClr val="tx2"/>
                          </a:solidFill>
                          <a:latin typeface="Times New Roman" panose="02020603050405020304" charset="0"/>
                          <a:cs typeface="Times New Roman" panose="02020603050405020304" charset="0"/>
                        </a:rPr>
                        <a:t>Conferences</a:t>
                      </a:r>
                      <a:endParaRPr lang="en-US" altLang="zh-CN" sz="2200" b="1">
                        <a:solidFill>
                          <a:schemeClr val="tx2"/>
                        </a:solidFill>
                        <a:latin typeface="Times New Roman" panose="02020603050405020304" charset="0"/>
                        <a:cs typeface="Times New Roman" panose="02020603050405020304" charset="0"/>
                      </a:endParaRPr>
                    </a:p>
                    <a:p>
                      <a:pPr indent="0" algn="just" fontAlgn="auto">
                        <a:buNone/>
                      </a:pPr>
                      <a:endParaRPr lang="en-US" altLang="zh-CN" sz="2200" b="1">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Nov. 2021</a:t>
                      </a:r>
                      <a:endParaRPr lang="en-US" altLang="zh-CN" sz="2200">
                        <a:solidFill>
                          <a:schemeClr val="tx2"/>
                        </a:solidFill>
                        <a:latin typeface="Times New Roman" panose="02020603050405020304" charset="0"/>
                        <a:cs typeface="Times New Roman" panose="02020603050405020304" charset="0"/>
                      </a:endParaRPr>
                    </a:p>
                  </a:txBody>
                  <a:tcPr>
                    <a:lnL w="12700">
                      <a:solidFill>
                        <a:schemeClr val="tx1"/>
                      </a:solidFill>
                      <a:prstDash val="solid"/>
                    </a:lnL>
                    <a:lnR>
                      <a:noFill/>
                    </a:lnR>
                    <a:lnT>
                      <a:noFill/>
                    </a:lnT>
                    <a:lnB>
                      <a:noFill/>
                    </a:lnB>
                    <a:lnTlToBr>
                      <a:noFill/>
                    </a:lnTlToBr>
                    <a:lnBlToTr>
                      <a:noFill/>
                    </a:lnBlToTr>
                  </a:tcPr>
                </a:tc>
                <a:tc>
                  <a:txBody>
                    <a:bodyPr/>
                    <a:p>
                      <a:pPr indent="0" algn="just" fontAlgn="auto">
                        <a:buNone/>
                      </a:pP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Supply Chain Management: How the infectious disease is altering the global supply chain and the problems that will arise.</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University of California: Anderson School of Management (35% acceptance rate)</a:t>
                      </a:r>
                      <a:endParaRPr lang="en-US" altLang="zh-CN" sz="2200">
                        <a:solidFill>
                          <a:schemeClr val="tx2"/>
                        </a:solidFill>
                        <a:latin typeface="Times New Roman" panose="02020603050405020304" charset="0"/>
                        <a:cs typeface="Times New Roman" panose="02020603050405020304" charset="0"/>
                      </a:endParaRPr>
                    </a:p>
                  </a:txBody>
                  <a:tcPr>
                    <a:lnL>
                      <a:noFill/>
                    </a:lnL>
                    <a:lnR w="12700">
                      <a:solidFill>
                        <a:schemeClr val="tx1"/>
                      </a:solidFill>
                      <a:prstDash val="solid"/>
                    </a:lnR>
                    <a:lnT>
                      <a:noFill/>
                    </a:lnT>
                    <a:lnB>
                      <a:noFill/>
                    </a:lnB>
                    <a:lnTlToBr>
                      <a:noFill/>
                    </a:lnTlToBr>
                    <a:lnBlToTr>
                      <a:noFill/>
                    </a:lnBlToTr>
                  </a:tcPr>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1" name="TextBox 3"/>
          <p:cNvSpPr txBox="1"/>
          <p:nvPr/>
        </p:nvSpPr>
        <p:spPr>
          <a:xfrm>
            <a:off x="0" y="0"/>
            <a:ext cx="540060" cy="118430"/>
          </a:xfrm>
          <a:prstGeom prst="rect">
            <a:avLst/>
          </a:prstGeom>
          <a:noFill/>
        </p:spPr>
        <p:txBody>
          <a:bodyPr wrap="square" rtlCol="0">
            <a:spAutoFit/>
          </a:bodyPr>
          <a:lstStyle/>
          <a:p>
            <a:pPr>
              <a:lnSpc>
                <a:spcPct val="200000"/>
              </a:lnSpc>
            </a:pP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http://www.1ppt.com/moban/</a:t>
            </a:r>
            <a:r>
              <a:rPr lang="zh-CN" altLang="en-US" sz="100" dirty="0">
                <a:noFill/>
                <a:latin typeface="微软雅黑" panose="020B0503020204020204" pitchFamily="34" charset="-122"/>
                <a:ea typeface="微软雅黑" panose="020B0503020204020204" pitchFamily="34" charset="-122"/>
              </a:rPr>
              <a:t> </a:t>
            </a:r>
            <a:endParaRPr lang="en-US" altLang="zh-CN" sz="100" dirty="0">
              <a:noFill/>
              <a:latin typeface="微软雅黑" panose="020B0503020204020204" pitchFamily="34" charset="-122"/>
              <a:ea typeface="微软雅黑" panose="020B0503020204020204" pitchFamily="34" charset="-122"/>
            </a:endParaRPr>
          </a:p>
        </p:txBody>
      </p:sp>
      <p:sp>
        <p:nvSpPr>
          <p:cNvPr id="8" name="文本框 7"/>
          <p:cNvSpPr txBox="1"/>
          <p:nvPr/>
        </p:nvSpPr>
        <p:spPr>
          <a:xfrm>
            <a:off x="381635" y="773430"/>
            <a:ext cx="9937115" cy="2306955"/>
          </a:xfrm>
          <a:prstGeom prst="rect">
            <a:avLst/>
          </a:prstGeom>
          <a:noFill/>
        </p:spPr>
        <p:txBody>
          <a:bodyPr wrap="square" rtlCol="0">
            <a:spAutoFit/>
          </a:bodyPr>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Unit11 </a:t>
            </a: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R</a:t>
            </a:r>
            <a:r>
              <a:rPr lang="en-US" altLang="en-US" sz="4800" b="1" dirty="0">
                <a:solidFill>
                  <a:schemeClr val="tx2"/>
                </a:solidFill>
                <a:latin typeface="Times New Roman" panose="02020603050405020304" charset="0"/>
                <a:ea typeface="方正细谭黑简体"/>
                <a:cs typeface="Times New Roman" panose="02020603050405020304" charset="0"/>
              </a:rPr>
              <a:t>é</a:t>
            </a:r>
            <a:r>
              <a:rPr lang="en-US" altLang="zh-CN" sz="4800" b="1" dirty="0">
                <a:solidFill>
                  <a:schemeClr val="tx2"/>
                </a:solidFill>
                <a:latin typeface="Times New Roman" panose="02020603050405020304" charset="0"/>
                <a:ea typeface="方正细谭黑简体"/>
                <a:cs typeface="Times New Roman" panose="02020603050405020304" charset="0"/>
              </a:rPr>
              <a:t>sum</a:t>
            </a:r>
            <a:r>
              <a:rPr lang="en-US" altLang="en-US" sz="4800" b="1" dirty="0">
                <a:solidFill>
                  <a:schemeClr val="tx2"/>
                </a:solidFill>
                <a:latin typeface="Times New Roman" panose="02020603050405020304" charset="0"/>
                <a:ea typeface="方正细谭黑简体"/>
                <a:cs typeface="Times New Roman" panose="02020603050405020304" charset="0"/>
              </a:rPr>
              <a:t>é</a:t>
            </a:r>
            <a:r>
              <a:rPr lang="en-US" altLang="zh-CN" sz="4800" b="1" dirty="0">
                <a:solidFill>
                  <a:schemeClr val="tx2"/>
                </a:solidFill>
                <a:latin typeface="Times New Roman" panose="02020603050405020304" charset="0"/>
                <a:ea typeface="方正细谭黑简体"/>
                <a:cs typeface="Times New Roman" panose="02020603050405020304" charset="0"/>
              </a:rPr>
              <a:t>s and CVs</a:t>
            </a:r>
            <a:endParaRPr lang="en-US" altLang="zh-CN" sz="4800" b="1" dirty="0">
              <a:solidFill>
                <a:schemeClr val="tx2"/>
              </a:solidFill>
              <a:latin typeface="Times New Roman" panose="02020603050405020304" charset="0"/>
              <a:ea typeface="方正细谭黑简体"/>
              <a:cs typeface="Times New Roman" panose="02020603050405020304" charset="0"/>
            </a:endParaRPr>
          </a:p>
        </p:txBody>
      </p:sp>
      <p:pic>
        <p:nvPicPr>
          <p:cNvPr id="13" name="图片 12" descr="未标题-1"/>
          <p:cNvPicPr>
            <a:picLocks noChangeAspect="1"/>
          </p:cNvPicPr>
          <p:nvPr/>
        </p:nvPicPr>
        <p:blipFill>
          <a:blip r:embed="rId2"/>
          <a:stretch>
            <a:fillRect/>
          </a:stretch>
        </p:blipFill>
        <p:spPr>
          <a:xfrm>
            <a:off x="8276590" y="2898775"/>
            <a:ext cx="5039360" cy="3198495"/>
          </a:xfrm>
          <a:prstGeom prst="rect">
            <a:avLst/>
          </a:prstGeom>
        </p:spPr>
      </p:pic>
      <p:sp>
        <p:nvSpPr>
          <p:cNvPr id="15" name="文本框 14">
            <a:hlinkClick r:id="rId3" tooltip="" action="ppaction://hlinksldjump"/>
          </p:cNvPr>
          <p:cNvSpPr txBox="1"/>
          <p:nvPr/>
        </p:nvSpPr>
        <p:spPr>
          <a:xfrm>
            <a:off x="720090" y="5175250"/>
            <a:ext cx="1331595" cy="398780"/>
          </a:xfrm>
          <a:prstGeom prst="rect">
            <a:avLst/>
          </a:prstGeom>
          <a:solidFill>
            <a:schemeClr val="accent1">
              <a:lumMod val="75000"/>
            </a:schemeClr>
          </a:solidFill>
        </p:spPr>
        <p:txBody>
          <a:bodyPr wrap="square" rtlCol="0">
            <a:spAutoFit/>
          </a:bodyPr>
          <a:p>
            <a:r>
              <a:rPr lang="en-US" altLang="zh-CN" sz="2000" b="1">
                <a:solidFill>
                  <a:schemeClr val="bg1"/>
                </a:solidFill>
              </a:rPr>
              <a:t>Warm-up</a:t>
            </a:r>
            <a:endParaRPr lang="en-US" altLang="zh-CN" sz="2000" b="1">
              <a:solidFill>
                <a:schemeClr val="bg1"/>
              </a:solidFill>
            </a:endParaRPr>
          </a:p>
        </p:txBody>
      </p:sp>
      <p:sp>
        <p:nvSpPr>
          <p:cNvPr id="20" name="文本框 19">
            <a:hlinkClick r:id="rId4" tooltip="" action="ppaction://hlinksldjump"/>
          </p:cNvPr>
          <p:cNvSpPr txBox="1"/>
          <p:nvPr/>
        </p:nvSpPr>
        <p:spPr>
          <a:xfrm>
            <a:off x="2188210" y="5175250"/>
            <a:ext cx="281940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Models and Analysis</a:t>
            </a:r>
            <a:endParaRPr lang="en-US" altLang="zh-CN" sz="2000" b="1">
              <a:solidFill>
                <a:schemeClr val="bg1"/>
              </a:solidFill>
              <a:sym typeface="Calibri Light" panose="020F0302020204030204"/>
            </a:endParaRPr>
          </a:p>
        </p:txBody>
      </p:sp>
      <p:sp>
        <p:nvSpPr>
          <p:cNvPr id="40" name="文本框 39">
            <a:hlinkClick r:id="rId5" tooltip="" action="ppaction://hlinksldjump"/>
          </p:cNvPr>
          <p:cNvSpPr txBox="1"/>
          <p:nvPr/>
        </p:nvSpPr>
        <p:spPr>
          <a:xfrm>
            <a:off x="5144135" y="5175250"/>
            <a:ext cx="156718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Exercises</a:t>
            </a:r>
            <a:endParaRPr lang="en-US" altLang="zh-CN" sz="2000" b="1">
              <a:solidFill>
                <a:schemeClr val="bg1"/>
              </a:solidFill>
              <a:sym typeface="Calibri Light" panose="020F0302020204030204"/>
            </a:endParaRPr>
          </a:p>
        </p:txBody>
      </p:sp>
      <p:sp>
        <p:nvSpPr>
          <p:cNvPr id="41" name="文本框 40">
            <a:hlinkClick r:id="rId6" tooltip="" action="ppaction://hlinksldjump"/>
          </p:cNvPr>
          <p:cNvSpPr txBox="1"/>
          <p:nvPr/>
        </p:nvSpPr>
        <p:spPr>
          <a:xfrm>
            <a:off x="6953885" y="5175250"/>
            <a:ext cx="2127885"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Writing Skills</a:t>
            </a:r>
            <a:endParaRPr lang="en-US" altLang="zh-CN" sz="20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826770"/>
            <a:ext cx="10278745" cy="538670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graphicFrame>
        <p:nvGraphicFramePr>
          <p:cNvPr id="5" name="表格 4"/>
          <p:cNvGraphicFramePr/>
          <p:nvPr>
            <p:custDataLst>
              <p:tags r:id="rId3"/>
            </p:custDataLst>
          </p:nvPr>
        </p:nvGraphicFramePr>
        <p:xfrm>
          <a:off x="1355725" y="1491615"/>
          <a:ext cx="9347200" cy="1826260"/>
        </p:xfrm>
        <a:graphic>
          <a:graphicData uri="http://schemas.openxmlformats.org/drawingml/2006/table">
            <a:tbl>
              <a:tblPr firstRow="1" bandRow="1">
                <a:tableStyleId>{5940675A-B579-460E-94D1-54222C63F5DA}</a:tableStyleId>
              </a:tblPr>
              <a:tblGrid>
                <a:gridCol w="2869565"/>
                <a:gridCol w="6477635"/>
              </a:tblGrid>
              <a:tr h="1826260">
                <a:tc>
                  <a:txBody>
                    <a:bodyPr/>
                    <a:p>
                      <a:pPr indent="0" algn="just" fontAlgn="auto">
                        <a:buNone/>
                      </a:pPr>
                      <a:r>
                        <a:rPr lang="en-US" altLang="zh-CN" sz="2200">
                          <a:solidFill>
                            <a:schemeClr val="tx2"/>
                          </a:solidFill>
                          <a:latin typeface="Times New Roman" panose="02020603050405020304" charset="0"/>
                          <a:cs typeface="Times New Roman" panose="02020603050405020304" charset="0"/>
                        </a:rPr>
                        <a:t>Jul. 2019</a:t>
                      </a:r>
                      <a:endParaRPr lang="en-US" altLang="zh-CN" sz="2200">
                        <a:solidFill>
                          <a:schemeClr val="tx2"/>
                        </a:solidFill>
                        <a:latin typeface="Times New Roman" panose="02020603050405020304" charset="0"/>
                        <a:cs typeface="Times New Roman" panose="02020603050405020304" charset="0"/>
                      </a:endParaRPr>
                    </a:p>
                  </a:txBody>
                  <a:tcPr>
                    <a:lnL w="12700">
                      <a:solidFill>
                        <a:schemeClr val="tx1"/>
                      </a:solidFill>
                      <a:prstDash val="solid"/>
                    </a:lnL>
                    <a:lnR>
                      <a:noFill/>
                    </a:lnR>
                    <a:lnT>
                      <a:noFill/>
                    </a:lnT>
                    <a:lnB w="12700">
                      <a:solidFill>
                        <a:schemeClr val="tx1"/>
                      </a:solidFill>
                      <a:prstDash val="solid"/>
                    </a:lnB>
                    <a:lnTlToBr>
                      <a:noFill/>
                    </a:lnTlToBr>
                    <a:lnBlToTr>
                      <a:noFill/>
                    </a:lnBlToTr>
                  </a:tcPr>
                </a:tc>
                <a:tc>
                  <a:txBody>
                    <a:bodyPr/>
                    <a:p>
                      <a:pPr indent="0" algn="just" fontAlgn="auto">
                        <a:buNone/>
                      </a:pPr>
                      <a:r>
                        <a:rPr lang="en-US" altLang="zh-CN" sz="2200">
                          <a:solidFill>
                            <a:schemeClr val="tx2"/>
                          </a:solidFill>
                          <a:latin typeface="Times New Roman" panose="02020603050405020304" charset="0"/>
                          <a:cs typeface="Times New Roman" panose="02020603050405020304" charset="0"/>
                        </a:rPr>
                        <a:t>Are international firms losing their workplace culture? How rapid expansion is leading to a loss of identity amongst corporations.</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University of Chicago: Booth School of Business (around 31% acceptance rate)</a:t>
                      </a:r>
                      <a:endParaRPr lang="en-US" altLang="zh-CN" sz="2200">
                        <a:solidFill>
                          <a:schemeClr val="tx2"/>
                        </a:solidFill>
                        <a:latin typeface="Times New Roman" panose="02020603050405020304" charset="0"/>
                        <a:cs typeface="Times New Roman" panose="02020603050405020304" charset="0"/>
                      </a:endParaRPr>
                    </a:p>
                  </a:txBody>
                  <a:tcPr>
                    <a:lnL>
                      <a:noFill/>
                    </a:lnL>
                    <a:lnR w="12700">
                      <a:solidFill>
                        <a:schemeClr val="tx1"/>
                      </a:solidFill>
                      <a:prstDash val="solid"/>
                    </a:lnR>
                    <a:lnT>
                      <a:noFill/>
                    </a:lnT>
                    <a:lnB w="12700">
                      <a:solidFill>
                        <a:schemeClr val="tx1"/>
                      </a:solidFill>
                      <a:prstDash val="solid"/>
                    </a:lnB>
                    <a:lnTlToBr>
                      <a:noFill/>
                    </a:lnTlToBr>
                    <a:lnBlToTr>
                      <a:noFill/>
                    </a:lnBlToTr>
                  </a:tcPr>
                </a:tc>
              </a:tr>
            </a:tbl>
          </a:graphicData>
        </a:graphic>
      </p:graphicFrame>
      <p:sp>
        <p:nvSpPr>
          <p:cNvPr id="4" name="文本框 3"/>
          <p:cNvSpPr txBox="1"/>
          <p:nvPr/>
        </p:nvSpPr>
        <p:spPr>
          <a:xfrm>
            <a:off x="1327150" y="3738245"/>
            <a:ext cx="9351645" cy="1445260"/>
          </a:xfrm>
          <a:prstGeom prst="rect">
            <a:avLst/>
          </a:prstGeom>
          <a:noFill/>
        </p:spPr>
        <p:txBody>
          <a:bodyPr wrap="square" rtlCol="0">
            <a:spAutoFit/>
          </a:bodyPr>
          <a:p>
            <a:pPr indent="558800" algn="just" fontAlgn="auto">
              <a:extLst>
                <a:ext uri="{35155182-B16C-46BC-9424-99874614C6A1}">
                  <wpsdc:indentchars xmlns:wpsdc="http://www.wps.cn/officeDocument/2017/drawingmlCustomData" val="200" checksum="1956455923"/>
                </a:ext>
              </a:extLst>
            </a:pPr>
            <a:r>
              <a:rPr lang="en-US" altLang="zh-CN" sz="2200">
                <a:solidFill>
                  <a:schemeClr val="tx2"/>
                </a:solidFill>
                <a:latin typeface="Times New Roman" panose="02020603050405020304" charset="0"/>
                <a:cs typeface="Times New Roman" panose="02020603050405020304" charset="0"/>
              </a:rPr>
              <a:t>An academic CV is used to apply for positions in academia like research roles or professorships where you need to showcase your publications, presentations, fellowships, and other relevant information. There is no CV length limit when applying for a job in academia.</a:t>
            </a:r>
            <a:endParaRPr lang="en-US" altLang="zh-CN" sz="2200">
              <a:solidFill>
                <a:schemeClr val="tx2"/>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P spid="4" grpId="0"/>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602105" y="1489710"/>
            <a:ext cx="8662035" cy="953135"/>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the CV in Model 2 and analyze the basic components and how they are arranged</a:t>
            </a:r>
            <a:endParaRPr lang="en-US" altLang="zh-CN" sz="2800" b="1" i="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3381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How to write a r</a:t>
            </a:r>
            <a:r>
              <a:rPr lang="en-US" altLang="en-US" sz="3200" b="1">
                <a:solidFill>
                  <a:schemeClr val="accent1"/>
                </a:solidFill>
                <a:latin typeface="Times New Roman" panose="02020603050405020304" charset="0"/>
                <a:cs typeface="Times New Roman" panose="02020603050405020304" charset="0"/>
              </a:rPr>
              <a:t>é</a:t>
            </a:r>
            <a:r>
              <a:rPr lang="en-US" altLang="zh-CN" sz="3200" b="1">
                <a:solidFill>
                  <a:schemeClr val="accent1"/>
                </a:solidFill>
                <a:latin typeface="Times New Roman" panose="02020603050405020304" charset="0"/>
                <a:cs typeface="Times New Roman" panose="02020603050405020304" charset="0"/>
              </a:rPr>
              <a:t>sum</a:t>
            </a:r>
            <a:r>
              <a:rPr lang="en-US" altLang="en-US" sz="3200" b="1">
                <a:solidFill>
                  <a:schemeClr val="accent1"/>
                </a:solidFill>
                <a:latin typeface="Times New Roman" panose="02020603050405020304" charset="0"/>
                <a:cs typeface="Times New Roman" panose="02020603050405020304" charset="0"/>
              </a:rPr>
              <a:t>é</a:t>
            </a:r>
            <a:r>
              <a:rPr lang="en-US" altLang="zh-CN" sz="3200" b="1">
                <a:solidFill>
                  <a:schemeClr val="accent1"/>
                </a:solidFill>
                <a:latin typeface="Times New Roman" panose="02020603050405020304" charset="0"/>
                <a:cs typeface="Times New Roman" panose="02020603050405020304" charset="0"/>
              </a:rPr>
              <a:t> according to the chronological format</a:t>
            </a:r>
            <a:endParaRPr lang="en-US" altLang="zh-CN" sz="32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334770" y="1575435"/>
            <a:ext cx="5204460" cy="699135"/>
          </a:xfrm>
          <a:prstGeom prst="rect">
            <a:avLst/>
          </a:prstGeom>
          <a:noFill/>
        </p:spPr>
        <p:txBody>
          <a:bodyPr wrap="square" rtlCol="0">
            <a:noAutofit/>
          </a:bodyPr>
          <a:p>
            <a:pPr indent="0" algn="just" fontAlgn="auto">
              <a:lnSpc>
                <a:spcPct val="125000"/>
              </a:lnSpc>
            </a:pPr>
            <a:r>
              <a:rPr lang="en-US" altLang="zh-CN" sz="2800" b="1">
                <a:solidFill>
                  <a:schemeClr val="accent2">
                    <a:lumMod val="75000"/>
                  </a:schemeClr>
                </a:solidFill>
                <a:latin typeface="Times New Roman" panose="02020603050405020304" charset="0"/>
                <a:cs typeface="Times New Roman" panose="02020603050405020304" charset="0"/>
              </a:rPr>
              <a:t>1. </a:t>
            </a:r>
            <a:r>
              <a:rPr lang="en-US" altLang="zh-CN" sz="2400" b="1">
                <a:solidFill>
                  <a:schemeClr val="accent2">
                    <a:lumMod val="75000"/>
                  </a:schemeClr>
                </a:solidFill>
                <a:latin typeface="Times New Roman" panose="02020603050405020304" charset="0"/>
                <a:cs typeface="Times New Roman" panose="02020603050405020304" charset="0"/>
              </a:rPr>
              <a:t> </a:t>
            </a:r>
            <a:r>
              <a:rPr lang="en-US" altLang="zh-CN" sz="2800" b="1">
                <a:solidFill>
                  <a:schemeClr val="accent2">
                    <a:lumMod val="75000"/>
                  </a:schemeClr>
                </a:solidFill>
                <a:latin typeface="Times New Roman" panose="02020603050405020304" charset="0"/>
                <a:cs typeface="Times New Roman" panose="02020603050405020304" charset="0"/>
              </a:rPr>
              <a:t>List your contact information</a:t>
            </a:r>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200" b="1">
              <a:latin typeface="Times New Roman" panose="02020603050405020304" charset="0"/>
              <a:cs typeface="Times New Roman" panose="02020603050405020304" charset="0"/>
            </a:endParaRPr>
          </a:p>
        </p:txBody>
      </p:sp>
      <p:sp>
        <p:nvSpPr>
          <p:cNvPr id="4" name="文本框 3"/>
          <p:cNvSpPr txBox="1"/>
          <p:nvPr/>
        </p:nvSpPr>
        <p:spPr>
          <a:xfrm>
            <a:off x="1440180" y="2368550"/>
            <a:ext cx="8703310" cy="2861310"/>
          </a:xfrm>
          <a:prstGeom prst="rect">
            <a:avLst/>
          </a:prstGeom>
          <a:noFill/>
        </p:spPr>
        <p:txBody>
          <a:bodyPr wrap="square" rtlCol="0">
            <a:spAutoFit/>
          </a:bodyPr>
          <a:p>
            <a:pPr indent="0" fontAlgn="auto">
              <a:lnSpc>
                <a:spcPct val="150000"/>
              </a:lnSpc>
            </a:pPr>
            <a:r>
              <a:rPr lang="en-US" altLang="zh-CN" sz="2400">
                <a:latin typeface="Times New Roman" panose="02020603050405020304" charset="0"/>
                <a:cs typeface="Times New Roman" panose="02020603050405020304" charset="0"/>
              </a:rPr>
              <a:t>To ensure the hiring manager can contact you, include the following three pieces of information in your chronological r</a:t>
            </a:r>
            <a:r>
              <a:rPr lang="en-US" altLang="en-US" sz="2400">
                <a:latin typeface="Times New Roman" panose="02020603050405020304" charset="0"/>
                <a:cs typeface="Times New Roman" panose="02020603050405020304" charset="0"/>
              </a:rPr>
              <a:t>é</a:t>
            </a:r>
            <a:r>
              <a:rPr lang="en-US" altLang="zh-CN" sz="2400">
                <a:latin typeface="Times New Roman" panose="02020603050405020304" charset="0"/>
                <a:cs typeface="Times New Roman" panose="02020603050405020304" charset="0"/>
              </a:rPr>
              <a:t>sum</a:t>
            </a:r>
            <a:r>
              <a:rPr lang="en-US" altLang="en-US" sz="2400">
                <a:latin typeface="Times New Roman" panose="02020603050405020304" charset="0"/>
                <a:cs typeface="Times New Roman" panose="02020603050405020304" charset="0"/>
              </a:rPr>
              <a:t>é</a:t>
            </a:r>
            <a:r>
              <a:rPr lang="en-US" altLang="zh-CN" sz="2400">
                <a:latin typeface="Times New Roman" panose="02020603050405020304" charset="0"/>
                <a:cs typeface="Times New Roman" panose="02020603050405020304" charset="0"/>
              </a:rPr>
              <a:t> header:</a:t>
            </a:r>
            <a:endParaRPr lang="en-US" altLang="zh-CN" sz="2400">
              <a:latin typeface="Times New Roman" panose="02020603050405020304" charset="0"/>
              <a:cs typeface="Times New Roman" panose="02020603050405020304" charset="0"/>
            </a:endParaRPr>
          </a:p>
          <a:p>
            <a:pPr marL="800100" lvl="1" indent="-342900" fontAlgn="auto">
              <a:lnSpc>
                <a:spcPct val="150000"/>
              </a:lnSpc>
              <a:buFont typeface="Arial" panose="020B0604020202020204" pitchFamily="34" charset="0"/>
              <a:buChar char="•"/>
            </a:pPr>
            <a:r>
              <a:rPr lang="en-US" altLang="zh-CN" sz="2400">
                <a:latin typeface="Times New Roman" panose="02020603050405020304" charset="0"/>
                <a:cs typeface="Times New Roman" panose="02020603050405020304" charset="0"/>
              </a:rPr>
              <a:t>first and last name</a:t>
            </a:r>
            <a:endParaRPr lang="en-US" altLang="zh-CN" sz="2400">
              <a:latin typeface="Times New Roman" panose="02020603050405020304" charset="0"/>
              <a:cs typeface="Times New Roman" panose="02020603050405020304" charset="0"/>
            </a:endParaRPr>
          </a:p>
          <a:p>
            <a:pPr marL="800100" lvl="1" indent="-342900" fontAlgn="auto">
              <a:lnSpc>
                <a:spcPct val="150000"/>
              </a:lnSpc>
              <a:buFont typeface="Arial" panose="020B0604020202020204" pitchFamily="34" charset="0"/>
              <a:buChar char="•"/>
            </a:pPr>
            <a:r>
              <a:rPr lang="en-US" altLang="zh-CN" sz="2400">
                <a:latin typeface="Times New Roman" panose="02020603050405020304" charset="0"/>
                <a:cs typeface="Times New Roman" panose="02020603050405020304" charset="0"/>
              </a:rPr>
              <a:t>email address</a:t>
            </a:r>
            <a:endParaRPr lang="en-US" altLang="zh-CN" sz="2400">
              <a:latin typeface="Times New Roman" panose="02020603050405020304" charset="0"/>
              <a:cs typeface="Times New Roman" panose="02020603050405020304" charset="0"/>
            </a:endParaRPr>
          </a:p>
          <a:p>
            <a:pPr marL="800100" lvl="1" indent="-342900" fontAlgn="auto">
              <a:lnSpc>
                <a:spcPct val="150000"/>
              </a:lnSpc>
              <a:buFont typeface="Arial" panose="020B0604020202020204" pitchFamily="34" charset="0"/>
              <a:buChar char="•"/>
            </a:pPr>
            <a:r>
              <a:rPr lang="en-US" altLang="zh-CN" sz="2400">
                <a:latin typeface="Times New Roman" panose="02020603050405020304" charset="0"/>
                <a:cs typeface="Times New Roman" panose="02020603050405020304" charset="0"/>
              </a:rPr>
              <a:t>phone number</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34770" y="876300"/>
            <a:ext cx="7469505" cy="699135"/>
          </a:xfrm>
          <a:prstGeom prst="rect">
            <a:avLst/>
          </a:prstGeom>
          <a:noFill/>
        </p:spPr>
        <p:txBody>
          <a:bodyPr wrap="square" rtlCol="0">
            <a:noAutofit/>
          </a:bodyPr>
          <a:lstStyle/>
          <a:p>
            <a:pPr indent="0" algn="just" fontAlgn="auto">
              <a:lnSpc>
                <a:spcPct val="125000"/>
              </a:lnSpc>
            </a:pPr>
            <a:r>
              <a:rPr lang="en-US" altLang="zh-CN" sz="2800" b="1">
                <a:solidFill>
                  <a:schemeClr val="accent2">
                    <a:lumMod val="75000"/>
                  </a:schemeClr>
                </a:solidFill>
                <a:latin typeface="Times New Roman" panose="02020603050405020304" charset="0"/>
                <a:cs typeface="Times New Roman" panose="02020603050405020304" charset="0"/>
              </a:rPr>
              <a:t>2.</a:t>
            </a:r>
            <a:r>
              <a:rPr lang="en-US" altLang="zh-CN" sz="2400" b="1">
                <a:solidFill>
                  <a:schemeClr val="accent2">
                    <a:lumMod val="75000"/>
                  </a:schemeClr>
                </a:solidFill>
                <a:latin typeface="Times New Roman" panose="02020603050405020304" charset="0"/>
                <a:cs typeface="Times New Roman" panose="02020603050405020304" charset="0"/>
              </a:rPr>
              <a:t>  </a:t>
            </a:r>
            <a:r>
              <a:rPr lang="en-US" altLang="zh-CN" sz="2800" b="1">
                <a:solidFill>
                  <a:schemeClr val="accent2">
                    <a:lumMod val="75000"/>
                  </a:schemeClr>
                </a:solidFill>
                <a:latin typeface="Times New Roman" panose="02020603050405020304" charset="0"/>
                <a:cs typeface="Times New Roman" panose="02020603050405020304" charset="0"/>
              </a:rPr>
              <a:t>Open with a strong r</a:t>
            </a:r>
            <a:r>
              <a:rPr lang="en-US" altLang="en-US" sz="2800" b="1">
                <a:solidFill>
                  <a:schemeClr val="accent2">
                    <a:lumMod val="75000"/>
                  </a:schemeClr>
                </a:solidFill>
                <a:latin typeface="Times New Roman" panose="02020603050405020304" charset="0"/>
                <a:cs typeface="Times New Roman" panose="02020603050405020304" charset="0"/>
              </a:rPr>
              <a:t>é</a:t>
            </a:r>
            <a:r>
              <a:rPr lang="en-US" altLang="zh-CN" sz="2800" b="1">
                <a:solidFill>
                  <a:schemeClr val="accent2">
                    <a:lumMod val="75000"/>
                  </a:schemeClr>
                </a:solidFill>
                <a:latin typeface="Times New Roman" panose="02020603050405020304" charset="0"/>
                <a:cs typeface="Times New Roman" panose="02020603050405020304" charset="0"/>
              </a:rPr>
              <a:t>sum</a:t>
            </a:r>
            <a:r>
              <a:rPr lang="en-US" altLang="en-US" sz="2800" b="1">
                <a:solidFill>
                  <a:schemeClr val="accent2">
                    <a:lumMod val="75000"/>
                  </a:schemeClr>
                </a:solidFill>
                <a:latin typeface="Times New Roman" panose="02020603050405020304" charset="0"/>
                <a:cs typeface="Times New Roman" panose="02020603050405020304" charset="0"/>
              </a:rPr>
              <a:t>é</a:t>
            </a:r>
            <a:r>
              <a:rPr lang="en-US" altLang="zh-CN" sz="2800" b="1">
                <a:solidFill>
                  <a:schemeClr val="accent2">
                    <a:lumMod val="75000"/>
                  </a:schemeClr>
                </a:solidFill>
                <a:latin typeface="Times New Roman" panose="02020603050405020304" charset="0"/>
                <a:cs typeface="Times New Roman" panose="02020603050405020304" charset="0"/>
              </a:rPr>
              <a:t> introduction</a:t>
            </a:r>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200" b="1">
              <a:latin typeface="Times New Roman" panose="02020603050405020304" charset="0"/>
              <a:cs typeface="Times New Roman" panose="02020603050405020304" charset="0"/>
            </a:endParaRPr>
          </a:p>
        </p:txBody>
      </p:sp>
      <p:sp>
        <p:nvSpPr>
          <p:cNvPr id="2" name="文本框 1"/>
          <p:cNvSpPr txBox="1"/>
          <p:nvPr/>
        </p:nvSpPr>
        <p:spPr>
          <a:xfrm>
            <a:off x="1440180" y="1791335"/>
            <a:ext cx="8703310" cy="2399665"/>
          </a:xfrm>
          <a:prstGeom prst="rect">
            <a:avLst/>
          </a:prstGeom>
          <a:noFill/>
        </p:spPr>
        <p:txBody>
          <a:bodyPr wrap="square" rtlCol="0">
            <a:spAutoFit/>
          </a:bodyPr>
          <a:p>
            <a:pPr indent="0" algn="just" fontAlgn="auto">
              <a:lnSpc>
                <a:spcPct val="125000"/>
              </a:lnSpc>
            </a:pPr>
            <a:r>
              <a:rPr lang="en-US" altLang="zh-CN" sz="2400">
                <a:latin typeface="Times New Roman" panose="02020603050405020304" charset="0"/>
                <a:cs typeface="Times New Roman" panose="02020603050405020304" charset="0"/>
              </a:rPr>
              <a:t>One of the best ways to get employers’ attention is by starting your r</a:t>
            </a:r>
            <a:r>
              <a:rPr lang="en-US" altLang="en-US" sz="2400">
                <a:latin typeface="Times New Roman" panose="02020603050405020304" charset="0"/>
                <a:cs typeface="Times New Roman" panose="02020603050405020304" charset="0"/>
              </a:rPr>
              <a:t>é</a:t>
            </a:r>
            <a:r>
              <a:rPr lang="en-US" altLang="zh-CN" sz="2400">
                <a:latin typeface="Times New Roman" panose="02020603050405020304" charset="0"/>
                <a:cs typeface="Times New Roman" panose="02020603050405020304" charset="0"/>
              </a:rPr>
              <a:t>sum</a:t>
            </a:r>
            <a:r>
              <a:rPr lang="en-US" altLang="en-US" sz="2400">
                <a:latin typeface="Times New Roman" panose="02020603050405020304" charset="0"/>
                <a:cs typeface="Times New Roman" panose="02020603050405020304" charset="0"/>
              </a:rPr>
              <a:t>é</a:t>
            </a:r>
            <a:r>
              <a:rPr lang="en-US" altLang="zh-CN" sz="2400">
                <a:latin typeface="Times New Roman" panose="02020603050405020304" charset="0"/>
                <a:cs typeface="Times New Roman" panose="02020603050405020304" charset="0"/>
              </a:rPr>
              <a:t> with a convincing introduction. You can choose to write either </a:t>
            </a:r>
            <a:r>
              <a:rPr lang="en-US" altLang="zh-CN" sz="2400" b="1">
                <a:latin typeface="Times New Roman" panose="02020603050405020304" charset="0"/>
                <a:cs typeface="Times New Roman" panose="02020603050405020304" charset="0"/>
              </a:rPr>
              <a:t>a r</a:t>
            </a:r>
            <a:r>
              <a:rPr lang="en-US" altLang="en-US" sz="2400" b="1">
                <a:latin typeface="Times New Roman" panose="02020603050405020304" charset="0"/>
                <a:cs typeface="Times New Roman" panose="02020603050405020304" charset="0"/>
              </a:rPr>
              <a:t>é</a:t>
            </a:r>
            <a:r>
              <a:rPr lang="en-US" altLang="zh-CN" sz="2400" b="1">
                <a:latin typeface="Times New Roman" panose="02020603050405020304" charset="0"/>
                <a:cs typeface="Times New Roman" panose="02020603050405020304" charset="0"/>
              </a:rPr>
              <a:t>sum</a:t>
            </a:r>
            <a:r>
              <a:rPr lang="en-US" altLang="en-US" sz="2400" b="1">
                <a:latin typeface="Times New Roman" panose="02020603050405020304" charset="0"/>
                <a:cs typeface="Times New Roman" panose="02020603050405020304" charset="0"/>
              </a:rPr>
              <a:t>é</a:t>
            </a:r>
            <a:r>
              <a:rPr lang="en-US" altLang="zh-CN" sz="2400" b="1">
                <a:latin typeface="Times New Roman" panose="02020603050405020304" charset="0"/>
                <a:cs typeface="Times New Roman" panose="02020603050405020304" charset="0"/>
              </a:rPr>
              <a:t> objective</a:t>
            </a:r>
            <a:r>
              <a:rPr lang="en-US" altLang="zh-CN" sz="2400">
                <a:latin typeface="Times New Roman" panose="02020603050405020304" charset="0"/>
                <a:cs typeface="Times New Roman" panose="02020603050405020304" charset="0"/>
              </a:rPr>
              <a:t> or </a:t>
            </a:r>
            <a:r>
              <a:rPr lang="en-US" altLang="zh-CN" sz="2400" b="1">
                <a:latin typeface="Times New Roman" panose="02020603050405020304" charset="0"/>
                <a:cs typeface="Times New Roman" panose="02020603050405020304" charset="0"/>
              </a:rPr>
              <a:t>a summary</a:t>
            </a:r>
            <a:r>
              <a:rPr lang="en-US" altLang="zh-CN" sz="2400">
                <a:latin typeface="Times New Roman" panose="02020603050405020304" charset="0"/>
                <a:cs typeface="Times New Roman" panose="02020603050405020304" charset="0"/>
              </a:rPr>
              <a:t>.</a:t>
            </a: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Title 1"/>
          <p:cNvSpPr>
            <a:spLocks noGrp="1"/>
          </p:cNvSpPr>
          <p:nvPr/>
        </p:nvSpPr>
        <p:spPr>
          <a:xfrm>
            <a:off x="856615" y="300545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1223010" y="3767455"/>
            <a:ext cx="9744710" cy="1938020"/>
          </a:xfrm>
          <a:prstGeom prst="rect">
            <a:avLst/>
          </a:prstGeom>
          <a:noFill/>
        </p:spPr>
        <p:txBody>
          <a:bodyPr wrap="square" rtlCol="0">
            <a:sp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Hardworking recent-graduate RN with over a year of clinical internship experience helping treat patients with chronic illnesses and monitoring vitals. Possess a BSN and BLS certification. Seeking to leverage my skills and qualifications to fill the RN position at Brandywine Hospital.</a:t>
            </a:r>
            <a:endParaRPr lang="en-US" altLang="zh-CN" sz="2400" i="1">
              <a:latin typeface="Times New Roman" panose="02020603050405020304" charset="0"/>
              <a:cs typeface="Times New Roman" panose="02020603050405020304" charset="0"/>
            </a:endParaRPr>
          </a:p>
        </p:txBody>
      </p:sp>
      <p:sp>
        <p:nvSpPr>
          <p:cNvPr id="7" name="文本框 6"/>
          <p:cNvSpPr txBox="1"/>
          <p:nvPr/>
        </p:nvSpPr>
        <p:spPr>
          <a:xfrm>
            <a:off x="1223645" y="868045"/>
            <a:ext cx="9628505" cy="1938020"/>
          </a:xfrm>
          <a:prstGeom prst="rect">
            <a:avLst/>
          </a:prstGeom>
          <a:noFill/>
        </p:spPr>
        <p:txBody>
          <a:bodyPr wrap="square" rtlCol="0">
            <a:spAutoFit/>
          </a:bodyPr>
          <a:p>
            <a:pPr indent="0" algn="just" fontAlgn="auto">
              <a:lnSpc>
                <a:spcPct val="125000"/>
              </a:lnSpc>
            </a:pPr>
            <a:r>
              <a:rPr lang="en-US" altLang="zh-CN">
                <a:latin typeface="宋体" panose="02010600030101010101" pitchFamily="2" charset="-122"/>
                <a:ea typeface="宋体" panose="02010600030101010101" pitchFamily="2" charset="-122"/>
                <a:cs typeface="Times New Roman" panose="02020603050405020304" charset="0"/>
              </a:rPr>
              <a:t>◎</a:t>
            </a:r>
            <a:r>
              <a:rPr lang="en-US" altLang="zh-CN" sz="2400" b="1">
                <a:latin typeface="Times New Roman" panose="02020603050405020304" charset="0"/>
                <a:cs typeface="Times New Roman" panose="02020603050405020304" charset="0"/>
              </a:rPr>
              <a:t>R</a:t>
            </a:r>
            <a:r>
              <a:rPr lang="en-US" altLang="en-US" sz="2400" b="1">
                <a:latin typeface="Times New Roman" panose="02020603050405020304" charset="0"/>
                <a:cs typeface="Times New Roman" panose="02020603050405020304" charset="0"/>
              </a:rPr>
              <a:t>é</a:t>
            </a:r>
            <a:r>
              <a:rPr lang="en-US" altLang="zh-CN" sz="2400" b="1">
                <a:latin typeface="Times New Roman" panose="02020603050405020304" charset="0"/>
                <a:cs typeface="Times New Roman" panose="02020603050405020304" charset="0"/>
              </a:rPr>
              <a:t>sum</a:t>
            </a:r>
            <a:r>
              <a:rPr lang="en-US" altLang="en-US" sz="2400" b="1">
                <a:latin typeface="Times New Roman" panose="02020603050405020304" charset="0"/>
                <a:cs typeface="Times New Roman" panose="02020603050405020304" charset="0"/>
              </a:rPr>
              <a:t>é</a:t>
            </a:r>
            <a:r>
              <a:rPr lang="en-US" altLang="zh-CN" sz="2400" b="1">
                <a:latin typeface="Times New Roman" panose="02020603050405020304" charset="0"/>
                <a:cs typeface="Times New Roman" panose="02020603050405020304" charset="0"/>
              </a:rPr>
              <a:t> objectives</a:t>
            </a:r>
            <a:r>
              <a:rPr lang="en-US" altLang="zh-CN" sz="2400">
                <a:latin typeface="Times New Roman" panose="02020603050405020304" charset="0"/>
                <a:cs typeface="Times New Roman" panose="02020603050405020304" charset="0"/>
              </a:rPr>
              <a:t> are typically for candidates just starting their career. You will need to list any relevant qualifications you currently have and end with a statement that shows the hiring manager you are dedicated and will quickly adapt to your new position.</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62710" y="991235"/>
            <a:ext cx="8904605" cy="1865630"/>
          </a:xfrm>
          <a:prstGeom prst="rect">
            <a:avLst/>
          </a:prstGeom>
          <a:noFill/>
        </p:spPr>
        <p:txBody>
          <a:bodyPr wrap="square" rtlCol="0">
            <a:noAutofit/>
          </a:bodyPr>
          <a:p>
            <a:pPr indent="0" algn="just" fontAlgn="auto">
              <a:lnSpc>
                <a:spcPct val="125000"/>
              </a:lnSpc>
            </a:pPr>
            <a:r>
              <a:rPr lang="en-US" altLang="zh-CN">
                <a:latin typeface="宋体" panose="02010600030101010101" pitchFamily="2" charset="-122"/>
                <a:ea typeface="宋体" panose="02010600030101010101" pitchFamily="2" charset="-122"/>
                <a:cs typeface="Times New Roman" panose="02020603050405020304" charset="0"/>
                <a:sym typeface="+mn-ea"/>
              </a:rPr>
              <a:t>◎ </a:t>
            </a:r>
            <a:r>
              <a:rPr lang="en-US" altLang="zh-CN" sz="2400" b="1">
                <a:latin typeface="Times New Roman" panose="02020603050405020304" charset="0"/>
                <a:cs typeface="Times New Roman" panose="02020603050405020304" charset="0"/>
              </a:rPr>
              <a:t>A</a:t>
            </a:r>
            <a:r>
              <a:rPr lang="en-US" altLang="zh-CN" sz="2400" b="1">
                <a:latin typeface="Times New Roman" panose="02020603050405020304" charset="0"/>
                <a:cs typeface="Times New Roman" panose="02020603050405020304" charset="0"/>
              </a:rPr>
              <a:t> r</a:t>
            </a:r>
            <a:r>
              <a:rPr lang="en-US" altLang="en-US" sz="2400" b="1">
                <a:latin typeface="Times New Roman" panose="02020603050405020304" charset="0"/>
                <a:cs typeface="Times New Roman" panose="02020603050405020304" charset="0"/>
              </a:rPr>
              <a:t>é</a:t>
            </a:r>
            <a:r>
              <a:rPr lang="en-US" altLang="zh-CN" sz="2400" b="1">
                <a:latin typeface="Times New Roman" panose="02020603050405020304" charset="0"/>
                <a:cs typeface="Times New Roman" panose="02020603050405020304" charset="0"/>
              </a:rPr>
              <a:t>sum</a:t>
            </a:r>
            <a:r>
              <a:rPr lang="en-US" altLang="en-US" sz="2400" b="1">
                <a:latin typeface="Times New Roman" panose="02020603050405020304" charset="0"/>
                <a:cs typeface="Times New Roman" panose="02020603050405020304" charset="0"/>
              </a:rPr>
              <a:t>é</a:t>
            </a:r>
            <a:r>
              <a:rPr lang="en-US" altLang="zh-CN" sz="2400" b="1">
                <a:latin typeface="Times New Roman" panose="02020603050405020304" charset="0"/>
                <a:cs typeface="Times New Roman" panose="02020603050405020304" charset="0"/>
              </a:rPr>
              <a:t> summary</a:t>
            </a:r>
            <a:r>
              <a:rPr lang="en-US" altLang="zh-CN" sz="2400">
                <a:latin typeface="Times New Roman" panose="02020603050405020304" charset="0"/>
                <a:cs typeface="Times New Roman" panose="02020603050405020304" charset="0"/>
              </a:rPr>
              <a:t> is typically meant for candidates with several years of experience and acts as a highlight reel for your career achievements. In a few sentences, it provides a quick overview of your relevant qualifications, goals, and most valuable skills.</a:t>
            </a: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sz="2400">
              <a:latin typeface="Times New Roman" panose="02020603050405020304" charset="0"/>
              <a:cs typeface="Times New Roman" panose="02020603050405020304" charset="0"/>
            </a:endParaRPr>
          </a:p>
        </p:txBody>
      </p:sp>
      <p:sp>
        <p:nvSpPr>
          <p:cNvPr id="4" name="Title 1"/>
          <p:cNvSpPr>
            <a:spLocks noGrp="1"/>
          </p:cNvSpPr>
          <p:nvPr/>
        </p:nvSpPr>
        <p:spPr>
          <a:xfrm>
            <a:off x="856615" y="300545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1223010" y="3767455"/>
            <a:ext cx="9744710" cy="2399665"/>
          </a:xfrm>
          <a:prstGeom prst="rect">
            <a:avLst/>
          </a:prstGeom>
          <a:noFill/>
        </p:spPr>
        <p:txBody>
          <a:bodyPr wrap="square" rtlCol="0">
            <a:sp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Administrative Assistant with 2+ years of experience preparing flawless presentations, assembling facility reports, and maintaining the utmost confidentiality. Possesses a B.A. in History and expertise in Microsoft Excel. Looking to leverage my knowledge and experience into a role as a Project Manager.</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34770" y="876300"/>
            <a:ext cx="9143365" cy="699135"/>
          </a:xfrm>
          <a:prstGeom prst="rect">
            <a:avLst/>
          </a:prstGeom>
          <a:noFill/>
        </p:spPr>
        <p:txBody>
          <a:bodyPr wrap="square" rtlCol="0">
            <a:noAutofit/>
          </a:bodyPr>
          <a:lstStyle/>
          <a:p>
            <a:pPr indent="0" algn="just" fontAlgn="auto">
              <a:lnSpc>
                <a:spcPct val="125000"/>
              </a:lnSpc>
            </a:pPr>
            <a:r>
              <a:rPr lang="en-US" altLang="zh-CN" sz="2800" b="1">
                <a:solidFill>
                  <a:schemeClr val="accent2">
                    <a:lumMod val="75000"/>
                  </a:schemeClr>
                </a:solidFill>
                <a:latin typeface="Times New Roman" panose="02020603050405020304" charset="0"/>
                <a:cs typeface="Times New Roman" panose="02020603050405020304" charset="0"/>
              </a:rPr>
              <a:t>3.</a:t>
            </a:r>
            <a:r>
              <a:rPr lang="en-US" altLang="zh-CN" sz="2400" b="1">
                <a:solidFill>
                  <a:schemeClr val="accent2">
                    <a:lumMod val="75000"/>
                  </a:schemeClr>
                </a:solidFill>
                <a:latin typeface="Times New Roman" panose="02020603050405020304" charset="0"/>
                <a:cs typeface="Times New Roman" panose="02020603050405020304" charset="0"/>
              </a:rPr>
              <a:t>  </a:t>
            </a:r>
            <a:r>
              <a:rPr lang="en-US" altLang="zh-CN" sz="2800" b="1">
                <a:solidFill>
                  <a:schemeClr val="accent2">
                    <a:lumMod val="75000"/>
                  </a:schemeClr>
                </a:solidFill>
                <a:latin typeface="Times New Roman" panose="02020603050405020304" charset="0"/>
                <a:cs typeface="Times New Roman" panose="02020603050405020304" charset="0"/>
              </a:rPr>
              <a:t>Write your work experience in reverse chronological order</a:t>
            </a:r>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200" b="1">
              <a:latin typeface="Times New Roman" panose="02020603050405020304" charset="0"/>
              <a:cs typeface="Times New Roman" panose="02020603050405020304" charset="0"/>
            </a:endParaRPr>
          </a:p>
        </p:txBody>
      </p:sp>
      <p:sp>
        <p:nvSpPr>
          <p:cNvPr id="2" name="文本框 1"/>
          <p:cNvSpPr txBox="1"/>
          <p:nvPr/>
        </p:nvSpPr>
        <p:spPr>
          <a:xfrm>
            <a:off x="1440180" y="2108835"/>
            <a:ext cx="8703310" cy="3784600"/>
          </a:xfrm>
          <a:prstGeom prst="rect">
            <a:avLst/>
          </a:prstGeom>
          <a:noFill/>
        </p:spPr>
        <p:txBody>
          <a:bodyPr wrap="square" rtlCol="0">
            <a:spAutoFit/>
          </a:bodyPr>
          <a:p>
            <a:pPr indent="0" algn="just" fontAlgn="auto">
              <a:lnSpc>
                <a:spcPct val="125000"/>
              </a:lnSpc>
              <a:buNone/>
            </a:pPr>
            <a:r>
              <a:rPr lang="en-US" altLang="zh-CN" sz="2400">
                <a:latin typeface="Times New Roman" panose="02020603050405020304" charset="0"/>
                <a:cs typeface="Times New Roman" panose="02020603050405020304" charset="0"/>
              </a:rPr>
              <a:t>The work experience section is the core of a chronological r</a:t>
            </a:r>
            <a:r>
              <a:rPr lang="en-US" altLang="en-US" sz="2400">
                <a:latin typeface="Times New Roman" panose="02020603050405020304" charset="0"/>
                <a:cs typeface="Times New Roman" panose="02020603050405020304" charset="0"/>
              </a:rPr>
              <a:t>é</a:t>
            </a:r>
            <a:r>
              <a:rPr lang="en-US" altLang="zh-CN" sz="2400">
                <a:latin typeface="Times New Roman" panose="02020603050405020304" charset="0"/>
                <a:cs typeface="Times New Roman" panose="02020603050405020304" charset="0"/>
              </a:rPr>
              <a:t>sum</a:t>
            </a:r>
            <a:r>
              <a:rPr lang="en-US" altLang="en-US" sz="2400">
                <a:latin typeface="Times New Roman" panose="02020603050405020304" charset="0"/>
                <a:cs typeface="Times New Roman" panose="02020603050405020304" charset="0"/>
              </a:rPr>
              <a:t>é</a:t>
            </a:r>
            <a:r>
              <a:rPr lang="en-US" altLang="zh-CN" sz="2400">
                <a:latin typeface="Times New Roman" panose="02020603050405020304" charset="0"/>
                <a:cs typeface="Times New Roman" panose="02020603050405020304" charset="0"/>
              </a:rPr>
              <a:t>. </a:t>
            </a:r>
            <a:endParaRPr lang="en-US" altLang="zh-CN" sz="24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List each relevant job in reverse chronological order</a:t>
            </a:r>
            <a:endParaRPr lang="en-US" altLang="zh-CN" sz="24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Provide three to five bullet points outlining your primary duties and responsibilities</a:t>
            </a:r>
            <a:endParaRPr lang="en-US" altLang="zh-CN" sz="24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Use the present tense for your current position and the past tense for previous job titles</a:t>
            </a:r>
            <a:endParaRPr lang="en-US" altLang="zh-CN" sz="24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Add hard numbers to your bullet points</a:t>
            </a:r>
            <a:endParaRPr lang="en-US" altLang="zh-CN" sz="24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Start each bullet point with an action verb</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527810" y="1040765"/>
            <a:ext cx="8904605" cy="3380740"/>
          </a:xfrm>
          <a:prstGeom prst="rect">
            <a:avLst/>
          </a:prstGeom>
          <a:noFill/>
        </p:spPr>
        <p:txBody>
          <a:bodyPr wrap="square" rtlCol="0">
            <a:noAutofit/>
          </a:bodyPr>
          <a:p>
            <a:pPr indent="0" algn="just" fontAlgn="auto">
              <a:lnSpc>
                <a:spcPct val="125000"/>
              </a:lnSpc>
            </a:pPr>
            <a:r>
              <a:rPr lang="en-US" altLang="zh-CN" sz="2400">
                <a:latin typeface="Times New Roman" panose="02020603050405020304" charset="0"/>
                <a:cs typeface="Times New Roman" panose="02020603050405020304" charset="0"/>
              </a:rPr>
              <a:t>To perfect your work experience section, the standard format is as follows:</a:t>
            </a:r>
            <a:endParaRPr lang="en-US" altLang="zh-CN" sz="2400">
              <a:latin typeface="Times New Roman" panose="02020603050405020304" charset="0"/>
              <a:cs typeface="Times New Roman" panose="02020603050405020304" charset="0"/>
            </a:endParaRPr>
          </a:p>
          <a:p>
            <a:pPr indent="0" algn="just" fontAlgn="auto">
              <a:lnSpc>
                <a:spcPct val="150000"/>
              </a:lnSpc>
            </a:pPr>
            <a:r>
              <a:rPr lang="en-US" altLang="zh-CN" sz="2400">
                <a:latin typeface="Times New Roman" panose="02020603050405020304" charset="0"/>
                <a:cs typeface="Times New Roman" panose="02020603050405020304" charset="0"/>
              </a:rPr>
              <a:t>1) Job title/position</a:t>
            </a:r>
            <a:endParaRPr lang="en-US" altLang="zh-CN" sz="2400">
              <a:latin typeface="Times New Roman" panose="02020603050405020304" charset="0"/>
              <a:cs typeface="Times New Roman" panose="02020603050405020304" charset="0"/>
            </a:endParaRPr>
          </a:p>
          <a:p>
            <a:pPr indent="0" algn="just" fontAlgn="auto">
              <a:lnSpc>
                <a:spcPct val="150000"/>
              </a:lnSpc>
            </a:pPr>
            <a:r>
              <a:rPr lang="en-US" altLang="zh-CN" sz="2400">
                <a:latin typeface="Times New Roman" panose="02020603050405020304" charset="0"/>
                <a:cs typeface="Times New Roman" panose="02020603050405020304" charset="0"/>
              </a:rPr>
              <a:t>2) Company name, location, description</a:t>
            </a:r>
            <a:endParaRPr lang="en-US" altLang="zh-CN" sz="2400">
              <a:latin typeface="Times New Roman" panose="02020603050405020304" charset="0"/>
              <a:cs typeface="Times New Roman" panose="02020603050405020304" charset="0"/>
            </a:endParaRPr>
          </a:p>
          <a:p>
            <a:pPr indent="0" algn="just" fontAlgn="auto">
              <a:lnSpc>
                <a:spcPct val="150000"/>
              </a:lnSpc>
            </a:pPr>
            <a:r>
              <a:rPr lang="en-US" altLang="zh-CN" sz="2400">
                <a:latin typeface="Times New Roman" panose="02020603050405020304" charset="0"/>
                <a:cs typeface="Times New Roman" panose="02020603050405020304" charset="0"/>
              </a:rPr>
              <a:t>3) Achievements and responsibilities</a:t>
            </a:r>
            <a:endParaRPr lang="en-US" altLang="zh-CN" sz="2400">
              <a:latin typeface="Times New Roman" panose="02020603050405020304" charset="0"/>
              <a:cs typeface="Times New Roman" panose="02020603050405020304" charset="0"/>
            </a:endParaRPr>
          </a:p>
          <a:p>
            <a:pPr indent="0" algn="just" fontAlgn="auto">
              <a:lnSpc>
                <a:spcPct val="150000"/>
              </a:lnSpc>
            </a:pPr>
            <a:r>
              <a:rPr lang="en-US" altLang="zh-CN" sz="2400">
                <a:latin typeface="Times New Roman" panose="02020603050405020304" charset="0"/>
                <a:cs typeface="Times New Roman" panose="02020603050405020304" charset="0"/>
              </a:rPr>
              <a:t>4) Date employed</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611505" y="19431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graphicFrame>
        <p:nvGraphicFramePr>
          <p:cNvPr id="4" name="表格 3"/>
          <p:cNvGraphicFramePr/>
          <p:nvPr>
            <p:custDataLst>
              <p:tags r:id="rId2"/>
            </p:custDataLst>
          </p:nvPr>
        </p:nvGraphicFramePr>
        <p:xfrm>
          <a:off x="1168400" y="956310"/>
          <a:ext cx="10019665" cy="5454015"/>
        </p:xfrm>
        <a:graphic>
          <a:graphicData uri="http://schemas.openxmlformats.org/drawingml/2006/table">
            <a:tbl>
              <a:tblPr firstRow="1" bandRow="1">
                <a:tableStyleId>{5940675A-B579-460E-94D1-54222C63F5DA}</a:tableStyleId>
              </a:tblPr>
              <a:tblGrid>
                <a:gridCol w="10019665"/>
              </a:tblGrid>
              <a:tr h="5454015">
                <a:tc>
                  <a:txBody>
                    <a:bodyPr/>
                    <a:p>
                      <a:pPr algn="ctr">
                        <a:buNone/>
                      </a:pPr>
                      <a:r>
                        <a:rPr lang="en-US" altLang="zh-CN" sz="2800" b="1">
                          <a:latin typeface="Times New Roman" panose="02020603050405020304" charset="0"/>
                          <a:cs typeface="Times New Roman" panose="02020603050405020304" charset="0"/>
                        </a:rPr>
                        <a:t>WORK EXPERIENCE</a:t>
                      </a:r>
                      <a:endParaRPr lang="en-US" altLang="zh-CN" sz="2800" b="1">
                        <a:latin typeface="Times New Roman" panose="02020603050405020304" charset="0"/>
                        <a:cs typeface="Times New Roman" panose="02020603050405020304" charset="0"/>
                      </a:endParaRPr>
                    </a:p>
                    <a:p>
                      <a:pPr indent="0" fontAlgn="auto">
                        <a:lnSpc>
                          <a:spcPct val="125000"/>
                        </a:lnSpc>
                        <a:buNone/>
                      </a:pPr>
                      <a:r>
                        <a:rPr lang="en-US" altLang="zh-CN" sz="2400" b="1">
                          <a:latin typeface="Times New Roman" panose="02020603050405020304" charset="0"/>
                          <a:cs typeface="Times New Roman" panose="02020603050405020304" charset="0"/>
                        </a:rPr>
                        <a:t>Chief Financial Officer</a:t>
                      </a:r>
                      <a:endParaRPr lang="en-US" altLang="zh-CN" sz="2400" b="1">
                        <a:latin typeface="Times New Roman" panose="02020603050405020304" charset="0"/>
                        <a:cs typeface="Times New Roman" panose="02020603050405020304" charset="0"/>
                      </a:endParaRPr>
                    </a:p>
                    <a:p>
                      <a:pPr indent="0" fontAlgn="auto">
                        <a:lnSpc>
                          <a:spcPct val="125000"/>
                        </a:lnSpc>
                        <a:buNone/>
                      </a:pPr>
                      <a:r>
                        <a:rPr lang="en-US" altLang="zh-CN" sz="2400" b="1">
                          <a:latin typeface="Times New Roman" panose="02020603050405020304" charset="0"/>
                          <a:cs typeface="Times New Roman" panose="02020603050405020304" charset="0"/>
                        </a:rPr>
                        <a:t>Morris &amp; Sons Ltd.  </a:t>
                      </a:r>
                      <a:r>
                        <a:rPr lang="en-US" altLang="zh-CN" sz="24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 03/2016–05/2019</a:t>
                      </a:r>
                      <a:r>
                        <a:rPr lang="en-US" altLang="zh-CN" sz="20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  Manchester, the United Kingdom</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400" b="1">
                          <a:solidFill>
                            <a:schemeClr val="tx1"/>
                          </a:solidFill>
                          <a:latin typeface="Times New Roman" panose="02020603050405020304" charset="0"/>
                          <a:cs typeface="Times New Roman" panose="02020603050405020304" charset="0"/>
                        </a:rPr>
                        <a:t>Achievements</a:t>
                      </a:r>
                      <a:endParaRPr lang="en-US" altLang="zh-CN" sz="2400" b="1">
                        <a:solidFill>
                          <a:schemeClr val="tx1"/>
                        </a:solidFill>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000">
                          <a:latin typeface="Times New Roman" panose="02020603050405020304" charset="0"/>
                          <a:cs typeface="Times New Roman" panose="02020603050405020304" charset="0"/>
                        </a:rPr>
                        <a:t>Developed a new business model and guided planning/forecasting while overseeing all accounting and reporting, including all traditional CFO responsibilities.</a:t>
                      </a:r>
                      <a:endParaRPr lang="en-US" altLang="zh-CN" sz="20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000">
                          <a:latin typeface="Times New Roman" panose="02020603050405020304" charset="0"/>
                          <a:cs typeface="Times New Roman" panose="02020603050405020304" charset="0"/>
                        </a:rPr>
                        <a:t>Managed outside counsel and negotiated/closed major contracts and worked closely with the CEO on the successful sale of the company in May 2019.</a:t>
                      </a:r>
                      <a:endParaRPr lang="en-US" altLang="zh-CN" sz="20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000">
                          <a:latin typeface="Times New Roman" panose="02020603050405020304" charset="0"/>
                          <a:cs typeface="Times New Roman" panose="02020603050405020304" charset="0"/>
                        </a:rPr>
                        <a:t>Defined and implemented the company’s first accounting architecture and reporting system and oversaw a review of all reported financial data since inception, which saved the company around </a:t>
                      </a:r>
                      <a:r>
                        <a:rPr lang="en-US" altLang="en-US" sz="2000">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28,000 per year.</a:t>
                      </a:r>
                      <a:endParaRPr lang="en-US" altLang="zh-CN" sz="20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000">
                          <a:latin typeface="Times New Roman" panose="02020603050405020304" charset="0"/>
                          <a:cs typeface="Times New Roman" panose="02020603050405020304" charset="0"/>
                          <a:sym typeface="+mn-ea"/>
                        </a:rPr>
                        <a:t>Had responsibility for the finance, accounting, treasury, legal facilities and sales operations. Helped raise over </a:t>
                      </a:r>
                      <a:r>
                        <a:rPr lang="en-US" altLang="en-US" sz="2000">
                          <a:latin typeface="Times New Roman" panose="02020603050405020304" charset="0"/>
                          <a:cs typeface="Times New Roman" panose="02020603050405020304" charset="0"/>
                          <a:sym typeface="+mn-ea"/>
                        </a:rPr>
                        <a:t>£</a:t>
                      </a:r>
                      <a:r>
                        <a:rPr lang="en-US" altLang="zh-CN" sz="2000">
                          <a:latin typeface="Times New Roman" panose="02020603050405020304" charset="0"/>
                          <a:cs typeface="Times New Roman" panose="02020603050405020304" charset="0"/>
                          <a:sym typeface="+mn-ea"/>
                        </a:rPr>
                        <a:t>500,000 from existing private investors.</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4" name="表格 3"/>
          <p:cNvGraphicFramePr/>
          <p:nvPr>
            <p:custDataLst>
              <p:tags r:id="rId2"/>
            </p:custDataLst>
          </p:nvPr>
        </p:nvGraphicFramePr>
        <p:xfrm>
          <a:off x="1168400" y="548640"/>
          <a:ext cx="10077450" cy="5685790"/>
        </p:xfrm>
        <a:graphic>
          <a:graphicData uri="http://schemas.openxmlformats.org/drawingml/2006/table">
            <a:tbl>
              <a:tblPr firstRow="1" bandRow="1">
                <a:tableStyleId>{5940675A-B579-460E-94D1-54222C63F5DA}</a:tableStyleId>
              </a:tblPr>
              <a:tblGrid>
                <a:gridCol w="10077450"/>
              </a:tblGrid>
              <a:tr h="2051050">
                <a:tc>
                  <a:txBody>
                    <a:bodyPr/>
                    <a:p>
                      <a:pPr marL="342900" indent="-342900" algn="just" fontAlgn="auto">
                        <a:lnSpc>
                          <a:spcPct val="125000"/>
                        </a:lnSpc>
                        <a:buFont typeface="Arial" panose="020B0604020202020204" pitchFamily="34" charset="0"/>
                        <a:buChar char="•"/>
                      </a:pPr>
                      <a:r>
                        <a:rPr lang="en-US" altLang="zh-CN" sz="2000">
                          <a:latin typeface="Times New Roman" panose="02020603050405020304" charset="0"/>
                          <a:cs typeface="Times New Roman" panose="02020603050405020304" charset="0"/>
                        </a:rPr>
                        <a:t>Increased the revenue growth which was 5% by 10% in 2017 from the United States and France by developing a financial road-map. The United States and France contributed with 35% of the revenue in 2018.</a:t>
                      </a:r>
                      <a:endParaRPr lang="en-US" altLang="zh-CN" sz="2000">
                        <a:latin typeface="Times New Roman" panose="02020603050405020304" charset="0"/>
                        <a:cs typeface="Times New Roman" panose="02020603050405020304" charset="0"/>
                      </a:endParaRPr>
                    </a:p>
                    <a:p>
                      <a:pPr indent="0" algn="just" fontAlgn="auto">
                        <a:lnSpc>
                          <a:spcPct val="125000"/>
                        </a:lnSpc>
                        <a:buNone/>
                      </a:pPr>
                      <a:r>
                        <a:rPr lang="en-US" altLang="zh-CN" sz="2000" b="1">
                          <a:latin typeface="Times New Roman" panose="02020603050405020304" charset="0"/>
                          <a:cs typeface="Times New Roman" panose="02020603050405020304" charset="0"/>
                        </a:rPr>
                        <a:t>Contact:</a:t>
                      </a:r>
                      <a:r>
                        <a:rPr lang="en-US" altLang="zh-CN" sz="2000">
                          <a:latin typeface="Times New Roman" panose="02020603050405020304" charset="0"/>
                          <a:cs typeface="Times New Roman" panose="02020603050405020304" charset="0"/>
                        </a:rPr>
                        <a:t> Joanna Blair-joanoa.blair@morrisandsons.co.uk</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34740">
                <a:tc>
                  <a:txBody>
                    <a:bodyPr/>
                    <a:p>
                      <a:pPr indent="0" algn="just" fontAlgn="auto">
                        <a:lnSpc>
                          <a:spcPct val="125000"/>
                        </a:lnSpc>
                        <a:buNone/>
                      </a:pPr>
                      <a:r>
                        <a:rPr lang="en-US" altLang="zh-CN" sz="2200" b="1">
                          <a:latin typeface="Times New Roman" panose="02020603050405020304" charset="0"/>
                          <a:cs typeface="Times New Roman" panose="02020603050405020304" charset="0"/>
                        </a:rPr>
                        <a:t>Business Development Manager</a:t>
                      </a:r>
                      <a:endParaRPr lang="en-US" altLang="zh-CN" sz="2200" b="1">
                        <a:latin typeface="Times New Roman" panose="02020603050405020304" charset="0"/>
                        <a:cs typeface="Times New Roman" panose="02020603050405020304" charset="0"/>
                      </a:endParaRPr>
                    </a:p>
                    <a:p>
                      <a:pPr indent="0" algn="just" fontAlgn="auto">
                        <a:lnSpc>
                          <a:spcPct val="125000"/>
                        </a:lnSpc>
                        <a:buNone/>
                      </a:pPr>
                      <a:r>
                        <a:rPr lang="en-US" altLang="zh-CN" sz="2200" b="1">
                          <a:latin typeface="Times New Roman" panose="02020603050405020304" charset="0"/>
                          <a:cs typeface="Times New Roman" panose="02020603050405020304" charset="0"/>
                        </a:rPr>
                        <a:t>AirState Solutions</a:t>
                      </a:r>
                      <a:r>
                        <a:rPr lang="en-US" altLang="zh-CN" sz="2200">
                          <a:latin typeface="Times New Roman" panose="02020603050405020304" charset="0"/>
                          <a:cs typeface="Times New Roman" panose="02020603050405020304" charset="0"/>
                        </a:rPr>
                        <a:t>           07/2013–02/2016                      London, the United Kingdom</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b="1">
                          <a:latin typeface="Times New Roman" panose="02020603050405020304" charset="0"/>
                          <a:cs typeface="Times New Roman" panose="02020603050405020304" charset="0"/>
                        </a:rPr>
                        <a:t>Achievements</a:t>
                      </a:r>
                      <a:endParaRPr lang="en-US" altLang="zh-CN" sz="2200" b="1">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000">
                          <a:latin typeface="Times New Roman" panose="02020603050405020304" charset="0"/>
                          <a:cs typeface="Times New Roman" panose="02020603050405020304" charset="0"/>
                        </a:rPr>
                        <a:t>Ensured that new and old clients will grow into a loyal customer base in a specialist niche market.</a:t>
                      </a:r>
                      <a:endParaRPr lang="en-US" altLang="zh-CN" sz="20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000">
                          <a:latin typeface="Times New Roman" panose="02020603050405020304" charset="0"/>
                          <a:cs typeface="Times New Roman" panose="02020603050405020304" charset="0"/>
                        </a:rPr>
                        <a:t>Developed and implemented sales, marketing plans and the strategy for the next 5 years.</a:t>
                      </a:r>
                      <a:endParaRPr lang="en-US" altLang="zh-CN" sz="20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000">
                          <a:latin typeface="Times New Roman" panose="02020603050405020304" charset="0"/>
                          <a:cs typeface="Times New Roman" panose="02020603050405020304" charset="0"/>
                        </a:rPr>
                        <a:t>Reviewed constantly the customer feedback and then suggested ways to improve processes and service levels.</a:t>
                      </a:r>
                      <a:endParaRPr lang="en-US" altLang="zh-CN" sz="20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000">
                          <a:latin typeface="Times New Roman" panose="02020603050405020304" charset="0"/>
                          <a:cs typeface="Times New Roman" panose="02020603050405020304" charset="0"/>
                        </a:rPr>
                        <a:t>Successfully managed </a:t>
                      </a:r>
                      <a:r>
                        <a:rPr lang="en-US" altLang="en-US" sz="2000">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2–3 million budget projects and achieved project scheduled goals.</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325"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477645" y="1334770"/>
            <a:ext cx="9450705" cy="3892550"/>
          </a:xfrm>
          <a:prstGeom prst="rect">
            <a:avLst/>
          </a:prstGeom>
          <a:noFill/>
        </p:spPr>
        <p:txBody>
          <a:bodyPr wrap="square" rtlCol="0">
            <a:spAutoFit/>
          </a:bodyPr>
          <a:lstStyle/>
          <a:p>
            <a:pPr indent="0" algn="just" fontAlgn="auto">
              <a:lnSpc>
                <a:spcPct val="125000"/>
              </a:lnSpc>
            </a:pPr>
            <a:r>
              <a:rPr lang="en-US" altLang="zh-CN" sz="3200" b="1" i="1">
                <a:solidFill>
                  <a:schemeClr val="accent1"/>
                </a:solidFill>
                <a:latin typeface="Times New Roman" panose="02020603050405020304" charset="0"/>
                <a:cs typeface="Times New Roman" panose="02020603050405020304" charset="0"/>
              </a:rPr>
              <a:t>Discuss the following questions in groups: </a:t>
            </a:r>
            <a:endParaRPr lang="en-US" altLang="zh-CN" sz="3200" b="1" i="1">
              <a:solidFill>
                <a:schemeClr val="accent1"/>
              </a:solidFill>
              <a:latin typeface="Times New Roman" panose="02020603050405020304" charset="0"/>
              <a:cs typeface="Times New Roman" panose="02020603050405020304" charset="0"/>
            </a:endParaRPr>
          </a:p>
          <a:p>
            <a:pPr indent="0" algn="just" fontAlgn="auto">
              <a:lnSpc>
                <a:spcPct val="100000"/>
              </a:lnSpc>
            </a:pPr>
            <a:endParaRPr lang="en-US" altLang="zh-CN" sz="32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a) What is a r</a:t>
            </a:r>
            <a:r>
              <a:rPr lang="en-US" altLang="en-US" sz="2800">
                <a:solidFill>
                  <a:schemeClr val="tx1"/>
                </a:solidFill>
                <a:latin typeface="Times New Roman" panose="02020603050405020304" charset="0"/>
                <a:cs typeface="Times New Roman" panose="02020603050405020304" charset="0"/>
              </a:rPr>
              <a:t>é</a:t>
            </a:r>
            <a:r>
              <a:rPr lang="en-US" altLang="zh-CN" sz="2800">
                <a:solidFill>
                  <a:schemeClr val="tx1"/>
                </a:solidFill>
                <a:latin typeface="Times New Roman" panose="02020603050405020304" charset="0"/>
                <a:cs typeface="Times New Roman" panose="02020603050405020304" charset="0"/>
              </a:rPr>
              <a:t>sum</a:t>
            </a:r>
            <a:r>
              <a:rPr lang="en-US" altLang="en-US" sz="2800">
                <a:solidFill>
                  <a:schemeClr val="tx1"/>
                </a:solidFill>
                <a:latin typeface="Times New Roman" panose="02020603050405020304" charset="0"/>
                <a:cs typeface="Times New Roman" panose="02020603050405020304" charset="0"/>
              </a:rPr>
              <a:t>é</a:t>
            </a:r>
            <a:r>
              <a:rPr lang="en-US" altLang="zh-CN" sz="2800">
                <a:solidFill>
                  <a:schemeClr val="tx1"/>
                </a:solidFill>
                <a:latin typeface="Times New Roman" panose="02020603050405020304" charset="0"/>
                <a:cs typeface="Times New Roman" panose="02020603050405020304" charset="0"/>
              </a:rPr>
              <a:t>?</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b) What are employers looking for in a r</a:t>
            </a:r>
            <a:r>
              <a:rPr lang="en-US" altLang="en-US" sz="2800">
                <a:solidFill>
                  <a:schemeClr val="tx1"/>
                </a:solidFill>
                <a:latin typeface="Times New Roman" panose="02020603050405020304" charset="0"/>
                <a:cs typeface="Times New Roman" panose="02020603050405020304" charset="0"/>
              </a:rPr>
              <a:t>é</a:t>
            </a:r>
            <a:r>
              <a:rPr lang="en-US" altLang="zh-CN" sz="2800">
                <a:solidFill>
                  <a:schemeClr val="tx1"/>
                </a:solidFill>
                <a:latin typeface="Times New Roman" panose="02020603050405020304" charset="0"/>
                <a:cs typeface="Times New Roman" panose="02020603050405020304" charset="0"/>
              </a:rPr>
              <a:t>sum</a:t>
            </a:r>
            <a:r>
              <a:rPr lang="en-US" altLang="en-US" sz="2800">
                <a:solidFill>
                  <a:schemeClr val="tx1"/>
                </a:solidFill>
                <a:latin typeface="Times New Roman" panose="02020603050405020304" charset="0"/>
                <a:cs typeface="Times New Roman" panose="02020603050405020304" charset="0"/>
              </a:rPr>
              <a:t>é</a:t>
            </a:r>
            <a:r>
              <a:rPr lang="en-US" altLang="zh-CN" sz="2800">
                <a:solidFill>
                  <a:schemeClr val="tx1"/>
                </a:solidFill>
                <a:latin typeface="Times New Roman" panose="02020603050405020304" charset="0"/>
                <a:cs typeface="Times New Roman" panose="02020603050405020304" charset="0"/>
              </a:rPr>
              <a:t>?</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c) What is a curriculum vitae?</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d) When can we use a curriculum vitae rather than a r</a:t>
            </a:r>
            <a:r>
              <a:rPr lang="en-US" altLang="en-US" sz="2800">
                <a:solidFill>
                  <a:schemeClr val="tx1"/>
                </a:solidFill>
                <a:latin typeface="Times New Roman" panose="02020603050405020304" charset="0"/>
                <a:cs typeface="Times New Roman" panose="02020603050405020304" charset="0"/>
              </a:rPr>
              <a:t>é</a:t>
            </a:r>
            <a:r>
              <a:rPr lang="en-US" altLang="zh-CN" sz="2800">
                <a:solidFill>
                  <a:schemeClr val="tx1"/>
                </a:solidFill>
                <a:latin typeface="Times New Roman" panose="02020603050405020304" charset="0"/>
                <a:cs typeface="Times New Roman" panose="02020603050405020304" charset="0"/>
              </a:rPr>
              <a:t>sum</a:t>
            </a:r>
            <a:r>
              <a:rPr lang="en-US" altLang="en-US" sz="2800">
                <a:solidFill>
                  <a:schemeClr val="tx1"/>
                </a:solidFill>
                <a:latin typeface="Times New Roman" panose="02020603050405020304" charset="0"/>
                <a:cs typeface="Times New Roman" panose="02020603050405020304" charset="0"/>
              </a:rPr>
              <a:t>é</a:t>
            </a:r>
            <a:r>
              <a:rPr lang="en-US" altLang="zh-CN" sz="2800">
                <a:solidFill>
                  <a:schemeClr val="tx1"/>
                </a:solidFill>
                <a:latin typeface="Times New Roman" panose="02020603050405020304" charset="0"/>
                <a:cs typeface="Times New Roman" panose="02020603050405020304" charset="0"/>
              </a:rPr>
              <a:t>?</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e) What are the differences between U.S. and international CVs?</a:t>
            </a:r>
            <a:endParaRPr lang="en-US" altLang="zh-CN" sz="2800">
              <a:solidFill>
                <a:schemeClr val="tx1"/>
              </a:solidFill>
              <a:latin typeface="Times New Roman" panose="02020603050405020304" charset="0"/>
              <a:cs typeface="Times New Roman" panose="02020603050405020304" charset="0"/>
            </a:endParaRPr>
          </a:p>
        </p:txBody>
      </p:sp>
      <p:sp>
        <p:nvSpPr>
          <p:cNvPr id="15" name="文本框 14"/>
          <p:cNvSpPr txBox="1"/>
          <p:nvPr/>
        </p:nvSpPr>
        <p:spPr>
          <a:xfrm>
            <a:off x="441325" y="0"/>
            <a:ext cx="2693035" cy="583565"/>
          </a:xfrm>
          <a:prstGeom prst="rect">
            <a:avLst/>
          </a:prstGeom>
          <a:solidFill>
            <a:schemeClr val="accent1">
              <a:lumMod val="75000"/>
            </a:schemeClr>
          </a:solidFill>
        </p:spPr>
        <p:txBody>
          <a:bodyPr wrap="square" rtlCol="0">
            <a:spAutoFit/>
          </a:bodyPr>
          <a:p>
            <a:r>
              <a:rPr lang="en-US" altLang="zh-CN" sz="3200" b="1">
                <a:solidFill>
                  <a:schemeClr val="bg1"/>
                </a:solidFill>
              </a:rPr>
              <a:t>Warm-up</a:t>
            </a:r>
            <a:endParaRPr lang="en-US" altLang="zh-CN" sz="3200" b="1">
              <a:solidFill>
                <a:schemeClr val="bg1"/>
              </a:solidFill>
            </a:endParaRP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34770" y="876300"/>
            <a:ext cx="9143365" cy="699135"/>
          </a:xfrm>
          <a:prstGeom prst="rect">
            <a:avLst/>
          </a:prstGeom>
          <a:noFill/>
        </p:spPr>
        <p:txBody>
          <a:bodyPr wrap="square" rtlCol="0">
            <a:noAutofit/>
          </a:bodyPr>
          <a:lstStyle/>
          <a:p>
            <a:pPr indent="0" algn="just" fontAlgn="auto">
              <a:lnSpc>
                <a:spcPct val="125000"/>
              </a:lnSpc>
            </a:pPr>
            <a:r>
              <a:rPr lang="en-US" altLang="zh-CN" sz="2800" b="1">
                <a:solidFill>
                  <a:schemeClr val="accent2">
                    <a:lumMod val="75000"/>
                  </a:schemeClr>
                </a:solidFill>
                <a:latin typeface="Times New Roman" panose="02020603050405020304" charset="0"/>
                <a:cs typeface="Times New Roman" panose="02020603050405020304" charset="0"/>
              </a:rPr>
              <a:t>4.</a:t>
            </a:r>
            <a:r>
              <a:rPr lang="en-US" altLang="zh-CN" sz="2400" b="1">
                <a:solidFill>
                  <a:schemeClr val="accent2">
                    <a:lumMod val="75000"/>
                  </a:schemeClr>
                </a:solidFill>
                <a:latin typeface="Times New Roman" panose="02020603050405020304" charset="0"/>
                <a:cs typeface="Times New Roman" panose="02020603050405020304" charset="0"/>
              </a:rPr>
              <a:t>  </a:t>
            </a:r>
            <a:r>
              <a:rPr lang="en-US" altLang="zh-CN" sz="2800" b="1">
                <a:solidFill>
                  <a:schemeClr val="accent2">
                    <a:lumMod val="75000"/>
                  </a:schemeClr>
                </a:solidFill>
                <a:latin typeface="Times New Roman" panose="02020603050405020304" charset="0"/>
                <a:cs typeface="Times New Roman" panose="02020603050405020304" charset="0"/>
              </a:rPr>
              <a:t>Include a brief education section</a:t>
            </a:r>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200" b="1">
              <a:latin typeface="Times New Roman" panose="02020603050405020304" charset="0"/>
              <a:cs typeface="Times New Roman" panose="02020603050405020304" charset="0"/>
            </a:endParaRPr>
          </a:p>
        </p:txBody>
      </p:sp>
      <p:sp>
        <p:nvSpPr>
          <p:cNvPr id="2" name="文本框 1"/>
          <p:cNvSpPr txBox="1"/>
          <p:nvPr/>
        </p:nvSpPr>
        <p:spPr>
          <a:xfrm>
            <a:off x="1440180" y="1935480"/>
            <a:ext cx="9382760" cy="2676525"/>
          </a:xfrm>
          <a:prstGeom prst="rect">
            <a:avLst/>
          </a:prstGeom>
          <a:noFill/>
        </p:spPr>
        <p:txBody>
          <a:bodyPr wrap="square" rtlCol="0">
            <a:spAutoFit/>
          </a:bodyPr>
          <a:p>
            <a:pPr indent="0" algn="just" fontAlgn="auto">
              <a:lnSpc>
                <a:spcPct val="125000"/>
              </a:lnSpc>
              <a:buNone/>
            </a:pPr>
            <a:r>
              <a:rPr lang="en-US" altLang="zh-CN">
                <a:latin typeface="宋体" panose="02010600030101010101" pitchFamily="2" charset="-122"/>
                <a:ea typeface="宋体" panose="02010600030101010101" pitchFamily="2" charset="-122"/>
                <a:cs typeface="Times New Roman" panose="02020603050405020304" charset="0"/>
              </a:rPr>
              <a:t>◎</a:t>
            </a:r>
            <a:r>
              <a:rPr lang="en-US" altLang="zh-CN" sz="2400">
                <a:latin typeface="Times New Roman" panose="02020603050405020304" charset="0"/>
                <a:cs typeface="Times New Roman" panose="02020603050405020304" charset="0"/>
              </a:rPr>
              <a:t>For most people, the r</a:t>
            </a:r>
            <a:r>
              <a:rPr lang="en-US" altLang="en-US" sz="2400">
                <a:latin typeface="Times New Roman" panose="02020603050405020304" charset="0"/>
                <a:cs typeface="Times New Roman" panose="02020603050405020304" charset="0"/>
              </a:rPr>
              <a:t>é</a:t>
            </a:r>
            <a:r>
              <a:rPr lang="en-US" altLang="zh-CN" sz="2400">
                <a:latin typeface="Times New Roman" panose="02020603050405020304" charset="0"/>
                <a:cs typeface="Times New Roman" panose="02020603050405020304" charset="0"/>
              </a:rPr>
              <a:t>sum</a:t>
            </a:r>
            <a:r>
              <a:rPr lang="en-US" altLang="en-US" sz="2400">
                <a:latin typeface="Times New Roman" panose="02020603050405020304" charset="0"/>
                <a:cs typeface="Times New Roman" panose="02020603050405020304" charset="0"/>
              </a:rPr>
              <a:t>é</a:t>
            </a:r>
            <a:r>
              <a:rPr lang="en-US" altLang="zh-CN" sz="2400">
                <a:latin typeface="Times New Roman" panose="02020603050405020304" charset="0"/>
                <a:cs typeface="Times New Roman" panose="02020603050405020304" charset="0"/>
              </a:rPr>
              <a:t>’s education section should be </a:t>
            </a:r>
            <a:r>
              <a:rPr lang="en-US" altLang="zh-CN" sz="2400" b="1">
                <a:latin typeface="Times New Roman" panose="02020603050405020304" charset="0"/>
                <a:cs typeface="Times New Roman" panose="02020603050405020304" charset="0"/>
              </a:rPr>
              <a:t>short and simple</a:t>
            </a:r>
            <a:r>
              <a:rPr lang="en-US" altLang="zh-CN" sz="2400">
                <a:latin typeface="Times New Roman" panose="02020603050405020304" charset="0"/>
                <a:cs typeface="Times New Roman" panose="02020603050405020304" charset="0"/>
              </a:rPr>
              <a:t>, including only the following three pieces of information:</a:t>
            </a:r>
            <a:endParaRPr lang="en-US" altLang="zh-CN" sz="2400">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400">
                <a:latin typeface="Times New Roman" panose="02020603050405020304" charset="0"/>
                <a:cs typeface="Times New Roman" panose="02020603050405020304" charset="0"/>
              </a:rPr>
              <a:t>university name and location</a:t>
            </a:r>
            <a:endParaRPr lang="en-US" altLang="zh-CN" sz="2400">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400">
                <a:latin typeface="Times New Roman" panose="02020603050405020304" charset="0"/>
                <a:cs typeface="Times New Roman" panose="02020603050405020304" charset="0"/>
              </a:rPr>
              <a:t>degree or certification name</a:t>
            </a:r>
            <a:endParaRPr lang="en-US" altLang="zh-CN" sz="2400">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400">
                <a:latin typeface="Times New Roman" panose="02020603050405020304" charset="0"/>
                <a:cs typeface="Times New Roman" panose="02020603050405020304" charset="0"/>
              </a:rPr>
              <a:t>graduation date</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Title 1"/>
          <p:cNvSpPr>
            <a:spLocks noGrp="1"/>
          </p:cNvSpPr>
          <p:nvPr/>
        </p:nvSpPr>
        <p:spPr>
          <a:xfrm>
            <a:off x="958215" y="76327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graphicFrame>
        <p:nvGraphicFramePr>
          <p:cNvPr id="4" name="表格 3"/>
          <p:cNvGraphicFramePr/>
          <p:nvPr>
            <p:custDataLst>
              <p:tags r:id="rId2"/>
            </p:custDataLst>
          </p:nvPr>
        </p:nvGraphicFramePr>
        <p:xfrm>
          <a:off x="1447800" y="1860550"/>
          <a:ext cx="9482455" cy="2342515"/>
        </p:xfrm>
        <a:graphic>
          <a:graphicData uri="http://schemas.openxmlformats.org/drawingml/2006/table">
            <a:tbl>
              <a:tblPr firstRow="1" bandRow="1">
                <a:tableStyleId>{5940675A-B579-460E-94D1-54222C63F5DA}</a:tableStyleId>
              </a:tblPr>
              <a:tblGrid>
                <a:gridCol w="9482455"/>
              </a:tblGrid>
              <a:tr h="2342515">
                <a:tc>
                  <a:txBody>
                    <a:bodyPr/>
                    <a:p>
                      <a:pPr indent="0" algn="ctr" fontAlgn="auto">
                        <a:lnSpc>
                          <a:spcPct val="150000"/>
                        </a:lnSpc>
                        <a:buNone/>
                      </a:pPr>
                      <a:r>
                        <a:rPr lang="en-US" altLang="zh-CN" sz="2400" b="1">
                          <a:latin typeface="Times New Roman" panose="02020603050405020304" charset="0"/>
                          <a:cs typeface="Times New Roman" panose="02020603050405020304" charset="0"/>
                        </a:rPr>
                        <a:t>EDUCATION</a:t>
                      </a:r>
                      <a:endParaRPr lang="en-US" altLang="zh-CN" sz="2400" b="1">
                        <a:latin typeface="Times New Roman" panose="02020603050405020304" charset="0"/>
                        <a:cs typeface="Times New Roman" panose="02020603050405020304" charset="0"/>
                      </a:endParaRPr>
                    </a:p>
                    <a:p>
                      <a:pPr indent="0" algn="l" fontAlgn="auto">
                        <a:lnSpc>
                          <a:spcPct val="150000"/>
                        </a:lnSpc>
                        <a:buNone/>
                      </a:pPr>
                      <a:r>
                        <a:rPr lang="en-US" altLang="zh-CN" sz="2200" b="1">
                          <a:latin typeface="Times New Roman" panose="02020603050405020304" charset="0"/>
                          <a:cs typeface="Times New Roman" panose="02020603050405020304" charset="0"/>
                        </a:rPr>
                        <a:t>WEST CHESTER UNIVERSITY OF PENNSYLVANIA       West Chester, PA</a:t>
                      </a:r>
                      <a:endParaRPr lang="en-US" altLang="zh-CN" sz="2400">
                        <a:latin typeface="Times New Roman" panose="02020603050405020304" charset="0"/>
                        <a:cs typeface="Times New Roman" panose="02020603050405020304" charset="0"/>
                      </a:endParaRPr>
                    </a:p>
                    <a:p>
                      <a:pPr indent="0" fontAlgn="auto">
                        <a:lnSpc>
                          <a:spcPct val="150000"/>
                        </a:lnSpc>
                        <a:buNone/>
                      </a:pPr>
                      <a:r>
                        <a:rPr lang="en-US" altLang="zh-CN" sz="2200">
                          <a:latin typeface="Times New Roman" panose="02020603050405020304" charset="0"/>
                          <a:cs typeface="Times New Roman" panose="02020603050405020304" charset="0"/>
                        </a:rPr>
                        <a:t>Bachelor of Arts in Political Science                                                        May 2022</a:t>
                      </a:r>
                      <a:endParaRPr lang="en-US" altLang="zh-CN" sz="2200">
                        <a:latin typeface="Times New Roman" panose="02020603050405020304" charset="0"/>
                        <a:cs typeface="Times New Roman" panose="02020603050405020304" charset="0"/>
                      </a:endParaRPr>
                    </a:p>
                    <a:p>
                      <a:pPr indent="0" fontAlgn="auto">
                        <a:lnSpc>
                          <a:spcPct val="150000"/>
                        </a:lnSpc>
                        <a:buNone/>
                      </a:pPr>
                      <a:r>
                        <a:rPr lang="en-US" altLang="zh-CN" sz="2200">
                          <a:latin typeface="Times New Roman" panose="02020603050405020304" charset="0"/>
                          <a:cs typeface="Times New Roman" panose="02020603050405020304" charset="0"/>
                        </a:rPr>
                        <a:t>Honors: cum laude (GPA: 3.7/4.0)</a:t>
                      </a:r>
                      <a:endParaRPr lang="en-US" altLang="zh-CN" sz="2200">
                        <a:latin typeface="Times New Roman" panose="02020603050405020304" charset="0"/>
                        <a:cs typeface="Times New Roman" panose="02020603050405020304" charset="0"/>
                      </a:endParaRPr>
                    </a:p>
                  </a:txBody>
                  <a:tcPr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527810" y="1040765"/>
            <a:ext cx="8904605" cy="1865630"/>
          </a:xfrm>
          <a:prstGeom prst="rect">
            <a:avLst/>
          </a:prstGeom>
          <a:noFill/>
        </p:spPr>
        <p:txBody>
          <a:bodyPr wrap="square" rtlCol="0">
            <a:noAutofit/>
          </a:bodyPr>
          <a:p>
            <a:pPr indent="0" algn="just" fontAlgn="auto">
              <a:lnSpc>
                <a:spcPct val="125000"/>
              </a:lnSpc>
            </a:pPr>
            <a:r>
              <a:rPr lang="en-US" altLang="zh-CN">
                <a:latin typeface="宋体" panose="02010600030101010101" pitchFamily="2" charset="-122"/>
                <a:ea typeface="宋体" panose="02010600030101010101" pitchFamily="2" charset="-122"/>
                <a:cs typeface="Times New Roman" panose="02020603050405020304" charset="0"/>
                <a:sym typeface="+mn-ea"/>
              </a:rPr>
              <a:t>◎ </a:t>
            </a:r>
            <a:r>
              <a:rPr lang="en-US" altLang="zh-CN" sz="2400">
                <a:latin typeface="Times New Roman" panose="02020603050405020304" charset="0"/>
                <a:cs typeface="Times New Roman" panose="02020603050405020304" charset="0"/>
                <a:sym typeface="+mn-ea"/>
              </a:rPr>
              <a:t>I</a:t>
            </a:r>
            <a:r>
              <a:rPr lang="en-US" altLang="zh-CN" sz="2400">
                <a:latin typeface="Times New Roman" panose="02020603050405020304" charset="0"/>
                <a:cs typeface="Times New Roman" panose="02020603050405020304" charset="0"/>
              </a:rPr>
              <a:t>f you’re </a:t>
            </a:r>
            <a:r>
              <a:rPr lang="en-US" altLang="zh-CN" sz="2400" b="1">
                <a:latin typeface="Times New Roman" panose="02020603050405020304" charset="0"/>
                <a:cs typeface="Times New Roman" panose="02020603050405020304" charset="0"/>
              </a:rPr>
              <a:t>a college student or will be graduating soon</a:t>
            </a:r>
            <a:r>
              <a:rPr lang="en-US" altLang="zh-CN" sz="2400">
                <a:latin typeface="Times New Roman" panose="02020603050405020304" charset="0"/>
                <a:cs typeface="Times New Roman" panose="02020603050405020304" charset="0"/>
              </a:rPr>
              <a:t>, you may want to add additional sections to your education section to increase your value as a candidate, such as </a:t>
            </a:r>
            <a:endParaRPr lang="en-US" altLang="zh-CN" sz="24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your GPA (if it’s higher than 3.5)</a:t>
            </a:r>
            <a:endParaRPr lang="en-US" altLang="zh-CN" sz="24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Dean’s list</a:t>
            </a:r>
            <a:endParaRPr lang="en-US" altLang="zh-CN" sz="24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relevant coursework</a:t>
            </a:r>
            <a:endParaRPr lang="en-US" altLang="zh-CN" sz="24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extracurricular activities </a:t>
            </a:r>
            <a:endParaRPr lang="en-US" altLang="zh-CN" sz="24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other academic awards</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Title 1"/>
          <p:cNvSpPr>
            <a:spLocks noGrp="1"/>
          </p:cNvSpPr>
          <p:nvPr/>
        </p:nvSpPr>
        <p:spPr>
          <a:xfrm>
            <a:off x="958215" y="44577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graphicFrame>
        <p:nvGraphicFramePr>
          <p:cNvPr id="4" name="表格 3"/>
          <p:cNvGraphicFramePr/>
          <p:nvPr>
            <p:custDataLst>
              <p:tags r:id="rId2"/>
            </p:custDataLst>
          </p:nvPr>
        </p:nvGraphicFramePr>
        <p:xfrm>
          <a:off x="1447800" y="1121410"/>
          <a:ext cx="9482455" cy="5247005"/>
        </p:xfrm>
        <a:graphic>
          <a:graphicData uri="http://schemas.openxmlformats.org/drawingml/2006/table">
            <a:tbl>
              <a:tblPr firstRow="1" bandRow="1">
                <a:tableStyleId>{5940675A-B579-460E-94D1-54222C63F5DA}</a:tableStyleId>
              </a:tblPr>
              <a:tblGrid>
                <a:gridCol w="9482455"/>
              </a:tblGrid>
              <a:tr h="5247005">
                <a:tc>
                  <a:txBody>
                    <a:bodyPr/>
                    <a:p>
                      <a:pPr indent="0" algn="ctr" fontAlgn="auto">
                        <a:lnSpc>
                          <a:spcPct val="150000"/>
                        </a:lnSpc>
                        <a:buNone/>
                      </a:pPr>
                      <a:r>
                        <a:rPr lang="en-US" altLang="zh-CN" sz="2400" b="1">
                          <a:latin typeface="Times New Roman" panose="02020603050405020304" charset="0"/>
                          <a:cs typeface="Times New Roman" panose="02020603050405020304" charset="0"/>
                        </a:rPr>
                        <a:t>EDUCATION</a:t>
                      </a:r>
                      <a:endParaRPr lang="en-US" altLang="zh-CN" sz="2400" b="1">
                        <a:latin typeface="Times New Roman" panose="02020603050405020304" charset="0"/>
                        <a:cs typeface="Times New Roman" panose="02020603050405020304" charset="0"/>
                      </a:endParaRPr>
                    </a:p>
                    <a:p>
                      <a:pPr indent="0" algn="l" fontAlgn="auto">
                        <a:lnSpc>
                          <a:spcPct val="150000"/>
                        </a:lnSpc>
                        <a:buNone/>
                      </a:pPr>
                      <a:r>
                        <a:rPr lang="en-US" altLang="zh-CN" sz="2200" b="1">
                          <a:latin typeface="Times New Roman" panose="02020603050405020304" charset="0"/>
                          <a:cs typeface="Times New Roman" panose="02020603050405020304" charset="0"/>
                        </a:rPr>
                        <a:t>WEST CHESTER UNIVERSITY OF PENNSYLVANIA       West Chester, PA</a:t>
                      </a:r>
                      <a:endParaRPr lang="en-US" altLang="zh-CN" sz="2400">
                        <a:latin typeface="Times New Roman" panose="02020603050405020304" charset="0"/>
                        <a:cs typeface="Times New Roman" panose="02020603050405020304" charset="0"/>
                      </a:endParaRPr>
                    </a:p>
                    <a:p>
                      <a:pPr indent="0" fontAlgn="auto">
                        <a:lnSpc>
                          <a:spcPct val="150000"/>
                        </a:lnSpc>
                        <a:buNone/>
                      </a:pPr>
                      <a:r>
                        <a:rPr lang="en-US" altLang="zh-CN" sz="2200">
                          <a:latin typeface="Times New Roman" panose="02020603050405020304" charset="0"/>
                          <a:cs typeface="Times New Roman" panose="02020603050405020304" charset="0"/>
                        </a:rPr>
                        <a:t>Bachelor of Arts in Political Science                                                        May 2022</a:t>
                      </a:r>
                      <a:endParaRPr lang="en-US" altLang="zh-CN" sz="2200">
                        <a:latin typeface="Times New Roman" panose="02020603050405020304" charset="0"/>
                        <a:cs typeface="Times New Roman" panose="02020603050405020304" charset="0"/>
                      </a:endParaRPr>
                    </a:p>
                    <a:p>
                      <a:pPr indent="0" fontAlgn="auto">
                        <a:lnSpc>
                          <a:spcPct val="150000"/>
                        </a:lnSpc>
                        <a:buNone/>
                      </a:pPr>
                      <a:r>
                        <a:rPr lang="en-US" altLang="zh-CN" sz="2200" b="1">
                          <a:latin typeface="Times New Roman" panose="02020603050405020304" charset="0"/>
                          <a:cs typeface="Times New Roman" panose="02020603050405020304" charset="0"/>
                        </a:rPr>
                        <a:t>Honors</a:t>
                      </a:r>
                      <a:r>
                        <a:rPr lang="en-US" altLang="zh-CN" sz="2200">
                          <a:latin typeface="Times New Roman" panose="02020603050405020304" charset="0"/>
                          <a:cs typeface="Times New Roman" panose="02020603050405020304" charset="0"/>
                        </a:rPr>
                        <a:t>: cum laude (GPA: 3.7/4.0)</a:t>
                      </a:r>
                      <a:endParaRPr lang="en-US" altLang="zh-CN" sz="2200">
                        <a:latin typeface="Times New Roman" panose="02020603050405020304" charset="0"/>
                        <a:cs typeface="Times New Roman" panose="02020603050405020304" charset="0"/>
                      </a:endParaRPr>
                    </a:p>
                    <a:p>
                      <a:pPr indent="0" fontAlgn="auto">
                        <a:lnSpc>
                          <a:spcPct val="150000"/>
                        </a:lnSpc>
                        <a:buNone/>
                      </a:pPr>
                      <a:endParaRPr lang="en-US" altLang="zh-CN" sz="2200">
                        <a:latin typeface="Times New Roman" panose="02020603050405020304" charset="0"/>
                        <a:cs typeface="Times New Roman" panose="02020603050405020304" charset="0"/>
                      </a:endParaRPr>
                    </a:p>
                    <a:p>
                      <a:pPr indent="0" fontAlgn="auto">
                        <a:lnSpc>
                          <a:spcPct val="150000"/>
                        </a:lnSpc>
                        <a:buNone/>
                      </a:pPr>
                      <a:r>
                        <a:rPr lang="en-US" altLang="zh-CN" sz="2200" b="1">
                          <a:latin typeface="Times New Roman" panose="02020603050405020304" charset="0"/>
                          <a:cs typeface="Times New Roman" panose="02020603050405020304" charset="0"/>
                        </a:rPr>
                        <a:t>Relevant coursework</a:t>
                      </a:r>
                      <a:r>
                        <a:rPr lang="en-US" altLang="zh-CN" sz="2200">
                          <a:latin typeface="Times New Roman" panose="02020603050405020304" charset="0"/>
                          <a:cs typeface="Times New Roman" panose="02020603050405020304" charset="0"/>
                        </a:rPr>
                        <a:t>: Russian language and history, U.S. foreign policy</a:t>
                      </a:r>
                      <a:endParaRPr lang="en-US" altLang="zh-CN" sz="2200">
                        <a:latin typeface="Times New Roman" panose="02020603050405020304" charset="0"/>
                        <a:cs typeface="Times New Roman" panose="02020603050405020304" charset="0"/>
                      </a:endParaRPr>
                    </a:p>
                    <a:p>
                      <a:pPr indent="0" fontAlgn="auto">
                        <a:lnSpc>
                          <a:spcPct val="150000"/>
                        </a:lnSpc>
                        <a:buNone/>
                      </a:pPr>
                      <a:r>
                        <a:rPr lang="en-US" altLang="zh-CN" sz="2200" b="1">
                          <a:latin typeface="Times New Roman" panose="02020603050405020304" charset="0"/>
                          <a:cs typeface="Times New Roman" panose="02020603050405020304" charset="0"/>
                        </a:rPr>
                        <a:t>Academic awards</a:t>
                      </a:r>
                      <a:r>
                        <a:rPr lang="en-US" altLang="zh-CN" sz="2200">
                          <a:latin typeface="Times New Roman" panose="02020603050405020304" charset="0"/>
                          <a:cs typeface="Times New Roman" panose="02020603050405020304" charset="0"/>
                        </a:rPr>
                        <a:t>: Dean’s list for 3 consecutive semesters (Spring 2021, Fall 2021 &amp; Spring 2022)</a:t>
                      </a:r>
                      <a:endParaRPr lang="en-US" altLang="zh-CN" sz="2200">
                        <a:latin typeface="Times New Roman" panose="02020603050405020304" charset="0"/>
                        <a:cs typeface="Times New Roman" panose="02020603050405020304" charset="0"/>
                      </a:endParaRPr>
                    </a:p>
                    <a:p>
                      <a:pPr indent="0" fontAlgn="auto">
                        <a:lnSpc>
                          <a:spcPct val="150000"/>
                        </a:lnSpc>
                        <a:buNone/>
                      </a:pPr>
                      <a:r>
                        <a:rPr lang="en-US" altLang="zh-CN" sz="2200" b="1">
                          <a:latin typeface="Times New Roman" panose="02020603050405020304" charset="0"/>
                          <a:cs typeface="Times New Roman" panose="02020603050405020304" charset="0"/>
                        </a:rPr>
                        <a:t>Extracurricular activities</a:t>
                      </a:r>
                      <a:r>
                        <a:rPr lang="en-US" altLang="zh-CN" sz="2200">
                          <a:latin typeface="Times New Roman" panose="02020603050405020304" charset="0"/>
                          <a:cs typeface="Times New Roman" panose="02020603050405020304" charset="0"/>
                        </a:rPr>
                        <a:t>: Captain of the debate team. Topics discussed often centered around current events, history, and foreign policies</a:t>
                      </a:r>
                      <a:endParaRPr lang="en-US" altLang="zh-CN" sz="2200">
                        <a:latin typeface="Times New Roman" panose="02020603050405020304" charset="0"/>
                        <a:cs typeface="Times New Roman" panose="02020603050405020304" charset="0"/>
                      </a:endParaRPr>
                    </a:p>
                  </a:txBody>
                  <a:tcPr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34770" y="876300"/>
            <a:ext cx="9143365" cy="699135"/>
          </a:xfrm>
          <a:prstGeom prst="rect">
            <a:avLst/>
          </a:prstGeom>
          <a:noFill/>
        </p:spPr>
        <p:txBody>
          <a:bodyPr wrap="square" rtlCol="0">
            <a:noAutofit/>
          </a:bodyPr>
          <a:lstStyle/>
          <a:p>
            <a:pPr indent="0" algn="just" fontAlgn="auto">
              <a:lnSpc>
                <a:spcPct val="125000"/>
              </a:lnSpc>
            </a:pPr>
            <a:r>
              <a:rPr lang="en-US" altLang="zh-CN" sz="2800" b="1">
                <a:solidFill>
                  <a:schemeClr val="accent2">
                    <a:lumMod val="75000"/>
                  </a:schemeClr>
                </a:solidFill>
                <a:latin typeface="Times New Roman" panose="02020603050405020304" charset="0"/>
                <a:cs typeface="Times New Roman" panose="02020603050405020304" charset="0"/>
              </a:rPr>
              <a:t>5.</a:t>
            </a:r>
            <a:r>
              <a:rPr lang="en-US" altLang="zh-CN" sz="2400" b="1">
                <a:solidFill>
                  <a:schemeClr val="accent2">
                    <a:lumMod val="75000"/>
                  </a:schemeClr>
                </a:solidFill>
                <a:latin typeface="Times New Roman" panose="02020603050405020304" charset="0"/>
                <a:cs typeface="Times New Roman" panose="02020603050405020304" charset="0"/>
              </a:rPr>
              <a:t>  </a:t>
            </a:r>
            <a:r>
              <a:rPr lang="en-US" altLang="zh-CN" sz="2800" b="1">
                <a:solidFill>
                  <a:schemeClr val="accent2">
                    <a:lumMod val="75000"/>
                  </a:schemeClr>
                </a:solidFill>
                <a:latin typeface="Times New Roman" panose="02020603050405020304" charset="0"/>
                <a:cs typeface="Times New Roman" panose="02020603050405020304" charset="0"/>
              </a:rPr>
              <a:t>List your skills</a:t>
            </a:r>
            <a:endParaRPr lang="en-US" altLang="zh-CN" sz="2200" b="1">
              <a:latin typeface="Times New Roman" panose="02020603050405020304" charset="0"/>
              <a:cs typeface="Times New Roman" panose="02020603050405020304" charset="0"/>
            </a:endParaRPr>
          </a:p>
        </p:txBody>
      </p:sp>
      <p:sp>
        <p:nvSpPr>
          <p:cNvPr id="2" name="文本框 1"/>
          <p:cNvSpPr txBox="1"/>
          <p:nvPr/>
        </p:nvSpPr>
        <p:spPr>
          <a:xfrm>
            <a:off x="1440180" y="1935480"/>
            <a:ext cx="9382760" cy="2399665"/>
          </a:xfrm>
          <a:prstGeom prst="rect">
            <a:avLst/>
          </a:prstGeom>
          <a:noFill/>
        </p:spPr>
        <p:txBody>
          <a:bodyPr wrap="square" rtlCol="0">
            <a:spAutoFit/>
          </a:bodyPr>
          <a:p>
            <a:pPr indent="0" algn="just" fontAlgn="auto">
              <a:lnSpc>
                <a:spcPct val="125000"/>
              </a:lnSpc>
              <a:buNone/>
            </a:pPr>
            <a:r>
              <a:rPr lang="en-US" altLang="zh-CN" sz="2400">
                <a:latin typeface="Times New Roman" panose="02020603050405020304" charset="0"/>
                <a:cs typeface="Times New Roman" panose="02020603050405020304" charset="0"/>
              </a:rPr>
              <a:t>List any hard or soft skills you didn’t have an opportunity to give examples of in your work experience section.</a:t>
            </a:r>
            <a:endParaRPr lang="en-US" altLang="zh-CN" sz="2400">
              <a:latin typeface="Times New Roman" panose="02020603050405020304" charset="0"/>
              <a:cs typeface="Times New Roman" panose="02020603050405020304" charset="0"/>
            </a:endParaRPr>
          </a:p>
          <a:p>
            <a:pPr indent="0" algn="just" fontAlgn="auto">
              <a:lnSpc>
                <a:spcPct val="125000"/>
              </a:lnSpc>
              <a:buNone/>
            </a:pPr>
            <a:r>
              <a:rPr lang="en-US" altLang="zh-CN" sz="2400">
                <a:latin typeface="Times New Roman" panose="02020603050405020304" charset="0"/>
                <a:cs typeface="Times New Roman" panose="02020603050405020304" charset="0"/>
              </a:rPr>
              <a:t>Remember to keep it </a:t>
            </a:r>
            <a:r>
              <a:rPr lang="en-US" altLang="zh-CN" sz="2400" b="1">
                <a:latin typeface="Times New Roman" panose="02020603050405020304" charset="0"/>
                <a:cs typeface="Times New Roman" panose="02020603050405020304" charset="0"/>
              </a:rPr>
              <a:t>clear and concise</a:t>
            </a:r>
            <a:r>
              <a:rPr lang="en-US" altLang="zh-CN" sz="2400">
                <a:latin typeface="Times New Roman" panose="02020603050405020304" charset="0"/>
                <a:cs typeface="Times New Roman" panose="02020603050405020304" charset="0"/>
              </a:rPr>
              <a:t>, only including skills on your r</a:t>
            </a:r>
            <a:r>
              <a:rPr lang="en-US" altLang="en-US" sz="2400">
                <a:latin typeface="Times New Roman" panose="02020603050405020304" charset="0"/>
                <a:cs typeface="Times New Roman" panose="02020603050405020304" charset="0"/>
              </a:rPr>
              <a:t>é</a:t>
            </a:r>
            <a:r>
              <a:rPr lang="en-US" altLang="zh-CN" sz="2400">
                <a:latin typeface="Times New Roman" panose="02020603050405020304" charset="0"/>
                <a:cs typeface="Times New Roman" panose="02020603050405020304" charset="0"/>
              </a:rPr>
              <a:t>sum</a:t>
            </a:r>
            <a:r>
              <a:rPr lang="en-US" altLang="en-US" sz="2400">
                <a:latin typeface="Times New Roman" panose="02020603050405020304" charset="0"/>
                <a:cs typeface="Times New Roman" panose="02020603050405020304" charset="0"/>
              </a:rPr>
              <a:t>é</a:t>
            </a:r>
            <a:r>
              <a:rPr lang="en-US" altLang="zh-CN" sz="2400">
                <a:latin typeface="Times New Roman" panose="02020603050405020304" charset="0"/>
                <a:cs typeface="Times New Roman" panose="02020603050405020304" charset="0"/>
              </a:rPr>
              <a:t> directly relevant to the job you’re applying for. (If you’re not sure which skills to include, look at the position’s job description. )</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Title 1"/>
          <p:cNvSpPr>
            <a:spLocks noGrp="1"/>
          </p:cNvSpPr>
          <p:nvPr/>
        </p:nvSpPr>
        <p:spPr>
          <a:xfrm>
            <a:off x="958215" y="44577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graphicFrame>
        <p:nvGraphicFramePr>
          <p:cNvPr id="4" name="表格 3"/>
          <p:cNvGraphicFramePr/>
          <p:nvPr>
            <p:custDataLst>
              <p:tags r:id="rId2"/>
            </p:custDataLst>
          </p:nvPr>
        </p:nvGraphicFramePr>
        <p:xfrm>
          <a:off x="1447800" y="1121410"/>
          <a:ext cx="9347200" cy="3857625"/>
        </p:xfrm>
        <a:graphic>
          <a:graphicData uri="http://schemas.openxmlformats.org/drawingml/2006/table">
            <a:tbl>
              <a:tblPr firstRow="1" bandRow="1">
                <a:tableStyleId>{5940675A-B579-460E-94D1-54222C63F5DA}</a:tableStyleId>
              </a:tblPr>
              <a:tblGrid>
                <a:gridCol w="9347200"/>
              </a:tblGrid>
              <a:tr h="3857625">
                <a:tc>
                  <a:txBody>
                    <a:bodyPr/>
                    <a:p>
                      <a:pPr indent="0" algn="l" fontAlgn="auto">
                        <a:lnSpc>
                          <a:spcPct val="150000"/>
                        </a:lnSpc>
                        <a:buNone/>
                      </a:pPr>
                      <a:r>
                        <a:rPr lang="en-US" altLang="zh-CN" sz="2200" b="1">
                          <a:latin typeface="Times New Roman" panose="02020603050405020304" charset="0"/>
                          <a:cs typeface="Times New Roman" panose="02020603050405020304" charset="0"/>
                        </a:rPr>
                        <a:t>RELEVANT SKILLS</a:t>
                      </a:r>
                      <a:endParaRPr lang="en-US" altLang="zh-CN" sz="2200" b="1">
                        <a:latin typeface="Times New Roman" panose="02020603050405020304" charset="0"/>
                        <a:cs typeface="Times New Roman" panose="02020603050405020304" charset="0"/>
                      </a:endParaRPr>
                    </a:p>
                    <a:p>
                      <a:pPr indent="0" algn="l" fontAlgn="auto">
                        <a:lnSpc>
                          <a:spcPct val="150000"/>
                        </a:lnSpc>
                        <a:buNone/>
                      </a:pPr>
                      <a:r>
                        <a:rPr lang="en-US" altLang="zh-CN" sz="2200">
                          <a:latin typeface="Times New Roman" panose="02020603050405020304" charset="0"/>
                          <a:cs typeface="Times New Roman" panose="02020603050405020304" charset="0"/>
                        </a:rPr>
                        <a:t>Federal real estate laws</a:t>
                      </a:r>
                      <a:endParaRPr lang="en-US" altLang="zh-CN" sz="2200">
                        <a:latin typeface="Times New Roman" panose="02020603050405020304" charset="0"/>
                        <a:cs typeface="Times New Roman" panose="02020603050405020304" charset="0"/>
                      </a:endParaRPr>
                    </a:p>
                    <a:p>
                      <a:pPr indent="0" algn="l" fontAlgn="auto">
                        <a:lnSpc>
                          <a:spcPct val="150000"/>
                        </a:lnSpc>
                        <a:buNone/>
                      </a:pPr>
                      <a:r>
                        <a:rPr lang="en-US" altLang="zh-CN" sz="2200">
                          <a:latin typeface="Times New Roman" panose="02020603050405020304" charset="0"/>
                          <a:cs typeface="Times New Roman" panose="02020603050405020304" charset="0"/>
                        </a:rPr>
                        <a:t>Local property market</a:t>
                      </a:r>
                      <a:endParaRPr lang="en-US" altLang="zh-CN" sz="2200">
                        <a:latin typeface="Times New Roman" panose="02020603050405020304" charset="0"/>
                        <a:cs typeface="Times New Roman" panose="02020603050405020304" charset="0"/>
                      </a:endParaRPr>
                    </a:p>
                    <a:p>
                      <a:pPr indent="0" algn="l" fontAlgn="auto">
                        <a:lnSpc>
                          <a:spcPct val="150000"/>
                        </a:lnSpc>
                        <a:buNone/>
                      </a:pPr>
                      <a:r>
                        <a:rPr lang="en-US" altLang="zh-CN" sz="2200">
                          <a:latin typeface="Times New Roman" panose="02020603050405020304" charset="0"/>
                          <a:cs typeface="Times New Roman" panose="02020603050405020304" charset="0"/>
                        </a:rPr>
                        <a:t>MSL database</a:t>
                      </a:r>
                      <a:endParaRPr lang="en-US" altLang="zh-CN" sz="2200">
                        <a:latin typeface="Times New Roman" panose="02020603050405020304" charset="0"/>
                        <a:cs typeface="Times New Roman" panose="02020603050405020304" charset="0"/>
                      </a:endParaRPr>
                    </a:p>
                    <a:p>
                      <a:pPr indent="0" algn="l" fontAlgn="auto">
                        <a:lnSpc>
                          <a:spcPct val="150000"/>
                        </a:lnSpc>
                        <a:buNone/>
                      </a:pPr>
                      <a:r>
                        <a:rPr lang="en-US" altLang="zh-CN" sz="2200">
                          <a:latin typeface="Times New Roman" panose="02020603050405020304" charset="0"/>
                          <a:cs typeface="Times New Roman" panose="02020603050405020304" charset="0"/>
                        </a:rPr>
                        <a:t>Microsoft Excel</a:t>
                      </a:r>
                      <a:endParaRPr lang="en-US" altLang="zh-CN" sz="2200">
                        <a:latin typeface="Times New Roman" panose="02020603050405020304" charset="0"/>
                        <a:cs typeface="Times New Roman" panose="02020603050405020304" charset="0"/>
                      </a:endParaRPr>
                    </a:p>
                    <a:p>
                      <a:pPr indent="0" algn="l" fontAlgn="auto">
                        <a:lnSpc>
                          <a:spcPct val="150000"/>
                        </a:lnSpc>
                        <a:buNone/>
                      </a:pPr>
                      <a:r>
                        <a:rPr lang="en-US" altLang="zh-CN" sz="2200">
                          <a:latin typeface="Times New Roman" panose="02020603050405020304" charset="0"/>
                          <a:cs typeface="Times New Roman" panose="02020603050405020304" charset="0"/>
                        </a:rPr>
                        <a:t>Negotiation</a:t>
                      </a:r>
                      <a:endParaRPr lang="en-US" altLang="zh-CN" sz="2200">
                        <a:latin typeface="Times New Roman" panose="02020603050405020304" charset="0"/>
                        <a:cs typeface="Times New Roman" panose="02020603050405020304" charset="0"/>
                      </a:endParaRPr>
                    </a:p>
                    <a:p>
                      <a:pPr indent="0" algn="l" fontAlgn="auto">
                        <a:lnSpc>
                          <a:spcPct val="150000"/>
                        </a:lnSpc>
                        <a:buNone/>
                      </a:pPr>
                      <a:r>
                        <a:rPr lang="en-US" altLang="zh-CN" sz="2200">
                          <a:latin typeface="Times New Roman" panose="02020603050405020304" charset="0"/>
                          <a:cs typeface="Times New Roman" panose="02020603050405020304" charset="0"/>
                        </a:rPr>
                        <a:t>Interpersonal skills</a:t>
                      </a:r>
                      <a:endParaRPr lang="en-US" altLang="zh-CN" sz="2200">
                        <a:latin typeface="Times New Roman" panose="02020603050405020304" charset="0"/>
                        <a:cs typeface="Times New Roman" panose="02020603050405020304" charset="0"/>
                      </a:endParaRPr>
                    </a:p>
                    <a:p>
                      <a:pPr indent="0" algn="l" fontAlgn="auto">
                        <a:lnSpc>
                          <a:spcPct val="150000"/>
                        </a:lnSpc>
                        <a:buNone/>
                      </a:pPr>
                      <a:r>
                        <a:rPr lang="en-US" altLang="zh-CN" sz="2200">
                          <a:latin typeface="Times New Roman" panose="02020603050405020304" charset="0"/>
                          <a:cs typeface="Times New Roman" panose="02020603050405020304" charset="0"/>
                        </a:rPr>
                        <a:t>Customer service</a:t>
                      </a:r>
                      <a:endParaRPr lang="en-US" altLang="zh-CN" sz="2200">
                        <a:latin typeface="Times New Roman" panose="02020603050405020304" charset="0"/>
                        <a:cs typeface="Times New Roman" panose="02020603050405020304" charset="0"/>
                      </a:endParaRPr>
                    </a:p>
                    <a:p>
                      <a:pPr indent="0" algn="l" fontAlgn="auto">
                        <a:lnSpc>
                          <a:spcPct val="150000"/>
                        </a:lnSpc>
                        <a:buNone/>
                      </a:pPr>
                      <a:r>
                        <a:rPr lang="en-US" altLang="zh-CN" sz="2200">
                          <a:latin typeface="Times New Roman" panose="02020603050405020304" charset="0"/>
                          <a:cs typeface="Times New Roman" panose="02020603050405020304" charset="0"/>
                        </a:rPr>
                        <a:t>Social media &amp; networking</a:t>
                      </a:r>
                      <a:endParaRPr lang="en-US" altLang="zh-CN" sz="2200">
                        <a:latin typeface="Times New Roman" panose="02020603050405020304" charset="0"/>
                        <a:cs typeface="Times New Roman" panose="02020603050405020304" charset="0"/>
                      </a:endParaRPr>
                    </a:p>
                    <a:p>
                      <a:pPr indent="0" algn="l" fontAlgn="auto">
                        <a:lnSpc>
                          <a:spcPct val="150000"/>
                        </a:lnSpc>
                        <a:buNone/>
                      </a:pPr>
                      <a:r>
                        <a:rPr lang="en-US" altLang="zh-CN" sz="2200">
                          <a:latin typeface="Times New Roman" panose="02020603050405020304" charset="0"/>
                          <a:cs typeface="Times New Roman" panose="02020603050405020304" charset="0"/>
                        </a:rPr>
                        <a:t>Marketing</a:t>
                      </a:r>
                      <a:endParaRPr lang="en-US" altLang="zh-CN" sz="2200">
                        <a:latin typeface="Times New Roman" panose="02020603050405020304" charset="0"/>
                        <a:cs typeface="Times New Roman" panose="02020603050405020304" charset="0"/>
                      </a:endParaRPr>
                    </a:p>
                  </a:txBody>
                  <a:tcPr anchor="t"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43211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How to write a r</a:t>
            </a:r>
            <a:r>
              <a:rPr lang="en-US" altLang="en-US" sz="3200" b="1">
                <a:solidFill>
                  <a:schemeClr val="accent1"/>
                </a:solidFill>
                <a:latin typeface="Times New Roman" panose="02020603050405020304" charset="0"/>
                <a:cs typeface="Times New Roman" panose="02020603050405020304" charset="0"/>
              </a:rPr>
              <a:t>é</a:t>
            </a:r>
            <a:r>
              <a:rPr lang="en-US" altLang="zh-CN" sz="3200" b="1">
                <a:solidFill>
                  <a:schemeClr val="accent1"/>
                </a:solidFill>
                <a:latin typeface="Times New Roman" panose="02020603050405020304" charset="0"/>
                <a:cs typeface="Times New Roman" panose="02020603050405020304" charset="0"/>
              </a:rPr>
              <a:t>sum</a:t>
            </a:r>
            <a:r>
              <a:rPr lang="en-US" altLang="en-US" sz="3200" b="1">
                <a:solidFill>
                  <a:schemeClr val="accent1"/>
                </a:solidFill>
                <a:latin typeface="Times New Roman" panose="02020603050405020304" charset="0"/>
                <a:cs typeface="Times New Roman" panose="02020603050405020304" charset="0"/>
              </a:rPr>
              <a:t>é</a:t>
            </a:r>
            <a:r>
              <a:rPr lang="en-US" altLang="zh-CN" sz="3200" b="1">
                <a:solidFill>
                  <a:schemeClr val="accent1"/>
                </a:solidFill>
                <a:latin typeface="Times New Roman" panose="02020603050405020304" charset="0"/>
                <a:cs typeface="Times New Roman" panose="02020603050405020304" charset="0"/>
              </a:rPr>
              <a:t> according to the functional format</a:t>
            </a:r>
            <a:endParaRPr lang="en-US" altLang="zh-CN" sz="32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334770" y="1575435"/>
            <a:ext cx="8176260" cy="4077970"/>
          </a:xfrm>
          <a:prstGeom prst="rect">
            <a:avLst/>
          </a:prstGeom>
          <a:noFill/>
        </p:spPr>
        <p:txBody>
          <a:bodyPr wrap="square" rtlCol="0">
            <a:noAutofit/>
          </a:bodyPr>
          <a:p>
            <a:pPr marL="457200" indent="-457200" algn="just" fontAlgn="auto">
              <a:lnSpc>
                <a:spcPct val="125000"/>
              </a:lnSpc>
              <a:buFont typeface="Arial" panose="020B0604020202020204" pitchFamily="34" charset="0"/>
              <a:buChar char="•"/>
            </a:pPr>
            <a:r>
              <a:rPr lang="en-US" altLang="zh-CN" sz="2800">
                <a:solidFill>
                  <a:schemeClr val="tx1"/>
                </a:solidFill>
                <a:latin typeface="Times New Roman" panose="02020603050405020304" charset="0"/>
                <a:cs typeface="Times New Roman" panose="02020603050405020304" charset="0"/>
              </a:rPr>
              <a:t>List your contact information</a:t>
            </a:r>
            <a:endParaRPr lang="en-US" altLang="zh-CN" sz="2800">
              <a:solidFill>
                <a:schemeClr val="tx1"/>
              </a:solidFill>
              <a:latin typeface="Times New Roman" panose="02020603050405020304" charset="0"/>
              <a:cs typeface="Times New Roman" panose="02020603050405020304" charset="0"/>
            </a:endParaRPr>
          </a:p>
          <a:p>
            <a:pPr marL="457200" indent="-457200" algn="just" fontAlgn="auto">
              <a:lnSpc>
                <a:spcPct val="125000"/>
              </a:lnSpc>
              <a:buFont typeface="Arial" panose="020B0604020202020204" pitchFamily="34" charset="0"/>
              <a:buChar char="•"/>
            </a:pPr>
            <a:r>
              <a:rPr lang="en-US" altLang="zh-CN" sz="2800">
                <a:solidFill>
                  <a:schemeClr val="tx1"/>
                </a:solidFill>
                <a:latin typeface="Times New Roman" panose="02020603050405020304" charset="0"/>
                <a:cs typeface="Times New Roman" panose="02020603050405020304" charset="0"/>
                <a:sym typeface="+mn-ea"/>
              </a:rPr>
              <a:t>Write a detailed r</a:t>
            </a:r>
            <a:r>
              <a:rPr lang="en-US" altLang="en-US" sz="2800">
                <a:solidFill>
                  <a:schemeClr val="tx1"/>
                </a:solidFill>
                <a:latin typeface="Times New Roman" panose="02020603050405020304" charset="0"/>
                <a:cs typeface="Times New Roman" panose="02020603050405020304" charset="0"/>
                <a:sym typeface="+mn-ea"/>
              </a:rPr>
              <a:t>é</a:t>
            </a:r>
            <a:r>
              <a:rPr lang="en-US" altLang="zh-CN" sz="2800">
                <a:solidFill>
                  <a:schemeClr val="tx1"/>
                </a:solidFill>
                <a:latin typeface="Times New Roman" panose="02020603050405020304" charset="0"/>
                <a:cs typeface="Times New Roman" panose="02020603050405020304" charset="0"/>
                <a:sym typeface="+mn-ea"/>
              </a:rPr>
              <a:t>sum</a:t>
            </a:r>
            <a:r>
              <a:rPr lang="en-US" altLang="en-US" sz="2800">
                <a:solidFill>
                  <a:schemeClr val="tx1"/>
                </a:solidFill>
                <a:latin typeface="Times New Roman" panose="02020603050405020304" charset="0"/>
                <a:cs typeface="Times New Roman" panose="02020603050405020304" charset="0"/>
                <a:sym typeface="+mn-ea"/>
              </a:rPr>
              <a:t>é</a:t>
            </a:r>
            <a:r>
              <a:rPr lang="en-US" altLang="zh-CN" sz="2800">
                <a:solidFill>
                  <a:schemeClr val="tx1"/>
                </a:solidFill>
                <a:latin typeface="Times New Roman" panose="02020603050405020304" charset="0"/>
                <a:cs typeface="Times New Roman" panose="02020603050405020304" charset="0"/>
                <a:sym typeface="+mn-ea"/>
              </a:rPr>
              <a:t> introduction</a:t>
            </a:r>
            <a:endParaRPr lang="en-US" altLang="zh-CN" sz="2800">
              <a:solidFill>
                <a:schemeClr val="tx1"/>
              </a:solidFill>
              <a:latin typeface="Times New Roman" panose="02020603050405020304" charset="0"/>
              <a:cs typeface="Times New Roman" panose="02020603050405020304" charset="0"/>
              <a:sym typeface="+mn-ea"/>
            </a:endParaRPr>
          </a:p>
          <a:p>
            <a:pPr marL="457200" indent="-457200" algn="just" fontAlgn="auto">
              <a:lnSpc>
                <a:spcPct val="125000"/>
              </a:lnSpc>
              <a:buFont typeface="Arial" panose="020B0604020202020204" pitchFamily="34" charset="0"/>
              <a:buChar char="•"/>
            </a:pPr>
            <a:r>
              <a:rPr lang="en-US" altLang="zh-CN" sz="2800">
                <a:solidFill>
                  <a:schemeClr val="tx1"/>
                </a:solidFill>
                <a:latin typeface="Times New Roman" panose="02020603050405020304" charset="0"/>
                <a:cs typeface="Times New Roman" panose="02020603050405020304" charset="0"/>
                <a:sym typeface="+mn-ea"/>
              </a:rPr>
              <a:t>Group your skills by type</a:t>
            </a:r>
            <a:endParaRPr lang="en-US" altLang="zh-CN" sz="2800">
              <a:solidFill>
                <a:schemeClr val="tx1"/>
              </a:solidFill>
              <a:latin typeface="Times New Roman" panose="02020603050405020304" charset="0"/>
              <a:cs typeface="Times New Roman" panose="02020603050405020304" charset="0"/>
              <a:sym typeface="+mn-ea"/>
            </a:endParaRPr>
          </a:p>
          <a:p>
            <a:pPr marL="457200" indent="-457200" algn="just" fontAlgn="auto">
              <a:lnSpc>
                <a:spcPct val="125000"/>
              </a:lnSpc>
              <a:buFont typeface="Arial" panose="020B0604020202020204" pitchFamily="34" charset="0"/>
              <a:buChar char="•"/>
            </a:pPr>
            <a:r>
              <a:rPr lang="en-US" altLang="zh-CN" sz="2800">
                <a:solidFill>
                  <a:schemeClr val="tx1"/>
                </a:solidFill>
                <a:latin typeface="Times New Roman" panose="02020603050405020304" charset="0"/>
                <a:cs typeface="Times New Roman" panose="02020603050405020304" charset="0"/>
                <a:sym typeface="+mn-ea"/>
              </a:rPr>
              <a:t>Write your employment history</a:t>
            </a:r>
            <a:endParaRPr lang="en-US" altLang="zh-CN" sz="2800">
              <a:solidFill>
                <a:schemeClr val="tx1"/>
              </a:solidFill>
              <a:latin typeface="Times New Roman" panose="02020603050405020304" charset="0"/>
              <a:cs typeface="Times New Roman" panose="02020603050405020304" charset="0"/>
              <a:sym typeface="+mn-ea"/>
            </a:endParaRPr>
          </a:p>
          <a:p>
            <a:pPr marL="457200" indent="-457200" algn="just" fontAlgn="auto">
              <a:lnSpc>
                <a:spcPct val="125000"/>
              </a:lnSpc>
              <a:buFont typeface="Arial" panose="020B0604020202020204" pitchFamily="34" charset="0"/>
              <a:buChar char="•"/>
            </a:pPr>
            <a:r>
              <a:rPr lang="en-US" altLang="zh-CN" sz="2800">
                <a:solidFill>
                  <a:schemeClr val="tx1"/>
                </a:solidFill>
                <a:latin typeface="Times New Roman" panose="02020603050405020304" charset="0"/>
                <a:cs typeface="Times New Roman" panose="02020603050405020304" charset="0"/>
                <a:sym typeface="+mn-ea"/>
              </a:rPr>
              <a:t>List your relevant educational background</a:t>
            </a:r>
            <a:endParaRPr lang="en-US" altLang="zh-CN" sz="2800">
              <a:solidFill>
                <a:schemeClr val="tx1"/>
              </a:solidFill>
              <a:latin typeface="Times New Roman" panose="02020603050405020304" charset="0"/>
              <a:cs typeface="Times New Roman" panose="02020603050405020304" charset="0"/>
              <a:sym typeface="+mn-ea"/>
            </a:endParaRPr>
          </a:p>
          <a:p>
            <a:pPr marL="457200" indent="-457200" algn="just" fontAlgn="auto">
              <a:lnSpc>
                <a:spcPct val="125000"/>
              </a:lnSpc>
              <a:buFont typeface="Arial" panose="020B0604020202020204" pitchFamily="34" charset="0"/>
              <a:buChar char="•"/>
            </a:pPr>
            <a:r>
              <a:rPr lang="en-US" altLang="zh-CN" sz="2800">
                <a:solidFill>
                  <a:schemeClr val="tx1"/>
                </a:solidFill>
                <a:latin typeface="Times New Roman" panose="02020603050405020304" charset="0"/>
                <a:cs typeface="Times New Roman" panose="02020603050405020304" charset="0"/>
                <a:sym typeface="+mn-ea"/>
              </a:rPr>
              <a:t>Highlight your professional accomplishments</a:t>
            </a:r>
            <a:endParaRPr lang="en-US" altLang="zh-CN" sz="2800">
              <a:solidFill>
                <a:schemeClr val="tx1"/>
              </a:solidFill>
              <a:latin typeface="Times New Roman" panose="02020603050405020304" charset="0"/>
              <a:cs typeface="Times New Roman" panose="02020603050405020304" charset="0"/>
              <a:sym typeface="+mn-ea"/>
            </a:endParaRPr>
          </a:p>
          <a:p>
            <a:pPr marL="457200" indent="-457200" algn="just" fontAlgn="auto">
              <a:lnSpc>
                <a:spcPct val="125000"/>
              </a:lnSpc>
              <a:buFont typeface="Arial" panose="020B0604020202020204" pitchFamily="34" charset="0"/>
              <a:buChar char="•"/>
            </a:pPr>
            <a:r>
              <a:rPr lang="en-US" altLang="zh-CN" sz="2800">
                <a:solidFill>
                  <a:schemeClr val="tx1"/>
                </a:solidFill>
                <a:latin typeface="Times New Roman" panose="02020603050405020304" charset="0"/>
                <a:cs typeface="Times New Roman" panose="02020603050405020304" charset="0"/>
                <a:sym typeface="+mn-ea"/>
              </a:rPr>
              <a:t>Include additional sections (optional) </a:t>
            </a:r>
            <a:r>
              <a:rPr lang="en-US" altLang="zh-CN" sz="2800" b="1">
                <a:solidFill>
                  <a:schemeClr val="accent2">
                    <a:lumMod val="75000"/>
                  </a:schemeClr>
                </a:solidFill>
                <a:latin typeface="Times New Roman" panose="02020603050405020304" charset="0"/>
                <a:cs typeface="Times New Roman" panose="02020603050405020304" charset="0"/>
                <a:sym typeface="+mn-ea"/>
              </a:rPr>
              <a:t> </a:t>
            </a:r>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200" b="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43211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How to write a CV</a:t>
            </a:r>
            <a:endParaRPr lang="en-US" altLang="zh-CN" sz="32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470025" y="1575435"/>
            <a:ext cx="8768715" cy="4639945"/>
          </a:xfrm>
          <a:prstGeom prst="rect">
            <a:avLst/>
          </a:prstGeom>
          <a:noFill/>
        </p:spPr>
        <p:txBody>
          <a:bodyPr wrap="square" rtlCol="0">
            <a:noAutofit/>
          </a:bodyPr>
          <a:p>
            <a:pPr marL="342900" indent="-342900" algn="just" fontAlgn="auto">
              <a:lnSpc>
                <a:spcPct val="150000"/>
              </a:lnSpc>
              <a:buFont typeface="Arial" panose="020B0604020202020204" pitchFamily="34" charset="0"/>
              <a:buChar char="•"/>
            </a:pPr>
            <a:r>
              <a:rPr lang="en-US" altLang="zh-CN" sz="2400" b="1">
                <a:latin typeface="Times New Roman" panose="02020603050405020304" charset="0"/>
                <a:cs typeface="Times New Roman" panose="02020603050405020304" charset="0"/>
              </a:rPr>
              <a:t>Contact information: </a:t>
            </a:r>
            <a:r>
              <a:rPr lang="en-US" altLang="zh-CN" sz="2200">
                <a:latin typeface="Times New Roman" panose="02020603050405020304" charset="0"/>
                <a:cs typeface="Times New Roman" panose="02020603050405020304" charset="0"/>
              </a:rPr>
              <a:t>name, phone number, and email address ( a professional email address)</a:t>
            </a:r>
            <a:endParaRPr lang="en-US" altLang="zh-CN" sz="2200">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400" b="1">
                <a:latin typeface="Times New Roman" panose="02020603050405020304" charset="0"/>
                <a:cs typeface="Times New Roman" panose="02020603050405020304" charset="0"/>
              </a:rPr>
              <a:t>Personal profile</a:t>
            </a:r>
            <a:endParaRPr lang="en-US" altLang="zh-CN" sz="2400" b="1">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400" b="1">
                <a:latin typeface="Times New Roman" panose="02020603050405020304" charset="0"/>
                <a:cs typeface="Times New Roman" panose="02020603050405020304" charset="0"/>
              </a:rPr>
              <a:t>Education history</a:t>
            </a:r>
            <a:endParaRPr lang="en-US" altLang="zh-CN" sz="2400" b="1">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400" b="1">
                <a:latin typeface="Times New Roman" panose="02020603050405020304" charset="0"/>
                <a:cs typeface="Times New Roman" panose="02020603050405020304" charset="0"/>
              </a:rPr>
              <a:t>Professional appointments: </a:t>
            </a:r>
            <a:r>
              <a:rPr lang="en-US" altLang="zh-CN" sz="2200">
                <a:latin typeface="Times New Roman" panose="02020603050405020304" charset="0"/>
                <a:cs typeface="Times New Roman" panose="02020603050405020304" charset="0"/>
              </a:rPr>
              <a:t>institutions, departments, your titles, dates employed, and duties</a:t>
            </a:r>
            <a:endParaRPr lang="en-US" altLang="zh-CN" sz="2200">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400" b="1">
                <a:latin typeface="Times New Roman" panose="02020603050405020304" charset="0"/>
                <a:cs typeface="Times New Roman" panose="02020603050405020304" charset="0"/>
              </a:rPr>
              <a:t>Teaching experience</a:t>
            </a:r>
            <a:endParaRPr lang="en-US" altLang="zh-CN" sz="2400" b="1">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400" b="1">
                <a:latin typeface="Times New Roman" panose="02020603050405020304" charset="0"/>
                <a:cs typeface="Times New Roman" panose="02020603050405020304" charset="0"/>
              </a:rPr>
              <a:t>Publications</a:t>
            </a:r>
            <a:endParaRPr lang="en-US" altLang="zh-CN" sz="2400" b="1">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endParaRPr lang="en-US" altLang="zh-CN" sz="2400" b="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34770" y="1252855"/>
            <a:ext cx="9229725" cy="4077335"/>
          </a:xfrm>
          <a:prstGeom prst="rect">
            <a:avLst/>
          </a:prstGeom>
          <a:noFill/>
        </p:spPr>
        <p:txBody>
          <a:bodyPr wrap="square" rtlCol="0">
            <a:noAutofit/>
          </a:bodyPr>
          <a:p>
            <a:pPr marL="342900" indent="-342900" algn="just" fontAlgn="auto">
              <a:lnSpc>
                <a:spcPct val="150000"/>
              </a:lnSpc>
              <a:buFont typeface="Arial" panose="020B0604020202020204" pitchFamily="34" charset="0"/>
              <a:buChar char="•"/>
            </a:pPr>
            <a:r>
              <a:rPr lang="en-US" altLang="zh-CN" sz="2400" b="1">
                <a:latin typeface="Times New Roman" panose="02020603050405020304" charset="0"/>
                <a:cs typeface="Times New Roman" panose="02020603050405020304" charset="0"/>
              </a:rPr>
              <a:t>Grants &amp; fellowships: </a:t>
            </a:r>
            <a:r>
              <a:rPr lang="en-US" altLang="zh-CN" sz="2200">
                <a:latin typeface="Times New Roman" panose="02020603050405020304" charset="0"/>
                <a:cs typeface="Times New Roman" panose="02020603050405020304" charset="0"/>
              </a:rPr>
              <a:t>simply list which institution provided the funding, along with the year span </a:t>
            </a:r>
            <a:endParaRPr lang="en-US" altLang="zh-CN" sz="2200">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400" b="1">
                <a:latin typeface="Times New Roman" panose="02020603050405020304" charset="0"/>
                <a:cs typeface="Times New Roman" panose="02020603050405020304" charset="0"/>
              </a:rPr>
              <a:t>Awards &amp; honors</a:t>
            </a:r>
            <a:endParaRPr lang="en-US" altLang="zh-CN" sz="2400" b="1">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400" b="1">
                <a:latin typeface="Times New Roman" panose="02020603050405020304" charset="0"/>
                <a:cs typeface="Times New Roman" panose="02020603050405020304" charset="0"/>
              </a:rPr>
              <a:t>Invited talks</a:t>
            </a:r>
            <a:endParaRPr lang="en-US" altLang="zh-CN" sz="2400" b="1">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400" b="1">
                <a:latin typeface="Times New Roman" panose="02020603050405020304" charset="0"/>
                <a:cs typeface="Times New Roman" panose="02020603050405020304" charset="0"/>
              </a:rPr>
              <a:t>Conferences</a:t>
            </a:r>
            <a:endParaRPr lang="en-US" altLang="zh-CN" sz="2400" b="1">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400" b="1">
                <a:latin typeface="Times New Roman" panose="02020603050405020304" charset="0"/>
                <a:cs typeface="Times New Roman" panose="02020603050405020304" charset="0"/>
              </a:rPr>
              <a:t>Research experience</a:t>
            </a:r>
            <a:endParaRPr lang="en-US" altLang="zh-CN" sz="2400" b="1">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400" b="1">
                <a:latin typeface="Times New Roman" panose="02020603050405020304" charset="0"/>
                <a:cs typeface="Times New Roman" panose="02020603050405020304" charset="0"/>
              </a:rPr>
              <a:t>Other optional sections</a:t>
            </a:r>
            <a:endParaRPr lang="en-US" altLang="zh-CN" sz="2400" b="1">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400" b="1">
                <a:latin typeface="Times New Roman" panose="02020603050405020304" charset="0"/>
                <a:cs typeface="Times New Roman" panose="02020603050405020304" charset="0"/>
              </a:rPr>
              <a:t>References</a:t>
            </a:r>
            <a:endParaRPr lang="en-US" altLang="zh-CN" sz="2400" b="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Calibri Light" panose="020F0302020204030204"/>
                <a:ea typeface="方正细谭黑简体"/>
                <a:sym typeface="Calibri Light" panose="020F0302020204030204"/>
              </a:rPr>
              <a:t> </a:t>
            </a:r>
            <a:endParaRPr lang="en-US" altLang="zh-CN" dirty="0">
              <a:solidFill>
                <a:srgbClr val="FF0000"/>
              </a:solidFill>
              <a:latin typeface="Calibri Light" panose="020F0302020204030204"/>
              <a:ea typeface="方正细谭黑简体"/>
              <a:sym typeface="Calibri Light" panose="020F0302020204030204"/>
            </a:endParaRPr>
          </a:p>
        </p:txBody>
      </p:sp>
      <p:sp>
        <p:nvSpPr>
          <p:cNvPr id="2" name="文本框 1"/>
          <p:cNvSpPr txBox="1"/>
          <p:nvPr/>
        </p:nvSpPr>
        <p:spPr>
          <a:xfrm>
            <a:off x="441960" y="659130"/>
            <a:ext cx="179387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1</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384935" y="1195070"/>
            <a:ext cx="9634220" cy="460375"/>
          </a:xfrm>
          <a:prstGeom prst="rect">
            <a:avLst/>
          </a:prstGeom>
          <a:noFill/>
        </p:spPr>
        <p:txBody>
          <a:bodyPr wrap="square" rtlCol="0">
            <a:spAutoFit/>
          </a:bodyPr>
          <a:lstStyle/>
          <a:p>
            <a:pPr algn="l"/>
            <a:r>
              <a:rPr lang="en-US" altLang="zh-CN" sz="2400" b="1" i="1">
                <a:solidFill>
                  <a:schemeClr val="accent1"/>
                </a:solidFill>
                <a:latin typeface="Times New Roman" panose="02020603050405020304" charset="0"/>
                <a:cs typeface="Times New Roman" panose="02020603050405020304" charset="0"/>
              </a:rPr>
              <a:t>Decide whether the following statements are true (T) or false (F).</a:t>
            </a:r>
            <a:endParaRPr lang="en-US" altLang="zh-CN" sz="2400" b="1" i="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441325" y="0"/>
            <a:ext cx="2613025" cy="583565"/>
          </a:xfrm>
          <a:prstGeom prst="rect">
            <a:avLst/>
          </a:prstGeom>
          <a:solidFill>
            <a:schemeClr val="accent1">
              <a:lumMod val="75000"/>
            </a:schemeClr>
          </a:solidFill>
        </p:spPr>
        <p:txBody>
          <a:bodyPr wrap="square" rtlCol="0">
            <a:spAutoFit/>
          </a:bodyPr>
          <a:p>
            <a:r>
              <a:rPr lang="en-US" altLang="zh-CN" sz="3200" b="1">
                <a:solidFill>
                  <a:schemeClr val="bg1"/>
                </a:solidFill>
              </a:rPr>
              <a:t>Exercises</a:t>
            </a:r>
            <a:endParaRPr lang="en-US" altLang="zh-CN" sz="3200" b="1">
              <a:solidFill>
                <a:schemeClr val="bg1"/>
              </a:solidFill>
            </a:endParaRPr>
          </a:p>
        </p:txBody>
      </p:sp>
      <p:sp>
        <p:nvSpPr>
          <p:cNvPr id="7" name="文本框 6"/>
          <p:cNvSpPr txBox="1"/>
          <p:nvPr/>
        </p:nvSpPr>
        <p:spPr>
          <a:xfrm>
            <a:off x="1500505" y="1731010"/>
            <a:ext cx="8773160" cy="4154170"/>
          </a:xfrm>
          <a:prstGeom prst="rect">
            <a:avLst/>
          </a:prstGeom>
          <a:noFill/>
        </p:spPr>
        <p:txBody>
          <a:bodyPr wrap="square" rtlCol="0">
            <a:spAutoFit/>
          </a:bodyPr>
          <a:p>
            <a:pPr indent="0" algn="just" fontAlgn="auto">
              <a:lnSpc>
                <a:spcPct val="150000"/>
              </a:lnSpc>
            </a:pPr>
            <a:r>
              <a:rPr lang="en-US" altLang="zh-CN" sz="2200">
                <a:latin typeface="Times New Roman" panose="02020603050405020304" charset="0"/>
                <a:cs typeface="Times New Roman" panose="02020603050405020304" charset="0"/>
              </a:rPr>
              <a:t>(1) It is a good idea to start with a short summary about you. (      ) </a:t>
            </a:r>
            <a:endParaRPr lang="en-US" altLang="zh-CN" sz="2200">
              <a:latin typeface="Times New Roman" panose="02020603050405020304" charset="0"/>
              <a:cs typeface="Times New Roman" panose="02020603050405020304" charset="0"/>
            </a:endParaRPr>
          </a:p>
          <a:p>
            <a:pPr indent="0" algn="just" fontAlgn="auto">
              <a:lnSpc>
                <a:spcPct val="150000"/>
              </a:lnSpc>
            </a:pPr>
            <a:r>
              <a:rPr lang="en-US" altLang="zh-CN" sz="2200">
                <a:latin typeface="Times New Roman" panose="02020603050405020304" charset="0"/>
                <a:cs typeface="Times New Roman" panose="02020603050405020304" charset="0"/>
              </a:rPr>
              <a:t>(2) You should write your work history in order, with your most recent job at the end. (      )</a:t>
            </a:r>
            <a:endParaRPr lang="en-US" altLang="zh-CN" sz="2200">
              <a:latin typeface="Times New Roman" panose="02020603050405020304" charset="0"/>
              <a:cs typeface="Times New Roman" panose="02020603050405020304" charset="0"/>
            </a:endParaRPr>
          </a:p>
          <a:p>
            <a:pPr indent="0" algn="just" fontAlgn="auto">
              <a:lnSpc>
                <a:spcPct val="150000"/>
              </a:lnSpc>
            </a:pPr>
            <a:r>
              <a:rPr lang="en-US" altLang="zh-CN" sz="2200">
                <a:latin typeface="Times New Roman" panose="02020603050405020304" charset="0"/>
                <a:cs typeface="Times New Roman" panose="02020603050405020304" charset="0"/>
              </a:rPr>
              <a:t>(3) You should list all your responsibilities in detail. (      ) </a:t>
            </a:r>
            <a:endParaRPr lang="en-US" altLang="zh-CN" sz="2200">
              <a:latin typeface="Times New Roman" panose="02020603050405020304" charset="0"/>
              <a:cs typeface="Times New Roman" panose="02020603050405020304" charset="0"/>
            </a:endParaRPr>
          </a:p>
          <a:p>
            <a:pPr indent="0" algn="just" fontAlgn="auto">
              <a:lnSpc>
                <a:spcPct val="150000"/>
              </a:lnSpc>
            </a:pPr>
            <a:r>
              <a:rPr lang="en-US" altLang="zh-CN" sz="2200">
                <a:latin typeface="Times New Roman" panose="02020603050405020304" charset="0"/>
                <a:cs typeface="Times New Roman" panose="02020603050405020304" charset="0"/>
              </a:rPr>
              <a:t>(4) You should give the full title of your qualifications, with the date you passed for each one and the organizations awarding them to you. (      )</a:t>
            </a:r>
            <a:endParaRPr lang="en-US" altLang="zh-CN" sz="2200">
              <a:latin typeface="Times New Roman" panose="02020603050405020304" charset="0"/>
              <a:cs typeface="Times New Roman" panose="02020603050405020304" charset="0"/>
            </a:endParaRPr>
          </a:p>
          <a:p>
            <a:pPr indent="0" algn="just" fontAlgn="auto">
              <a:lnSpc>
                <a:spcPct val="150000"/>
              </a:lnSpc>
            </a:pPr>
            <a:r>
              <a:rPr lang="en-US" altLang="zh-CN" sz="2200">
                <a:latin typeface="Times New Roman" panose="02020603050405020304" charset="0"/>
                <a:cs typeface="Times New Roman" panose="02020603050405020304" charset="0"/>
              </a:rPr>
              <a:t>(5) It is a good idea to include hobbies if they are relevant to the job. (      )</a:t>
            </a:r>
            <a:endParaRPr lang="en-US" altLang="zh-CN" sz="2200">
              <a:latin typeface="Times New Roman" panose="02020603050405020304" charset="0"/>
              <a:cs typeface="Times New Roman" panose="02020603050405020304" charset="0"/>
            </a:endParaRPr>
          </a:p>
          <a:p>
            <a:pPr indent="0" algn="just" fontAlgn="auto">
              <a:lnSpc>
                <a:spcPct val="150000"/>
              </a:lnSpc>
            </a:pPr>
            <a:r>
              <a:rPr lang="en-US" altLang="zh-CN" sz="2200">
                <a:latin typeface="Times New Roman" panose="02020603050405020304" charset="0"/>
                <a:cs typeface="Times New Roman" panose="02020603050405020304" charset="0"/>
              </a:rPr>
              <a:t>(6) Include references to support your application if you can. (      )</a:t>
            </a:r>
            <a:endParaRPr lang="en-US" altLang="zh-CN" sz="2200">
              <a:latin typeface="Times New Roman" panose="02020603050405020304" charset="0"/>
              <a:cs typeface="Times New Roman" panose="02020603050405020304" charset="0"/>
            </a:endParaRPr>
          </a:p>
        </p:txBody>
      </p:sp>
      <p:sp>
        <p:nvSpPr>
          <p:cNvPr id="9" name="文本框 8"/>
          <p:cNvSpPr txBox="1"/>
          <p:nvPr/>
        </p:nvSpPr>
        <p:spPr>
          <a:xfrm>
            <a:off x="8557260" y="1876425"/>
            <a:ext cx="346710" cy="460375"/>
          </a:xfrm>
          <a:prstGeom prst="rect">
            <a:avLst/>
          </a:prstGeom>
          <a:noFill/>
        </p:spPr>
        <p:txBody>
          <a:bodyPr wrap="square" rtlCol="0">
            <a:spAutoFit/>
          </a:bodyPr>
          <a:p>
            <a:r>
              <a:rPr lang="en-US" altLang="zh-CN" sz="2400">
                <a:solidFill>
                  <a:srgbClr val="FF0000"/>
                </a:solidFill>
              </a:rPr>
              <a:t>T</a:t>
            </a:r>
            <a:endParaRPr lang="en-US" altLang="zh-CN" sz="2400">
              <a:solidFill>
                <a:srgbClr val="FF0000"/>
              </a:solidFill>
            </a:endParaRPr>
          </a:p>
        </p:txBody>
      </p:sp>
      <p:sp>
        <p:nvSpPr>
          <p:cNvPr id="5" name="文本框 4"/>
          <p:cNvSpPr txBox="1"/>
          <p:nvPr/>
        </p:nvSpPr>
        <p:spPr>
          <a:xfrm>
            <a:off x="2691130" y="2880995"/>
            <a:ext cx="346710" cy="460375"/>
          </a:xfrm>
          <a:prstGeom prst="rect">
            <a:avLst/>
          </a:prstGeom>
          <a:noFill/>
        </p:spPr>
        <p:txBody>
          <a:bodyPr wrap="square" rtlCol="0">
            <a:spAutoFit/>
          </a:bodyPr>
          <a:p>
            <a:r>
              <a:rPr lang="en-US" altLang="zh-CN" sz="2400">
                <a:solidFill>
                  <a:srgbClr val="FF0000"/>
                </a:solidFill>
              </a:rPr>
              <a:t>F</a:t>
            </a:r>
            <a:endParaRPr lang="en-US" altLang="zh-CN" sz="2400">
              <a:solidFill>
                <a:srgbClr val="FF0000"/>
              </a:solidFill>
            </a:endParaRPr>
          </a:p>
        </p:txBody>
      </p:sp>
      <p:sp>
        <p:nvSpPr>
          <p:cNvPr id="8" name="文本框 7"/>
          <p:cNvSpPr txBox="1"/>
          <p:nvPr/>
        </p:nvSpPr>
        <p:spPr>
          <a:xfrm>
            <a:off x="7609205" y="3374390"/>
            <a:ext cx="346710" cy="460375"/>
          </a:xfrm>
          <a:prstGeom prst="rect">
            <a:avLst/>
          </a:prstGeom>
          <a:noFill/>
        </p:spPr>
        <p:txBody>
          <a:bodyPr wrap="square" rtlCol="0">
            <a:spAutoFit/>
          </a:bodyPr>
          <a:p>
            <a:r>
              <a:rPr lang="en-US" altLang="zh-CN" sz="2400">
                <a:solidFill>
                  <a:srgbClr val="FF0000"/>
                </a:solidFill>
              </a:rPr>
              <a:t>F</a:t>
            </a:r>
            <a:endParaRPr lang="en-US" altLang="zh-CN" sz="2400">
              <a:solidFill>
                <a:srgbClr val="FF0000"/>
              </a:solidFill>
            </a:endParaRPr>
          </a:p>
        </p:txBody>
      </p:sp>
      <p:sp>
        <p:nvSpPr>
          <p:cNvPr id="10" name="文本框 9"/>
          <p:cNvSpPr txBox="1"/>
          <p:nvPr/>
        </p:nvSpPr>
        <p:spPr>
          <a:xfrm>
            <a:off x="9030970" y="4371975"/>
            <a:ext cx="346710" cy="460375"/>
          </a:xfrm>
          <a:prstGeom prst="rect">
            <a:avLst/>
          </a:prstGeom>
          <a:noFill/>
        </p:spPr>
        <p:txBody>
          <a:bodyPr wrap="square" rtlCol="0">
            <a:spAutoFit/>
          </a:bodyPr>
          <a:p>
            <a:r>
              <a:rPr lang="en-US" altLang="zh-CN" sz="2400">
                <a:solidFill>
                  <a:srgbClr val="FF0000"/>
                </a:solidFill>
              </a:rPr>
              <a:t>T</a:t>
            </a:r>
            <a:endParaRPr lang="en-US" altLang="zh-CN" sz="2400">
              <a:solidFill>
                <a:srgbClr val="FF0000"/>
              </a:solidFill>
            </a:endParaRPr>
          </a:p>
        </p:txBody>
      </p:sp>
      <p:sp>
        <p:nvSpPr>
          <p:cNvPr id="11" name="文本框 10"/>
          <p:cNvSpPr txBox="1"/>
          <p:nvPr/>
        </p:nvSpPr>
        <p:spPr>
          <a:xfrm>
            <a:off x="9448800" y="4890135"/>
            <a:ext cx="346710" cy="460375"/>
          </a:xfrm>
          <a:prstGeom prst="rect">
            <a:avLst/>
          </a:prstGeom>
          <a:noFill/>
        </p:spPr>
        <p:txBody>
          <a:bodyPr wrap="square" rtlCol="0">
            <a:spAutoFit/>
          </a:bodyPr>
          <a:p>
            <a:r>
              <a:rPr lang="en-US" altLang="zh-CN" sz="2400">
                <a:solidFill>
                  <a:srgbClr val="FF0000"/>
                </a:solidFill>
              </a:rPr>
              <a:t>T</a:t>
            </a:r>
            <a:endParaRPr lang="en-US" altLang="zh-CN" sz="2400">
              <a:solidFill>
                <a:srgbClr val="FF0000"/>
              </a:solidFill>
            </a:endParaRPr>
          </a:p>
        </p:txBody>
      </p:sp>
      <p:sp>
        <p:nvSpPr>
          <p:cNvPr id="12" name="文本框 11"/>
          <p:cNvSpPr txBox="1"/>
          <p:nvPr/>
        </p:nvSpPr>
        <p:spPr>
          <a:xfrm>
            <a:off x="8590280" y="5400040"/>
            <a:ext cx="346710" cy="460375"/>
          </a:xfrm>
          <a:prstGeom prst="rect">
            <a:avLst/>
          </a:prstGeom>
          <a:noFill/>
        </p:spPr>
        <p:txBody>
          <a:bodyPr wrap="square" rtlCol="0">
            <a:spAutoFit/>
          </a:bodyPr>
          <a:p>
            <a:r>
              <a:rPr lang="en-US" altLang="zh-CN" sz="2400">
                <a:solidFill>
                  <a:srgbClr val="FF0000"/>
                </a:solidFill>
              </a:rPr>
              <a:t>T</a:t>
            </a:r>
            <a:endParaRPr lang="en-US" altLang="zh-CN" sz="2400">
              <a:solidFill>
                <a:srgbClr val="FF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fade">
                                      <p:cBhvr>
                                        <p:cTn id="21" dur="1000"/>
                                        <p:tgtEl>
                                          <p:spTgt spid="8">
                                            <p:txEl>
                                              <p:pRg st="0" end="0"/>
                                            </p:txEl>
                                          </p:spTgt>
                                        </p:tgtEl>
                                      </p:cBhvr>
                                    </p:animEffect>
                                    <p:anim calcmode="lin" valueType="num">
                                      <p:cBhvr>
                                        <p:cTn id="22"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xEl>
                                              <p:pRg st="0" end="0"/>
                                            </p:txEl>
                                          </p:spTgt>
                                        </p:tgtEl>
                                        <p:attrNameLst>
                                          <p:attrName>style.visibility</p:attrName>
                                        </p:attrNameLst>
                                      </p:cBhvr>
                                      <p:to>
                                        <p:strVal val="visible"/>
                                      </p:to>
                                    </p:set>
                                    <p:animEffect transition="in" filter="fade">
                                      <p:cBhvr>
                                        <p:cTn id="28" dur="1000"/>
                                        <p:tgtEl>
                                          <p:spTgt spid="10">
                                            <p:txEl>
                                              <p:pRg st="0" end="0"/>
                                            </p:txEl>
                                          </p:spTgt>
                                        </p:tgtEl>
                                      </p:cBhvr>
                                    </p:animEffect>
                                    <p:anim calcmode="lin" valueType="num">
                                      <p:cBhvr>
                                        <p:cTn id="29"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1">
                                            <p:txEl>
                                              <p:pRg st="0" end="0"/>
                                            </p:txEl>
                                          </p:spTgt>
                                        </p:tgtEl>
                                        <p:attrNameLst>
                                          <p:attrName>style.visibility</p:attrName>
                                        </p:attrNameLst>
                                      </p:cBhvr>
                                      <p:to>
                                        <p:strVal val="visible"/>
                                      </p:to>
                                    </p:set>
                                    <p:animEffect transition="in" filter="fade">
                                      <p:cBhvr>
                                        <p:cTn id="35" dur="1000"/>
                                        <p:tgtEl>
                                          <p:spTgt spid="11">
                                            <p:txEl>
                                              <p:pRg st="0" end="0"/>
                                            </p:txEl>
                                          </p:spTgt>
                                        </p:tgtEl>
                                      </p:cBhvr>
                                    </p:animEffect>
                                    <p:anim calcmode="lin" valueType="num">
                                      <p:cBhvr>
                                        <p:cTn id="36"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fade">
                                      <p:cBhvr>
                                        <p:cTn id="42" dur="1000"/>
                                        <p:tgtEl>
                                          <p:spTgt spid="12">
                                            <p:txEl>
                                              <p:pRg st="0" end="0"/>
                                            </p:txEl>
                                          </p:spTgt>
                                        </p:tgtEl>
                                      </p:cBhvr>
                                    </p:animEffect>
                                    <p:anim calcmode="lin" valueType="num">
                                      <p:cBhvr>
                                        <p:cTn id="43"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683385" y="67976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600" b="1">
                <a:latin typeface="Times New Roman" panose="02020603050405020304" charset="0"/>
                <a:cs typeface="Times New Roman" panose="02020603050405020304" charset="0"/>
                <a:sym typeface="+mn-ea"/>
              </a:rPr>
              <a:t>R</a:t>
            </a:r>
            <a:r>
              <a:rPr lang="en-US" altLang="en-US" sz="3600" b="1">
                <a:latin typeface="Times New Roman" panose="02020603050405020304" charset="0"/>
                <a:cs typeface="Times New Roman" panose="02020603050405020304" charset="0"/>
                <a:sym typeface="+mn-ea"/>
              </a:rPr>
              <a:t>é</a:t>
            </a:r>
            <a:r>
              <a:rPr lang="en-US" altLang="zh-CN" sz="3600" b="1">
                <a:latin typeface="Times New Roman" panose="02020603050405020304" charset="0"/>
                <a:cs typeface="Times New Roman" panose="02020603050405020304" charset="0"/>
                <a:sym typeface="+mn-ea"/>
              </a:rPr>
              <a:t>sum</a:t>
            </a:r>
            <a:r>
              <a:rPr lang="en-US" altLang="en-US" sz="3600" b="1">
                <a:latin typeface="Times New Roman" panose="02020603050405020304" charset="0"/>
                <a:cs typeface="Times New Roman" panose="02020603050405020304" charset="0"/>
                <a:sym typeface="+mn-ea"/>
              </a:rPr>
              <a:t>é</a:t>
            </a:r>
            <a:endParaRPr lang="en-US" altLang="en-US" sz="3600" b="1">
              <a:latin typeface="Times New Roman" panose="02020603050405020304" charset="0"/>
              <a:cs typeface="Times New Roman" panose="02020603050405020304" charset="0"/>
              <a:sym typeface="+mn-ea"/>
            </a:endParaRPr>
          </a:p>
        </p:txBody>
      </p:sp>
      <p:sp>
        <p:nvSpPr>
          <p:cNvPr id="5" name="文本框 4"/>
          <p:cNvSpPr txBox="1"/>
          <p:nvPr/>
        </p:nvSpPr>
        <p:spPr>
          <a:xfrm>
            <a:off x="1683385" y="1685290"/>
            <a:ext cx="8834755" cy="3784600"/>
          </a:xfrm>
          <a:prstGeom prst="rect">
            <a:avLst/>
          </a:prstGeom>
          <a:noFill/>
        </p:spPr>
        <p:txBody>
          <a:bodyPr wrap="square" rtlCol="0">
            <a:spAutoFit/>
          </a:bodyPr>
          <a:p>
            <a:pPr marL="0" indent="609600" algn="just" fontAlgn="auto">
              <a:lnSpc>
                <a:spcPct val="125000"/>
              </a:lnSpc>
              <a:spcBef>
                <a:spcPts val="0"/>
              </a:spcBef>
              <a:buNone/>
            </a:pPr>
            <a:r>
              <a:rPr lang="en-US" altLang="zh-CN" sz="2400">
                <a:latin typeface="Times New Roman" panose="02020603050405020304" charset="0"/>
                <a:cs typeface="Times New Roman" panose="02020603050405020304" charset="0"/>
              </a:rPr>
              <a:t>A r</a:t>
            </a:r>
            <a:r>
              <a:rPr lang="en-US" altLang="en-US" sz="2400">
                <a:latin typeface="Times New Roman" panose="02020603050405020304" charset="0"/>
                <a:cs typeface="Times New Roman" panose="02020603050405020304" charset="0"/>
              </a:rPr>
              <a:t>é</a:t>
            </a:r>
            <a:r>
              <a:rPr lang="en-US" altLang="zh-CN" sz="2400">
                <a:latin typeface="Times New Roman" panose="02020603050405020304" charset="0"/>
                <a:cs typeface="Times New Roman" panose="02020603050405020304" charset="0"/>
              </a:rPr>
              <a:t>sum</a:t>
            </a:r>
            <a:r>
              <a:rPr lang="en-US" altLang="en-US" sz="2400">
                <a:latin typeface="Times New Roman" panose="02020603050405020304" charset="0"/>
                <a:cs typeface="Times New Roman" panose="02020603050405020304" charset="0"/>
              </a:rPr>
              <a:t>é</a:t>
            </a:r>
            <a:r>
              <a:rPr lang="en-US" altLang="zh-CN" sz="2400">
                <a:latin typeface="Times New Roman" panose="02020603050405020304" charset="0"/>
                <a:cs typeface="Times New Roman" panose="02020603050405020304" charset="0"/>
              </a:rPr>
              <a:t> is </a:t>
            </a:r>
            <a:r>
              <a:rPr lang="en-US" altLang="zh-CN" sz="2400" b="1">
                <a:latin typeface="Times New Roman" panose="02020603050405020304" charset="0"/>
                <a:cs typeface="Times New Roman" panose="02020603050405020304" charset="0"/>
              </a:rPr>
              <a:t>a summary of your career</a:t>
            </a:r>
            <a:r>
              <a:rPr lang="en-US" altLang="zh-CN" sz="2400">
                <a:latin typeface="Times New Roman" panose="02020603050405020304" charset="0"/>
                <a:cs typeface="Times New Roman" panose="02020603050405020304" charset="0"/>
              </a:rPr>
              <a:t>, whether yours is just getting started or has been going on for years. </a:t>
            </a:r>
            <a:endParaRPr lang="en-US" altLang="zh-CN" sz="2400">
              <a:latin typeface="Times New Roman" panose="02020603050405020304" charset="0"/>
              <a:cs typeface="Times New Roman" panose="02020603050405020304" charset="0"/>
            </a:endParaRPr>
          </a:p>
          <a:p>
            <a:pPr marL="0" indent="609600" algn="just" fontAlgn="auto">
              <a:lnSpc>
                <a:spcPct val="125000"/>
              </a:lnSpc>
              <a:spcBef>
                <a:spcPts val="0"/>
              </a:spcBef>
              <a:buNone/>
            </a:pPr>
            <a:r>
              <a:rPr lang="en-US" altLang="zh-CN" sz="2400">
                <a:latin typeface="Times New Roman" panose="02020603050405020304" charset="0"/>
                <a:cs typeface="Times New Roman" panose="02020603050405020304" charset="0"/>
              </a:rPr>
              <a:t>Coming in at around one page in length (two only under specific circumstances), it showcases</a:t>
            </a:r>
            <a:endParaRPr lang="en-US" altLang="zh-CN" sz="2400">
              <a:latin typeface="Times New Roman" panose="02020603050405020304" charset="0"/>
              <a:cs typeface="Times New Roman" panose="02020603050405020304" charset="0"/>
            </a:endParaRPr>
          </a:p>
          <a:p>
            <a:pPr marL="800100" lvl="1" indent="-342900" algn="just" fontAlgn="auto">
              <a:lnSpc>
                <a:spcPct val="125000"/>
              </a:lnSpc>
              <a:spcBef>
                <a:spcPts val="0"/>
              </a:spcBef>
              <a:buFont typeface="Arial" panose="020B0604020202020204" pitchFamily="34" charset="0"/>
              <a:buChar char="•"/>
            </a:pPr>
            <a:r>
              <a:rPr lang="en-US" altLang="zh-CN" sz="2400">
                <a:latin typeface="Times New Roman" panose="02020603050405020304" charset="0"/>
                <a:cs typeface="Times New Roman" panose="02020603050405020304" charset="0"/>
              </a:rPr>
              <a:t>the jobs you’ve held and currently hold</a:t>
            </a:r>
            <a:endParaRPr lang="en-US" altLang="zh-CN" sz="2400">
              <a:latin typeface="Times New Roman" panose="02020603050405020304" charset="0"/>
              <a:cs typeface="Times New Roman" panose="02020603050405020304" charset="0"/>
            </a:endParaRPr>
          </a:p>
          <a:p>
            <a:pPr marL="800100" lvl="1" indent="-342900" algn="just" fontAlgn="auto">
              <a:lnSpc>
                <a:spcPct val="125000"/>
              </a:lnSpc>
              <a:spcBef>
                <a:spcPts val="0"/>
              </a:spcBef>
              <a:buFont typeface="Arial" panose="020B0604020202020204" pitchFamily="34" charset="0"/>
              <a:buChar char="•"/>
            </a:pPr>
            <a:r>
              <a:rPr lang="en-US" altLang="zh-CN" sz="2400">
                <a:latin typeface="Times New Roman" panose="02020603050405020304" charset="0"/>
                <a:cs typeface="Times New Roman" panose="02020603050405020304" charset="0"/>
              </a:rPr>
              <a:t>the responsibilities you’ve taken on</a:t>
            </a:r>
            <a:endParaRPr lang="en-US" altLang="zh-CN" sz="2400">
              <a:latin typeface="Times New Roman" panose="02020603050405020304" charset="0"/>
              <a:cs typeface="Times New Roman" panose="02020603050405020304" charset="0"/>
            </a:endParaRPr>
          </a:p>
          <a:p>
            <a:pPr marL="800100" lvl="1" indent="-342900" algn="just" fontAlgn="auto">
              <a:lnSpc>
                <a:spcPct val="125000"/>
              </a:lnSpc>
              <a:spcBef>
                <a:spcPts val="0"/>
              </a:spcBef>
              <a:buFont typeface="Arial" panose="020B0604020202020204" pitchFamily="34" charset="0"/>
              <a:buChar char="•"/>
            </a:pPr>
            <a:r>
              <a:rPr lang="en-US" altLang="zh-CN" sz="2400">
                <a:latin typeface="Times New Roman" panose="02020603050405020304" charset="0"/>
                <a:cs typeface="Times New Roman" panose="02020603050405020304" charset="0"/>
              </a:rPr>
              <a:t>the skills you’ve developed</a:t>
            </a:r>
            <a:endParaRPr lang="en-US" altLang="zh-CN" sz="2400">
              <a:latin typeface="Times New Roman" panose="02020603050405020304" charset="0"/>
              <a:cs typeface="Times New Roman" panose="02020603050405020304" charset="0"/>
            </a:endParaRPr>
          </a:p>
          <a:p>
            <a:pPr marL="800100" lvl="1" indent="-342900" algn="just" fontAlgn="auto">
              <a:lnSpc>
                <a:spcPct val="125000"/>
              </a:lnSpc>
              <a:spcBef>
                <a:spcPts val="0"/>
              </a:spcBef>
              <a:buFont typeface="Arial" panose="020B0604020202020204" pitchFamily="34" charset="0"/>
              <a:buChar char="•"/>
            </a:pPr>
            <a:r>
              <a:rPr lang="en-US" altLang="zh-CN" sz="2400">
                <a:latin typeface="Times New Roman" panose="02020603050405020304" charset="0"/>
                <a:cs typeface="Times New Roman" panose="02020603050405020304" charset="0"/>
              </a:rPr>
              <a:t>the qualities you bring to the table as an employee</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338455"/>
            <a:ext cx="177482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2</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238885" y="1008380"/>
            <a:ext cx="9623425" cy="460375"/>
          </a:xfrm>
          <a:prstGeom prst="rect">
            <a:avLst/>
          </a:prstGeom>
          <a:noFill/>
        </p:spPr>
        <p:txBody>
          <a:bodyPr wrap="square" rtlCol="0">
            <a:spAutoFit/>
          </a:bodyPr>
          <a:lstStyle/>
          <a:p>
            <a:pPr algn="l">
              <a:buClrTx/>
              <a:buSzTx/>
              <a:buFontTx/>
            </a:pPr>
            <a:r>
              <a:rPr lang="en-US" altLang="zh-CN" sz="2400" b="1" i="1">
                <a:solidFill>
                  <a:schemeClr val="accent1"/>
                </a:solidFill>
                <a:latin typeface="Times New Roman" panose="02020603050405020304" charset="0"/>
                <a:cs typeface="Times New Roman" panose="02020603050405020304" charset="0"/>
              </a:rPr>
              <a:t>Write the correct form of the word in brackets.</a:t>
            </a:r>
            <a:endParaRPr lang="en-US" altLang="zh-CN" sz="2400" b="1" i="1">
              <a:solidFill>
                <a:schemeClr val="accent1"/>
              </a:solidFill>
              <a:latin typeface="Times New Roman" panose="02020603050405020304" charset="0"/>
              <a:cs typeface="Times New Roman" panose="02020603050405020304" charset="0"/>
            </a:endParaRPr>
          </a:p>
        </p:txBody>
      </p:sp>
      <p:sp>
        <p:nvSpPr>
          <p:cNvPr id="9" name="文本框 8"/>
          <p:cNvSpPr txBox="1"/>
          <p:nvPr/>
        </p:nvSpPr>
        <p:spPr>
          <a:xfrm>
            <a:off x="1327150" y="1563370"/>
            <a:ext cx="9308465" cy="4165600"/>
          </a:xfrm>
          <a:prstGeom prst="rect">
            <a:avLst/>
          </a:prstGeom>
          <a:noFill/>
        </p:spPr>
        <p:txBody>
          <a:bodyPr wrap="square" rtlCol="0">
            <a:noAutofit/>
          </a:bodyPr>
          <a:p>
            <a:pPr indent="0" algn="just" fontAlgn="auto">
              <a:lnSpc>
                <a:spcPct val="200000"/>
              </a:lnSpc>
            </a:pPr>
            <a:r>
              <a:rPr lang="en-US" altLang="zh-CN" sz="2200">
                <a:latin typeface="Times New Roman" panose="02020603050405020304" charset="0"/>
                <a:cs typeface="Times New Roman" panose="02020603050405020304" charset="0"/>
              </a:rPr>
              <a:t>(1) I have a proven ___________ (able) to deliver successful marketing campaigns.</a:t>
            </a:r>
            <a:endParaRPr lang="en-US" altLang="zh-CN" sz="2200">
              <a:latin typeface="Times New Roman" panose="02020603050405020304" charset="0"/>
              <a:cs typeface="Times New Roman" panose="02020603050405020304" charset="0"/>
            </a:endParaRPr>
          </a:p>
          <a:p>
            <a:pPr indent="0" algn="just" fontAlgn="auto">
              <a:lnSpc>
                <a:spcPct val="200000"/>
              </a:lnSpc>
            </a:pPr>
            <a:r>
              <a:rPr lang="en-US" altLang="zh-CN" sz="2200">
                <a:latin typeface="Times New Roman" panose="02020603050405020304" charset="0"/>
                <a:cs typeface="Times New Roman" panose="02020603050405020304" charset="0"/>
              </a:rPr>
              <a:t>(2) I am a strong ___________ (collaborate).</a:t>
            </a:r>
            <a:endParaRPr lang="en-US" altLang="zh-CN" sz="2200">
              <a:latin typeface="Times New Roman" panose="02020603050405020304" charset="0"/>
              <a:cs typeface="Times New Roman" panose="02020603050405020304" charset="0"/>
            </a:endParaRPr>
          </a:p>
          <a:p>
            <a:pPr indent="0" algn="just" fontAlgn="auto">
              <a:lnSpc>
                <a:spcPct val="200000"/>
              </a:lnSpc>
            </a:pPr>
            <a:r>
              <a:rPr lang="en-US" altLang="zh-CN" sz="2200">
                <a:latin typeface="Times New Roman" panose="02020603050405020304" charset="0"/>
                <a:cs typeface="Times New Roman" panose="02020603050405020304" charset="0"/>
              </a:rPr>
              <a:t>(3) I have specialist ___________ (know) of marketing.</a:t>
            </a:r>
            <a:endParaRPr lang="en-US" altLang="zh-CN" sz="2200">
              <a:latin typeface="Times New Roman" panose="02020603050405020304" charset="0"/>
              <a:cs typeface="Times New Roman" panose="02020603050405020304" charset="0"/>
            </a:endParaRPr>
          </a:p>
          <a:p>
            <a:pPr indent="0" algn="just" fontAlgn="auto">
              <a:lnSpc>
                <a:spcPct val="200000"/>
              </a:lnSpc>
            </a:pPr>
            <a:r>
              <a:rPr lang="en-US" altLang="zh-CN" sz="2200">
                <a:latin typeface="Times New Roman" panose="02020603050405020304" charset="0"/>
                <a:cs typeface="Times New Roman" panose="02020603050405020304" charset="0"/>
              </a:rPr>
              <a:t>(4) I use my ___________ (expert) in analytics to access the success of campaigns.</a:t>
            </a:r>
            <a:endParaRPr lang="en-US" altLang="zh-CN" sz="2200">
              <a:latin typeface="Times New Roman" panose="02020603050405020304" charset="0"/>
              <a:cs typeface="Times New Roman" panose="02020603050405020304" charset="0"/>
            </a:endParaRPr>
          </a:p>
        </p:txBody>
      </p:sp>
      <p:sp>
        <p:nvSpPr>
          <p:cNvPr id="5" name="文本框 4"/>
          <p:cNvSpPr txBox="1"/>
          <p:nvPr/>
        </p:nvSpPr>
        <p:spPr>
          <a:xfrm>
            <a:off x="4237355" y="1810385"/>
            <a:ext cx="1381760"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ability</a:t>
            </a:r>
            <a:endParaRPr lang="en-US" altLang="zh-CN" sz="2200">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3394075" y="3166110"/>
            <a:ext cx="1535430"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collaborator</a:t>
            </a:r>
            <a:endParaRPr lang="en-US" altLang="zh-CN" sz="2200">
              <a:solidFill>
                <a:srgbClr val="FF0000"/>
              </a:solidFill>
              <a:latin typeface="Times New Roman" panose="02020603050405020304" charset="0"/>
              <a:cs typeface="Times New Roman" panose="02020603050405020304" charset="0"/>
            </a:endParaRPr>
          </a:p>
        </p:txBody>
      </p:sp>
      <p:sp>
        <p:nvSpPr>
          <p:cNvPr id="7" name="文本框 6"/>
          <p:cNvSpPr txBox="1"/>
          <p:nvPr/>
        </p:nvSpPr>
        <p:spPr>
          <a:xfrm>
            <a:off x="3747135" y="3819525"/>
            <a:ext cx="1535430"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knowledge</a:t>
            </a:r>
            <a:endParaRPr lang="en-US" altLang="zh-CN" sz="22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3258820" y="4489450"/>
            <a:ext cx="1381760"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expertise</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8" grpId="0"/>
      <p:bldP spid="8"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0" name="文本框 9"/>
          <p:cNvSpPr txBox="1"/>
          <p:nvPr/>
        </p:nvSpPr>
        <p:spPr>
          <a:xfrm>
            <a:off x="1750060" y="963295"/>
            <a:ext cx="8997950" cy="4523105"/>
          </a:xfrm>
          <a:prstGeom prst="rect">
            <a:avLst/>
          </a:prstGeom>
          <a:noFill/>
        </p:spPr>
        <p:txBody>
          <a:bodyPr wrap="square" rtlCol="0">
            <a:spAutoFit/>
          </a:bodyPr>
          <a:p>
            <a:pPr indent="0" fontAlgn="auto">
              <a:lnSpc>
                <a:spcPct val="200000"/>
              </a:lnSpc>
            </a:pPr>
            <a:r>
              <a:rPr lang="en-US" altLang="zh-CN" sz="2400">
                <a:latin typeface="Times New Roman" panose="02020603050405020304" charset="0"/>
                <a:cs typeface="Times New Roman" panose="02020603050405020304" charset="0"/>
              </a:rPr>
              <a:t>(5) I was ___________ (responsibility) for the overall social media strategy.</a:t>
            </a:r>
            <a:endParaRPr lang="en-US" altLang="zh-CN" sz="2400">
              <a:latin typeface="Times New Roman" panose="02020603050405020304" charset="0"/>
              <a:cs typeface="Times New Roman" panose="02020603050405020304" charset="0"/>
            </a:endParaRPr>
          </a:p>
          <a:p>
            <a:pPr indent="0" fontAlgn="auto">
              <a:lnSpc>
                <a:spcPct val="200000"/>
              </a:lnSpc>
            </a:pPr>
            <a:r>
              <a:rPr lang="en-US" altLang="zh-CN" sz="2400">
                <a:latin typeface="Times New Roman" panose="02020603050405020304" charset="0"/>
                <a:cs typeface="Times New Roman" panose="02020603050405020304" charset="0"/>
              </a:rPr>
              <a:t>(6) I played a key role in ___________ (number) campaigns.</a:t>
            </a:r>
            <a:endParaRPr lang="en-US" altLang="zh-CN" sz="2400">
              <a:latin typeface="Times New Roman" panose="02020603050405020304" charset="0"/>
              <a:cs typeface="Times New Roman" panose="02020603050405020304" charset="0"/>
            </a:endParaRPr>
          </a:p>
          <a:p>
            <a:pPr indent="0" fontAlgn="auto">
              <a:lnSpc>
                <a:spcPct val="200000"/>
              </a:lnSpc>
            </a:pPr>
            <a:r>
              <a:rPr lang="en-US" altLang="zh-CN" sz="2400">
                <a:latin typeface="Times New Roman" panose="02020603050405020304" charset="0"/>
                <a:cs typeface="Times New Roman" panose="02020603050405020304" charset="0"/>
              </a:rPr>
              <a:t>(7) I started to ___________ (money) my blog through sponsored posts.</a:t>
            </a:r>
            <a:endParaRPr lang="en-US" altLang="zh-CN" sz="2400">
              <a:latin typeface="Times New Roman" panose="02020603050405020304" charset="0"/>
              <a:cs typeface="Times New Roman" panose="02020603050405020304" charset="0"/>
            </a:endParaRPr>
          </a:p>
          <a:p>
            <a:pPr indent="0" fontAlgn="auto">
              <a:lnSpc>
                <a:spcPct val="200000"/>
              </a:lnSpc>
            </a:pPr>
            <a:r>
              <a:rPr lang="en-US" altLang="zh-CN" sz="2400">
                <a:latin typeface="Times New Roman" panose="02020603050405020304" charset="0"/>
                <a:cs typeface="Times New Roman" panose="02020603050405020304" charset="0"/>
              </a:rPr>
              <a:t>(8) I worked on several initiatives to boost customer ___________ (engage).</a:t>
            </a:r>
            <a:endParaRPr lang="en-US" altLang="zh-CN" sz="2400">
              <a:latin typeface="Times New Roman" panose="02020603050405020304" charset="0"/>
              <a:cs typeface="Times New Roman" panose="02020603050405020304" charset="0"/>
            </a:endParaRPr>
          </a:p>
        </p:txBody>
      </p:sp>
      <p:sp>
        <p:nvSpPr>
          <p:cNvPr id="11" name="文本框 10"/>
          <p:cNvSpPr txBox="1"/>
          <p:nvPr/>
        </p:nvSpPr>
        <p:spPr>
          <a:xfrm>
            <a:off x="3162300" y="1259840"/>
            <a:ext cx="1734820"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responsible</a:t>
            </a:r>
            <a:endParaRPr lang="en-US" altLang="zh-CN" sz="2200">
              <a:solidFill>
                <a:srgbClr val="FF0000"/>
              </a:solidFill>
              <a:latin typeface="Times New Roman" panose="02020603050405020304" charset="0"/>
              <a:cs typeface="Times New Roman" panose="02020603050405020304" charset="0"/>
            </a:endParaRPr>
          </a:p>
        </p:txBody>
      </p:sp>
      <p:sp>
        <p:nvSpPr>
          <p:cNvPr id="12" name="文本框 11"/>
          <p:cNvSpPr txBox="1"/>
          <p:nvPr/>
        </p:nvSpPr>
        <p:spPr>
          <a:xfrm>
            <a:off x="5112385" y="2738120"/>
            <a:ext cx="1734820"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numerous</a:t>
            </a:r>
            <a:endParaRPr lang="en-US" altLang="zh-CN" sz="2200">
              <a:solidFill>
                <a:srgbClr val="FF0000"/>
              </a:solidFill>
              <a:latin typeface="Times New Roman" panose="02020603050405020304" charset="0"/>
              <a:cs typeface="Times New Roman" panose="02020603050405020304" charset="0"/>
            </a:endParaRPr>
          </a:p>
        </p:txBody>
      </p:sp>
      <p:sp>
        <p:nvSpPr>
          <p:cNvPr id="13" name="文本框 12"/>
          <p:cNvSpPr txBox="1"/>
          <p:nvPr/>
        </p:nvSpPr>
        <p:spPr>
          <a:xfrm>
            <a:off x="3931285" y="3478530"/>
            <a:ext cx="1734820"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monetize </a:t>
            </a:r>
            <a:endParaRPr lang="en-US" altLang="zh-CN" sz="2200">
              <a:solidFill>
                <a:srgbClr val="FF0000"/>
              </a:solidFill>
              <a:latin typeface="Times New Roman" panose="02020603050405020304" charset="0"/>
              <a:cs typeface="Times New Roman" panose="02020603050405020304" charset="0"/>
            </a:endParaRPr>
          </a:p>
        </p:txBody>
      </p:sp>
      <p:sp>
        <p:nvSpPr>
          <p:cNvPr id="14" name="文本框 13"/>
          <p:cNvSpPr txBox="1"/>
          <p:nvPr/>
        </p:nvSpPr>
        <p:spPr>
          <a:xfrm>
            <a:off x="8288655" y="4189730"/>
            <a:ext cx="1734820"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engagement</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P spid="13" grpId="0"/>
      <p:bldP spid="13" grpId="1"/>
      <p:bldP spid="14" grpId="0"/>
      <p:bldP spid="14"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24" name="组合 23"/>
          <p:cNvGrpSpPr/>
          <p:nvPr/>
        </p:nvGrpSpPr>
        <p:grpSpPr>
          <a:xfrm>
            <a:off x="525145" y="319405"/>
            <a:ext cx="2759075" cy="407670"/>
            <a:chOff x="6572" y="5506"/>
            <a:chExt cx="5764" cy="1064"/>
          </a:xfrm>
        </p:grpSpPr>
        <p:grpSp>
          <p:nvGrpSpPr>
            <p:cNvPr id="25" name="组合 24"/>
            <p:cNvGrpSpPr/>
            <p:nvPr>
              <p:custDataLst>
                <p:tags r:id="rId2"/>
              </p:custDataLst>
            </p:nvPr>
          </p:nvGrpSpPr>
          <p:grpSpPr>
            <a:xfrm>
              <a:off x="6572" y="5506"/>
              <a:ext cx="5764" cy="1064"/>
              <a:chOff x="6378580" y="2586975"/>
              <a:chExt cx="1765653" cy="969440"/>
            </a:xfrm>
          </p:grpSpPr>
          <p:sp>
            <p:nvSpPr>
              <p:cNvPr id="26" name="矩形: 圆角 36"/>
              <p:cNvSpPr/>
              <p:nvPr>
                <p:custDataLst>
                  <p:tags r:id="rId3"/>
                </p:custDataLst>
              </p:nvPr>
            </p:nvSpPr>
            <p:spPr>
              <a:xfrm>
                <a:off x="6378580" y="2586975"/>
                <a:ext cx="1765653" cy="96944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alibri Light" panose="020F0302020204030204"/>
                  <a:ea typeface="方正细谭黑简体"/>
                  <a:sym typeface="Calibri Light" panose="020F0302020204030204"/>
                </a:endParaRPr>
              </a:p>
            </p:txBody>
          </p:sp>
          <p:sp>
            <p:nvSpPr>
              <p:cNvPr id="27" name="TextBox 7"/>
              <p:cNvSpPr txBox="1"/>
              <p:nvPr>
                <p:custDataLst>
                  <p:tags r:id="rId4"/>
                </p:custDataLst>
              </p:nvPr>
            </p:nvSpPr>
            <p:spPr>
              <a:xfrm>
                <a:off x="6916606" y="2633787"/>
                <a:ext cx="1227627" cy="659884"/>
              </a:xfrm>
              <a:prstGeom prst="rect">
                <a:avLst/>
              </a:prstGeom>
              <a:noFill/>
            </p:spPr>
            <p:txBody>
              <a:bodyPr wrap="square" rtlCol="0" anchor="t">
                <a:noAutofit/>
              </a:bodyPr>
              <a:lstStyle/>
              <a:p>
                <a:pPr algn="ctr" defTabSz="457200"/>
                <a:r>
                  <a:rPr lang="en-US" altLang="zh-CN" b="1" dirty="0">
                    <a:solidFill>
                      <a:prstClr val="white"/>
                    </a:solidFill>
                    <a:latin typeface="Calibri Light" panose="020F0302020204030204"/>
                    <a:ea typeface="方正细谭黑简体"/>
                    <a:cs typeface="Open Sans" panose="020B0606030504020204"/>
                    <a:sym typeface="Calibri Light" panose="020F0302020204030204"/>
                  </a:rPr>
                  <a:t>Online Tasks</a:t>
                </a:r>
                <a:endParaRPr lang="en-US" altLang="zh-CN"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28" name="AutoShape 111"/>
            <p:cNvSpPr/>
            <p:nvPr>
              <p:custDataLst>
                <p:tags r:id="rId5"/>
              </p:custDataLst>
            </p:nvPr>
          </p:nvSpPr>
          <p:spPr bwMode="auto">
            <a:xfrm>
              <a:off x="7389" y="5703"/>
              <a:ext cx="1133" cy="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grpSp>
        <p:nvGrpSpPr>
          <p:cNvPr id="2" name="组合 1"/>
          <p:cNvGrpSpPr/>
          <p:nvPr/>
        </p:nvGrpSpPr>
        <p:grpSpPr>
          <a:xfrm>
            <a:off x="441960" y="1122045"/>
            <a:ext cx="10639425" cy="3961130"/>
            <a:chOff x="696" y="1767"/>
            <a:chExt cx="16755" cy="6238"/>
          </a:xfrm>
        </p:grpSpPr>
        <p:sp>
          <p:nvSpPr>
            <p:cNvPr id="4" name="文本框 3"/>
            <p:cNvSpPr txBox="1"/>
            <p:nvPr/>
          </p:nvSpPr>
          <p:spPr>
            <a:xfrm>
              <a:off x="696" y="1767"/>
              <a:ext cx="2795" cy="72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Task 3</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5" name="文本框 4"/>
            <p:cNvSpPr txBox="1"/>
            <p:nvPr/>
          </p:nvSpPr>
          <p:spPr>
            <a:xfrm>
              <a:off x="2297" y="2483"/>
              <a:ext cx="15155" cy="725"/>
            </a:xfrm>
            <a:prstGeom prst="rect">
              <a:avLst/>
            </a:prstGeom>
            <a:noFill/>
          </p:spPr>
          <p:txBody>
            <a:bodyPr wrap="square" rtlCol="0">
              <a:spAutoFit/>
            </a:bodyPr>
            <a:p>
              <a:pPr algn="l">
                <a:buClrTx/>
                <a:buSzTx/>
                <a:buFontTx/>
              </a:pPr>
              <a:r>
                <a:rPr lang="en-US" altLang="zh-CN" sz="2400" b="1" i="1">
                  <a:solidFill>
                    <a:schemeClr val="accent1"/>
                  </a:solidFill>
                  <a:latin typeface="Times New Roman" panose="02020603050405020304" charset="0"/>
                  <a:cs typeface="Times New Roman" panose="02020603050405020304" charset="0"/>
                </a:rPr>
                <a:t>Put the words and phrases in order to make complete sentences.</a:t>
              </a:r>
              <a:endParaRPr lang="en-US" altLang="zh-CN" sz="2400" b="1" i="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2175" y="3791"/>
              <a:ext cx="14533" cy="421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(1) roles</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I      have</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in</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various</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experience</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five years’</a:t>
              </a:r>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(2) My</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involves</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working</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deadlines</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role</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tight</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to</a:t>
              </a:r>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(3) a</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create</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ability to</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I have</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successful campaigns</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proven</a:t>
              </a:r>
              <a:endParaRPr lang="en-US" altLang="zh-CN" sz="2400">
                <a:latin typeface="Times New Roman" panose="02020603050405020304" charset="0"/>
                <a:cs typeface="Times New Roman" panose="02020603050405020304" charset="0"/>
              </a:endParaRPr>
            </a:p>
          </p:txBody>
        </p:sp>
      </p:grpSp>
      <p:sp>
        <p:nvSpPr>
          <p:cNvPr id="7" name="文本框 6"/>
          <p:cNvSpPr txBox="1"/>
          <p:nvPr/>
        </p:nvSpPr>
        <p:spPr>
          <a:xfrm>
            <a:off x="1534795" y="2968625"/>
            <a:ext cx="82149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I have five years’ experience in various roles.</a:t>
            </a:r>
            <a:endParaRPr lang="en-US" altLang="zh-CN" sz="24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1534795" y="4017010"/>
            <a:ext cx="82149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My role involves working to tight deadlines.</a:t>
            </a:r>
            <a:endParaRPr lang="en-US" altLang="zh-CN" sz="2400">
              <a:solidFill>
                <a:srgbClr val="FF0000"/>
              </a:solidFill>
              <a:latin typeface="Times New Roman" panose="02020603050405020304" charset="0"/>
              <a:cs typeface="Times New Roman" panose="02020603050405020304" charset="0"/>
            </a:endParaRPr>
          </a:p>
        </p:txBody>
      </p:sp>
      <p:sp>
        <p:nvSpPr>
          <p:cNvPr id="9" name="文本框 8"/>
          <p:cNvSpPr txBox="1"/>
          <p:nvPr/>
        </p:nvSpPr>
        <p:spPr>
          <a:xfrm>
            <a:off x="1560830" y="5189220"/>
            <a:ext cx="82149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I have a proven ability to create successful campaigns.</a:t>
            </a:r>
            <a:endParaRPr lang="en-US" altLang="zh-CN" sz="24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81125" y="1163320"/>
            <a:ext cx="9228455" cy="3784600"/>
          </a:xfrm>
          <a:prstGeom prst="rect">
            <a:avLst/>
          </a:prstGeom>
          <a:noFill/>
        </p:spPr>
        <p:txBody>
          <a:bodyPr wrap="square" rtlCol="0">
            <a:spAutoFit/>
          </a:bodyPr>
          <a:p>
            <a:pPr indent="0" fontAlgn="auto">
              <a:lnSpc>
                <a:spcPct val="200000"/>
              </a:lnSpc>
            </a:pPr>
            <a:r>
              <a:rPr lang="en-US" altLang="zh-CN" sz="2400">
                <a:latin typeface="Times New Roman" panose="02020603050405020304" charset="0"/>
                <a:cs typeface="Times New Roman" panose="02020603050405020304" charset="0"/>
              </a:rPr>
              <a:t>(4) digital</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in</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specialize</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I</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marketing</a:t>
            </a:r>
            <a:endParaRPr lang="en-US" altLang="zh-CN" sz="2400">
              <a:latin typeface="Times New Roman" panose="02020603050405020304" charset="0"/>
              <a:cs typeface="Times New Roman" panose="02020603050405020304" charset="0"/>
            </a:endParaRPr>
          </a:p>
          <a:p>
            <a:pPr indent="0" fontAlgn="auto">
              <a:lnSpc>
                <a:spcPct val="200000"/>
              </a:lnSpc>
            </a:pPr>
            <a:endParaRPr lang="en-US" altLang="zh-CN" sz="2400">
              <a:latin typeface="Times New Roman" panose="02020603050405020304" charset="0"/>
              <a:cs typeface="Times New Roman" panose="02020603050405020304" charset="0"/>
            </a:endParaRPr>
          </a:p>
          <a:p>
            <a:pPr indent="0" fontAlgn="auto">
              <a:lnSpc>
                <a:spcPct val="200000"/>
              </a:lnSpc>
            </a:pPr>
            <a:r>
              <a:rPr lang="en-US" altLang="zh-CN" sz="2400">
                <a:latin typeface="Times New Roman" panose="02020603050405020304" charset="0"/>
                <a:cs typeface="Times New Roman" panose="02020603050405020304" charset="0"/>
              </a:rPr>
              <a:t>(5) in</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excel</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I</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impact</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analysis</a:t>
            </a:r>
            <a:endParaRPr lang="en-US" altLang="zh-CN" sz="2400">
              <a:latin typeface="Times New Roman" panose="02020603050405020304" charset="0"/>
              <a:cs typeface="Times New Roman" panose="02020603050405020304" charset="0"/>
            </a:endParaRPr>
          </a:p>
          <a:p>
            <a:pPr indent="0" fontAlgn="auto">
              <a:lnSpc>
                <a:spcPct val="200000"/>
              </a:lnSpc>
            </a:pPr>
            <a:endParaRPr lang="en-US" altLang="zh-CN" sz="2400">
              <a:latin typeface="Times New Roman" panose="02020603050405020304" charset="0"/>
              <a:cs typeface="Times New Roman" panose="02020603050405020304" charset="0"/>
            </a:endParaRPr>
          </a:p>
          <a:p>
            <a:pPr indent="0" fontAlgn="auto">
              <a:lnSpc>
                <a:spcPct val="200000"/>
              </a:lnSpc>
            </a:pPr>
            <a:r>
              <a:rPr lang="en-US" altLang="zh-CN" sz="2400">
                <a:latin typeface="Times New Roman" panose="02020603050405020304" charset="0"/>
                <a:cs typeface="Times New Roman" panose="02020603050405020304" charset="0"/>
              </a:rPr>
              <a:t>(6) I</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of</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knowledge</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advanced</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statistics</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have</a:t>
            </a:r>
            <a:endParaRPr lang="en-US" altLang="zh-CN" sz="2400">
              <a:latin typeface="Times New Roman" panose="02020603050405020304" charset="0"/>
              <a:cs typeface="Times New Roman" panose="02020603050405020304" charset="0"/>
            </a:endParaRPr>
          </a:p>
        </p:txBody>
      </p:sp>
      <p:sp>
        <p:nvSpPr>
          <p:cNvPr id="7" name="文本框 6"/>
          <p:cNvSpPr txBox="1"/>
          <p:nvPr/>
        </p:nvSpPr>
        <p:spPr>
          <a:xfrm>
            <a:off x="1534795" y="2108835"/>
            <a:ext cx="82149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I specialize in digital marketing.</a:t>
            </a:r>
            <a:endParaRPr lang="en-US" altLang="zh-CN" sz="2400">
              <a:solidFill>
                <a:srgbClr val="FF0000"/>
              </a:solidFill>
              <a:latin typeface="Times New Roman" panose="02020603050405020304" charset="0"/>
              <a:cs typeface="Times New Roman" panose="02020603050405020304" charset="0"/>
            </a:endParaRPr>
          </a:p>
        </p:txBody>
      </p:sp>
      <p:sp>
        <p:nvSpPr>
          <p:cNvPr id="4" name="文本框 3"/>
          <p:cNvSpPr txBox="1"/>
          <p:nvPr/>
        </p:nvSpPr>
        <p:spPr>
          <a:xfrm>
            <a:off x="1534795" y="3679190"/>
            <a:ext cx="82149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I excel in impact analysis.</a:t>
            </a:r>
            <a:endParaRPr lang="en-US" altLang="zh-CN" sz="2400">
              <a:solidFill>
                <a:srgbClr val="FF0000"/>
              </a:solidFill>
              <a:latin typeface="Times New Roman" panose="02020603050405020304" charset="0"/>
              <a:cs typeface="Times New Roman" panose="02020603050405020304" charset="0"/>
            </a:endParaRPr>
          </a:p>
        </p:txBody>
      </p:sp>
      <p:sp>
        <p:nvSpPr>
          <p:cNvPr id="5" name="文本框 4"/>
          <p:cNvSpPr txBox="1"/>
          <p:nvPr/>
        </p:nvSpPr>
        <p:spPr>
          <a:xfrm>
            <a:off x="1534795" y="5071110"/>
            <a:ext cx="82149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I have advanced knowledge of statistics.</a:t>
            </a:r>
            <a:endParaRPr lang="en-US" altLang="zh-CN" sz="24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 grpId="0"/>
      <p:bldP spid="4" grpId="1"/>
      <p:bldP spid="5" grpId="0"/>
      <p:bldP spid="5"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583565"/>
            <a:ext cx="11308715" cy="58134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145540" y="1006475"/>
            <a:ext cx="495046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A. Writing Skills for R</a:t>
            </a:r>
            <a:r>
              <a:rPr lang="en-US" altLang="en-US" sz="2800" b="1">
                <a:latin typeface="Times New Roman" panose="02020603050405020304" charset="0"/>
                <a:cs typeface="Times New Roman" panose="02020603050405020304" charset="0"/>
              </a:rPr>
              <a:t>é</a:t>
            </a:r>
            <a:r>
              <a:rPr lang="en-US" altLang="zh-CN" sz="2800" b="1">
                <a:latin typeface="Times New Roman" panose="02020603050405020304" charset="0"/>
                <a:cs typeface="Times New Roman" panose="02020603050405020304" charset="0"/>
              </a:rPr>
              <a:t>sum</a:t>
            </a:r>
            <a:r>
              <a:rPr lang="en-US" altLang="en-US" sz="2800" b="1">
                <a:latin typeface="Times New Roman" panose="02020603050405020304" charset="0"/>
                <a:cs typeface="Times New Roman" panose="02020603050405020304" charset="0"/>
              </a:rPr>
              <a:t>é</a:t>
            </a:r>
            <a:r>
              <a:rPr lang="en-US" altLang="zh-CN" sz="2800" b="1">
                <a:latin typeface="Times New Roman" panose="02020603050405020304" charset="0"/>
                <a:cs typeface="Times New Roman" panose="02020603050405020304" charset="0"/>
              </a:rPr>
              <a:t>s</a:t>
            </a:r>
            <a:endParaRPr lang="en-US" altLang="zh-CN" sz="2800" b="1">
              <a:latin typeface="Times New Roman" panose="02020603050405020304" charset="0"/>
              <a:cs typeface="Times New Roman" panose="02020603050405020304" charset="0"/>
            </a:endParaRPr>
          </a:p>
        </p:txBody>
      </p:sp>
      <p:sp>
        <p:nvSpPr>
          <p:cNvPr id="6" name="文本框 5"/>
          <p:cNvSpPr txBox="1"/>
          <p:nvPr/>
        </p:nvSpPr>
        <p:spPr>
          <a:xfrm>
            <a:off x="525780" y="0"/>
            <a:ext cx="4796155" cy="583565"/>
          </a:xfrm>
          <a:prstGeom prst="rect">
            <a:avLst/>
          </a:prstGeom>
          <a:solidFill>
            <a:schemeClr val="accent1">
              <a:lumMod val="75000"/>
            </a:schemeClr>
          </a:solidFill>
        </p:spPr>
        <p:txBody>
          <a:bodyPr wrap="square" rtlCol="0">
            <a:spAutoFit/>
          </a:bodyPr>
          <a:p>
            <a:r>
              <a:rPr lang="en-US" altLang="zh-CN" sz="3200" b="1">
                <a:solidFill>
                  <a:schemeClr val="bg1"/>
                </a:solidFill>
              </a:rPr>
              <a:t>Academic Wrting S</a:t>
            </a:r>
            <a:r>
              <a:rPr lang="en-US" altLang="zh-CN" sz="3200" b="1">
                <a:solidFill>
                  <a:schemeClr val="bg1"/>
                </a:solidFill>
              </a:rPr>
              <a:t>kills</a:t>
            </a:r>
            <a:endParaRPr lang="en-US" altLang="zh-CN" sz="3200" b="1">
              <a:solidFill>
                <a:schemeClr val="bg1"/>
              </a:solidFill>
            </a:endParaRPr>
          </a:p>
        </p:txBody>
      </p:sp>
      <p:sp>
        <p:nvSpPr>
          <p:cNvPr id="5" name="文本框 4"/>
          <p:cNvSpPr txBox="1"/>
          <p:nvPr/>
        </p:nvSpPr>
        <p:spPr>
          <a:xfrm>
            <a:off x="1014095" y="1738630"/>
            <a:ext cx="10358755" cy="3858260"/>
          </a:xfrm>
          <a:prstGeom prst="rect">
            <a:avLst/>
          </a:prstGeom>
          <a:noFill/>
        </p:spPr>
        <p:txBody>
          <a:bodyPr wrap="square" rtlCol="0">
            <a:spAutoFit/>
          </a:bodyPr>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sym typeface="+mn-ea"/>
              </a:rPr>
              <a:t>(</a:t>
            </a:r>
            <a:r>
              <a:rPr lang="en-US" altLang="zh-CN" sz="2400">
                <a:latin typeface="Times New Roman" panose="02020603050405020304" charset="0"/>
                <a:cs typeface="Times New Roman" panose="02020603050405020304" charset="0"/>
              </a:rPr>
              <a:t>1) Keep your r</a:t>
            </a:r>
            <a:r>
              <a:rPr lang="en-US" altLang="en-US" sz="2400">
                <a:latin typeface="Times New Roman" panose="02020603050405020304" charset="0"/>
                <a:cs typeface="Times New Roman" panose="02020603050405020304" charset="0"/>
              </a:rPr>
              <a:t>é</a:t>
            </a:r>
            <a:r>
              <a:rPr lang="en-US" altLang="zh-CN" sz="2400">
                <a:latin typeface="Times New Roman" panose="02020603050405020304" charset="0"/>
                <a:cs typeface="Times New Roman" panose="02020603050405020304" charset="0"/>
              </a:rPr>
              <a:t>sum</a:t>
            </a:r>
            <a:r>
              <a:rPr lang="en-US" altLang="en-US" sz="2400">
                <a:latin typeface="Times New Roman" panose="02020603050405020304" charset="0"/>
                <a:cs typeface="Times New Roman" panose="02020603050405020304" charset="0"/>
              </a:rPr>
              <a:t>é</a:t>
            </a:r>
            <a:r>
              <a:rPr lang="en-US" altLang="zh-CN" sz="2400">
                <a:latin typeface="Times New Roman" panose="02020603050405020304" charset="0"/>
                <a:cs typeface="Times New Roman" panose="02020603050405020304" charset="0"/>
              </a:rPr>
              <a:t> concise</a:t>
            </a:r>
            <a:endParaRPr lang="en-US" altLang="zh-CN" sz="2400">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(2) Use action verbs to show off your skills</a:t>
            </a:r>
            <a:endParaRPr lang="en-US" altLang="zh-CN" sz="2400">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(3) Put key information in the top 1/3 of the page</a:t>
            </a:r>
            <a:endParaRPr lang="en-US" altLang="zh-CN" sz="2400">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(4) Include keywords in the job description</a:t>
            </a:r>
            <a:endParaRPr lang="en-US" altLang="zh-CN" sz="2400">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(5) Back up your achievements with hard numbers</a:t>
            </a:r>
            <a:endParaRPr lang="en-US" altLang="zh-CN" sz="2400">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(6) Adjust your r</a:t>
            </a:r>
            <a:r>
              <a:rPr lang="en-US" altLang="en-US" sz="2400">
                <a:latin typeface="Times New Roman" panose="02020603050405020304" charset="0"/>
                <a:cs typeface="Times New Roman" panose="02020603050405020304" charset="0"/>
              </a:rPr>
              <a:t>é</a:t>
            </a:r>
            <a:r>
              <a:rPr lang="en-US" altLang="zh-CN" sz="2400">
                <a:latin typeface="Times New Roman" panose="02020603050405020304" charset="0"/>
                <a:cs typeface="Times New Roman" panose="02020603050405020304" charset="0"/>
              </a:rPr>
              <a:t>sum</a:t>
            </a:r>
            <a:r>
              <a:rPr lang="en-US" altLang="en-US" sz="2400">
                <a:latin typeface="Times New Roman" panose="02020603050405020304" charset="0"/>
                <a:cs typeface="Times New Roman" panose="02020603050405020304" charset="0"/>
              </a:rPr>
              <a:t>é</a:t>
            </a:r>
            <a:r>
              <a:rPr lang="en-US" altLang="zh-CN" sz="2400">
                <a:latin typeface="Times New Roman" panose="02020603050405020304" charset="0"/>
                <a:cs typeface="Times New Roman" panose="02020603050405020304" charset="0"/>
              </a:rPr>
              <a:t> for each job</a:t>
            </a:r>
            <a:endParaRPr lang="en-US" altLang="zh-CN" sz="2400">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638175"/>
            <a:ext cx="554863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B. Writing Skills for CVs</a:t>
            </a:r>
            <a:endParaRPr lang="en-US" altLang="zh-CN" sz="2800" b="1">
              <a:latin typeface="Times New Roman" panose="02020603050405020304" charset="0"/>
              <a:cs typeface="Times New Roman" panose="02020603050405020304" charset="0"/>
            </a:endParaRPr>
          </a:p>
        </p:txBody>
      </p:sp>
      <p:sp>
        <p:nvSpPr>
          <p:cNvPr id="4" name="文本框 3"/>
          <p:cNvSpPr txBox="1"/>
          <p:nvPr/>
        </p:nvSpPr>
        <p:spPr>
          <a:xfrm>
            <a:off x="1014095" y="1738630"/>
            <a:ext cx="10358755" cy="1568450"/>
          </a:xfrm>
          <a:prstGeom prst="rect">
            <a:avLst/>
          </a:prstGeom>
          <a:noFill/>
        </p:spPr>
        <p:txBody>
          <a:bodyPr wrap="square" rtlCol="0">
            <a:spAutoFit/>
          </a:bodyPr>
          <a:p>
            <a:pPr indent="609600" algn="just" fontAlgn="auto">
              <a:lnSpc>
                <a:spcPct val="20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(1) Know your audience</a:t>
            </a:r>
            <a:endParaRPr lang="en-US" altLang="zh-CN" sz="2400">
              <a:latin typeface="Times New Roman" panose="02020603050405020304" charset="0"/>
              <a:cs typeface="Times New Roman" panose="02020603050405020304" charset="0"/>
            </a:endParaRPr>
          </a:p>
          <a:p>
            <a:pPr indent="609600" algn="just" fontAlgn="auto">
              <a:lnSpc>
                <a:spcPct val="20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(2) Don’t use a lot of technical jargon</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2540"/>
            <a:ext cx="410273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3" name="矩形 2"/>
          <p:cNvSpPr/>
          <p:nvPr/>
        </p:nvSpPr>
        <p:spPr>
          <a:xfrm>
            <a:off x="4102735" y="0"/>
            <a:ext cx="2407920" cy="6858000"/>
          </a:xfrm>
          <a:prstGeom prst="rect">
            <a:avLst/>
          </a:prstGeom>
          <a:solidFill>
            <a:srgbClr val="E6E0E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1912573" y="1287254"/>
            <a:ext cx="3406471" cy="3406471"/>
          </a:xfrm>
          <a:prstGeom prst="diamond">
            <a:avLst/>
          </a:prstGeom>
          <a:solidFill>
            <a:srgbClr val="E4E0E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2224855" y="1599536"/>
            <a:ext cx="2781907"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2428079" y="1802760"/>
            <a:ext cx="2375459" cy="2375459"/>
          </a:xfrm>
          <a:prstGeom prst="diamond">
            <a:avLst/>
          </a:prstGeom>
          <a:solidFill>
            <a:srgbClr val="CAD0D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Georgia" panose="02040502050405020303" pitchFamily="18" charset="0"/>
              </a:rPr>
              <a:t>WRITING</a:t>
            </a:r>
            <a:endParaRPr lang="en-US" altLang="zh-CN" sz="1600" dirty="0">
              <a:latin typeface="Georgia" panose="02040502050405020303" pitchFamily="18" charset="0"/>
            </a:endParaRPr>
          </a:p>
        </p:txBody>
      </p:sp>
      <p:grpSp>
        <p:nvGrpSpPr>
          <p:cNvPr id="34" name="组合 33"/>
          <p:cNvGrpSpPr/>
          <p:nvPr/>
        </p:nvGrpSpPr>
        <p:grpSpPr>
          <a:xfrm rot="16200000" flipH="1">
            <a:off x="4789946" y="2710786"/>
            <a:ext cx="1442024" cy="719424"/>
            <a:chOff x="2467503" y="4400363"/>
            <a:chExt cx="1442024" cy="719424"/>
          </a:xfrm>
        </p:grpSpPr>
        <p:cxnSp>
          <p:nvCxnSpPr>
            <p:cNvPr id="31" name="PA_直接连接符 30"/>
            <p:cNvCxnSpPr/>
            <p:nvPr>
              <p:custDataLst>
                <p:tags r:id="rId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PA_菱形 23"/>
          <p:cNvSpPr/>
          <p:nvPr>
            <p:custDataLst>
              <p:tags r:id="rId6"/>
            </p:custDataLst>
          </p:nvPr>
        </p:nvSpPr>
        <p:spPr>
          <a:xfrm>
            <a:off x="2161540" y="1599565"/>
            <a:ext cx="601980" cy="60198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7"/>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8"/>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9"/>
            </p:custDataLst>
          </p:nvPr>
        </p:nvGrpSpPr>
        <p:grpSpPr>
          <a:xfrm>
            <a:off x="5182600" y="5711062"/>
            <a:ext cx="369806" cy="856603"/>
            <a:chOff x="6697441" y="5773974"/>
            <a:chExt cx="439960" cy="1019104"/>
          </a:xfrm>
        </p:grpSpPr>
        <p:grpSp>
          <p:nvGrpSpPr>
            <p:cNvPr id="50" name="PA_组合 49"/>
            <p:cNvGrpSpPr/>
            <p:nvPr>
              <p:custDataLst>
                <p:tags r:id="rId10"/>
              </p:custDataLst>
            </p:nvPr>
          </p:nvGrpSpPr>
          <p:grpSpPr>
            <a:xfrm>
              <a:off x="6698167" y="6159623"/>
              <a:ext cx="439234" cy="219131"/>
              <a:chOff x="2467501" y="4444780"/>
              <a:chExt cx="1442026" cy="719417"/>
            </a:xfrm>
          </p:grpSpPr>
          <p:cxnSp>
            <p:nvCxnSpPr>
              <p:cNvPr id="51" name="PA_直接连接符 30"/>
              <p:cNvCxnSpPr/>
              <p:nvPr>
                <p:custDataLst>
                  <p:tags r:id="rId11"/>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12"/>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6"/>
              </p:custDataLst>
            </p:nvPr>
          </p:nvGrpSpPr>
          <p:grpSpPr>
            <a:xfrm>
              <a:off x="6697441" y="6573945"/>
              <a:ext cx="439233" cy="219133"/>
              <a:chOff x="2467503" y="4400363"/>
              <a:chExt cx="1442024" cy="719424"/>
            </a:xfrm>
          </p:grpSpPr>
          <p:cxnSp>
            <p:nvCxnSpPr>
              <p:cNvPr id="57"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19"/>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20"/>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21"/>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579735" y="5311775"/>
            <a:ext cx="1097280" cy="583565"/>
          </a:xfrm>
          <a:prstGeom prst="rect">
            <a:avLst/>
          </a:prstGeom>
          <a:noFill/>
        </p:spPr>
        <p:txBody>
          <a:bodyPr wrap="square" rtlCol="0">
            <a:spAutoFit/>
          </a:bodyPr>
          <a:lstStyle/>
          <a:p>
            <a:r>
              <a:rPr lang="en-US" altLang="zh-CN" sz="3200"/>
              <a:t>END</a:t>
            </a:r>
            <a:endParaRPr lang="en-US" altLang="zh-CN" sz="3200"/>
          </a:p>
        </p:txBody>
      </p:sp>
      <p:sp>
        <p:nvSpPr>
          <p:cNvPr id="17" name="文本框 16"/>
          <p:cNvSpPr txBox="1"/>
          <p:nvPr/>
        </p:nvSpPr>
        <p:spPr>
          <a:xfrm>
            <a:off x="6980995" y="2468843"/>
            <a:ext cx="6838075" cy="829945"/>
          </a:xfrm>
          <a:prstGeom prst="rect">
            <a:avLst/>
          </a:prstGeom>
          <a:noFill/>
        </p:spPr>
        <p:txBody>
          <a:bodyPr wrap="square" rtlCol="0">
            <a:spAutoFit/>
          </a:bodyPr>
          <a:lstStyle/>
          <a:p>
            <a:pPr lvl="0" algn="ctr"/>
            <a:r>
              <a:rPr lang="en-US" altLang="zh-CN" sz="4800" dirty="0">
                <a:solidFill>
                  <a:prstClr val="black"/>
                </a:solidFill>
                <a:latin typeface="Calibri Light" panose="020F0302020204030204"/>
                <a:ea typeface="方正细谭黑简体"/>
                <a:sym typeface="Calibri Light" panose="020F0302020204030204"/>
              </a:rPr>
              <a:t>THANK YOU</a:t>
            </a:r>
            <a:endParaRPr lang="en-US" altLang="zh-CN" sz="4800" dirty="0">
              <a:solidFill>
                <a:prstClr val="black"/>
              </a:solidFill>
              <a:latin typeface="Calibri Light" panose="020F0302020204030204"/>
              <a:ea typeface="方正细谭黑简体"/>
              <a:sym typeface="Calibri Light" panose="020F0302020204030204"/>
            </a:endParaRPr>
          </a:p>
        </p:txBody>
      </p:sp>
      <p:sp>
        <p:nvSpPr>
          <p:cNvPr id="30" name="矩形 2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8449310" y="4110990"/>
            <a:ext cx="3591560" cy="521970"/>
          </a:xfrm>
          <a:prstGeom prst="rect">
            <a:avLst/>
          </a:prstGeom>
        </p:spPr>
        <p:txBody>
          <a:bodyPr wrap="square">
            <a:spAutoFit/>
          </a:bodyPr>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Practice makes perfect</a:t>
            </a:r>
            <a:endParaRPr lang="en-US" altLang="zh-CN" sz="1400" dirty="0">
              <a:solidFill>
                <a:schemeClr val="tx1">
                  <a:lumMod val="65000"/>
                  <a:lumOff val="35000"/>
                </a:schemeClr>
              </a:solidFill>
              <a:latin typeface="Times New Roman" panose="02020603050405020304" charset="0"/>
              <a:cs typeface="Times New Roman" panose="02020603050405020304" charset="0"/>
              <a:sym typeface="+mn-lt"/>
            </a:endParaRPr>
          </a:p>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Well begin is half done</a:t>
            </a:r>
            <a:r>
              <a:rPr lang="en-US" altLang="zh-CN" sz="1400" dirty="0">
                <a:solidFill>
                  <a:schemeClr val="bg1"/>
                </a:solidFill>
                <a:cs typeface="+mn-ea"/>
                <a:sym typeface="+mn-lt"/>
              </a:rPr>
              <a:t> </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13" grpId="0"/>
      <p:bldP spid="1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683385" y="67976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600" b="1">
                <a:latin typeface="Times New Roman" panose="02020603050405020304" charset="0"/>
                <a:cs typeface="Times New Roman" panose="02020603050405020304" charset="0"/>
                <a:sym typeface="+mn-ea"/>
              </a:rPr>
              <a:t>Curriculum Vitae</a:t>
            </a:r>
            <a:endParaRPr lang="en-US" altLang="zh-CN" sz="3600" b="1">
              <a:latin typeface="Times New Roman" panose="02020603050405020304" charset="0"/>
              <a:cs typeface="Times New Roman" panose="02020603050405020304" charset="0"/>
              <a:sym typeface="+mn-ea"/>
            </a:endParaRPr>
          </a:p>
        </p:txBody>
      </p:sp>
      <p:sp>
        <p:nvSpPr>
          <p:cNvPr id="5" name="文本框 4"/>
          <p:cNvSpPr txBox="1"/>
          <p:nvPr/>
        </p:nvSpPr>
        <p:spPr>
          <a:xfrm>
            <a:off x="1683385" y="1685290"/>
            <a:ext cx="8834755" cy="4523105"/>
          </a:xfrm>
          <a:prstGeom prst="rect">
            <a:avLst/>
          </a:prstGeom>
          <a:noFill/>
        </p:spPr>
        <p:txBody>
          <a:bodyPr wrap="square" rtlCol="0">
            <a:spAutoFit/>
          </a:bodyPr>
          <a:p>
            <a:pPr marL="0" indent="609600" algn="just" fontAlgn="auto">
              <a:lnSpc>
                <a:spcPct val="125000"/>
              </a:lnSpc>
              <a:spcBef>
                <a:spcPts val="0"/>
              </a:spcBef>
              <a:buNone/>
            </a:pPr>
            <a:r>
              <a:rPr lang="en-US" altLang="zh-CN" sz="2400">
                <a:latin typeface="Times New Roman" panose="02020603050405020304" charset="0"/>
                <a:cs typeface="Times New Roman" panose="02020603050405020304" charset="0"/>
              </a:rPr>
              <a:t>If your career path includes</a:t>
            </a:r>
            <a:r>
              <a:rPr lang="en-US" altLang="zh-CN" sz="2400" b="1">
                <a:latin typeface="Times New Roman" panose="02020603050405020304" charset="0"/>
                <a:cs typeface="Times New Roman" panose="02020603050405020304" charset="0"/>
              </a:rPr>
              <a:t> work in academic, scientific research, or medical fields</a:t>
            </a:r>
            <a:r>
              <a:rPr lang="en-US" altLang="zh-CN" sz="2400">
                <a:latin typeface="Times New Roman" panose="02020603050405020304" charset="0"/>
                <a:cs typeface="Times New Roman" panose="02020603050405020304" charset="0"/>
              </a:rPr>
              <a:t> in the United States, chances are good that you’ll be asked to provide a curriculum vitae rather than a typical r</a:t>
            </a:r>
            <a:r>
              <a:rPr lang="en-US" altLang="en-US" sz="2400">
                <a:latin typeface="Times New Roman" panose="02020603050405020304" charset="0"/>
                <a:cs typeface="Times New Roman" panose="02020603050405020304" charset="0"/>
              </a:rPr>
              <a:t>é</a:t>
            </a:r>
            <a:r>
              <a:rPr lang="en-US" altLang="zh-CN" sz="2400">
                <a:latin typeface="Times New Roman" panose="02020603050405020304" charset="0"/>
                <a:cs typeface="Times New Roman" panose="02020603050405020304" charset="0"/>
              </a:rPr>
              <a:t>sum</a:t>
            </a:r>
            <a:r>
              <a:rPr lang="en-US" altLang="en-US" sz="2400">
                <a:latin typeface="Times New Roman" panose="02020603050405020304" charset="0"/>
                <a:cs typeface="Times New Roman" panose="02020603050405020304" charset="0"/>
              </a:rPr>
              <a:t>é</a:t>
            </a:r>
            <a:r>
              <a:rPr lang="en-US" altLang="zh-CN" sz="2400">
                <a:latin typeface="Times New Roman" panose="02020603050405020304" charset="0"/>
                <a:cs typeface="Times New Roman" panose="02020603050405020304" charset="0"/>
              </a:rPr>
              <a:t>.</a:t>
            </a:r>
            <a:endParaRPr lang="en-US" altLang="zh-CN" sz="2400">
              <a:latin typeface="Times New Roman" panose="02020603050405020304" charset="0"/>
              <a:cs typeface="Times New Roman" panose="02020603050405020304" charset="0"/>
            </a:endParaRPr>
          </a:p>
          <a:p>
            <a:pPr indent="609600" algn="just" fontAlgn="auto">
              <a:lnSpc>
                <a:spcPct val="150000"/>
              </a:lnSpc>
              <a:spcBef>
                <a:spcPts val="0"/>
              </a:spcBef>
              <a:buNone/>
            </a:pPr>
            <a:r>
              <a:rPr lang="en-US" altLang="zh-CN" sz="2400" b="1">
                <a:latin typeface="Times New Roman" panose="02020603050405020304" charset="0"/>
                <a:cs typeface="Times New Roman" panose="02020603050405020304" charset="0"/>
                <a:sym typeface="+mn-ea"/>
              </a:rPr>
              <a:t>Curriculum Vitae </a:t>
            </a:r>
            <a:r>
              <a:rPr lang="en-US" altLang="zh-CN" sz="2400">
                <a:latin typeface="Times New Roman" panose="02020603050405020304" charset="0"/>
                <a:cs typeface="Times New Roman" panose="02020603050405020304" charset="0"/>
                <a:sym typeface="+mn-ea"/>
              </a:rPr>
              <a:t>focus on </a:t>
            </a:r>
            <a:r>
              <a:rPr lang="en-US" altLang="zh-CN" sz="2400">
                <a:latin typeface="Times New Roman" panose="02020603050405020304" charset="0"/>
                <a:cs typeface="Times New Roman" panose="02020603050405020304" charset="0"/>
                <a:sym typeface="+mn-ea"/>
              </a:rPr>
              <a:t>one’s well-rounded credentials (expressed through training and subsequent career experience).</a:t>
            </a:r>
            <a:endParaRPr lang="en-US" altLang="zh-CN" sz="2400" b="1">
              <a:latin typeface="Times New Roman" panose="02020603050405020304" charset="0"/>
              <a:cs typeface="Times New Roman" panose="02020603050405020304" charset="0"/>
              <a:sym typeface="+mn-ea"/>
            </a:endParaRPr>
          </a:p>
          <a:p>
            <a:pPr indent="609600" algn="just" fontAlgn="auto">
              <a:lnSpc>
                <a:spcPct val="150000"/>
              </a:lnSpc>
              <a:spcBef>
                <a:spcPts val="0"/>
              </a:spcBef>
              <a:buNone/>
            </a:pPr>
            <a:r>
              <a:rPr lang="en-US" altLang="zh-CN" sz="2400" b="1">
                <a:latin typeface="Times New Roman" panose="02020603050405020304" charset="0"/>
                <a:cs typeface="Times New Roman" panose="02020603050405020304" charset="0"/>
                <a:sym typeface="+mn-ea"/>
              </a:rPr>
              <a:t>Standard r</a:t>
            </a:r>
            <a:r>
              <a:rPr lang="en-US" altLang="en-US" sz="2400" b="1">
                <a:latin typeface="Times New Roman" panose="02020603050405020304" charset="0"/>
                <a:cs typeface="Times New Roman" panose="02020603050405020304" charset="0"/>
                <a:sym typeface="+mn-ea"/>
              </a:rPr>
              <a:t>é</a:t>
            </a:r>
            <a:r>
              <a:rPr lang="en-US" altLang="zh-CN" sz="2400" b="1">
                <a:latin typeface="Times New Roman" panose="02020603050405020304" charset="0"/>
                <a:cs typeface="Times New Roman" panose="02020603050405020304" charset="0"/>
                <a:sym typeface="+mn-ea"/>
              </a:rPr>
              <a:t>sum</a:t>
            </a:r>
            <a:r>
              <a:rPr lang="en-US" altLang="en-US" sz="2400" b="1">
                <a:latin typeface="Times New Roman" panose="02020603050405020304" charset="0"/>
                <a:cs typeface="Times New Roman" panose="02020603050405020304" charset="0"/>
                <a:sym typeface="+mn-ea"/>
              </a:rPr>
              <a:t>é</a:t>
            </a:r>
            <a:r>
              <a:rPr lang="en-US" altLang="zh-CN" sz="2400" b="1">
                <a:latin typeface="Times New Roman" panose="02020603050405020304" charset="0"/>
                <a:cs typeface="Times New Roman" panose="02020603050405020304" charset="0"/>
                <a:sym typeface="+mn-ea"/>
              </a:rPr>
              <a:t>s </a:t>
            </a:r>
            <a:r>
              <a:rPr lang="en-US" altLang="zh-CN" sz="2400">
                <a:latin typeface="Times New Roman" panose="02020603050405020304" charset="0"/>
                <a:cs typeface="Times New Roman" panose="02020603050405020304" charset="0"/>
                <a:sym typeface="+mn-ea"/>
              </a:rPr>
              <a:t>focus more on competence.</a:t>
            </a:r>
            <a:endParaRPr lang="en-US" altLang="zh-CN" sz="2400">
              <a:latin typeface="Times New Roman" panose="02020603050405020304" charset="0"/>
              <a:cs typeface="Times New Roman" panose="02020603050405020304" charset="0"/>
              <a:sym typeface="+mn-ea"/>
            </a:endParaRPr>
          </a:p>
          <a:p>
            <a:pPr marL="0" indent="609600" algn="just" fontAlgn="auto">
              <a:lnSpc>
                <a:spcPct val="125000"/>
              </a:lnSpc>
              <a:spcBef>
                <a:spcPts val="0"/>
              </a:spcBef>
              <a:buNone/>
            </a:pPr>
            <a:endParaRPr lang="en-US" altLang="zh-CN" sz="2400">
              <a:latin typeface="Times New Roman" panose="02020603050405020304" charset="0"/>
              <a:cs typeface="Times New Roman" panose="02020603050405020304" charset="0"/>
            </a:endParaRPr>
          </a:p>
          <a:p>
            <a:pPr marL="0" indent="609600" algn="just" fontAlgn="auto">
              <a:lnSpc>
                <a:spcPct val="125000"/>
              </a:lnSpc>
              <a:spcBef>
                <a:spcPts val="0"/>
              </a:spcBef>
              <a:buNone/>
            </a:pP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683385" y="67976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600" b="1">
                <a:latin typeface="Times New Roman" panose="02020603050405020304" charset="0"/>
                <a:cs typeface="Times New Roman" panose="02020603050405020304" charset="0"/>
                <a:sym typeface="+mn-ea"/>
              </a:rPr>
              <a:t>When to Use a Curriculum Vitae</a:t>
            </a:r>
            <a:endParaRPr lang="en-US" altLang="zh-CN" sz="3600" b="1">
              <a:latin typeface="Times New Roman" panose="02020603050405020304" charset="0"/>
              <a:cs typeface="Times New Roman" panose="02020603050405020304" charset="0"/>
              <a:sym typeface="+mn-ea"/>
            </a:endParaRPr>
          </a:p>
        </p:txBody>
      </p:sp>
      <p:sp>
        <p:nvSpPr>
          <p:cNvPr id="5" name="文本框 4"/>
          <p:cNvSpPr txBox="1"/>
          <p:nvPr/>
        </p:nvSpPr>
        <p:spPr>
          <a:xfrm>
            <a:off x="1380490" y="1685290"/>
            <a:ext cx="8834755" cy="4053840"/>
          </a:xfrm>
          <a:prstGeom prst="rect">
            <a:avLst/>
          </a:prstGeom>
          <a:noFill/>
        </p:spPr>
        <p:txBody>
          <a:bodyPr wrap="square" rtlCol="0">
            <a:spAutoFit/>
          </a:bodyPr>
          <a:p>
            <a:pPr marL="0" indent="609600" algn="just" fontAlgn="auto">
              <a:lnSpc>
                <a:spcPct val="125000"/>
              </a:lnSpc>
              <a:spcBef>
                <a:spcPts val="0"/>
              </a:spcBef>
              <a:buNone/>
            </a:pPr>
            <a:r>
              <a:rPr lang="en-US" altLang="zh-CN" sz="2400" b="1">
                <a:latin typeface="Times New Roman" panose="02020603050405020304" charset="0"/>
                <a:cs typeface="Times New Roman" panose="02020603050405020304" charset="0"/>
              </a:rPr>
              <a:t>In the United States, Canada or Australia</a:t>
            </a:r>
            <a:endParaRPr lang="en-US" altLang="zh-CN" sz="2400">
              <a:latin typeface="Times New Roman" panose="02020603050405020304" charset="0"/>
              <a:cs typeface="Times New Roman" panose="02020603050405020304" charset="0"/>
            </a:endParaRPr>
          </a:p>
          <a:p>
            <a:pPr marL="800100" lvl="1" indent="-342900" algn="just" fontAlgn="auto">
              <a:lnSpc>
                <a:spcPct val="125000"/>
              </a:lnSpc>
              <a:spcBef>
                <a:spcPts val="0"/>
              </a:spcBef>
              <a:buFont typeface="Arial" panose="020B0604020202020204" pitchFamily="34" charset="0"/>
              <a:buChar char="•"/>
            </a:pPr>
            <a:r>
              <a:rPr lang="en-US" altLang="zh-CN" sz="2200">
                <a:latin typeface="Times New Roman" panose="02020603050405020304" charset="0"/>
                <a:cs typeface="Times New Roman" panose="02020603050405020304" charset="0"/>
              </a:rPr>
              <a:t>applying for academic, education, scientific, medical, or research positions</a:t>
            </a:r>
            <a:endParaRPr lang="en-US" altLang="zh-CN" sz="2200">
              <a:latin typeface="Times New Roman" panose="02020603050405020304" charset="0"/>
              <a:cs typeface="Times New Roman" panose="02020603050405020304" charset="0"/>
            </a:endParaRPr>
          </a:p>
          <a:p>
            <a:pPr marL="800100" lvl="1" indent="-342900" algn="just" fontAlgn="auto">
              <a:lnSpc>
                <a:spcPct val="125000"/>
              </a:lnSpc>
              <a:spcBef>
                <a:spcPts val="0"/>
              </a:spcBef>
              <a:buFont typeface="Arial" panose="020B0604020202020204" pitchFamily="34" charset="0"/>
              <a:buChar char="•"/>
            </a:pPr>
            <a:r>
              <a:rPr lang="en-US" altLang="zh-CN" sz="2200">
                <a:latin typeface="Times New Roman" panose="02020603050405020304" charset="0"/>
                <a:cs typeface="Times New Roman" panose="02020603050405020304" charset="0"/>
              </a:rPr>
              <a:t>applying for fellowships or grants</a:t>
            </a:r>
            <a:endParaRPr lang="en-US" altLang="zh-CN" sz="2200">
              <a:latin typeface="Times New Roman" panose="02020603050405020304" charset="0"/>
              <a:cs typeface="Times New Roman" panose="02020603050405020304" charset="0"/>
            </a:endParaRPr>
          </a:p>
          <a:p>
            <a:pPr marL="800100" lvl="1" indent="-342900" algn="just" fontAlgn="auto">
              <a:lnSpc>
                <a:spcPct val="125000"/>
              </a:lnSpc>
              <a:spcBef>
                <a:spcPts val="0"/>
              </a:spcBef>
              <a:buFont typeface="Arial" panose="020B0604020202020204" pitchFamily="34" charset="0"/>
              <a:buChar char="•"/>
            </a:pPr>
            <a:endParaRPr lang="en-US" altLang="zh-CN" sz="2200">
              <a:latin typeface="Times New Roman" panose="02020603050405020304" charset="0"/>
              <a:cs typeface="Times New Roman" panose="02020603050405020304" charset="0"/>
            </a:endParaRPr>
          </a:p>
          <a:p>
            <a:pPr lvl="1" indent="0" algn="just" fontAlgn="auto">
              <a:lnSpc>
                <a:spcPct val="125000"/>
              </a:lnSpc>
              <a:spcBef>
                <a:spcPts val="0"/>
              </a:spcBef>
              <a:buFont typeface="Arial" panose="020B0604020202020204" pitchFamily="34" charset="0"/>
              <a:buNone/>
            </a:pPr>
            <a:r>
              <a:rPr lang="en-US" altLang="zh-CN" sz="2200" b="1">
                <a:latin typeface="Times New Roman" panose="02020603050405020304" charset="0"/>
                <a:cs typeface="Times New Roman" panose="02020603050405020304" charset="0"/>
              </a:rPr>
              <a:t>   </a:t>
            </a:r>
            <a:r>
              <a:rPr lang="en-US" altLang="zh-CN" sz="2400" b="1">
                <a:latin typeface="Times New Roman" panose="02020603050405020304" charset="0"/>
                <a:cs typeface="Times New Roman" panose="02020603050405020304" charset="0"/>
              </a:rPr>
              <a:t>In other countries</a:t>
            </a:r>
            <a:endParaRPr lang="en-US" altLang="zh-CN" sz="2400" b="1">
              <a:latin typeface="Times New Roman" panose="02020603050405020304" charset="0"/>
              <a:cs typeface="Times New Roman" panose="02020603050405020304" charset="0"/>
            </a:endParaRPr>
          </a:p>
          <a:p>
            <a:pPr marL="800100" lvl="1" indent="-342900" algn="just" fontAlgn="auto">
              <a:lnSpc>
                <a:spcPct val="125000"/>
              </a:lnSpc>
              <a:spcBef>
                <a:spcPts val="0"/>
              </a:spcBef>
              <a:buFont typeface="Arial" panose="020B0604020202020204" pitchFamily="34" charset="0"/>
              <a:buChar char="•"/>
            </a:pPr>
            <a:r>
              <a:rPr lang="en-US" altLang="zh-CN" sz="2200">
                <a:latin typeface="Times New Roman" panose="02020603050405020304" charset="0"/>
                <a:cs typeface="Times New Roman" panose="02020603050405020304" charset="0"/>
              </a:rPr>
              <a:t>an equivalent of an American r</a:t>
            </a:r>
            <a:r>
              <a:rPr lang="en-US" altLang="en-US" sz="2200">
                <a:latin typeface="Times New Roman" panose="02020603050405020304" charset="0"/>
                <a:cs typeface="Times New Roman" panose="02020603050405020304" charset="0"/>
              </a:rPr>
              <a:t>é</a:t>
            </a:r>
            <a:r>
              <a:rPr lang="en-US" altLang="zh-CN" sz="2200">
                <a:latin typeface="Times New Roman" panose="02020603050405020304" charset="0"/>
                <a:cs typeface="Times New Roman" panose="02020603050405020304" charset="0"/>
              </a:rPr>
              <a:t>sum</a:t>
            </a:r>
            <a:r>
              <a:rPr lang="en-US" altLang="en-US" sz="2200">
                <a:latin typeface="Times New Roman" panose="02020603050405020304" charset="0"/>
                <a:cs typeface="Times New Roman" panose="02020603050405020304" charset="0"/>
              </a:rPr>
              <a:t>é</a:t>
            </a:r>
            <a:r>
              <a:rPr lang="en-US" altLang="zh-CN" sz="22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used to apply for a job</a:t>
            </a:r>
            <a:endParaRPr lang="en-US" altLang="zh-CN" sz="2200">
              <a:latin typeface="Times New Roman" panose="02020603050405020304" charset="0"/>
              <a:cs typeface="Times New Roman" panose="02020603050405020304" charset="0"/>
            </a:endParaRPr>
          </a:p>
          <a:p>
            <a:pPr lvl="1" indent="0" algn="just" fontAlgn="auto">
              <a:lnSpc>
                <a:spcPct val="125000"/>
              </a:lnSpc>
              <a:spcBef>
                <a:spcPts val="0"/>
              </a:spcBef>
              <a:buFont typeface="Arial" panose="020B0604020202020204" pitchFamily="34" charset="0"/>
              <a:buNone/>
            </a:pPr>
            <a:endParaRPr lang="en-US" altLang="zh-CN" sz="2400">
              <a:latin typeface="Times New Roman" panose="02020603050405020304" charset="0"/>
              <a:cs typeface="Times New Roman" panose="02020603050405020304" charset="0"/>
            </a:endParaRPr>
          </a:p>
          <a:p>
            <a:pPr marL="0" indent="609600" algn="just" fontAlgn="auto">
              <a:lnSpc>
                <a:spcPct val="125000"/>
              </a:lnSpc>
              <a:spcBef>
                <a:spcPts val="0"/>
              </a:spcBef>
              <a:buNone/>
            </a:pP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683385" y="679768"/>
            <a:ext cx="8229600" cy="1143000"/>
          </a:xfrm>
          <a:prstGeom prst="rect">
            <a:avLst/>
          </a:prstGeom>
        </p:spPr>
        <p:txBody>
          <a:bodyPr vert="horz" lIns="91440" tIns="45720" rIns="91440" bIns="45720" rtlCol="0" anchor="ctr">
            <a:normAutofit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600" b="1">
                <a:latin typeface="Times New Roman" panose="02020603050405020304" charset="0"/>
                <a:cs typeface="Times New Roman" panose="02020603050405020304" charset="0"/>
                <a:sym typeface="+mn-ea"/>
              </a:rPr>
              <a:t>Differences between </a:t>
            </a:r>
            <a:r>
              <a:rPr lang="en-US" altLang="zh-CN" sz="3600" b="1">
                <a:latin typeface="Times New Roman" panose="02020603050405020304" charset="0"/>
                <a:cs typeface="Times New Roman" panose="02020603050405020304" charset="0"/>
                <a:sym typeface="+mn-ea"/>
              </a:rPr>
              <a:t>a r</a:t>
            </a:r>
            <a:r>
              <a:rPr lang="en-US" altLang="en-US" sz="3600" b="1">
                <a:latin typeface="Times New Roman" panose="02020603050405020304" charset="0"/>
                <a:cs typeface="Times New Roman" panose="02020603050405020304" charset="0"/>
                <a:sym typeface="+mn-ea"/>
              </a:rPr>
              <a:t>é</a:t>
            </a:r>
            <a:r>
              <a:rPr lang="en-US" altLang="zh-CN" sz="3600" b="1">
                <a:latin typeface="Times New Roman" panose="02020603050405020304" charset="0"/>
                <a:cs typeface="Times New Roman" panose="02020603050405020304" charset="0"/>
                <a:sym typeface="+mn-ea"/>
              </a:rPr>
              <a:t>sum</a:t>
            </a:r>
            <a:r>
              <a:rPr lang="en-US" altLang="en-US" sz="3600" b="1">
                <a:latin typeface="Times New Roman" panose="02020603050405020304" charset="0"/>
                <a:cs typeface="Times New Roman" panose="02020603050405020304" charset="0"/>
                <a:sym typeface="+mn-ea"/>
              </a:rPr>
              <a:t>é</a:t>
            </a:r>
            <a:r>
              <a:rPr lang="en-US" altLang="zh-CN" sz="3600" b="1">
                <a:latin typeface="Times New Roman" panose="02020603050405020304" charset="0"/>
                <a:cs typeface="Times New Roman" panose="02020603050405020304" charset="0"/>
                <a:sym typeface="+mn-ea"/>
              </a:rPr>
              <a:t> and </a:t>
            </a:r>
            <a:endParaRPr lang="en-US" altLang="zh-CN" sz="3600" b="1">
              <a:latin typeface="Times New Roman" panose="02020603050405020304" charset="0"/>
              <a:cs typeface="Times New Roman" panose="02020603050405020304" charset="0"/>
              <a:sym typeface="+mn-ea"/>
            </a:endParaRPr>
          </a:p>
          <a:p>
            <a:r>
              <a:rPr lang="en-US" altLang="zh-CN" sz="3600" b="1">
                <a:latin typeface="Times New Roman" panose="02020603050405020304" charset="0"/>
                <a:cs typeface="Times New Roman" panose="02020603050405020304" charset="0"/>
                <a:sym typeface="+mn-ea"/>
              </a:rPr>
              <a:t>a curriculum vitae</a:t>
            </a:r>
            <a:endParaRPr lang="en-US" altLang="zh-CN" sz="3600" b="1">
              <a:latin typeface="Times New Roman" panose="02020603050405020304" charset="0"/>
              <a:cs typeface="Times New Roman" panose="02020603050405020304" charset="0"/>
              <a:sym typeface="+mn-ea"/>
            </a:endParaRPr>
          </a:p>
        </p:txBody>
      </p:sp>
      <p:graphicFrame>
        <p:nvGraphicFramePr>
          <p:cNvPr id="4" name="表格 3"/>
          <p:cNvGraphicFramePr/>
          <p:nvPr>
            <p:custDataLst>
              <p:tags r:id="rId2"/>
            </p:custDataLst>
          </p:nvPr>
        </p:nvGraphicFramePr>
        <p:xfrm>
          <a:off x="1955800" y="1917700"/>
          <a:ext cx="7753350" cy="2678430"/>
        </p:xfrm>
        <a:graphic>
          <a:graphicData uri="http://schemas.openxmlformats.org/drawingml/2006/table">
            <a:tbl>
              <a:tblPr firstRow="1" bandRow="1">
                <a:tableStyleId>{5940675A-B579-460E-94D1-54222C63F5DA}</a:tableStyleId>
              </a:tblPr>
              <a:tblGrid>
                <a:gridCol w="3617595"/>
                <a:gridCol w="4135755"/>
              </a:tblGrid>
              <a:tr h="457200">
                <a:tc>
                  <a:txBody>
                    <a:bodyPr/>
                    <a:p>
                      <a:pPr algn="ctr">
                        <a:buClrTx/>
                        <a:buSzTx/>
                        <a:buFontTx/>
                        <a:buNone/>
                      </a:pPr>
                      <a:r>
                        <a:rPr lang="en-US" altLang="zh-CN" sz="2400" b="1">
                          <a:latin typeface="Times New Roman" panose="02020603050405020304" charset="0"/>
                          <a:cs typeface="Times New Roman" panose="02020603050405020304" charset="0"/>
                        </a:rPr>
                        <a:t>a résumé</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ClrTx/>
                        <a:buSzTx/>
                        <a:buFontTx/>
                        <a:buNone/>
                      </a:pPr>
                      <a:r>
                        <a:rPr lang="en-US" altLang="zh-CN" sz="2400" b="1">
                          <a:latin typeface="Times New Roman" panose="02020603050405020304" charset="0"/>
                          <a:cs typeface="Times New Roman" panose="02020603050405020304" charset="0"/>
                          <a:sym typeface="+mn-ea"/>
                        </a:rPr>
                        <a:t>a curriculum vitae </a:t>
                      </a:r>
                      <a:endParaRPr lang="en-US" altLang="zh-CN" sz="2400" b="1">
                        <a:latin typeface="Times New Roman" panose="02020603050405020304" charset="0"/>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753110">
                <a:tc>
                  <a:txBody>
                    <a:bodyPr/>
                    <a:p>
                      <a:pPr>
                        <a:buNone/>
                      </a:pPr>
                      <a:r>
                        <a:rPr lang="en-US" altLang="zh-CN" sz="2200">
                          <a:latin typeface="Times New Roman" panose="02020603050405020304" charset="0"/>
                          <a:cs typeface="Times New Roman" panose="02020603050405020304" charset="0"/>
                        </a:rPr>
                        <a:t>about one page (max. two)</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longer (two or more pages)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62000">
                <a:tc>
                  <a:txBody>
                    <a:bodyPr/>
                    <a:p>
                      <a:pPr>
                        <a:buNone/>
                      </a:pPr>
                      <a:r>
                        <a:rPr lang="en-US" altLang="zh-CN" sz="2200">
                          <a:latin typeface="Times New Roman" panose="02020603050405020304" charset="0"/>
                          <a:cs typeface="Times New Roman" panose="02020603050405020304" charset="0"/>
                        </a:rPr>
                        <a:t>used for job hunting in all industries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used for jobs and admissions in academia</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06120">
                <a:tc>
                  <a:txBody>
                    <a:bodyPr/>
                    <a:p>
                      <a:pPr>
                        <a:buNone/>
                      </a:pPr>
                      <a:r>
                        <a:rPr lang="en-US" altLang="zh-CN" sz="2200">
                          <a:latin typeface="Times New Roman" panose="02020603050405020304" charset="0"/>
                          <a:cs typeface="Times New Roman" panose="02020603050405020304" charset="0"/>
                        </a:rPr>
                        <a:t>tailored to the specific job</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a comprehensive overview</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6" name="文本框 5"/>
          <p:cNvSpPr txBox="1"/>
          <p:nvPr/>
        </p:nvSpPr>
        <p:spPr>
          <a:xfrm>
            <a:off x="1562735" y="4877435"/>
            <a:ext cx="9363075" cy="1445260"/>
          </a:xfrm>
          <a:prstGeom prst="rect">
            <a:avLst/>
          </a:prstGeom>
          <a:noFill/>
        </p:spPr>
        <p:txBody>
          <a:bodyPr wrap="square" rtlCol="0">
            <a:spAutoFit/>
          </a:bodyPr>
          <a:p>
            <a:pPr algn="just"/>
            <a:r>
              <a:rPr lang="en-US" altLang="zh-CN" sz="2200">
                <a:latin typeface="Times New Roman" panose="02020603050405020304" charset="0"/>
                <a:cs typeface="Times New Roman" panose="02020603050405020304" charset="0"/>
              </a:rPr>
              <a:t>If you’re from Europe—they’re basically the same thing. </a:t>
            </a:r>
            <a:endParaRPr lang="en-US" altLang="zh-CN" sz="2200">
              <a:latin typeface="Times New Roman" panose="02020603050405020304" charset="0"/>
              <a:cs typeface="Times New Roman" panose="02020603050405020304" charset="0"/>
            </a:endParaRPr>
          </a:p>
          <a:p>
            <a:pPr algn="just"/>
            <a:r>
              <a:rPr lang="en-US" altLang="zh-CN" sz="2200">
                <a:latin typeface="Times New Roman" panose="02020603050405020304" charset="0"/>
                <a:cs typeface="Times New Roman" panose="02020603050405020304" charset="0"/>
              </a:rPr>
              <a:t>If not, a r</a:t>
            </a:r>
            <a:r>
              <a:rPr lang="en-US" altLang="en-US" sz="2200">
                <a:latin typeface="Times New Roman" panose="02020603050405020304" charset="0"/>
                <a:cs typeface="Times New Roman" panose="02020603050405020304" charset="0"/>
              </a:rPr>
              <a:t>é</a:t>
            </a:r>
            <a:r>
              <a:rPr lang="en-US" altLang="zh-CN" sz="2200">
                <a:latin typeface="Times New Roman" panose="02020603050405020304" charset="0"/>
                <a:cs typeface="Times New Roman" panose="02020603050405020304" charset="0"/>
              </a:rPr>
              <a:t>sum</a:t>
            </a:r>
            <a:r>
              <a:rPr lang="en-US" altLang="en-US" sz="2200">
                <a:latin typeface="Times New Roman" panose="02020603050405020304" charset="0"/>
                <a:cs typeface="Times New Roman" panose="02020603050405020304" charset="0"/>
              </a:rPr>
              <a:t>é</a:t>
            </a:r>
            <a:r>
              <a:rPr lang="en-US" altLang="zh-CN" sz="2200">
                <a:latin typeface="Times New Roman" panose="02020603050405020304" charset="0"/>
                <a:cs typeface="Times New Roman" panose="02020603050405020304" charset="0"/>
              </a:rPr>
              <a:t> is a one-page summary of your work experience and background. </a:t>
            </a:r>
            <a:endParaRPr lang="en-US" altLang="zh-CN" sz="2200">
              <a:latin typeface="Times New Roman" panose="02020603050405020304" charset="0"/>
              <a:cs typeface="Times New Roman" panose="02020603050405020304" charset="0"/>
            </a:endParaRPr>
          </a:p>
          <a:p>
            <a:pPr algn="just"/>
            <a:r>
              <a:rPr lang="en-US" altLang="zh-CN" sz="2200">
                <a:latin typeface="Times New Roman" panose="02020603050405020304" charset="0"/>
                <a:cs typeface="Times New Roman" panose="02020603050405020304" charset="0"/>
              </a:rPr>
              <a:t>And your CV is a longer academic diary that includes all your experience, certificates, and publications.</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955040"/>
            <a:ext cx="10398125" cy="53524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400" b="1" dirty="0">
                <a:solidFill>
                  <a:schemeClr val="accent2">
                    <a:lumMod val="75000"/>
                  </a:schemeClr>
                </a:solidFill>
                <a:latin typeface="Times New Roman" panose="02020603050405020304" charset="0"/>
                <a:cs typeface="Times New Roman" panose="02020603050405020304" charset="0"/>
                <a:sym typeface="+mn-ea"/>
              </a:rPr>
              <a:t>Model 1: </a:t>
            </a: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609600" algn="ctr" fontAlgn="auto">
              <a:lnSpc>
                <a:spcPct val="120000"/>
              </a:lnSpc>
              <a:extLst>
                <a:ext uri="{35155182-B16C-46BC-9424-99874614C6A1}">
                  <wpsdc:indentchars xmlns:wpsdc="http://www.wps.cn/officeDocument/2017/drawingmlCustomData" val="200" checksum="4158780845"/>
                </a:ext>
              </a:extLst>
            </a:pP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Chronological R</a:t>
            </a:r>
            <a:r>
              <a:rPr lang="en-US" altLang="en-US"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é</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sum</a:t>
            </a:r>
            <a:r>
              <a:rPr lang="en-US" altLang="en-US"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é</a:t>
            </a:r>
            <a:endParaRPr lang="en-US" altLang="en-US"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b="1"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7" name="文本框 6"/>
          <p:cNvSpPr txBox="1"/>
          <p:nvPr/>
        </p:nvSpPr>
        <p:spPr>
          <a:xfrm>
            <a:off x="441960" y="0"/>
            <a:ext cx="4319905" cy="583565"/>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3200" b="1">
                <a:solidFill>
                  <a:schemeClr val="bg1"/>
                </a:solidFill>
                <a:sym typeface="Calibri Light" panose="020F0302020204030204"/>
              </a:rPr>
              <a:t>Models and Analysis</a:t>
            </a:r>
            <a:endParaRPr lang="en-US" altLang="zh-CN" sz="3200" b="1">
              <a:solidFill>
                <a:schemeClr val="bg1"/>
              </a:solidFill>
              <a:sym typeface="Calibri Light" panose="020F0302020204030204"/>
            </a:endParaRPr>
          </a:p>
        </p:txBody>
      </p:sp>
      <p:graphicFrame>
        <p:nvGraphicFramePr>
          <p:cNvPr id="5" name="表格 4"/>
          <p:cNvGraphicFramePr/>
          <p:nvPr/>
        </p:nvGraphicFramePr>
        <p:xfrm>
          <a:off x="1390650" y="2245995"/>
          <a:ext cx="9347200" cy="1981200"/>
        </p:xfrm>
        <a:graphic>
          <a:graphicData uri="http://schemas.openxmlformats.org/drawingml/2006/table">
            <a:tbl>
              <a:tblPr firstRow="1" bandRow="1">
                <a:tableStyleId>{5940675A-B579-460E-94D1-54222C63F5DA}</a:tableStyleId>
              </a:tblPr>
              <a:tblGrid>
                <a:gridCol w="9347200"/>
              </a:tblGrid>
              <a:tr h="990600">
                <a:tc>
                  <a:txBody>
                    <a:bodyPr/>
                    <a:p>
                      <a:pPr indent="0" algn="just" fontAlgn="auto">
                        <a:buNone/>
                      </a:pPr>
                      <a:r>
                        <a:rPr lang="en-US" altLang="zh-CN" sz="2200" b="1">
                          <a:solidFill>
                            <a:schemeClr val="tx1"/>
                          </a:solidFill>
                          <a:latin typeface="Times New Roman" panose="02020603050405020304" charset="0"/>
                          <a:cs typeface="Times New Roman" panose="02020603050405020304" charset="0"/>
                        </a:rPr>
                        <a:t>Summary</a:t>
                      </a:r>
                      <a:endParaRPr lang="en-US" altLang="zh-CN" sz="2200" b="1">
                        <a:solidFill>
                          <a:schemeClr val="tx1"/>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Financial Advisor with 7+ years of experience delivering financial/investment advisory services to high value clients. Proven success in managing multi-million dollar portfolios, driving profitability, and increasing ROI through skillful strategic planning, consulting, and financial advisory services.</a:t>
                      </a:r>
                      <a:endParaRPr lang="en-US" altLang="zh-CN" sz="2200">
                        <a:solidFill>
                          <a:schemeClr val="tx2"/>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a:solidFill>
                        <a:schemeClr val="tx1"/>
                      </a:solidFill>
                      <a:prstDash val="solid"/>
                    </a:lnB>
                  </a:tcPr>
                </a:tc>
              </a:tr>
              <a:tr h="990600">
                <a:tc>
                  <a:txBody>
                    <a:bodyPr/>
                    <a:p>
                      <a:pPr algn="just">
                        <a:buClrTx/>
                        <a:buSzTx/>
                        <a:buFontTx/>
                        <a:buNone/>
                      </a:pPr>
                      <a:r>
                        <a:rPr lang="en-US" altLang="zh-CN" sz="2200" b="1">
                          <a:solidFill>
                            <a:schemeClr val="tx1"/>
                          </a:solidFill>
                          <a:latin typeface="Times New Roman" panose="02020603050405020304" charset="0"/>
                          <a:cs typeface="Times New Roman" panose="02020603050405020304" charset="0"/>
                        </a:rPr>
                        <a:t>Professional Experience</a:t>
                      </a:r>
                      <a:endParaRPr lang="en-US" altLang="zh-CN" sz="2200" b="1">
                        <a:solidFill>
                          <a:schemeClr val="tx1"/>
                        </a:solidFill>
                        <a:latin typeface="Times New Roman" panose="02020603050405020304" charset="0"/>
                        <a:cs typeface="Times New Roman" panose="02020603050405020304" charset="0"/>
                      </a:endParaRPr>
                    </a:p>
                    <a:p>
                      <a:pPr algn="just">
                        <a:buClrTx/>
                        <a:buSzTx/>
                        <a:buNone/>
                      </a:pPr>
                      <a:r>
                        <a:rPr lang="en-US" altLang="zh-CN" sz="2200" b="1">
                          <a:solidFill>
                            <a:schemeClr val="tx2"/>
                          </a:solidFill>
                          <a:latin typeface="Times New Roman" panose="02020603050405020304" charset="0"/>
                          <a:cs typeface="Times New Roman" panose="02020603050405020304" charset="0"/>
                        </a:rPr>
                        <a:t>Wells Fargo Advisors—Houston, TX</a:t>
                      </a:r>
                      <a:endParaRPr lang="en-US" altLang="zh-CN" sz="2200" b="1">
                        <a:solidFill>
                          <a:schemeClr val="tx2"/>
                        </a:solidFill>
                        <a:latin typeface="Times New Roman" panose="02020603050405020304" charset="0"/>
                        <a:cs typeface="Times New Roman" panose="02020603050405020304" charset="0"/>
                      </a:endParaRPr>
                    </a:p>
                    <a:p>
                      <a:pPr algn="just">
                        <a:buClrTx/>
                        <a:buSzTx/>
                        <a:buNone/>
                      </a:pPr>
                      <a:r>
                        <a:rPr lang="en-US" altLang="zh-CN" sz="2200">
                          <a:solidFill>
                            <a:schemeClr val="tx2"/>
                          </a:solidFill>
                          <a:latin typeface="Times New Roman" panose="02020603050405020304" charset="0"/>
                          <a:cs typeface="Times New Roman" panose="02020603050405020304" charset="0"/>
                        </a:rPr>
                        <a:t>Senior Financial Advisor, August 2020–Present</a:t>
                      </a:r>
                      <a:endParaRPr lang="en-US" altLang="zh-CN" sz="2200">
                        <a:solidFill>
                          <a:schemeClr val="tx2"/>
                        </a:solidFill>
                        <a:latin typeface="Times New Roman" panose="02020603050405020304" charset="0"/>
                        <a:cs typeface="Times New Roman" panose="02020603050405020304" charset="0"/>
                      </a:endParaRPr>
                    </a:p>
                    <a:p>
                      <a:pPr algn="just">
                        <a:buClrTx/>
                        <a:buSzTx/>
                        <a:buNone/>
                      </a:pPr>
                      <a:r>
                        <a:rPr lang="en-US" altLang="zh-CN" sz="1600">
                          <a:solidFill>
                            <a:schemeClr val="tx2"/>
                          </a:solidFill>
                          <a:latin typeface="Times New Roman" panose="02020603050405020304" charset="0"/>
                          <a:cs typeface="Times New Roman" panose="02020603050405020304" charset="0"/>
                        </a:rPr>
                        <a:t>●</a:t>
                      </a:r>
                      <a:r>
                        <a:rPr lang="en-US" altLang="zh-CN" sz="2200">
                          <a:solidFill>
                            <a:schemeClr val="tx2"/>
                          </a:solidFill>
                          <a:latin typeface="Times New Roman" panose="02020603050405020304" charset="0"/>
                          <a:cs typeface="Times New Roman" panose="02020603050405020304" charset="0"/>
                        </a:rPr>
                        <a:t>Deliver financial advice to clients, by proposing strategies to achieve short- and long-term objectives for investment, insurance, business, and estate planning with minimal risks</a:t>
                      </a:r>
                      <a:endParaRPr lang="en-US" altLang="zh-CN" sz="2200">
                        <a:solidFill>
                          <a:schemeClr val="tx2"/>
                        </a:solidFill>
                        <a:latin typeface="Times New Roman" panose="02020603050405020304" charset="0"/>
                        <a:cs typeface="Times New Roman" panose="02020603050405020304" charset="0"/>
                      </a:endParaRPr>
                    </a:p>
                  </a:txBody>
                  <a:tcPr>
                    <a:lnL w="12700">
                      <a:solidFill>
                        <a:schemeClr val="tx1"/>
                      </a:solidFill>
                      <a:prstDash val="solid"/>
                    </a:lnL>
                    <a:lnR w="12700">
                      <a:solidFill>
                        <a:schemeClr val="tx1"/>
                      </a:solidFill>
                      <a:prstDash val="solid"/>
                    </a:lnR>
                    <a:lnT w="12700">
                      <a:solidFill>
                        <a:schemeClr val="tx1"/>
                      </a:solidFill>
                      <a:prstDash val="solid"/>
                    </a:lnT>
                    <a:lnB>
                      <a:noFill/>
                    </a:lnB>
                    <a:lnTlToBr>
                      <a:noFill/>
                    </a:lnTlToBr>
                    <a:lnBlToTr>
                      <a:noFill/>
                    </a:lnBlToTr>
                  </a:tcPr>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1028700"/>
            <a:ext cx="10278745"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graphicFrame>
        <p:nvGraphicFramePr>
          <p:cNvPr id="5" name="表格 4"/>
          <p:cNvGraphicFramePr/>
          <p:nvPr>
            <p:custDataLst>
              <p:tags r:id="rId3"/>
            </p:custDataLst>
          </p:nvPr>
        </p:nvGraphicFramePr>
        <p:xfrm>
          <a:off x="1390650" y="1388745"/>
          <a:ext cx="9347200" cy="4516120"/>
        </p:xfrm>
        <a:graphic>
          <a:graphicData uri="http://schemas.openxmlformats.org/drawingml/2006/table">
            <a:tbl>
              <a:tblPr firstRow="1" bandRow="1">
                <a:tableStyleId>{5940675A-B579-460E-94D1-54222C63F5DA}</a:tableStyleId>
              </a:tblPr>
              <a:tblGrid>
                <a:gridCol w="9347200"/>
              </a:tblGrid>
              <a:tr h="4516120">
                <a:tc>
                  <a:txBody>
                    <a:bodyPr/>
                    <a:p>
                      <a:pPr indent="0" algn="just" fontAlgn="auto">
                        <a:buNone/>
                      </a:pPr>
                      <a:r>
                        <a:rPr lang="en-US" altLang="en-US" sz="1600">
                          <a:solidFill>
                            <a:schemeClr val="tx2"/>
                          </a:solidFill>
                          <a:latin typeface="Times New Roman" panose="02020603050405020304" charset="0"/>
                          <a:cs typeface="Times New Roman" panose="02020603050405020304" charset="0"/>
                        </a:rPr>
                        <a:t>●</a:t>
                      </a:r>
                      <a:r>
                        <a:rPr lang="en-US" altLang="zh-CN" sz="2200">
                          <a:solidFill>
                            <a:schemeClr val="tx2"/>
                          </a:solidFill>
                          <a:latin typeface="Times New Roman" panose="02020603050405020304" charset="0"/>
                          <a:cs typeface="Times New Roman" panose="02020603050405020304" charset="0"/>
                        </a:rPr>
                        <a:t> Develop, review, and optimize investment portfolios for 300+ high value clients with over $190M AUM (Assets Under Management)</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en-US" sz="1600">
                          <a:solidFill>
                            <a:schemeClr val="tx2"/>
                          </a:solidFill>
                          <a:latin typeface="Times New Roman" panose="02020603050405020304" charset="0"/>
                          <a:cs typeface="Times New Roman" panose="02020603050405020304" charset="0"/>
                        </a:rPr>
                        <a:t>●</a:t>
                      </a:r>
                      <a:r>
                        <a:rPr lang="en-US" altLang="zh-CN" sz="2200">
                          <a:solidFill>
                            <a:schemeClr val="tx2"/>
                          </a:solidFill>
                          <a:latin typeface="Times New Roman" panose="02020603050405020304" charset="0"/>
                          <a:cs typeface="Times New Roman" panose="02020603050405020304" charset="0"/>
                        </a:rPr>
                        <a:t> Ensure maximum client satisfaction by providing exceptional and personalized services, enhancing client satisfaction ratings from 88% to 99.9% in less than 6 months</a:t>
                      </a:r>
                      <a:endParaRPr lang="en-US" altLang="zh-CN" sz="2200">
                        <a:solidFill>
                          <a:schemeClr val="tx2"/>
                        </a:solidFill>
                        <a:latin typeface="Times New Roman" panose="02020603050405020304" charset="0"/>
                        <a:cs typeface="Times New Roman" panose="02020603050405020304" charset="0"/>
                      </a:endParaRPr>
                    </a:p>
                    <a:p>
                      <a:pPr indent="0" algn="just" fontAlgn="auto">
                        <a:lnSpc>
                          <a:spcPct val="60000"/>
                        </a:lnSpc>
                        <a:buNone/>
                      </a:pPr>
                      <a:endParaRPr lang="en-US" altLang="zh-CN" sz="2200" b="1">
                        <a:solidFill>
                          <a:schemeClr val="tx2"/>
                        </a:solidFill>
                        <a:latin typeface="Times New Roman" panose="02020603050405020304" charset="0"/>
                        <a:cs typeface="Times New Roman" panose="02020603050405020304" charset="0"/>
                      </a:endParaRPr>
                    </a:p>
                    <a:p>
                      <a:pPr indent="0" algn="just" fontAlgn="auto">
                        <a:buNone/>
                      </a:pPr>
                      <a:r>
                        <a:rPr lang="en-US" altLang="zh-CN" sz="2200" b="1">
                          <a:solidFill>
                            <a:schemeClr val="tx2"/>
                          </a:solidFill>
                          <a:latin typeface="Times New Roman" panose="02020603050405020304" charset="0"/>
                          <a:cs typeface="Times New Roman" panose="02020603050405020304" charset="0"/>
                        </a:rPr>
                        <a:t>Suntrust Investment Services, Inc.—New Orleans, LA</a:t>
                      </a:r>
                      <a:endParaRPr lang="en-US" altLang="zh-CN" sz="2200" b="1">
                        <a:solidFill>
                          <a:schemeClr val="tx2"/>
                        </a:solidFill>
                        <a:latin typeface="Times New Roman" panose="02020603050405020304" charset="0"/>
                        <a:cs typeface="Times New Roman" panose="02020603050405020304" charset="0"/>
                      </a:endParaRPr>
                    </a:p>
                    <a:p>
                      <a:pPr indent="0" algn="just" fontAlgn="auto">
                        <a:buNone/>
                      </a:pPr>
                      <a:r>
                        <a:rPr lang="en-US" altLang="zh-CN" sz="2200">
                          <a:solidFill>
                            <a:schemeClr val="tx2"/>
                          </a:solidFill>
                          <a:latin typeface="Times New Roman" panose="02020603050405020304" charset="0"/>
                          <a:cs typeface="Times New Roman" panose="02020603050405020304" charset="0"/>
                        </a:rPr>
                        <a:t>Financial Advisor, July 2017–August 2020</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en-US" sz="1600">
                          <a:solidFill>
                            <a:schemeClr val="tx2"/>
                          </a:solidFill>
                          <a:latin typeface="Times New Roman" panose="02020603050405020304" charset="0"/>
                          <a:cs typeface="Times New Roman" panose="02020603050405020304" charset="0"/>
                        </a:rPr>
                        <a:t>●</a:t>
                      </a:r>
                      <a:r>
                        <a:rPr lang="en-US" altLang="zh-CN" sz="2200">
                          <a:solidFill>
                            <a:schemeClr val="tx2"/>
                          </a:solidFill>
                          <a:latin typeface="Times New Roman" panose="02020603050405020304" charset="0"/>
                          <a:cs typeface="Times New Roman" panose="02020603050405020304" charset="0"/>
                        </a:rPr>
                        <a:t> Served as knowledgeable financial advisor to clients, managing an over $20.75M investment portfolio of 90+ individual and corporate clients</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en-US" sz="1600">
                          <a:solidFill>
                            <a:schemeClr val="tx2"/>
                          </a:solidFill>
                          <a:latin typeface="Times New Roman" panose="02020603050405020304" charset="0"/>
                          <a:cs typeface="Times New Roman" panose="02020603050405020304" charset="0"/>
                        </a:rPr>
                        <a:t>●</a:t>
                      </a:r>
                      <a:r>
                        <a:rPr lang="en-US" altLang="zh-CN" sz="2200">
                          <a:solidFill>
                            <a:schemeClr val="tx2"/>
                          </a:solidFill>
                          <a:latin typeface="Times New Roman" panose="02020603050405020304" charset="0"/>
                          <a:cs typeface="Times New Roman" panose="02020603050405020304" charset="0"/>
                        </a:rPr>
                        <a:t> Devised and applied a new training and accountability program that increased productivity from #10 to #3 in the region in less than a 2-year period</a:t>
                      </a:r>
                      <a:endParaRPr lang="en-US" altLang="zh-CN" sz="2200">
                        <a:solidFill>
                          <a:schemeClr val="tx2"/>
                        </a:solidFill>
                        <a:latin typeface="Times New Roman" panose="02020603050405020304" charset="0"/>
                        <a:cs typeface="Times New Roman" panose="02020603050405020304" charset="0"/>
                      </a:endParaRPr>
                    </a:p>
                    <a:p>
                      <a:pPr indent="0" algn="just" fontAlgn="auto">
                        <a:buNone/>
                      </a:pPr>
                      <a:r>
                        <a:rPr lang="en-US" altLang="en-US" sz="1600">
                          <a:solidFill>
                            <a:schemeClr val="tx2"/>
                          </a:solidFill>
                          <a:latin typeface="Times New Roman" panose="02020603050405020304" charset="0"/>
                          <a:cs typeface="Times New Roman" panose="02020603050405020304" charset="0"/>
                        </a:rPr>
                        <a:t>●</a:t>
                      </a:r>
                      <a:r>
                        <a:rPr lang="en-US" altLang="zh-CN" sz="1600">
                          <a:solidFill>
                            <a:schemeClr val="tx2"/>
                          </a:solidFill>
                          <a:latin typeface="Times New Roman" panose="02020603050405020304" charset="0"/>
                          <a:cs typeface="Times New Roman" panose="02020603050405020304" charset="0"/>
                        </a:rPr>
                        <a:t> </a:t>
                      </a:r>
                      <a:r>
                        <a:rPr lang="en-US" altLang="zh-CN" sz="2200">
                          <a:solidFill>
                            <a:schemeClr val="tx2"/>
                          </a:solidFill>
                          <a:latin typeface="Times New Roman" panose="02020603050405020304" charset="0"/>
                          <a:cs typeface="Times New Roman" panose="02020603050405020304" charset="0"/>
                        </a:rPr>
                        <a:t>Partnered with cross-functional teams in consulting with clients to provide asset management risk strategies and mitigation, which increased AUM by 50%</a:t>
                      </a:r>
                      <a:endParaRPr lang="en-US" altLang="zh-CN" sz="2200">
                        <a:solidFill>
                          <a:schemeClr val="tx2"/>
                        </a:solidFill>
                        <a:latin typeface="Times New Roman" panose="02020603050405020304" charset="0"/>
                        <a:cs typeface="Times New Roman" panose="02020603050405020304" charset="0"/>
                      </a:endParaRPr>
                    </a:p>
                  </a:txBody>
                  <a:tcPr>
                    <a:lnL w="12700">
                      <a:solidFill>
                        <a:schemeClr val="tx1"/>
                      </a:solidFill>
                      <a:prstDash val="solid"/>
                    </a:lnL>
                    <a:lnR w="12700">
                      <a:solidFill>
                        <a:schemeClr val="tx1"/>
                      </a:solidFill>
                      <a:prstDash val="solid"/>
                    </a:lnR>
                    <a:lnT>
                      <a:noFill/>
                    </a:lnT>
                    <a:lnB>
                      <a:noFill/>
                    </a:lnB>
                    <a:lnTlToBr>
                      <a:noFill/>
                    </a:lnTlToBr>
                    <a:lnBlToTr>
                      <a:noFill/>
                    </a:lnBlToTr>
                  </a:tcPr>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1.xml><?xml version="1.0" encoding="utf-8"?>
<p:tagLst xmlns:p="http://schemas.openxmlformats.org/presentationml/2006/main">
  <p:tag name="TABLE_ENDDRAG_ORIGIN_RECT" val="736*119"/>
  <p:tag name="TABLE_ENDDRAG_RECT" val="109*109*736*119"/>
</p:tagLst>
</file>

<file path=ppt/tags/tag12.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3.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4.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5.xml><?xml version="1.0" encoding="utf-8"?>
<p:tagLst xmlns:p="http://schemas.openxmlformats.org/presentationml/2006/main">
  <p:tag name="TABLE_ENDDRAG_ORIGIN_RECT" val="736*355"/>
  <p:tag name="TABLE_ENDDRAG_RECT" val="109*109*736*355"/>
</p:tagLst>
</file>

<file path=ppt/tags/tag1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7.xml><?xml version="1.0" encoding="utf-8"?>
<p:tagLst xmlns:p="http://schemas.openxmlformats.org/presentationml/2006/main">
  <p:tag name="TABLE_ENDDRAG_ORIGIN_RECT" val="736*324"/>
  <p:tag name="TABLE_ENDDRAG_RECT" val="109*123*736*324"/>
</p:tagLst>
</file>

<file path=ppt/tags/tag1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TABLE_ENDDRAG_ORIGIN_RECT" val="736*305"/>
  <p:tag name="TABLE_ENDDRAG_RECT" val="109*164*736*305"/>
</p:tagLst>
</file>

<file path=ppt/tags/tag21.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2.xml><?xml version="1.0" encoding="utf-8"?>
<p:tagLst xmlns:p="http://schemas.openxmlformats.org/presentationml/2006/main">
  <p:tag name="TABLE_ENDDRAG_ORIGIN_RECT" val="736*391"/>
  <p:tag name="TABLE_ENDDRAG_RECT" val="109*98*736*391"/>
</p:tagLst>
</file>

<file path=ppt/tags/tag23.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4.xml><?xml version="1.0" encoding="utf-8"?>
<p:tagLst xmlns:p="http://schemas.openxmlformats.org/presentationml/2006/main">
  <p:tag name="TABLE_ENDDRAG_ORIGIN_RECT" val="736*365"/>
  <p:tag name="TABLE_ENDDRAG_RECT" val="109*94*736*365"/>
</p:tagLst>
</file>

<file path=ppt/tags/tag25.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6.xml><?xml version="1.0" encoding="utf-8"?>
<p:tagLst xmlns:p="http://schemas.openxmlformats.org/presentationml/2006/main">
  <p:tag name="TABLE_ENDDRAG_ORIGIN_RECT" val="736*365"/>
  <p:tag name="TABLE_ENDDRAG_RECT" val="109*94*736*365"/>
</p:tagLst>
</file>

<file path=ppt/tags/tag27.xml><?xml version="1.0" encoding="utf-8"?>
<p:tagLst xmlns:p="http://schemas.openxmlformats.org/presentationml/2006/main">
  <p:tag name="TABLE_ENDDRAG_ORIGIN_RECT" val="788*429"/>
  <p:tag name="TABLE_ENDDRAG_RECT" val="92*75*788*429"/>
</p:tagLst>
</file>

<file path=ppt/tags/tag28.xml><?xml version="1.0" encoding="utf-8"?>
<p:tagLst xmlns:p="http://schemas.openxmlformats.org/presentationml/2006/main">
  <p:tag name="TABLE_ENDDRAG_ORIGIN_RECT" val="798*463"/>
  <p:tag name="TABLE_ENDDRAG_RECT" val="92*42*798*463"/>
</p:tagLst>
</file>

<file path=ppt/tags/tag29.xml><?xml version="1.0" encoding="utf-8"?>
<p:tagLst xmlns:p="http://schemas.openxmlformats.org/presentationml/2006/main">
  <p:tag name="TABLE_ENDDRAG_ORIGIN_RECT" val="746*208"/>
  <p:tag name="TABLE_ENDDRAG_RECT" val="114*146*746*208"/>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TABLE_ENDDRAG_ORIGIN_RECT" val="746*413"/>
  <p:tag name="TABLE_ENDDRAG_RECT" val="114*88*746*413"/>
</p:tagLst>
</file>

<file path=ppt/tags/tag31.xml><?xml version="1.0" encoding="utf-8"?>
<p:tagLst xmlns:p="http://schemas.openxmlformats.org/presentationml/2006/main">
  <p:tag name="TABLE_ENDDRAG_ORIGIN_RECT" val="736*303"/>
  <p:tag name="TABLE_ENDDRAG_RECT" val="114*146*736*303"/>
</p:tagLst>
</file>

<file path=ppt/tags/tag32.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3.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4.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5.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6.xml><?xml version="1.0" encoding="utf-8"?>
<p:tagLst xmlns:p="http://schemas.openxmlformats.org/presentationml/2006/main">
  <p:tag name="PA" val="v3.2.0"/>
</p:tagLst>
</file>

<file path=ppt/tags/tag37.xml><?xml version="1.0" encoding="utf-8"?>
<p:tagLst xmlns:p="http://schemas.openxmlformats.org/presentationml/2006/main">
  <p:tag name="PA" val="v3.2.0"/>
</p:tagLst>
</file>

<file path=ppt/tags/tag38.xml><?xml version="1.0" encoding="utf-8"?>
<p:tagLst xmlns:p="http://schemas.openxmlformats.org/presentationml/2006/main">
  <p:tag name="PA" val="v3.2.0"/>
</p:tagLst>
</file>

<file path=ppt/tags/tag39.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PA" val="v3.2.0"/>
</p:tagLst>
</file>

<file path=ppt/tags/tag41.xml><?xml version="1.0" encoding="utf-8"?>
<p:tagLst xmlns:p="http://schemas.openxmlformats.org/presentationml/2006/main">
  <p:tag name="PA" val="v3.2.0"/>
</p:tagLst>
</file>

<file path=ppt/tags/tag42.xml><?xml version="1.0" encoding="utf-8"?>
<p:tagLst xmlns:p="http://schemas.openxmlformats.org/presentationml/2006/main">
  <p:tag name="PA" val="v3.2.0"/>
</p:tagLst>
</file>

<file path=ppt/tags/tag43.xml><?xml version="1.0" encoding="utf-8"?>
<p:tagLst xmlns:p="http://schemas.openxmlformats.org/presentationml/2006/main">
  <p:tag name="PA" val="v3.2.0"/>
</p:tagLst>
</file>

<file path=ppt/tags/tag44.xml><?xml version="1.0" encoding="utf-8"?>
<p:tagLst xmlns:p="http://schemas.openxmlformats.org/presentationml/2006/main">
  <p:tag name="PA" val="v3.2.0"/>
</p:tagLst>
</file>

<file path=ppt/tags/tag45.xml><?xml version="1.0" encoding="utf-8"?>
<p:tagLst xmlns:p="http://schemas.openxmlformats.org/presentationml/2006/main">
  <p:tag name="PA" val="v3.2.0"/>
</p:tagLst>
</file>

<file path=ppt/tags/tag46.xml><?xml version="1.0" encoding="utf-8"?>
<p:tagLst xmlns:p="http://schemas.openxmlformats.org/presentationml/2006/main">
  <p:tag name="PA" val="v3.2.0"/>
</p:tagLst>
</file>

<file path=ppt/tags/tag47.xml><?xml version="1.0" encoding="utf-8"?>
<p:tagLst xmlns:p="http://schemas.openxmlformats.org/presentationml/2006/main">
  <p:tag name="PA" val="v3.2.0"/>
</p:tagLst>
</file>

<file path=ppt/tags/tag48.xml><?xml version="1.0" encoding="utf-8"?>
<p:tagLst xmlns:p="http://schemas.openxmlformats.org/presentationml/2006/main">
  <p:tag name="PA" val="v3.2.0"/>
</p:tagLst>
</file>

<file path=ppt/tags/tag49.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50.xml><?xml version="1.0" encoding="utf-8"?>
<p:tagLst xmlns:p="http://schemas.openxmlformats.org/presentationml/2006/main">
  <p:tag name="PA" val="v3.2.0"/>
</p:tagLst>
</file>

<file path=ppt/tags/tag51.xml><?xml version="1.0" encoding="utf-8"?>
<p:tagLst xmlns:p="http://schemas.openxmlformats.org/presentationml/2006/main">
  <p:tag name="PA" val="v3.2.0"/>
</p:tagLst>
</file>

<file path=ppt/tags/tag52.xml><?xml version="1.0" encoding="utf-8"?>
<p:tagLst xmlns:p="http://schemas.openxmlformats.org/presentationml/2006/main">
  <p:tag name="PA" val="v3.2.0"/>
</p:tagLst>
</file>

<file path=ppt/tags/tag53.xml><?xml version="1.0" encoding="utf-8"?>
<p:tagLst xmlns:p="http://schemas.openxmlformats.org/presentationml/2006/main">
  <p:tag name="PA" val="v3.2.0"/>
</p:tagLst>
</file>

<file path=ppt/tags/tag54.xml><?xml version="1.0" encoding="utf-8"?>
<p:tagLst xmlns:p="http://schemas.openxmlformats.org/presentationml/2006/main">
  <p:tag name="PA" val="v3.2.0"/>
</p:tagLst>
</file>

<file path=ppt/tags/tag55.xml><?xml version="1.0" encoding="utf-8"?>
<p:tagLst xmlns:p="http://schemas.openxmlformats.org/presentationml/2006/main">
  <p:tag name="PA" val="v3.2.0"/>
</p:tagLst>
</file>

<file path=ppt/tags/tag56.xml><?xml version="1.0" encoding="utf-8"?>
<p:tagLst xmlns:p="http://schemas.openxmlformats.org/presentationml/2006/main">
  <p:tag name="PA" val="v3.2.0"/>
</p:tagLst>
</file>

<file path=ppt/tags/tag6.xml><?xml version="1.0" encoding="utf-8"?>
<p:tagLst xmlns:p="http://schemas.openxmlformats.org/presentationml/2006/main">
  <p:tag name="TABLE_ENDDRAG_ORIGIN_RECT" val="695*171"/>
  <p:tag name="TABLE_ENDDRAG_RECT" val="126*151*695*171"/>
</p:tagLst>
</file>

<file path=ppt/tags/tag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9.xml><?xml version="1.0" encoding="utf-8"?>
<p:tagLst xmlns:p="http://schemas.openxmlformats.org/presentationml/2006/main">
  <p:tag name="TABLE_ENDDRAG_ORIGIN_RECT" val="736*355"/>
  <p:tag name="TABLE_ENDDRAG_RECT" val="109*109*736*355"/>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18684</Words>
  <Application>WPS 演示</Application>
  <PresentationFormat>宽屏</PresentationFormat>
  <Paragraphs>635</Paragraphs>
  <Slides>46</Slides>
  <Notes>10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46</vt:i4>
      </vt:variant>
    </vt:vector>
  </HeadingPairs>
  <TitlesOfParts>
    <vt:vector size="63" baseType="lpstr">
      <vt:lpstr>Arial</vt:lpstr>
      <vt:lpstr>宋体</vt:lpstr>
      <vt:lpstr>Wingdings</vt:lpstr>
      <vt:lpstr>思源黑体 CN Light</vt:lpstr>
      <vt:lpstr>黑体</vt:lpstr>
      <vt:lpstr>微软雅黑</vt:lpstr>
      <vt:lpstr>方正北魏楷书简体</vt:lpstr>
      <vt:lpstr>Times New Roman</vt:lpstr>
      <vt:lpstr>方正细谭黑简体</vt:lpstr>
      <vt:lpstr>Calibri Light</vt:lpstr>
      <vt:lpstr>等线</vt:lpstr>
      <vt:lpstr>Arial Unicode MS</vt:lpstr>
      <vt:lpstr>Open Sans</vt:lpstr>
      <vt:lpstr>Georgia</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第一PPT，www.1ppt.com</dc:creator>
  <cp:keywords>www.1ppt.com</cp:keywords>
  <dc:description>第一PPT</dc:description>
  <cp:lastModifiedBy>李鋆</cp:lastModifiedBy>
  <cp:revision>367</cp:revision>
  <dcterms:created xsi:type="dcterms:W3CDTF">2021-05-06T02:24:00Z</dcterms:created>
  <dcterms:modified xsi:type="dcterms:W3CDTF">2025-01-08T05:33:04Z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6C68DC7867F8493FB0D24118FFE769A5_13</vt:lpwstr>
  </property>
  <property fmtid="{D5CDD505-2E9C-101B-9397-08002B2CF9AE}" pid="3" name="KSOProductBuildVer">
    <vt:lpwstr>2052-12.1.0.19770</vt:lpwstr>
  </property>
</Properties>
</file>