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590" r:id="rId9"/>
    <p:sldId id="591" r:id="rId10"/>
    <p:sldId id="542" r:id="rId11"/>
    <p:sldId id="541" r:id="rId12"/>
    <p:sldId id="543" r:id="rId13"/>
    <p:sldId id="544" r:id="rId14"/>
    <p:sldId id="592" r:id="rId15"/>
    <p:sldId id="593" r:id="rId16"/>
    <p:sldId id="602" r:id="rId17"/>
    <p:sldId id="594" r:id="rId18"/>
    <p:sldId id="595" r:id="rId19"/>
    <p:sldId id="598" r:id="rId20"/>
    <p:sldId id="604" r:id="rId21"/>
    <p:sldId id="597" r:id="rId22"/>
    <p:sldId id="599" r:id="rId23"/>
    <p:sldId id="447" r:id="rId24"/>
    <p:sldId id="545" r:id="rId25"/>
    <p:sldId id="550" r:id="rId26"/>
    <p:sldId id="546" r:id="rId27"/>
    <p:sldId id="547" r:id="rId28"/>
    <p:sldId id="548" r:id="rId29"/>
    <p:sldId id="385" r:id="rId30"/>
    <p:sldId id="607" r:id="rId31"/>
    <p:sldId id="549" r:id="rId32"/>
    <p:sldId id="608" r:id="rId33"/>
    <p:sldId id="600" r:id="rId34"/>
    <p:sldId id="601" r:id="rId35"/>
    <p:sldId id="609" r:id="rId36"/>
    <p:sldId id="528" r:id="rId37"/>
    <p:sldId id="415" r:id="rId38"/>
    <p:sldId id="611" r:id="rId39"/>
    <p:sldId id="612" r:id="rId40"/>
    <p:sldId id="614" r:id="rId41"/>
    <p:sldId id="386" r:id="rId42"/>
    <p:sldId id="529" r:id="rId43"/>
    <p:sldId id="616" r:id="rId44"/>
    <p:sldId id="414" r:id="rId45"/>
    <p:sldId id="615" r:id="rId46"/>
    <p:sldId id="617" r:id="rId47"/>
    <p:sldId id="419" r:id="rId48"/>
    <p:sldId id="625" r:id="rId49"/>
    <p:sldId id="618" r:id="rId50"/>
    <p:sldId id="619" r:id="rId51"/>
    <p:sldId id="620" r:id="rId52"/>
    <p:sldId id="621" r:id="rId53"/>
    <p:sldId id="422" r:id="rId54"/>
    <p:sldId id="626" r:id="rId55"/>
    <p:sldId id="622" r:id="rId56"/>
    <p:sldId id="623" r:id="rId57"/>
    <p:sldId id="624" r:id="rId58"/>
    <p:sldId id="627" r:id="rId59"/>
    <p:sldId id="658" r:id="rId60"/>
    <p:sldId id="659" r:id="rId61"/>
    <p:sldId id="660" r:id="rId62"/>
    <p:sldId id="431" r:id="rId63"/>
    <p:sldId id="661" r:id="rId64"/>
    <p:sldId id="433" r:id="rId65"/>
    <p:sldId id="436" r:id="rId66"/>
    <p:sldId id="663" r:id="rId67"/>
    <p:sldId id="664" r:id="rId68"/>
    <p:sldId id="665" r:id="rId69"/>
    <p:sldId id="667" r:id="rId70"/>
    <p:sldId id="442" r:id="rId71"/>
    <p:sldId id="534" r:id="rId72"/>
    <p:sldId id="446" r:id="rId7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8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D0"/>
    <a:srgbClr val="FFFFFF"/>
    <a:srgbClr val="ABC0D1"/>
    <a:srgbClr val="C5CDD8"/>
    <a:srgbClr val="F7C2AD"/>
    <a:srgbClr val="EBE0E4"/>
    <a:srgbClr val="E6E0E2"/>
    <a:srgbClr val="ADC0D1"/>
    <a:srgbClr val="F3D3BC"/>
    <a:srgbClr val="AAC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87"/>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59.xml"/><Relationship Id="rId5" Type="http://schemas.openxmlformats.org/officeDocument/2006/relationships/slide" Target="slide44.xml"/><Relationship Id="rId4" Type="http://schemas.openxmlformats.org/officeDocument/2006/relationships/slide" Target="slide7.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9.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3" Type="http://schemas.openxmlformats.org/officeDocument/2006/relationships/notesSlide" Target="../notesSlides/notesSlide18.xml"/><Relationship Id="rId22" Type="http://schemas.openxmlformats.org/officeDocument/2006/relationships/slideLayout" Target="../slideLayouts/slideLayout3.xml"/><Relationship Id="rId21" Type="http://schemas.openxmlformats.org/officeDocument/2006/relationships/tags" Target="../tags/tag56.xml"/><Relationship Id="rId20" Type="http://schemas.openxmlformats.org/officeDocument/2006/relationships/tags" Target="../tags/tag55.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However, bio-composites of chitosan with other materials having pioneer or modified characteristics including polyvinyl alcohol (PVA) have been formerly studied (Vlad-Bubulac et al., 2022; Wardhono et al., 2022).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Polyvinyl alcohol is a nontoxic, easily biodegradable, and thermoplastic synthetic polymer achieved from the hydrolysis of poly (vinyl acetate) and is one of the most usable synthetic polymers mixed with chitosan (Choo et al., 2016; Suganthi et al., 2020). Because of presenting hydroxyl functional groups in PVA molecular chains and abundant amine and hydroxyl groups in chitosan, they can potentially blend by forming hydrogen bonds (Hu et al., 2013; Santos et al., 2014). The functionality purpose of blending chitosan with PVA is to maximize composite coating performance (Wardhono et al., 2022). It was reported that chitosan improves the mechanical properties of PVA by increasing Young’s modulus (Olarte-Paredes et al., 2021).</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Meanwhile, Wardhono et al. (2022) reported that PVA improves the chitosan films’ tensile strength and elongation at break. In addition, their morphological findings showed that no irregularities were detected in CS/PVA blended films, representing high compatibility with both polymers.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unique characteristics and blending ratios of the polymers, the condition of the mixing process, the type of solvent, and other components in the formulation affect the result of the intended formulation (Wardhono et al., 2022). In this regard, chitosan addition to the blended film containing chitosan (CH): PVA strongly reduced the film stretchability while increasing the film rigidity and resistance to fracture (Bonilla et al., 2014). In a similar study, El-Hefian et al. (2011) reported that blending of CH: PVA improved tensile strength, in a way improved with increasing PVA content by up to 40%. Also, water absorption in PVA: CH composite films can be controlled by variations in their ratios.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As the PVA ratio grows in the blends, the surface tension increases. Blending the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PVA with chitosan progresses the tensile strength, flexibility, bulk, and surface hydrophilicity of the composited films (Bahrami et al., 2003).</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aim of this work was to investigate the physical and mechanical properties of edible bio-composite coatings in different ratios of PVA: CH (0:0; control, 100:0, 75:25, 50:50, 25:75, and 0:100 wt%) on internal quality parameters and eggshell morphology during 28-day storage at ambient temperature with emphasis on barrier properties. Besides, the obtained results were matched to confirm with scanning electron microscopy (SEM) images and Fourier transform infrared (FTIR) spectroscopy.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45720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1 of Model 1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295400" y="1845945"/>
          <a:ext cx="9601200" cy="3314065"/>
        </p:xfrm>
        <a:graphic>
          <a:graphicData uri="http://schemas.openxmlformats.org/drawingml/2006/table">
            <a:tbl>
              <a:tblPr firstRow="1" bandRow="1">
                <a:tableStyleId>{5940675A-B579-460E-94D1-54222C63F5DA}</a:tableStyleId>
              </a:tblPr>
              <a:tblGrid>
                <a:gridCol w="2400300"/>
                <a:gridCol w="2400300"/>
                <a:gridCol w="2400300"/>
                <a:gridCol w="2400300"/>
              </a:tblGrid>
              <a:tr h="447040">
                <a:tc>
                  <a:txBody>
                    <a:bodyPr/>
                    <a:p>
                      <a:pPr algn="ctr">
                        <a:buNone/>
                      </a:pPr>
                      <a:r>
                        <a:rPr lang="en-US" altLang="zh-CN" sz="2400">
                          <a:latin typeface="Times New Roman" panose="02020603050405020304" charset="0"/>
                          <a:cs typeface="Times New Roman" panose="02020603050405020304" charset="0"/>
                        </a:rPr>
                        <a:t>Paragraph(s)</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Theme</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Functions</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Structural features</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9556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556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556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Part 2 Conclusion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composite of CH/PVA was developed in different blend ratios. FTIR spectroscopy and SEM images confirmed the successful integration of the CH and PVA. Meanwhile, the CH/PVA blends represented better morphological and mechanical properties than pure CH or PVA. They delay perishable internal chemical changes due to good barrier abilities, as exhibited by reductions in weight loss as well as prevention of sharp decline in the HU and YI indicators. The CH/PVA blended coatings demonstrated an advantageous impact on the preservation of coated eggs’ quality and freshness throughout the storage period, in which bio-composite coatings were very efficient in covering the pores or micro-cracks that existed in the shell, helping enhance the internal quality.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Indeed, they extended egg shelf life by at least 2–3 weeks compared to uncoated ones. One of the most interesting results concerned the interaction between CH and PVA.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Increasing the PVA ratio in the blends improved mechanical properties but the best mechanical properties were observed in the CH/PVA 25:75 wt% sample, a CH/PVA coating material blend with a 75% weight ratio of PVA in comparison with control and other coated groups. So, it may be one of the best choices for preserving the quality and extending the shelf life of table eggs for up to 28 days in ambient conditions, with acceptable scores of eggshell morphological analysis and internal chemical qualities.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45720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893508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2 of Model 1 and answer the following questions.</a:t>
            </a:r>
            <a:endParaRPr lang="en-US" altLang="zh-CN" sz="28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348105" y="1896110"/>
            <a:ext cx="9527540" cy="3322955"/>
          </a:xfrm>
          <a:prstGeom prst="rect">
            <a:avLst/>
          </a:prstGeom>
          <a:noFill/>
        </p:spPr>
        <p:txBody>
          <a:bodyPr wrap="square" rtlCol="0">
            <a:spAutoFit/>
          </a:bodyPr>
          <a:p>
            <a:pPr indent="0" fontAlgn="auto">
              <a:lnSpc>
                <a:spcPct val="125000"/>
              </a:lnSpc>
            </a:pPr>
            <a:r>
              <a:rPr lang="en-US" altLang="zh-CN" sz="2400">
                <a:latin typeface="Times New Roman" panose="02020603050405020304" charset="0"/>
                <a:cs typeface="Times New Roman" panose="02020603050405020304" charset="0"/>
              </a:rPr>
              <a:t>(1) How were the main findings of the current study summarized? </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__________________________________________________________________________________________________________________________(2) What suggestions have been made for further practical applications in the research? </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Part 3 Abstract</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Using biopolymers in the form of edible coatings as egg eco-friendly packaging is a progressive approach. The blending of biopolymers is one of the procedures for overcoming mechanical weakness and benefiting from their maximum synergistic effects.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Aiming to determine the relative ratios of chitosan (CH 4 w/v%) and polyvinyl alcohol (PVA 5 w/v%) in the composition of blended coatings, an experiment was conducted with six treatments (r = 3) including different ratios of CH/PVA (0:0; control, 100:0, 75:25, 50:50, 25:75, and 0:100 wt%) in a period of 4 weeks of egg storage at ambient temperature, emphasizing eggshell barrier properties. Based on the eggshell analysis result, SEM images and FTIR spectra demonstrated that the components were firmly integrated into the blended coatings as well as had more intertwined than their pure ones, which was also reflected in the evaluation results of their internal quality parameters.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In addition, the results showed that by enhancing the ratio of polyvinyl alcohol from 25 to 75 wt%, the blended coating barrier efficiency was relatively improved (p &lt; 0.05). Meanwhile, the lowest percentage of weight loss (0.57 </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0.08%), pH value of albumin (8.30 </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0.04), the highest value of Haugh unit (61.00 </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0.07), yolk index (0.37 </a:t>
            </a:r>
            <a:r>
              <a:rPr lang="en-US" altLang="en-US"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0.02) were observed in eggs coated with CH/PVA 25:75 wt%. But there was no difference in 50 or 70 wt% PVA significantly. Therefore, the CH/PVA blended coatings containing around 50–75 wt% PVA, as egg biodegradable packaging, can be used to extend the shelf life for 2–3 weeks at ambient temperature.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Keywords: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biodegradable, blended coating, egg internal quality, eggshell morphology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(Shurmasti, D. K., et al., Egg shelf life can be extended using varied proportions of polyvinyl alcohol/chitosan composite coatings.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Food Science &amp; Nutrition</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1–9, 2023.)</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628775" y="1027430"/>
            <a:ext cx="893508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3 of Model 1 and make a comparison of them.</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2336800" y="1945640"/>
          <a:ext cx="7335520" cy="3756660"/>
        </p:xfrm>
        <a:graphic>
          <a:graphicData uri="http://schemas.openxmlformats.org/drawingml/2006/table">
            <a:tbl>
              <a:tblPr firstRow="1" bandRow="1">
                <a:tableStyleId>{5940675A-B579-460E-94D1-54222C63F5DA}</a:tableStyleId>
              </a:tblPr>
              <a:tblGrid>
                <a:gridCol w="2385060"/>
                <a:gridCol w="4950460"/>
              </a:tblGrid>
              <a:tr h="495300">
                <a:tc>
                  <a:txBody>
                    <a:bodyPr/>
                    <a:p>
                      <a:pPr algn="ct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Part 3 of Model 1</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Background</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Methods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Results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Conclusion</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304609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Unit6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Introduction, Conclusion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and Abstract</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矩形: 圆角 36"/>
          <p:cNvSpPr/>
          <p:nvPr>
            <p:custDataLst>
              <p:tags r:id="rId2"/>
            </p:custDataLst>
          </p:nvPr>
        </p:nvSpPr>
        <p:spPr>
          <a:xfrm>
            <a:off x="993140" y="664210"/>
            <a:ext cx="10047605" cy="557085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r>
              <a:rPr lang="en-US" altLang="zh-CN" sz="2400" b="1">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Part 1 Introduction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Historically, fairness has been a central issue in the assessment from teachers’ and students’ perspectives. However, the scholarly literature on fairness in the educational assessment has begun around the 1960s in North America to respond to the social movements of the era (Cole &amp; Zieky, 2001; Zwick, 2019). Since then, fairness has been recognized as a foundation for gauging the quality of tests and assessments in Standards for Educational and Psychological Testing (American Educational Research Association [AERA] et al., 2014). Recently and as a response to the 21st century equity-based social movements, educational researchers have investigated various theoretical conceptualizations of fairness at the large-scale test and school-level classroom assessment (Camilli, 2013; Dorans &amp; Cook, 2016; Herman &amp; Cook, 2019; Karami, 2018; Nisbet &amp; Shaw, 2019).</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678815"/>
            <a:ext cx="1004760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large bulk of these investigations have focused on advancing fairness theory and application in large-scale tests (e.g., through differential item functioning); however, little research has aimed to develop a theory of fairness based on conceptions of fairness as understood by teachers and students in the classroom assessment contexts. The present study aims to draw on in-depth interview data from experienced high-school teachers to identify factors that contribute to shaping teachers’ articulated conceptions and practices of fairness in classroom assessment.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Growing literature is building on empirical data to generate theoretical conceptualizations of fairness derived from teachers’ conceptions of fairness in classroom assessments (Murillo &amp; Hidalgo, 2020; Rasooli et al., 2018, 2019a, 2019b; Tierney, 2014).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168400" y="668020"/>
            <a:ext cx="9963150" cy="546163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Teachers’ conceptions refer to “mental structures, encompassing both beliefs and any aspect of the teachers’ knowledge that bears on their experience, such as meanings, concepts, propositions, rules, mental images, and the like” (Thompson, 1992, p. 141).Based on this definition, the literature aims to identify factors (e.g. equity and equality) that teachers deem significant in their conceptions of fair classroom assessments. Given that teachers create the assessment culture within a classroom, their conceptions of fair and equitable assessments will have an impact on the learning and psychosocial outcomes for students (Elwood &amp; Murphy, 2015; Moss et al., 2005). The current assessment Standards (AERA et al., 2014) put fairness principles such as (a) fairness in treatment during assessments, (b) fairness as reducing measurement bias, (c) fairness as access to the construct being measured, and (d) fairness as an opportunity to learn that can be implemented by teachers in the classroom assessment contexts (Herman &amp; Cook, 2019).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2" name="矩形: 圆角 36"/>
          <p:cNvSpPr/>
          <p:nvPr>
            <p:custDataLst>
              <p:tags r:id="rId2"/>
            </p:custDataLst>
          </p:nvPr>
        </p:nvSpPr>
        <p:spPr>
          <a:xfrm>
            <a:off x="1072515" y="662940"/>
            <a:ext cx="10266680" cy="56229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However, the translation of these principles into classroom contexts from top-down may not resonate with teachers’ conceptions and daily assessment practices, precluding meaningful change in the classrooms.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Another path would be to begin appreciating the complexity of underpinning driving factors shaping teachers’ current conceptions of fair assessments and then visualizing how current fairness principles can be positioned meaningfully and logically in tune with teachers’ current conceptions. The sole introduction of current principles in Standards in teacher preparations in assessment fairness would lack insights into the potential (choice for) failure on some teachers’ side to implement such principles in the classrooms. Teachers’ potential dilemmas with Standards’ principles of fairness in their classroom practices cannot also be fully elucidated without clearly delineating various factors that come into play in teachers’ general and contextual conceptions of assessment fairness.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1047115" y="769620"/>
            <a:ext cx="10182860" cy="546925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00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Therefore, additional research in follow-up with prior empirical research is fruitful to explore the underpinning factors that drive teachers’ conceptions of fairness in assessments as a basis to promote fairer practice that recognize and build on teachers’ current conceptions and practice.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0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While a few assessment studies have used fairness theories to interpret their findings (Rasooli et al., 2019a), coupled with the empirical research showing the cross-cultural variations in conceptions of fairness (Tata, 2005), this study was designed to leverage social psychology theory as a basis to empirically investigate experienced high school teachers’ conceptions of fairness in classroom assessments. Specifically, this study has interviewed 27 experienced high school teachers from across seven provinces in Iran to explore their conceptions of fairness in classroom assessments.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1082675" y="782955"/>
            <a:ext cx="10026015" cy="528066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To that end, this study is guided by the following overarching question and two related subquestions: What are teachers’ articulated conceptions and practice of fairness in classroom assessments?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What psychological factors are driving Iranian teachers’ conceptions of fairness in classroom assessments? What sociological factors are influencing Iranian teachers’ conceptions of fairness in classroom assessments?By answering these questions, this study aims to further contribute to developing fairness theory and practice in classroom assessments and offer avenues for additional empirical research to contribute to more fair and equitable experience in classroom contexts.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1 of Model 2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295400" y="1845945"/>
          <a:ext cx="9601200" cy="3314065"/>
        </p:xfrm>
        <a:graphic>
          <a:graphicData uri="http://schemas.openxmlformats.org/drawingml/2006/table">
            <a:tbl>
              <a:tblPr firstRow="1" bandRow="1">
                <a:tableStyleId>{5940675A-B579-460E-94D1-54222C63F5DA}</a:tableStyleId>
              </a:tblPr>
              <a:tblGrid>
                <a:gridCol w="2400300"/>
                <a:gridCol w="2400300"/>
                <a:gridCol w="2400300"/>
                <a:gridCol w="2400300"/>
              </a:tblGrid>
              <a:tr h="447040">
                <a:tc>
                  <a:txBody>
                    <a:bodyPr/>
                    <a:p>
                      <a:pPr algn="ctr">
                        <a:buNone/>
                      </a:pPr>
                      <a:r>
                        <a:rPr lang="en-US" altLang="zh-CN" sz="2400">
                          <a:latin typeface="Times New Roman" panose="02020603050405020304" charset="0"/>
                          <a:cs typeface="Times New Roman" panose="02020603050405020304" charset="0"/>
                        </a:rPr>
                        <a:t>Paragraph(s)</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Theme</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Functions</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a:latin typeface="Times New Roman" panose="02020603050405020304" charset="0"/>
                          <a:cs typeface="Times New Roman" panose="02020603050405020304" charset="0"/>
                        </a:rPr>
                        <a:t>Structural features</a:t>
                      </a:r>
                      <a:endParaRPr lang="en-US" altLang="zh-CN" sz="24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9556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556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5567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15975" y="560070"/>
            <a:ext cx="10189845" cy="57099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Part 2 Conclusion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Overall, this study provides an additional empirical foundation identifying the psychosocial mechanism that drives teachers’ conceptions of fairness in classroom assessments. These mechanisms depict a complex collage of various personal and social forces in a dialectical relationship stemmed from contexts in which teachers (have) live(d), assess(ed), and instruct(ed).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While these mechanisms include the fairness principles recommended by Standards (i.e., fairness in treatment during assessments, fairness as reducing bias, fairness as access to the construct being measured, and fairness as an opportunity to learn, AERA et al., 2014), they outline broader and multiple factors that bear unto teachers’ conceptions but are less recognized in the current edition of Standards.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598805"/>
            <a:ext cx="10047605" cy="530415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Future revisions of the current Standards can respond more adequately to the context of fairness in classroom assessments by recognizing the psychosocial mechanisms that drive fairness conceptions and move beyond suggesting principles that probably find themselves seemingly practical but easily lost in the complexity of classroom and societal contexts.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45720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893508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2 of Model 2 and answer the following questions.</a:t>
            </a:r>
            <a:endParaRPr lang="en-US" altLang="zh-CN" sz="28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348105" y="1767840"/>
            <a:ext cx="9527540" cy="3322955"/>
          </a:xfrm>
          <a:prstGeom prst="rect">
            <a:avLst/>
          </a:prstGeom>
          <a:noFill/>
        </p:spPr>
        <p:txBody>
          <a:bodyPr wrap="square" rtlCol="0">
            <a:spAutoFit/>
          </a:bodyPr>
          <a:p>
            <a:pPr indent="0" fontAlgn="auto">
              <a:lnSpc>
                <a:spcPct val="125000"/>
              </a:lnSpc>
            </a:pPr>
            <a:r>
              <a:rPr lang="en-US" altLang="zh-CN" sz="2400">
                <a:latin typeface="Times New Roman" panose="02020603050405020304" charset="0"/>
                <a:cs typeface="Times New Roman" panose="02020603050405020304" charset="0"/>
              </a:rPr>
              <a:t>(1) How were the main findings of the current study summarized? </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__________________________________________________________________________________________________________________________(2) What suggestions have been made for further practical applications in the research? </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05230" y="735965"/>
            <a:ext cx="9777095" cy="540956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8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are the purposes of writing an introduction section?</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are the purposes of writing a conclusion section?</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kinds of information should be included in an introduction section?</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d) What kinds of information should be included in a conclusion section?</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e) Why is an abstract called the mini-version of the paper?</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f) What are the features of an abstract section?</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598805"/>
            <a:ext cx="10047605" cy="55899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Part 3 Abstract</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With heightened equity pursuits in 21st century schools and the key role of assessment in teachers’ concerns with educational equity, scholars have recently attempted to empirically investigate teachers’ conceptions of fairness in classroom assessments. This study contributes to this growing literature and draws on interview data from 27 experienced high school teachers to further appreciate the factors that propel teachers’ fairness conceptions. The results indicate that the teachers’ conceptions of fairness in classroom assessments were influenced by three themes: (a) individual mechanisms, (b) social mechanisms, and (c) dialectical relationships between individual and social mechanisms.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1072515" y="598805"/>
            <a:ext cx="10047605" cy="55899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These themes underscored how teachers’ individual philosophies and experience interacted with their encounters with social conditions of society, schools, and classrooms to influence their conceptions and articulated practices of fairness in classroom assessments. The results contribute to provoking conversations around assessment fairness education during pre- and in-service programs.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Keywords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fairness, equity, classroom assessment, teachers, theoretical conceptualizations, conceptions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(Amirhossein Rasooli, et al., Teachers’ conceptions of fairness in classroom assessment: An empirical study.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Journal of Teacher Education</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2022.)</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628775" y="1027430"/>
            <a:ext cx="893508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Part 3 of Model 2 and make a comparison of them.</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2336800" y="1945640"/>
          <a:ext cx="7335520" cy="3756660"/>
        </p:xfrm>
        <a:graphic>
          <a:graphicData uri="http://schemas.openxmlformats.org/drawingml/2006/table">
            <a:tbl>
              <a:tblPr firstRow="1" bandRow="1">
                <a:tableStyleId>{5940675A-B579-460E-94D1-54222C63F5DA}</a:tableStyleId>
              </a:tblPr>
              <a:tblGrid>
                <a:gridCol w="2385060"/>
                <a:gridCol w="4950460"/>
              </a:tblGrid>
              <a:tr h="495300">
                <a:tc>
                  <a:txBody>
                    <a:bodyPr/>
                    <a:p>
                      <a:pPr algn="ct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Part 3 of Model 2</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Background</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Methods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Results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340">
                <a:tc>
                  <a:txBody>
                    <a:bodyPr/>
                    <a:p>
                      <a:pPr algn="ctr">
                        <a:lnSpc>
                          <a:spcPct val="170000"/>
                        </a:lnSpc>
                        <a:buNone/>
                      </a:pPr>
                      <a:r>
                        <a:rPr lang="en-US" altLang="zh-CN" sz="2000">
                          <a:latin typeface="Times New Roman" panose="02020603050405020304" charset="0"/>
                          <a:cs typeface="Times New Roman" panose="02020603050405020304" charset="0"/>
                        </a:rPr>
                        <a:t>Conclusion</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02435"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(1) Tenses in the introduction section</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29995" y="1530985"/>
            <a:ext cx="9681845" cy="2830195"/>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Present perfect tense</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first part of the introduction section is the general research background that most readers already know. Usually, this part starts with the adverbial of time, like “in the past… years”, “in recent years”, etc., and is written in the present perfect tense </a:t>
            </a:r>
            <a:r>
              <a:rPr lang="en-US" altLang="zh-CN" sz="2400" b="1">
                <a:latin typeface="Times New Roman" panose="02020603050405020304" charset="0"/>
                <a:cs typeface="Times New Roman" panose="02020603050405020304" charset="0"/>
              </a:rPr>
              <a:t>in accordance with the corresponding adverbial of time.</a:t>
            </a:r>
            <a:endParaRPr lang="en-US" altLang="zh-CN" sz="2400" b="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063625"/>
            <a:ext cx="9592945" cy="483108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Historically, fairness</a:t>
            </a:r>
            <a:r>
              <a:rPr lang="en-US" altLang="zh-CN" sz="2400" b="1" i="1">
                <a:latin typeface="Times New Roman" panose="02020603050405020304" charset="0"/>
                <a:cs typeface="Times New Roman" panose="02020603050405020304" charset="0"/>
              </a:rPr>
              <a:t> has been</a:t>
            </a:r>
            <a:r>
              <a:rPr lang="en-US" altLang="zh-CN" sz="2400" i="1">
                <a:latin typeface="Times New Roman" panose="02020603050405020304" charset="0"/>
                <a:cs typeface="Times New Roman" panose="02020603050405020304" charset="0"/>
              </a:rPr>
              <a:t> a central issue in the assessment from teachers’ and students’ perspectives. However, the scholarly literature on fairness in the educational assessment </a:t>
            </a:r>
            <a:r>
              <a:rPr lang="en-US" altLang="zh-CN" sz="2400" b="1" i="1">
                <a:latin typeface="Times New Roman" panose="02020603050405020304" charset="0"/>
                <a:cs typeface="Times New Roman" panose="02020603050405020304" charset="0"/>
              </a:rPr>
              <a:t>has begun</a:t>
            </a:r>
            <a:r>
              <a:rPr lang="en-US" altLang="zh-CN" sz="2400" i="1">
                <a:latin typeface="Times New Roman" panose="02020603050405020304" charset="0"/>
                <a:cs typeface="Times New Roman" panose="02020603050405020304" charset="0"/>
              </a:rPr>
              <a:t> around the 1960s in North America to respond to the social movements of the era (Cole &amp; Zieky, 2001; Zwick, 2019). Since then, fairness </a:t>
            </a:r>
            <a:r>
              <a:rPr lang="en-US" altLang="zh-CN" sz="2400" b="1" i="1">
                <a:latin typeface="Times New Roman" panose="02020603050405020304" charset="0"/>
                <a:cs typeface="Times New Roman" panose="02020603050405020304" charset="0"/>
              </a:rPr>
              <a:t>has been recognized</a:t>
            </a:r>
            <a:r>
              <a:rPr lang="en-US" altLang="zh-CN" sz="2400" i="1">
                <a:latin typeface="Times New Roman" panose="02020603050405020304" charset="0"/>
                <a:cs typeface="Times New Roman" panose="02020603050405020304" charset="0"/>
              </a:rPr>
              <a:t> as a foundation for gauging the quality of tests and assessments in Standards for Educational and Psychological Testing (American Educational Research Association [AERA] et al., 2014). Recently and as a response to the 21st century equity-based social movements, educational researchers </a:t>
            </a:r>
            <a:r>
              <a:rPr lang="en-US" altLang="zh-CN" sz="2400" b="1" i="1">
                <a:latin typeface="Times New Roman" panose="02020603050405020304" charset="0"/>
                <a:cs typeface="Times New Roman" panose="02020603050405020304" charset="0"/>
              </a:rPr>
              <a:t>have investigated</a:t>
            </a:r>
            <a:r>
              <a:rPr lang="en-US" altLang="zh-CN" sz="2400" i="1">
                <a:latin typeface="Times New Roman" panose="02020603050405020304" charset="0"/>
                <a:cs typeface="Times New Roman" panose="02020603050405020304" charset="0"/>
              </a:rPr>
              <a:t> various theoretical conceptualizations of fairness at the large-scale test and school-level classroom assessment (Camilli, 2013; Dorans &amp; Cook, 2016; Herman &amp; Cook, 2019; Karami, 2018; Nisbet &amp; Shaw, 2019)</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41095" y="452120"/>
            <a:ext cx="9681845" cy="1091565"/>
          </a:xfrm>
          <a:prstGeom prst="rect">
            <a:avLst/>
          </a:prstGeom>
          <a:noFill/>
        </p:spPr>
        <p:txBody>
          <a:bodyPr wrap="square" rtlCol="0">
            <a:spAutoFit/>
          </a:bodyPr>
          <a:p>
            <a:pPr indent="0"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Simple present tense</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1. Used to describe general truth or facts that are always true.</a:t>
            </a:r>
            <a:endParaRPr lang="zh-CN" altLang="en-US" sz="2400">
              <a:latin typeface="Times New Roman" panose="02020603050405020304" charset="0"/>
              <a:cs typeface="Times New Roman" panose="02020603050405020304" charset="0"/>
            </a:endParaRPr>
          </a:p>
        </p:txBody>
      </p:sp>
      <p:sp>
        <p:nvSpPr>
          <p:cNvPr id="6" name="文本框 5"/>
          <p:cNvSpPr txBox="1"/>
          <p:nvPr/>
        </p:nvSpPr>
        <p:spPr>
          <a:xfrm>
            <a:off x="1229995" y="1657350"/>
            <a:ext cx="9592945" cy="4799965"/>
          </a:xfrm>
          <a:prstGeom prst="rect">
            <a:avLst/>
          </a:prstGeom>
          <a:noFill/>
        </p:spPr>
        <p:txBody>
          <a:bodyPr wrap="square" rtlCol="0">
            <a:spAutoFit/>
          </a:bodyPr>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Eggs as one low-cost and valuable foodstuff in the human diet </a:t>
            </a:r>
            <a:r>
              <a:rPr lang="en-US" altLang="zh-CN" sz="2200" b="1" i="1">
                <a:latin typeface="Times New Roman" panose="02020603050405020304" charset="0"/>
                <a:cs typeface="Times New Roman" panose="02020603050405020304" charset="0"/>
              </a:rPr>
              <a:t>contain</a:t>
            </a:r>
            <a:r>
              <a:rPr lang="en-US" altLang="zh-CN" sz="2200" i="1">
                <a:latin typeface="Times New Roman" panose="02020603050405020304" charset="0"/>
                <a:cs typeface="Times New Roman" panose="02020603050405020304" charset="0"/>
              </a:rPr>
              <a:t> a natural source of many nutrients as well as distinguished biological value and are consumed worldwide (Puglisi &amp; Fernandez, 2022). However, eggs </a:t>
            </a:r>
            <a:r>
              <a:rPr lang="en-US" altLang="zh-CN" sz="2200" b="1" i="1">
                <a:latin typeface="Times New Roman" panose="02020603050405020304" charset="0"/>
                <a:cs typeface="Times New Roman" panose="02020603050405020304" charset="0"/>
              </a:rPr>
              <a:t>are</a:t>
            </a:r>
            <a:r>
              <a:rPr lang="en-US" altLang="zh-CN" sz="2200" i="1">
                <a:latin typeface="Times New Roman" panose="02020603050405020304" charset="0"/>
                <a:cs typeface="Times New Roman" panose="02020603050405020304" charset="0"/>
              </a:rPr>
              <a:t> perishable products and </a:t>
            </a:r>
            <a:r>
              <a:rPr lang="en-US" altLang="zh-CN" sz="2200" b="1" i="1">
                <a:latin typeface="Times New Roman" panose="02020603050405020304" charset="0"/>
                <a:cs typeface="Times New Roman" panose="02020603050405020304" charset="0"/>
              </a:rPr>
              <a:t>decrease</a:t>
            </a:r>
            <a:r>
              <a:rPr lang="en-US" altLang="zh-CN" sz="2200" i="1">
                <a:latin typeface="Times New Roman" panose="02020603050405020304" charset="0"/>
                <a:cs typeface="Times New Roman" panose="02020603050405020304" charset="0"/>
              </a:rPr>
              <a:t> in internal quality during handling, due to the higher rate of carbon dioxide escaping through the tiny pores in the eggshells, especially at ambient conditions (Gabriela da Silva Pires et al., 2020). Because of increasing public awareness, there </a:t>
            </a:r>
            <a:r>
              <a:rPr lang="en-US" altLang="zh-CN" sz="2200" b="1" i="1">
                <a:latin typeface="Times New Roman" panose="02020603050405020304" charset="0"/>
                <a:cs typeface="Times New Roman" panose="02020603050405020304" charset="0"/>
              </a:rPr>
              <a:t>is</a:t>
            </a:r>
            <a:r>
              <a:rPr lang="en-US" altLang="zh-CN" sz="2200" i="1">
                <a:latin typeface="Times New Roman" panose="02020603050405020304" charset="0"/>
                <a:cs typeface="Times New Roman" panose="02020603050405020304" charset="0"/>
              </a:rPr>
              <a:t> a growing tendency towards the progressive effective methods to maintain and enhance the egg’s internal quality. On the other hand, considering the environmental problem-related concerns of using oil-based synthetic polymers, edible coatings as an eco-friendly technology </a:t>
            </a:r>
            <a:r>
              <a:rPr lang="en-US" altLang="zh-CN" sz="2200" b="1" i="1">
                <a:latin typeface="Times New Roman" panose="02020603050405020304" charset="0"/>
                <a:cs typeface="Times New Roman" panose="02020603050405020304" charset="0"/>
              </a:rPr>
              <a:t>are</a:t>
            </a:r>
            <a:r>
              <a:rPr lang="en-US" altLang="zh-CN" sz="2200" i="1">
                <a:latin typeface="Times New Roman" panose="02020603050405020304" charset="0"/>
                <a:cs typeface="Times New Roman" panose="02020603050405020304" charset="0"/>
              </a:rPr>
              <a:t> nowadays applied to many food products to control gas exchanges, preventing the spread and penetration of microbial contamination as well as oxidative degradation (Dhall, 2013).</a:t>
            </a:r>
            <a:endParaRPr lang="en-US" altLang="zh-CN" sz="2200" i="1">
              <a:latin typeface="Times New Roman" panose="02020603050405020304" charset="0"/>
              <a:cs typeface="Times New Roman" panose="02020603050405020304" charset="0"/>
            </a:endParaRPr>
          </a:p>
        </p:txBody>
      </p:sp>
      <p:sp>
        <p:nvSpPr>
          <p:cNvPr id="4" name="Title 1"/>
          <p:cNvSpPr>
            <a:spLocks noGrp="1"/>
          </p:cNvSpPr>
          <p:nvPr/>
        </p:nvSpPr>
        <p:spPr>
          <a:xfrm>
            <a:off x="892810" y="140017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29995" y="657860"/>
            <a:ext cx="9681845" cy="1014730"/>
          </a:xfrm>
          <a:prstGeom prst="rect">
            <a:avLst/>
          </a:prstGeom>
          <a:noFill/>
        </p:spPr>
        <p:txBody>
          <a:bodyPr wrap="square" rtlCol="0">
            <a:spAutoFit/>
          </a:bodyPr>
          <a:p>
            <a:pPr indent="0" fontAlgn="auto">
              <a:lnSpc>
                <a:spcPct val="125000"/>
              </a:lnSpc>
            </a:pPr>
            <a:r>
              <a:rPr lang="en-US" altLang="zh-CN" sz="2400">
                <a:latin typeface="Times New Roman" panose="02020603050405020304" charset="0"/>
                <a:cs typeface="Times New Roman" panose="02020603050405020304" charset="0"/>
              </a:rPr>
              <a:t>2. Used to present the literature relevant to the previous research results in the research field.</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1318895" y="2028190"/>
            <a:ext cx="9811385" cy="4207510"/>
          </a:xfrm>
          <a:prstGeom prst="rect">
            <a:avLst/>
          </a:prstGeom>
          <a:noFill/>
        </p:spPr>
        <p:txBody>
          <a:bodyPr wrap="square" rtlCol="0">
            <a:spAutoFit/>
          </a:bodyPr>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Chitosan, the second-most prevalent polysaccharide in the world, which</a:t>
            </a:r>
            <a:r>
              <a:rPr lang="en-US" altLang="zh-CN" sz="2200" b="1" i="1">
                <a:latin typeface="Times New Roman" panose="02020603050405020304" charset="0"/>
                <a:cs typeface="Times New Roman" panose="02020603050405020304" charset="0"/>
              </a:rPr>
              <a:t> is </a:t>
            </a:r>
            <a:r>
              <a:rPr lang="en-US" altLang="zh-CN" sz="2200" i="1">
                <a:latin typeface="Times New Roman" panose="02020603050405020304" charset="0"/>
                <a:cs typeface="Times New Roman" panose="02020603050405020304" charset="0"/>
              </a:rPr>
              <a:t>produced by the alkali deacetylation process of chitin, </a:t>
            </a:r>
            <a:r>
              <a:rPr lang="en-US" altLang="zh-CN" sz="2200" b="1" i="1">
                <a:latin typeface="Times New Roman" panose="02020603050405020304" charset="0"/>
                <a:cs typeface="Times New Roman" panose="02020603050405020304" charset="0"/>
              </a:rPr>
              <a:t>is</a:t>
            </a:r>
            <a:r>
              <a:rPr lang="en-US" altLang="zh-CN" sz="2200" i="1">
                <a:latin typeface="Times New Roman" panose="02020603050405020304" charset="0"/>
                <a:cs typeface="Times New Roman" panose="02020603050405020304" charset="0"/>
              </a:rPr>
              <a:t> a natural, nontoxic, biodegradable, and biocompatible polymer, with antimicrobial properties (Awuchi, Akram, et al., 2022; Awuchi, Morya, et al., 2022; Egbuna et al., 2021). Also, barrier properties and superior film-forming and coating abilities have been proven for this biopolymer (Vlad-Bubulac et al., 2022). Chitosan films have permeability to CO2 and O2 and desirable mechanical properties. However, the fragility of the material and its high permeability to water vapor </a:t>
            </a:r>
            <a:r>
              <a:rPr lang="en-US" altLang="zh-CN" sz="2200" b="1" i="1">
                <a:latin typeface="Times New Roman" panose="02020603050405020304" charset="0"/>
                <a:cs typeface="Times New Roman" panose="02020603050405020304" charset="0"/>
              </a:rPr>
              <a:t>restrict</a:t>
            </a:r>
            <a:r>
              <a:rPr lang="en-US" altLang="zh-CN" sz="2200" i="1">
                <a:latin typeface="Times New Roman" panose="02020603050405020304" charset="0"/>
                <a:cs typeface="Times New Roman" panose="02020603050405020304" charset="0"/>
              </a:rPr>
              <a:t> its application in food packaging (Elsabee &amp; Abdou, 2013).</a:t>
            </a:r>
            <a:endParaRPr lang="en-US" altLang="zh-CN" sz="2200" i="1">
              <a:latin typeface="Times New Roman" panose="02020603050405020304" charset="0"/>
              <a:cs typeface="Times New Roman" panose="02020603050405020304" charset="0"/>
            </a:endParaRPr>
          </a:p>
        </p:txBody>
      </p:sp>
      <p:sp>
        <p:nvSpPr>
          <p:cNvPr id="4" name="Title 1"/>
          <p:cNvSpPr>
            <a:spLocks noGrp="1"/>
          </p:cNvSpPr>
          <p:nvPr/>
        </p:nvSpPr>
        <p:spPr>
          <a:xfrm>
            <a:off x="822325" y="167259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02435" y="2746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(2) Tenses and voices in the conclusion section</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29995" y="1530985"/>
            <a:ext cx="9681845" cy="995045"/>
          </a:xfrm>
          <a:prstGeom prst="rect">
            <a:avLst/>
          </a:prstGeom>
          <a:noFill/>
        </p:spPr>
        <p:txBody>
          <a:bodyPr wrap="square" rtlCol="0">
            <a:noAutofit/>
          </a:bodyPr>
          <a:p>
            <a:pPr indent="609600"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conclusion section is written in both present and past tenses, and there is </a:t>
            </a:r>
            <a:r>
              <a:rPr lang="en-US" altLang="zh-CN" sz="2400" b="1">
                <a:latin typeface="Times New Roman" panose="02020603050405020304" charset="0"/>
                <a:cs typeface="Times New Roman" panose="02020603050405020304" charset="0"/>
              </a:rPr>
              <a:t>no standard rule</a:t>
            </a:r>
            <a:r>
              <a:rPr lang="en-US" altLang="zh-CN" sz="2400">
                <a:latin typeface="Times New Roman" panose="02020603050405020304" charset="0"/>
                <a:cs typeface="Times New Roman" panose="02020603050405020304" charset="0"/>
              </a:rPr>
              <a:t> on the use of active or passive voices.</a:t>
            </a:r>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a:p>
            <a:endParaRPr lang="en-US" altLang="zh-CN" sz="2400">
              <a:latin typeface="Times New Roman" panose="02020603050405020304" charset="0"/>
              <a:cs typeface="Times New Roman" panose="02020603050405020304" charset="0"/>
            </a:endParaRPr>
          </a:p>
        </p:txBody>
      </p:sp>
      <p:sp>
        <p:nvSpPr>
          <p:cNvPr id="4" name="Title 1"/>
          <p:cNvSpPr>
            <a:spLocks noGrp="1"/>
          </p:cNvSpPr>
          <p:nvPr/>
        </p:nvSpPr>
        <p:spPr>
          <a:xfrm>
            <a:off x="1702435" y="2638743"/>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(3) Tenses and voices in the abstract section</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229995" y="3895090"/>
            <a:ext cx="9681845" cy="995045"/>
          </a:xfrm>
          <a:prstGeom prst="rect">
            <a:avLst/>
          </a:prstGeom>
          <a:noFill/>
        </p:spPr>
        <p:txBody>
          <a:bodyPr wrap="square" rtlCol="0">
            <a:noAutofit/>
          </a:bodyPr>
          <a:p>
            <a:pPr indent="609600"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Tenses and voices in an abstract are </a:t>
            </a:r>
            <a:r>
              <a:rPr lang="en-US" altLang="zh-CN" sz="2400" b="1">
                <a:latin typeface="Times New Roman" panose="02020603050405020304" charset="0"/>
                <a:cs typeface="Times New Roman" panose="02020603050405020304" charset="0"/>
              </a:rPr>
              <a:t>not very rigid</a:t>
            </a:r>
            <a:r>
              <a:rPr lang="en-US" altLang="zh-CN" sz="2400">
                <a:latin typeface="Times New Roman" panose="02020603050405020304" charset="0"/>
                <a:cs typeface="Times New Roman" panose="02020603050405020304" charset="0"/>
              </a:rPr>
              <a:t>, and different tenses and voices can be found in this section.</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257425" y="688340"/>
            <a:ext cx="592137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Language Features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590675"/>
            <a:ext cx="9522460" cy="1553210"/>
          </a:xfrm>
          <a:prstGeom prst="rect">
            <a:avLst/>
          </a:prstGeom>
          <a:noFill/>
        </p:spPr>
        <p:txBody>
          <a:bodyPr wrap="square" rtlCol="0">
            <a:spAutoFit/>
          </a:bodyPr>
          <a:lstStyle/>
          <a:p>
            <a:pPr indent="0" algn="just" fontAlgn="auto">
              <a:lnSpc>
                <a:spcPct val="125000"/>
              </a:lnSpc>
            </a:pPr>
            <a:r>
              <a:rPr lang="en-US" altLang="zh-CN" sz="2800" b="1">
                <a:solidFill>
                  <a:schemeClr val="accent2">
                    <a:lumMod val="75000"/>
                  </a:schemeClr>
                </a:solidFill>
                <a:latin typeface="Times New Roman" panose="02020603050405020304" charset="0"/>
                <a:cs typeface="Times New Roman" panose="02020603050405020304" charset="0"/>
              </a:rPr>
              <a:t>The introduction section:</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1.</a:t>
            </a:r>
            <a:r>
              <a:rPr lang="en-US" altLang="zh-CN" sz="2400" b="1">
                <a:latin typeface="Times New Roman" panose="02020603050405020304" charset="0"/>
                <a:cs typeface="Times New Roman" panose="02020603050405020304" charset="0"/>
              </a:rPr>
              <a:t> Lexical signals </a:t>
            </a:r>
            <a:r>
              <a:rPr lang="en-US" altLang="zh-CN" sz="2400">
                <a:latin typeface="Times New Roman" panose="02020603050405020304" charset="0"/>
                <a:cs typeface="Times New Roman" panose="02020603050405020304" charset="0"/>
              </a:rPr>
              <a:t>are used to provide the background of research and claim the importance in the introduction section.</a:t>
            </a:r>
            <a:endParaRPr lang="en-US" altLang="zh-CN" sz="2400">
              <a:latin typeface="Times New Roman" panose="02020603050405020304" charset="0"/>
              <a:cs typeface="Times New Roman" panose="02020603050405020304" charset="0"/>
            </a:endParaRPr>
          </a:p>
        </p:txBody>
      </p:sp>
      <p:sp>
        <p:nvSpPr>
          <p:cNvPr id="2" name="文本框 1"/>
          <p:cNvSpPr txBox="1"/>
          <p:nvPr/>
        </p:nvSpPr>
        <p:spPr>
          <a:xfrm>
            <a:off x="1176020" y="3840480"/>
            <a:ext cx="10210165" cy="2399665"/>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Over the past several decades</a:t>
            </a:r>
            <a:r>
              <a:rPr lang="en-US" altLang="zh-CN" sz="2400" i="1">
                <a:latin typeface="Times New Roman" panose="02020603050405020304" charset="0"/>
                <a:cs typeface="Times New Roman" panose="02020603050405020304" charset="0"/>
              </a:rPr>
              <a:t>, ...</a:t>
            </a:r>
            <a:endParaRPr lang="en-US" altLang="zh-CN" sz="2400" b="1"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Industrial use of...</a:t>
            </a:r>
            <a:r>
              <a:rPr lang="en-US" altLang="zh-CN" sz="2400" b="1" i="1">
                <a:latin typeface="Times New Roman" panose="02020603050405020304" charset="0"/>
                <a:cs typeface="Times New Roman" panose="02020603050405020304" charset="0"/>
              </a:rPr>
              <a:t>is becoming increasingly common</a:t>
            </a:r>
            <a:r>
              <a:rPr lang="en-US" altLang="zh-CN" sz="2400" i="1">
                <a:latin typeface="Times New Roman" panose="02020603050405020304" charset="0"/>
                <a:cs typeface="Times New Roman" panose="02020603050405020304" charset="0"/>
              </a:rPr>
              <a:t>.</a:t>
            </a:r>
            <a:r>
              <a:rPr lang="en-US" altLang="zh-CN" sz="2400" b="1" i="1">
                <a:latin typeface="Times New Roman" panose="02020603050405020304" charset="0"/>
                <a:cs typeface="Times New Roman" panose="02020603050405020304" charset="0"/>
              </a:rPr>
              <a:t> </a:t>
            </a:r>
            <a:endParaRPr lang="en-US" altLang="zh-CN" sz="2400" b="1"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previous work on...</a:t>
            </a:r>
            <a:r>
              <a:rPr lang="en-US" altLang="zh-CN" sz="2400" b="1" i="1">
                <a:latin typeface="Times New Roman" panose="02020603050405020304" charset="0"/>
                <a:cs typeface="Times New Roman" panose="02020603050405020304" charset="0"/>
              </a:rPr>
              <a:t>has indicated that</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Recent experiments by...</a:t>
            </a:r>
            <a:r>
              <a:rPr lang="en-US" altLang="zh-CN" sz="2400" b="1" i="1">
                <a:latin typeface="Times New Roman" panose="02020603050405020304" charset="0"/>
                <a:cs typeface="Times New Roman" panose="02020603050405020304" charset="0"/>
              </a:rPr>
              <a:t>have suggested</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There </a:t>
            </a:r>
            <a:r>
              <a:rPr lang="en-US" altLang="zh-CN" sz="2400" b="1" i="1">
                <a:latin typeface="Times New Roman" panose="02020603050405020304" charset="0"/>
                <a:cs typeface="Times New Roman" panose="02020603050405020304" charset="0"/>
              </a:rPr>
              <a:t>have been a few studies highlighting</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p:txBody>
      </p:sp>
      <p:sp>
        <p:nvSpPr>
          <p:cNvPr id="5" name="Title 1"/>
          <p:cNvSpPr>
            <a:spLocks noGrp="1"/>
          </p:cNvSpPr>
          <p:nvPr/>
        </p:nvSpPr>
        <p:spPr>
          <a:xfrm>
            <a:off x="965835" y="329755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77925" y="831850"/>
            <a:ext cx="9724390" cy="1476375"/>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2.</a:t>
            </a:r>
            <a:r>
              <a:rPr lang="en-US" altLang="zh-CN" sz="2400" b="1">
                <a:latin typeface="微软雅黑" panose="020B0503020204020204" pitchFamily="34" charset="-122"/>
                <a:ea typeface="微软雅黑" panose="020B0503020204020204" pitchFamily="34" charset="-122"/>
                <a:cs typeface="Times New Roman" panose="02020603050405020304" charset="0"/>
              </a:rPr>
              <a:t> </a:t>
            </a:r>
            <a:r>
              <a:rPr lang="en-US" altLang="zh-CN" sz="2400" b="1">
                <a:latin typeface="Times New Roman" panose="02020603050405020304" charset="0"/>
                <a:cs typeface="Times New Roman" panose="02020603050405020304" charset="0"/>
              </a:rPr>
              <a:t>Adverbs</a:t>
            </a:r>
            <a:r>
              <a:rPr lang="en-US" altLang="zh-CN" sz="2400">
                <a:latin typeface="Times New Roman" panose="02020603050405020304" charset="0"/>
                <a:cs typeface="Times New Roman" panose="02020603050405020304" charset="0"/>
              </a:rPr>
              <a:t> like “however”, “nevertheless”, “but” and</a:t>
            </a:r>
            <a:r>
              <a:rPr lang="en-US" altLang="zh-CN" sz="2400">
                <a:latin typeface="Times New Roman" panose="02020603050405020304" charset="0"/>
                <a:cs typeface="Times New Roman" panose="02020603050405020304" charset="0"/>
              </a:rPr>
              <a:t> negative expressions like “no”, “none”, “few”, “little”, “suffer”, and “fail” are used to turn the readers’ attention to the research gaps.</a:t>
            </a:r>
            <a:endParaRPr lang="en-US" altLang="zh-CN" sz="2400">
              <a:latin typeface="Times New Roman" panose="02020603050405020304" charset="0"/>
              <a:cs typeface="Times New Roman" panose="02020603050405020304" charset="0"/>
            </a:endParaRPr>
          </a:p>
        </p:txBody>
      </p:sp>
      <p:sp>
        <p:nvSpPr>
          <p:cNvPr id="7" name="Title 1"/>
          <p:cNvSpPr>
            <a:spLocks noGrp="1"/>
          </p:cNvSpPr>
          <p:nvPr/>
        </p:nvSpPr>
        <p:spPr>
          <a:xfrm>
            <a:off x="915035" y="307721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8" name="文本框 7"/>
          <p:cNvSpPr txBox="1"/>
          <p:nvPr/>
        </p:nvSpPr>
        <p:spPr>
          <a:xfrm>
            <a:off x="692150" y="3839210"/>
            <a:ext cx="10210165" cy="101473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However,</a:t>
            </a:r>
            <a:r>
              <a:rPr lang="en-US" altLang="zh-CN" sz="2400" i="1">
                <a:latin typeface="Times New Roman" panose="02020603050405020304" charset="0"/>
                <a:cs typeface="Times New Roman" panose="02020603050405020304" charset="0"/>
              </a:rPr>
              <a:t> the former investigations fail to deal with…</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But, </a:t>
            </a:r>
            <a:r>
              <a:rPr lang="en-US" altLang="zh-CN" sz="2400" i="1">
                <a:latin typeface="Times New Roman" panose="02020603050405020304" charset="0"/>
                <a:cs typeface="Times New Roman" panose="02020603050405020304" charset="0"/>
              </a:rPr>
              <a:t>the data available in the literature were unable to prove that…</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77925" y="958215"/>
            <a:ext cx="9716135" cy="4784725"/>
          </a:xfrm>
          <a:prstGeom prst="rect">
            <a:avLst/>
          </a:prstGeom>
          <a:noFill/>
        </p:spPr>
        <p:txBody>
          <a:bodyPr wrap="square" rtlCol="0">
            <a:spAutoFit/>
          </a:bodyPr>
          <a:p>
            <a:pPr indent="711200" algn="ctr" fontAlgn="auto">
              <a:lnSpc>
                <a:spcPct val="125000"/>
              </a:lnSpc>
              <a:extLst>
                <a:ext uri="{35155182-B16C-46BC-9424-99874614C6A1}">
                  <wpsdc:indentchars xmlns:wpsdc="http://www.wps.cn/officeDocument/2017/drawingmlCustomData" val="200" checksum="3773799597"/>
                </a:ext>
              </a:extLst>
            </a:pPr>
            <a:r>
              <a:rPr lang="en-US" altLang="zh-CN" sz="2800" b="1">
                <a:latin typeface="Times New Roman" panose="02020603050405020304" charset="0"/>
                <a:cs typeface="Times New Roman" panose="02020603050405020304" charset="0"/>
              </a:rPr>
              <a:t>The Introduction Section</a:t>
            </a:r>
            <a:endParaRPr lang="en-US" altLang="zh-CN" sz="2800" b="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Acts as the beginning section of a research paper. </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Describes the background of the study and states the purposes or goals of the following writing.</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 </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purposes of this section:</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Introduce the subject</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Provide readers with the research scope</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State the purpose of the study</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Show the structure of the paper</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77925" y="831850"/>
            <a:ext cx="9724390" cy="1476375"/>
          </a:xfrm>
          <a:prstGeom prst="rect">
            <a:avLst/>
          </a:prstGeom>
          <a:noFill/>
        </p:spPr>
        <p:txBody>
          <a:bodyPr wrap="square" rtlCol="0">
            <a:spAutoFit/>
          </a:bodyPr>
          <a:p>
            <a:pPr indent="0" algn="just" fontAlgn="auto">
              <a:lnSpc>
                <a:spcPct val="125000"/>
              </a:lnSpc>
            </a:pPr>
            <a:r>
              <a:rPr lang="en-US" altLang="zh-CN" sz="2400">
                <a:latin typeface="Times New Roman" panose="02020603050405020304" charset="0"/>
                <a:cs typeface="Times New Roman" panose="02020603050405020304" charset="0"/>
              </a:rPr>
              <a:t>3. The last part of the introduction section is usually featured by </a:t>
            </a:r>
            <a:r>
              <a:rPr lang="en-US" altLang="zh-CN" sz="2400">
                <a:latin typeface="Times New Roman" panose="02020603050405020304" charset="0"/>
                <a:cs typeface="Times New Roman" panose="02020603050405020304" charset="0"/>
              </a:rPr>
              <a:t>lexical signals commonly used to state purposes, such as “intend to”, “aim to” and “the goal of…is”.</a:t>
            </a:r>
            <a:endParaRPr lang="en-US" altLang="zh-CN" sz="2400">
              <a:latin typeface="Times New Roman" panose="02020603050405020304" charset="0"/>
              <a:cs typeface="Times New Roman" panose="02020603050405020304" charset="0"/>
            </a:endParaRPr>
          </a:p>
        </p:txBody>
      </p:sp>
      <p:sp>
        <p:nvSpPr>
          <p:cNvPr id="7" name="Title 1"/>
          <p:cNvSpPr>
            <a:spLocks noGrp="1"/>
          </p:cNvSpPr>
          <p:nvPr/>
        </p:nvSpPr>
        <p:spPr>
          <a:xfrm>
            <a:off x="915035" y="281559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8" name="文本框 7"/>
          <p:cNvSpPr txBox="1"/>
          <p:nvPr/>
        </p:nvSpPr>
        <p:spPr>
          <a:xfrm>
            <a:off x="1177925" y="3429000"/>
            <a:ext cx="9862820" cy="2306955"/>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By answering these questions, </a:t>
            </a:r>
            <a:r>
              <a:rPr lang="en-US" altLang="zh-CN" sz="2400" b="1" i="1">
                <a:latin typeface="Times New Roman" panose="02020603050405020304" charset="0"/>
                <a:cs typeface="Times New Roman" panose="02020603050405020304" charset="0"/>
              </a:rPr>
              <a:t>this study aims to</a:t>
            </a:r>
            <a:r>
              <a:rPr lang="en-US" altLang="zh-CN" sz="2400" i="1">
                <a:latin typeface="Times New Roman" panose="02020603050405020304" charset="0"/>
                <a:cs typeface="Times New Roman" panose="02020603050405020304" charset="0"/>
              </a:rPr>
              <a:t> further contribute to developing fairness theory and practice in classroom assessments and offer avenues for additional empirical research to contribute to more fair and equitable experience in classroom contexts.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551305" y="797560"/>
            <a:ext cx="8634730" cy="4184650"/>
          </a:xfrm>
          <a:prstGeom prst="rect">
            <a:avLst/>
          </a:prstGeom>
          <a:noFill/>
        </p:spPr>
        <p:txBody>
          <a:bodyPr wrap="square" rtlCol="0">
            <a:spAutoFit/>
          </a:bodyPr>
          <a:lstStyle/>
          <a:p>
            <a:pPr indent="0" algn="just" fontAlgn="auto"/>
            <a:r>
              <a:rPr lang="en-US" altLang="zh-CN" sz="2800" b="1">
                <a:solidFill>
                  <a:schemeClr val="accent2">
                    <a:lumMod val="75000"/>
                  </a:schemeClr>
                </a:solidFill>
                <a:latin typeface="Times New Roman" panose="02020603050405020304" charset="0"/>
                <a:cs typeface="Times New Roman" panose="02020603050405020304" charset="0"/>
              </a:rPr>
              <a:t>2. The abstract section: </a:t>
            </a:r>
            <a:endParaRPr lang="en-US" altLang="zh-CN" sz="2800" b="1">
              <a:solidFill>
                <a:schemeClr val="accent2">
                  <a:lumMod val="75000"/>
                </a:schemeClr>
              </a:solidFill>
              <a:latin typeface="Times New Roman" panose="02020603050405020304" charset="0"/>
              <a:cs typeface="Times New Roman" panose="02020603050405020304" charset="0"/>
            </a:endParaRPr>
          </a:p>
          <a:p>
            <a:pPr indent="711200" algn="just" fontAlgn="auto">
              <a:extLst>
                <a:ext uri="{35155182-B16C-46BC-9424-99874614C6A1}">
                  <wpsdc:indentchars xmlns:wpsdc="http://www.wps.cn/officeDocument/2017/drawingmlCustomData" val="200" checksum="3773799597"/>
                </a:ext>
              </a:extLst>
            </a:pPr>
            <a:endParaRPr lang="en-US" altLang="zh-CN" sz="28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Language features in this section must </a:t>
            </a:r>
            <a:r>
              <a:rPr lang="en-US" altLang="zh-CN" sz="2400">
                <a:latin typeface="Times New Roman" panose="02020603050405020304" charset="0"/>
                <a:cs typeface="Times New Roman" panose="02020603050405020304" charset="0"/>
              </a:rPr>
              <a:t>be consistent with the correspondent sections of the larger work.</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b="1">
                <a:latin typeface="Times New Roman" panose="02020603050405020304" charset="0"/>
                <a:cs typeface="Times New Roman" panose="02020603050405020304" charset="0"/>
              </a:rPr>
              <a:t>Basic elements</a:t>
            </a:r>
            <a:r>
              <a:rPr lang="en-US" altLang="zh-CN" sz="2400">
                <a:latin typeface="Times New Roman" panose="02020603050405020304" charset="0"/>
                <a:cs typeface="Times New Roman" panose="02020603050405020304" charset="0"/>
                <a:sym typeface="+mn-ea"/>
              </a:rPr>
              <a:t>:</a:t>
            </a:r>
            <a:r>
              <a:rPr lang="en-US" altLang="zh-CN" sz="2400">
                <a:latin typeface="Times New Roman" panose="02020603050405020304" charset="0"/>
                <a:cs typeface="Times New Roman" panose="02020603050405020304" charset="0"/>
              </a:rPr>
              <a:t> background, subject/purpose/aim, approach (an analytical method, a design technique, a testing scheme, etc.), the results and conclusion, as well as the significance</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b="1">
                <a:latin typeface="Times New Roman" panose="02020603050405020304" charset="0"/>
                <a:cs typeface="Times New Roman" panose="02020603050405020304" charset="0"/>
              </a:rPr>
              <a:t>Core elements</a:t>
            </a:r>
            <a:r>
              <a:rPr lang="en-US" altLang="zh-CN" sz="2400">
                <a:latin typeface="Times New Roman" panose="02020603050405020304" charset="0"/>
                <a:cs typeface="Times New Roman" panose="02020603050405020304" charset="0"/>
              </a:rPr>
              <a:t>: </a:t>
            </a:r>
            <a:r>
              <a:rPr lang="en-US" altLang="zh-CN" sz="2400">
                <a:solidFill>
                  <a:srgbClr val="FF0000"/>
                </a:solidFill>
                <a:latin typeface="Times New Roman" panose="02020603050405020304" charset="0"/>
                <a:cs typeface="Times New Roman" panose="02020603050405020304" charset="0"/>
              </a:rPr>
              <a:t>topic, approach, and conclusion</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64895" y="1167130"/>
            <a:ext cx="10210165" cy="4892675"/>
          </a:xfrm>
          <a:prstGeom prst="rect">
            <a:avLst/>
          </a:prstGeom>
          <a:noFill/>
        </p:spPr>
        <p:txBody>
          <a:bodyPr wrap="square" rtlCol="0">
            <a:spAutoFit/>
          </a:bodyPr>
          <a:lstStyle/>
          <a:p>
            <a:pPr indent="609600" algn="just" fontAlgn="auto">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Using biopolymers in the form of edible coatings as egg eco-friendly packaging is a progressive approach (</a:t>
            </a:r>
            <a:r>
              <a:rPr lang="en-US" altLang="zh-CN" sz="2400" b="1" i="1">
                <a:latin typeface="Times New Roman" panose="02020603050405020304" charset="0"/>
                <a:cs typeface="Times New Roman" panose="02020603050405020304" charset="0"/>
              </a:rPr>
              <a:t>background</a:t>
            </a:r>
            <a:r>
              <a:rPr lang="en-US" altLang="zh-CN" sz="2400" i="1">
                <a:latin typeface="Times New Roman" panose="02020603050405020304" charset="0"/>
                <a:cs typeface="Times New Roman" panose="02020603050405020304" charset="0"/>
              </a:rPr>
              <a:t>). The blending of biopolymers is one of the procedures for overcoming mechanical weakness and benefiting from their maximum synergistic effects (</a:t>
            </a:r>
            <a:r>
              <a:rPr lang="en-US" altLang="zh-CN" sz="2400" b="1" i="1">
                <a:latin typeface="Times New Roman" panose="02020603050405020304" charset="0"/>
                <a:cs typeface="Times New Roman" panose="02020603050405020304" charset="0"/>
              </a:rPr>
              <a:t>purpose</a:t>
            </a:r>
            <a:r>
              <a:rPr lang="en-US" altLang="zh-CN" sz="2400" i="1">
                <a:latin typeface="Times New Roman" panose="02020603050405020304" charset="0"/>
                <a:cs typeface="Times New Roman" panose="02020603050405020304" charset="0"/>
              </a:rPr>
              <a:t>). Aiming to determine the relative ratios of chitosan (CH 4 w/v%) and polyvinyl alcohol (PVA 5 w/v%) in the composition of blended coatings, an experiment was conducted with six treatments (r = 3) including different ratios of CH/PVA (0:0; control, 100:0, 75:25, 50:50, 25:75, and 0:100 wt%) in a period of 4 weeks of egg storage at ambient temperature, emphasizing eggshell barrier properties (</a:t>
            </a:r>
            <a:r>
              <a:rPr lang="en-US" altLang="zh-CN" sz="2400" b="1" i="1">
                <a:latin typeface="Times New Roman" panose="02020603050405020304" charset="0"/>
                <a:cs typeface="Times New Roman" panose="02020603050405020304" charset="0"/>
              </a:rPr>
              <a:t>approach</a:t>
            </a:r>
            <a:r>
              <a:rPr lang="en-US" altLang="zh-CN" sz="2400" i="1">
                <a:latin typeface="Times New Roman" panose="02020603050405020304" charset="0"/>
                <a:cs typeface="Times New Roman" panose="02020603050405020304" charset="0"/>
              </a:rPr>
              <a:t>). Based on the eggshell analysis result, SEM images and FTIR spectra demonstrated that the components were firmly integrated into the blended coatings as well as had more intertwined than their pure ones, which was also reflected in the evaluation results of their internal quality parameters. </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611505" y="54419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064895" y="1167130"/>
            <a:ext cx="10210165" cy="4246245"/>
          </a:xfrm>
          <a:prstGeom prst="rect">
            <a:avLst/>
          </a:prstGeom>
          <a:noFill/>
        </p:spPr>
        <p:txBody>
          <a:bodyPr wrap="square" rtlCol="0">
            <a:spAutoFit/>
          </a:bodyPr>
          <a:lstStyle/>
          <a:p>
            <a:pPr indent="0" algn="just" fontAlgn="auto">
              <a:lnSpc>
                <a:spcPct val="125000"/>
              </a:lnSpc>
            </a:pPr>
            <a:r>
              <a:rPr lang="en-US" altLang="zh-CN" sz="2400" i="1">
                <a:latin typeface="Times New Roman" panose="02020603050405020304" charset="0"/>
                <a:cs typeface="Times New Roman" panose="02020603050405020304" charset="0"/>
              </a:rPr>
              <a:t> In addition, the results showed that by enhancing the ratio of polyvinyl alcohol from 25 to 75 wt%, the blended coating barrier efficiency was relatively improved (p &lt; 0.05). Meanwhile, the lowest percentage of weight loss (0.57 </a:t>
            </a:r>
            <a:r>
              <a:rPr lang="en-US" altLang="en-US" sz="2400" i="1">
                <a:latin typeface="Times New Roman" panose="02020603050405020304" charset="0"/>
                <a:cs typeface="Times New Roman" panose="02020603050405020304" charset="0"/>
              </a:rPr>
              <a:t>±</a:t>
            </a:r>
            <a:r>
              <a:rPr lang="en-US" altLang="zh-CN" sz="2400" i="1">
                <a:latin typeface="Times New Roman" panose="02020603050405020304" charset="0"/>
                <a:cs typeface="Times New Roman" panose="02020603050405020304" charset="0"/>
              </a:rPr>
              <a:t> 0.08%), pH value of albumin (8.30 </a:t>
            </a:r>
            <a:r>
              <a:rPr lang="en-US" altLang="en-US" sz="2400" i="1">
                <a:latin typeface="Times New Roman" panose="02020603050405020304" charset="0"/>
                <a:cs typeface="Times New Roman" panose="02020603050405020304" charset="0"/>
              </a:rPr>
              <a:t>±</a:t>
            </a:r>
            <a:r>
              <a:rPr lang="en-US" altLang="zh-CN" sz="2400" i="1">
                <a:latin typeface="Times New Roman" panose="02020603050405020304" charset="0"/>
                <a:cs typeface="Times New Roman" panose="02020603050405020304" charset="0"/>
              </a:rPr>
              <a:t> 0.04), the highest value of Haugh unit (61.00 </a:t>
            </a:r>
            <a:r>
              <a:rPr lang="en-US" altLang="en-US" sz="2400" i="1">
                <a:latin typeface="Times New Roman" panose="02020603050405020304" charset="0"/>
                <a:cs typeface="Times New Roman" panose="02020603050405020304" charset="0"/>
              </a:rPr>
              <a:t>±</a:t>
            </a:r>
            <a:r>
              <a:rPr lang="en-US" altLang="zh-CN" sz="2400" i="1">
                <a:latin typeface="Times New Roman" panose="02020603050405020304" charset="0"/>
                <a:cs typeface="Times New Roman" panose="02020603050405020304" charset="0"/>
              </a:rPr>
              <a:t> 0.07), yolk index (0.37 </a:t>
            </a:r>
            <a:r>
              <a:rPr lang="en-US" altLang="en-US" sz="2400" i="1">
                <a:latin typeface="Times New Roman" panose="02020603050405020304" charset="0"/>
                <a:cs typeface="Times New Roman" panose="02020603050405020304" charset="0"/>
              </a:rPr>
              <a:t>±</a:t>
            </a:r>
            <a:r>
              <a:rPr lang="en-US" altLang="zh-CN" sz="2400" i="1">
                <a:latin typeface="Times New Roman" panose="02020603050405020304" charset="0"/>
                <a:cs typeface="Times New Roman" panose="02020603050405020304" charset="0"/>
              </a:rPr>
              <a:t> 0.02) were observed in eggs coated with CH/PVA 25:75 wt%. But there was no difference in 50 or 70 wt% PVA significantly (</a:t>
            </a:r>
            <a:r>
              <a:rPr lang="en-US" altLang="zh-CN" sz="2400" b="1" i="1">
                <a:latin typeface="Times New Roman" panose="02020603050405020304" charset="0"/>
                <a:cs typeface="Times New Roman" panose="02020603050405020304" charset="0"/>
              </a:rPr>
              <a:t>results</a:t>
            </a:r>
            <a:r>
              <a:rPr lang="en-US" altLang="zh-CN" sz="2400" i="1">
                <a:latin typeface="Times New Roman" panose="02020603050405020304" charset="0"/>
                <a:cs typeface="Times New Roman" panose="02020603050405020304" charset="0"/>
              </a:rPr>
              <a:t>). Therefore, the CH/PVA blended coatings containing around 50–75 wt% PVA, as egg biodegradable packaging, can be used to extend the shelf life for 2–3 weeks at ambient temperature (</a:t>
            </a:r>
            <a:r>
              <a:rPr lang="en-US" altLang="zh-CN" sz="2400" b="1" i="1">
                <a:latin typeface="Times New Roman" panose="02020603050405020304" charset="0"/>
                <a:cs typeface="Times New Roman" panose="02020603050405020304" charset="0"/>
              </a:rPr>
              <a:t>conclusion</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982853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Read the following paragraphs in an introduction and answer the questions.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7" name="文本框 6"/>
          <p:cNvSpPr txBox="1"/>
          <p:nvPr/>
        </p:nvSpPr>
        <p:spPr>
          <a:xfrm>
            <a:off x="1384935" y="1734820"/>
            <a:ext cx="9558020" cy="4707890"/>
          </a:xfrm>
          <a:prstGeom prst="rect">
            <a:avLst/>
          </a:prstGeom>
          <a:noFill/>
        </p:spPr>
        <p:txBody>
          <a:bodyPr wrap="square" rtlCol="0">
            <a:spAutoFit/>
          </a:bodyPr>
          <a:p>
            <a:pPr indent="0" fontAlgn="auto">
              <a:lnSpc>
                <a:spcPct val="125000"/>
              </a:lnSpc>
            </a:pPr>
            <a:r>
              <a:rPr lang="en-US" altLang="zh-CN" sz="2400">
                <a:latin typeface="Times New Roman" panose="02020603050405020304" charset="0"/>
                <a:cs typeface="Times New Roman" panose="02020603050405020304" charset="0"/>
              </a:rPr>
              <a:t>(1) Number the paragraphs in an introduction in a logical order.</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(2) What is the research about? </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(3) What work has been done in the previous studies?</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(4) Can you paraphrase the underlined phrases and sentences with the language structures you have learnt?</a:t>
            </a:r>
            <a:endParaRPr lang="en-US" altLang="zh-CN" sz="2400">
              <a:latin typeface="Times New Roman" panose="02020603050405020304" charset="0"/>
              <a:cs typeface="Times New Roman" panose="02020603050405020304" charset="0"/>
            </a:endParaRPr>
          </a:p>
          <a:p>
            <a:pPr indent="0" fontAlgn="auto">
              <a:lnSpc>
                <a:spcPct val="125000"/>
              </a:lnSpc>
            </a:pPr>
            <a:r>
              <a:rPr lang="en-US" altLang="zh-CN" sz="2400">
                <a:latin typeface="Times New Roman" panose="02020603050405020304" charset="0"/>
                <a:cs typeface="Times New Roman" panose="02020603050405020304" charset="0"/>
              </a:rPr>
              <a:t>_________________________________________________________________________________________________________________________</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98475"/>
            <a:ext cx="11308715" cy="59442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920115" y="678180"/>
            <a:ext cx="10353040" cy="5584825"/>
          </a:xfrm>
          <a:prstGeom prst="rect">
            <a:avLst/>
          </a:prstGeom>
          <a:noFill/>
        </p:spPr>
        <p:txBody>
          <a:bodyPr wrap="square" rtlCol="0">
            <a:no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a:t>
            </a:r>
            <a:r>
              <a:rPr lang="en-US" altLang="zh-CN" sz="2400" u="sng">
                <a:latin typeface="Times New Roman" panose="02020603050405020304" charset="0"/>
                <a:cs typeface="Times New Roman" panose="02020603050405020304" charset="0"/>
              </a:rPr>
              <a:t>In this study, we continued this line of research by focusing on</a:t>
            </a:r>
            <a:r>
              <a:rPr lang="en-US" altLang="zh-CN" sz="2400">
                <a:latin typeface="Times New Roman" panose="02020603050405020304" charset="0"/>
                <a:cs typeface="Times New Roman" panose="02020603050405020304" charset="0"/>
              </a:rPr>
              <a:t> preservice teachers’ epistemic beliefs about sources of teaching knowledge in relation to their motivations to learn from theory and practice. We did this by combining quantitative and qualitative approaches in assessing the strength of possible relations between preservice teachers’ beliefs about sources of knowledge and motivations to learn from different aspects of teacher education, as well as trying to explain these relations by means of in-depth interview data over time.</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B. </a:t>
            </a:r>
            <a:r>
              <a:rPr lang="en-US" altLang="zh-CN" sz="2400" u="sng">
                <a:latin typeface="Times New Roman" panose="02020603050405020304" charset="0"/>
                <a:cs typeface="Times New Roman" panose="02020603050405020304" charset="0"/>
              </a:rPr>
              <a:t>The “what works agenda” in education focuses on evidence-based practice, with the goal of narrowing the gap between research and practice in schools </a:t>
            </a:r>
            <a:r>
              <a:rPr lang="en-US" altLang="zh-CN" sz="2400">
                <a:latin typeface="Times New Roman" panose="02020603050405020304" charset="0"/>
                <a:cs typeface="Times New Roman" panose="02020603050405020304" charset="0"/>
              </a:rPr>
              <a:t>(Kvernbekk, 2013, p. 19). This trend has taken on many forms that aim to promote best practice in teaching (Kvernbekk, 2016).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995045" y="705485"/>
            <a:ext cx="10353040" cy="4573270"/>
          </a:xfrm>
          <a:prstGeom prst="rect">
            <a:avLst/>
          </a:prstGeom>
          <a:noFill/>
        </p:spPr>
        <p:txBody>
          <a:bodyPr wrap="square" rtlCol="0">
            <a:noAutofit/>
          </a:bodyPr>
          <a:p>
            <a:pPr indent="0" algn="just" fontAlgn="auto">
              <a:lnSpc>
                <a:spcPct val="125000"/>
              </a:lnSpc>
            </a:pPr>
            <a:r>
              <a:rPr lang="en-US" altLang="zh-CN" sz="2400">
                <a:latin typeface="Times New Roman" panose="02020603050405020304" charset="0"/>
                <a:cs typeface="Times New Roman" panose="02020603050405020304" charset="0"/>
              </a:rPr>
              <a:t>For example, a central component of the Norwegian strategy has been the introduction of master-level education for teachers. In increasing teacher education programs from 4 to 5 years, the aim has been to provide teachers with insight in scientific methods, as well as an understanding of and ability to use relevant research (Norwegian Ministry of Education and Research, 2014). Within such goals lies an assumption that access to and understanding of educational research will lead to an increased use in classrooms that will benefit students. Presently, however, teachers tend to engage in practice stemming from sources of knowledge that are not theoretical and research-based, but rather experiential or testimony-based (Braten &amp; Ferguson, 2015; Joram et al., 2019). Then “what works agenda” has therefore given new life to the long-standing discussion of the theory-practice divide in education (Kvernbekk, 2016; Yeazell, 1971).</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995045" y="1049020"/>
            <a:ext cx="10353040" cy="4759325"/>
          </a:xfrm>
          <a:prstGeom prst="rect">
            <a:avLst/>
          </a:prstGeom>
          <a:noFill/>
        </p:spPr>
        <p:txBody>
          <a:bodyPr wrap="square" rtlCol="0">
            <a:no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 </a:t>
            </a:r>
            <a:r>
              <a:rPr lang="en-US" altLang="zh-CN" sz="2400" u="sng">
                <a:latin typeface="Times New Roman" panose="02020603050405020304" charset="0"/>
                <a:cs typeface="Times New Roman" panose="02020603050405020304" charset="0"/>
              </a:rPr>
              <a:t>The theory-practice divide has been explored from several angles, including the perceived lack of relevance of educational theory among teachers and a mismatch between teachers’ epistemic beliefs and the knowledge they are required to learn</a:t>
            </a:r>
            <a:r>
              <a:rPr lang="en-US" altLang="zh-CN" sz="2400">
                <a:latin typeface="Times New Roman" panose="02020603050405020304" charset="0"/>
                <a:cs typeface="Times New Roman" panose="02020603050405020304" charset="0"/>
              </a:rPr>
              <a:t> (Braten &amp; Ferguson, 2015; Kessels &amp; Korthagen, 1996). One promising avenue of research has been the role of teachers’ epistemic beliefs about teaching knowledge (Ferguson, 2021; Fives &amp; Buehl, 2016; Thomm et al., 2021). Researchers have especially targeted the role of teachers’ epistemic beliefs in terms of the types of knowledge sources they engage with and how this might influence their growing knowledge base (Braten &amp; Ferguson, 2015; Buehl &amp; Fives, 2009; Joram et al., 2019; Kiemer &amp; Kollar, 2021; Thomm et al., 2021).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995045" y="812800"/>
            <a:ext cx="10353040" cy="5517515"/>
          </a:xfrm>
          <a:prstGeom prst="rect">
            <a:avLst/>
          </a:prstGeom>
          <a:noFill/>
        </p:spPr>
        <p:txBody>
          <a:bodyPr wrap="square" rtlCol="0">
            <a:noAutofit/>
          </a:bodyPr>
          <a:p>
            <a:pPr indent="0" algn="just" fontAlgn="auto">
              <a:lnSpc>
                <a:spcPct val="125000"/>
              </a:lnSpc>
            </a:pPr>
            <a:r>
              <a:rPr lang="en-US" altLang="zh-CN" sz="2200">
                <a:latin typeface="Times New Roman" panose="02020603050405020304" charset="0"/>
                <a:cs typeface="Times New Roman" panose="02020603050405020304" charset="0"/>
              </a:rPr>
              <a:t>For example, Buehl and Fives (2009) found that preservice teachers believed that knowledge about teaching could come from a range of different sources, including books and articles describing theory and research, observations, personal and social experience, and self-reflection. Focusing on first-year preservice teachers’ endorsement of sources derived from theory versus sources derived from practice, in particular, Braten and Ferguson (2015) found that participants believed sources derived from theory to be much less useful than sources derived from practice. More recently, Kiemer and Kollar (2021) corroborated this finding by showing that preservice teachers believed educational research to be less useful in the classroom than anecdotal evidence. These researchers also found that participants’ beliefs about sources of teaching knowledge predicted their selection and use of sources when faced with a challenging classroom situation. Specifically, more positive beliefs about educational research were associated with more selection and use of educational theory and research as sources of knowledge.</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9090"/>
            <a:ext cx="11308715" cy="61036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995045" y="812800"/>
            <a:ext cx="10353040" cy="5517515"/>
          </a:xfrm>
          <a:prstGeom prst="rect">
            <a:avLst/>
          </a:prstGeom>
          <a:noFill/>
        </p:spPr>
        <p:txBody>
          <a:bodyPr wrap="square" rtlCol="0">
            <a:noAutofit/>
          </a:bodyPr>
          <a:p>
            <a:pPr indent="0" algn="just" fontAlgn="auto">
              <a:lnSpc>
                <a:spcPct val="125000"/>
              </a:lnSpc>
            </a:pPr>
            <a:r>
              <a:rPr lang="en-US" altLang="zh-CN" sz="2400">
                <a:latin typeface="Times New Roman" panose="02020603050405020304" charset="0"/>
                <a:cs typeface="Times New Roman" panose="02020603050405020304" charset="0"/>
              </a:rPr>
              <a:t>(1) Number the paragraphs in an introduction in a logical order.</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(2) What is the research about? </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(3) What work has been done in the previous studies?</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(4) Can you paraphrase the underlined phrases and sentences with the language structures you have learnt?</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
        <p:nvSpPr>
          <p:cNvPr id="2" name="文本框 1"/>
          <p:cNvSpPr txBox="1"/>
          <p:nvPr/>
        </p:nvSpPr>
        <p:spPr>
          <a:xfrm>
            <a:off x="1162685" y="1346200"/>
            <a:ext cx="777430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B-C-A</a:t>
            </a:r>
            <a:endParaRPr lang="en-US" altLang="zh-CN" sz="2400">
              <a:solidFill>
                <a:srgbClr val="FF0000"/>
              </a:solidFill>
              <a:latin typeface="Times New Roman" panose="02020603050405020304" charset="0"/>
              <a:cs typeface="Times New Roman" panose="02020603050405020304" charset="0"/>
            </a:endParaRPr>
          </a:p>
        </p:txBody>
      </p:sp>
      <p:sp>
        <p:nvSpPr>
          <p:cNvPr id="4" name="文本框 3"/>
          <p:cNvSpPr txBox="1"/>
          <p:nvPr/>
        </p:nvSpPr>
        <p:spPr>
          <a:xfrm>
            <a:off x="1162685" y="2202815"/>
            <a:ext cx="9747250" cy="82994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Preservice teachers’ epistemic beliefs about sources of teaching knowledge in relation to their motivations to learn from theory and practice.</a:t>
            </a:r>
            <a:endParaRPr lang="en-US" altLang="zh-CN" sz="24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1162685" y="3529965"/>
            <a:ext cx="9932670" cy="1568450"/>
          </a:xfrm>
          <a:prstGeom prst="rect">
            <a:avLst/>
          </a:prstGeom>
          <a:noFill/>
        </p:spPr>
        <p:txBody>
          <a:bodyPr wrap="square" rtlCol="0">
            <a:spAutoFit/>
          </a:bodyPr>
          <a:p>
            <a:pPr algn="just"/>
            <a:r>
              <a:rPr lang="en-US" altLang="zh-CN" sz="2400">
                <a:solidFill>
                  <a:srgbClr val="FF0000"/>
                </a:solidFill>
                <a:latin typeface="Times New Roman" panose="02020603050405020304" charset="0"/>
                <a:cs typeface="Times New Roman" panose="02020603050405020304" charset="0"/>
              </a:rPr>
              <a:t>The theory-practice divide has been explored from several angles, including the perceived lack of relevance of educational theory among teachers and a mismatch between teachers’ epistemic beliefs and the knowledge they are required to learn (Braten &amp; Ferguson, 2015; Kessels &amp; Korthagen, 1996).</a:t>
            </a:r>
            <a:endParaRPr lang="en-US" altLang="zh-CN" sz="24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1157605" y="5869940"/>
            <a:ext cx="777430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Open answer.</a:t>
            </a:r>
            <a:endParaRPr lang="en-US" altLang="zh-CN" sz="24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441960" y="338455"/>
            <a:ext cx="26574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6" grpId="0"/>
      <p:bldP spid="6" grpId="1"/>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28090" y="908685"/>
            <a:ext cx="9902825" cy="5246370"/>
          </a:xfrm>
          <a:prstGeom prst="rect">
            <a:avLst/>
          </a:prstGeom>
          <a:noFill/>
        </p:spPr>
        <p:txBody>
          <a:bodyPr wrap="square" rtlCol="0">
            <a:spAutoFit/>
          </a:bodyPr>
          <a:p>
            <a:pPr indent="711200" algn="ctr" fontAlgn="auto">
              <a:lnSpc>
                <a:spcPct val="125000"/>
              </a:lnSpc>
              <a:extLst>
                <a:ext uri="{35155182-B16C-46BC-9424-99874614C6A1}">
                  <wpsdc:indentchars xmlns:wpsdc="http://www.wps.cn/officeDocument/2017/drawingmlCustomData" val="200" checksum="3773799597"/>
                </a:ext>
              </a:extLst>
            </a:pPr>
            <a:r>
              <a:rPr lang="en-US" altLang="zh-CN" sz="2800" b="1">
                <a:latin typeface="Times New Roman" panose="02020603050405020304" charset="0"/>
                <a:cs typeface="Times New Roman" panose="02020603050405020304" charset="0"/>
              </a:rPr>
              <a:t>The Conclusion Section</a:t>
            </a:r>
            <a:endParaRPr lang="en-US" altLang="zh-CN" sz="2800" b="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 Summarizes the main findings of the current study, and states the reasons why the study shows these findings and implies findings in the research area.</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a:p>
            <a:pPr indent="609600" algn="just" fontAlgn="auto">
              <a:lnSpc>
                <a:spcPct val="125000"/>
              </a:lnSpc>
            </a:pPr>
            <a:r>
              <a:rPr lang="en-US" altLang="zh-CN" sz="2400">
                <a:latin typeface="Times New Roman" panose="02020603050405020304" charset="0"/>
                <a:cs typeface="Times New Roman" panose="02020603050405020304" charset="0"/>
                <a:sym typeface="+mn-ea"/>
              </a:rPr>
              <a:t>The purposes of this section:</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Analyze the data </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Expound viewpoints</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Point out doubts </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State the significance</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Arrive at a conclusion</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Provide a statement of recommendations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33845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238885" y="1057275"/>
            <a:ext cx="878205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Identify the functions of the following paragraphs in a conclusion.</a:t>
            </a:r>
            <a:endParaRPr lang="en-US" altLang="zh-CN" sz="24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272540" y="1952625"/>
            <a:ext cx="9909810" cy="1753235"/>
          </a:xfrm>
          <a:prstGeom prst="rect">
            <a:avLst/>
          </a:prstGeom>
          <a:noFill/>
        </p:spPr>
        <p:txBody>
          <a:bodyPr wrap="square" rtlCol="0">
            <a:spAutoFit/>
          </a:bodyPr>
          <a:lstStyle/>
          <a:p>
            <a:pPr marL="342900" indent="-342900" algn="just"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the value and implication of the research: ________</a:t>
            </a:r>
            <a:endParaRPr lang="en-US" altLang="zh-CN" sz="2400">
              <a:latin typeface="Times New Roman" panose="02020603050405020304" charset="0"/>
              <a:cs typeface="Times New Roman" panose="02020603050405020304" charset="0"/>
            </a:endParaRPr>
          </a:p>
          <a:p>
            <a:pPr marL="342900" indent="-342900" algn="l"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a restatement of the main points: ________</a:t>
            </a:r>
            <a:endParaRPr lang="en-US" altLang="zh-CN" sz="2400">
              <a:latin typeface="Times New Roman" panose="02020603050405020304" charset="0"/>
              <a:cs typeface="Times New Roman" panose="02020603050405020304" charset="0"/>
            </a:endParaRPr>
          </a:p>
          <a:p>
            <a:pPr marL="342900" indent="-342900" algn="l"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a summary of the argument: __________</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41095" y="1036320"/>
            <a:ext cx="9909810" cy="4707890"/>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A. This study represents a unique contribution in terms of providing longitudinal mixed methods data on preservice teachers’ beliefs about sources of teaching knowledge and their motivational implications. </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B. Although it seems that there may be some development in preservice teachers’ beliefs over time, there is a need for explicit teaching about the nature and role of preservice teachers’ epistemic beliefs as a way to help scaffold development (Hofer, 2001; Rebmann et al., 2015; Wolfe &amp; Griffin, 2018) and help them align their epistemic beliefs and teaching practice (Braten et al., 2017; Lunn Brownlee et al., 2017).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613410"/>
            <a:ext cx="9623425" cy="5631180"/>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For teacher educators, there may be a need to help students focus on how to learn from experience as well as on how to build professional knowledge (Korthagen et al., 2006, p. 1025), including discussions about how teaching knowledge is created and justified and how it may inform practice (Afdal &amp; Spernes, 2018). For educational researchers, an important task might be working with “practitioners to develop codified representations of the practical pedagogical wisdom of able teachers” (Shulman, 1987, p. 11). This is dependent on greater collaboration between teacher educators and practice teachers than was evidenced in this study. Particularly, practice teachers might try to view practice periods as opportunities for students to reflect on theory in practice and focus on their own role in “legitimizing” the relevance of theory in practice.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38885" y="613410"/>
            <a:ext cx="9623425" cy="5631180"/>
          </a:xfrm>
          <a:prstGeom prst="rect">
            <a:avLst/>
          </a:prstGeom>
          <a:noFill/>
        </p:spPr>
        <p:txBody>
          <a:bodyPr wrap="square" rtlCol="0">
            <a:spAutoFit/>
          </a:bodyPr>
          <a:lstStyle/>
          <a:p>
            <a:pPr indent="0" algn="just" fontAlgn="auto">
              <a:lnSpc>
                <a:spcPct val="125000"/>
              </a:lnSpc>
            </a:pPr>
            <a:r>
              <a:rPr lang="en-US" altLang="zh-CN" sz="2400">
                <a:latin typeface="Times New Roman" panose="02020603050405020304" charset="0"/>
                <a:cs typeface="Times New Roman" panose="02020603050405020304" charset="0"/>
              </a:rPr>
              <a:t>C. The results of this study may also help shed light on differences between adaptive, research-informed practice and reproduction of teaching practice. If teacher educators and researchers want to achieve the goal of helping educate teachers with a sense of agency who are able to synthesize best practice from formalized and practical sources of knowledge, and who also know “where to go” and “whom to ask” to reliably ascertain useful and research-informed knowledge, then more work is needed to help preservice teachers understand relations between theory and practice. In light of the goal of increasing evidence-based practice, this may require heightened efforts to educate about and help further develop teachers’ epistemic beliefs, as well as their sense of agency, or self-efficacy for research literacy (Andreassen &amp; Braten, 2013; Braten, 2016; Wolfe &amp; Griffin, 2018).</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042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338455"/>
            <a:ext cx="26574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1272540" y="1952625"/>
            <a:ext cx="9909810" cy="1753235"/>
          </a:xfrm>
          <a:prstGeom prst="rect">
            <a:avLst/>
          </a:prstGeom>
          <a:noFill/>
        </p:spPr>
        <p:txBody>
          <a:bodyPr wrap="square" rtlCol="0">
            <a:spAutoFit/>
          </a:bodyPr>
          <a:p>
            <a:pPr marL="342900" indent="-342900" algn="just"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the value and implication of the research: ________</a:t>
            </a:r>
            <a:endParaRPr lang="en-US" altLang="zh-CN" sz="2400">
              <a:latin typeface="Times New Roman" panose="02020603050405020304" charset="0"/>
              <a:cs typeface="Times New Roman" panose="02020603050405020304" charset="0"/>
            </a:endParaRPr>
          </a:p>
          <a:p>
            <a:pPr marL="342900" indent="-342900" algn="l"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a restatement of the main points: ________</a:t>
            </a:r>
            <a:endParaRPr lang="en-US" altLang="zh-CN" sz="2400">
              <a:latin typeface="Times New Roman" panose="02020603050405020304" charset="0"/>
              <a:cs typeface="Times New Roman" panose="02020603050405020304" charset="0"/>
            </a:endParaRPr>
          </a:p>
          <a:p>
            <a:pPr marL="342900" indent="-342900" algn="l"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a summary of the argument: __________</a:t>
            </a:r>
            <a:endParaRPr lang="en-US" altLang="zh-CN" sz="2400">
              <a:latin typeface="Times New Roman" panose="02020603050405020304" charset="0"/>
              <a:cs typeface="Times New Roman" panose="02020603050405020304" charset="0"/>
            </a:endParaRPr>
          </a:p>
        </p:txBody>
      </p:sp>
      <p:sp>
        <p:nvSpPr>
          <p:cNvPr id="6" name="文本框 5"/>
          <p:cNvSpPr txBox="1"/>
          <p:nvPr/>
        </p:nvSpPr>
        <p:spPr>
          <a:xfrm>
            <a:off x="7203440" y="2085340"/>
            <a:ext cx="91059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C</a:t>
            </a:r>
            <a:endParaRPr lang="en-US" altLang="zh-CN" sz="2400" b="1">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6064885" y="2623185"/>
            <a:ext cx="91059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A</a:t>
            </a:r>
            <a:endParaRPr lang="en-US" altLang="zh-CN" sz="2400" b="1">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5641340" y="3193415"/>
            <a:ext cx="910590" cy="460375"/>
          </a:xfrm>
          <a:prstGeom prst="rect">
            <a:avLst/>
          </a:prstGeom>
          <a:noFill/>
        </p:spPr>
        <p:txBody>
          <a:bodyPr wrap="square" rtlCol="0">
            <a:spAutoFit/>
          </a:bodyPr>
          <a:p>
            <a:r>
              <a:rPr lang="en-US" altLang="zh-CN" sz="2400" b="1">
                <a:solidFill>
                  <a:srgbClr val="FF0000"/>
                </a:solidFill>
                <a:latin typeface="Times New Roman" panose="02020603050405020304" charset="0"/>
                <a:cs typeface="Times New Roman" panose="02020603050405020304" charset="0"/>
              </a:rPr>
              <a:t>B</a:t>
            </a:r>
            <a:endParaRPr lang="en-US" altLang="zh-CN" sz="2400" b="1">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10" grpId="0"/>
      <p:bldP spid="10"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12" name="文本框 11"/>
          <p:cNvSpPr txBox="1"/>
          <p:nvPr/>
        </p:nvSpPr>
        <p:spPr>
          <a:xfrm>
            <a:off x="1384935" y="1119505"/>
            <a:ext cx="9949815" cy="829945"/>
          </a:xfrm>
          <a:prstGeom prst="rect">
            <a:avLst/>
          </a:prstGeom>
          <a:noFill/>
        </p:spPr>
        <p:txBody>
          <a:bodyPr wrap="square" rtlCol="0">
            <a:spAutoFit/>
          </a:bodyPr>
          <a:p>
            <a:r>
              <a:rPr lang="en-US" altLang="zh-CN" sz="2400" b="1" i="1">
                <a:solidFill>
                  <a:schemeClr val="accent1"/>
                </a:solidFill>
                <a:latin typeface="Times New Roman" panose="02020603050405020304" charset="0"/>
                <a:cs typeface="Times New Roman" panose="02020603050405020304" charset="0"/>
              </a:rPr>
              <a:t>Fill in the blanks with the words or phrases in the box to complete the paragraph.</a:t>
            </a:r>
            <a:endParaRPr lang="en-US" altLang="zh-CN" sz="24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503680" y="1976120"/>
          <a:ext cx="8801100" cy="853440"/>
        </p:xfrm>
        <a:graphic>
          <a:graphicData uri="http://schemas.openxmlformats.org/drawingml/2006/table">
            <a:tbl>
              <a:tblPr firstRow="1" bandRow="1">
                <a:tableStyleId>{5940675A-B579-460E-94D1-54222C63F5DA}</a:tableStyleId>
              </a:tblPr>
              <a:tblGrid>
                <a:gridCol w="2105025"/>
                <a:gridCol w="2232025"/>
                <a:gridCol w="2232025"/>
                <a:gridCol w="2232025"/>
              </a:tblGrid>
              <a:tr h="426720">
                <a:tc>
                  <a:txBody>
                    <a:bodyPr/>
                    <a:p>
                      <a:pPr algn="ctr">
                        <a:buNone/>
                      </a:pPr>
                      <a:r>
                        <a:rPr lang="en-US" altLang="zh-CN" sz="2200">
                          <a:latin typeface="Times New Roman" panose="02020603050405020304" charset="0"/>
                          <a:cs typeface="Times New Roman" panose="02020603050405020304" charset="0"/>
                        </a:rPr>
                        <a:t>like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it will be easy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discussed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mentions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6720">
                <a:tc>
                  <a:txBody>
                    <a:bodyPr/>
                    <a:p>
                      <a:pPr algn="ctr">
                        <a:buNone/>
                      </a:pPr>
                      <a:r>
                        <a:rPr lang="en-US" altLang="zh-CN" sz="2200">
                          <a:latin typeface="Times New Roman" panose="02020603050405020304" charset="0"/>
                          <a:cs typeface="Times New Roman" panose="02020603050405020304" charset="0"/>
                        </a:rPr>
                        <a:t>this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carried out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in this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文本框 4"/>
          <p:cNvSpPr txBox="1"/>
          <p:nvPr/>
        </p:nvSpPr>
        <p:spPr>
          <a:xfrm>
            <a:off x="1454150" y="3014345"/>
            <a:ext cx="8850630" cy="3061970"/>
          </a:xfrm>
          <a:prstGeom prst="rect">
            <a:avLst/>
          </a:prstGeom>
          <a:noFill/>
        </p:spPr>
        <p:txBody>
          <a:bodyPr wrap="square" rtlCol="0">
            <a:noAutofit/>
          </a:bodyPr>
          <a:p>
            <a:pPr algn="just"/>
            <a:r>
              <a:rPr lang="en-US" altLang="zh-CN" sz="2200">
                <a:latin typeface="Times New Roman" panose="02020603050405020304" charset="0"/>
                <a:cs typeface="Times New Roman" panose="02020603050405020304" charset="0"/>
              </a:rPr>
              <a:t>The world’s ocean has an abundance of geothermal energy. Exploration and exploitation of it is in a nascent stage. Several exploration sensors (1)___________ magnetic sensors, optical sensors, chemical sensors, etc., are towed from ships to the sea floor for exploration. Several researches are (2) ___________ for drilling these explored hotspots. Once the energy is exploited, it will be transferred to power plants located on land. (3) ___________, three different types of power plants are (4) ___________, namely onshore power plants, offshore power plants, and power generation using the thermoelectric method.</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2235835" y="3686175"/>
            <a:ext cx="133921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like</a:t>
            </a:r>
            <a:endParaRPr lang="en-US" altLang="zh-CN" sz="22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2031365" y="4330700"/>
            <a:ext cx="154368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carried out</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589405" y="5008245"/>
            <a:ext cx="183261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In this paper</a:t>
            </a:r>
            <a:endParaRPr lang="en-US" altLang="zh-CN" sz="22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8663305" y="5024755"/>
            <a:ext cx="183261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discussed</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2" name="表格 1"/>
          <p:cNvGraphicFramePr/>
          <p:nvPr/>
        </p:nvGraphicFramePr>
        <p:xfrm>
          <a:off x="1503680" y="739140"/>
          <a:ext cx="8801100" cy="853440"/>
        </p:xfrm>
        <a:graphic>
          <a:graphicData uri="http://schemas.openxmlformats.org/drawingml/2006/table">
            <a:tbl>
              <a:tblPr firstRow="1" bandRow="1">
                <a:tableStyleId>{5940675A-B579-460E-94D1-54222C63F5DA}</a:tableStyleId>
              </a:tblPr>
              <a:tblGrid>
                <a:gridCol w="2105025"/>
                <a:gridCol w="2232025"/>
                <a:gridCol w="2232025"/>
                <a:gridCol w="2232025"/>
              </a:tblGrid>
              <a:tr h="426720">
                <a:tc>
                  <a:txBody>
                    <a:bodyPr/>
                    <a:p>
                      <a:pPr algn="ctr">
                        <a:buNone/>
                      </a:pPr>
                      <a:r>
                        <a:rPr lang="en-US" altLang="zh-CN" sz="2200">
                          <a:latin typeface="Times New Roman" panose="02020603050405020304" charset="0"/>
                          <a:cs typeface="Times New Roman" panose="02020603050405020304" charset="0"/>
                        </a:rPr>
                        <a:t>like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it will be easy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discussed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mentions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6720">
                <a:tc>
                  <a:txBody>
                    <a:bodyPr/>
                    <a:p>
                      <a:pPr algn="ctr">
                        <a:buNone/>
                      </a:pPr>
                      <a:r>
                        <a:rPr lang="en-US" altLang="zh-CN" sz="2200">
                          <a:latin typeface="Times New Roman" panose="02020603050405020304" charset="0"/>
                          <a:cs typeface="Times New Roman" panose="02020603050405020304" charset="0"/>
                        </a:rPr>
                        <a:t>this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carried out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in this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文本框 4"/>
          <p:cNvSpPr txBox="1"/>
          <p:nvPr/>
        </p:nvSpPr>
        <p:spPr>
          <a:xfrm>
            <a:off x="1454150" y="1798320"/>
            <a:ext cx="9029700" cy="3903980"/>
          </a:xfrm>
          <a:prstGeom prst="rect">
            <a:avLst/>
          </a:prstGeom>
          <a:noFill/>
        </p:spPr>
        <p:txBody>
          <a:bodyPr wrap="square" rtlCol="0">
            <a:noAutofit/>
          </a:bodyPr>
          <a:p>
            <a:pPr algn="just"/>
            <a:r>
              <a:rPr lang="en-US" altLang="zh-CN" sz="2200">
                <a:latin typeface="Times New Roman" panose="02020603050405020304" charset="0"/>
                <a:cs typeface="Times New Roman" panose="02020603050405020304" charset="0"/>
              </a:rPr>
              <a:t>(5) ___________ narrates the current status of offshore geothermal technology which also includes the technology readiness level of this method. The paper also (6) ___________ the parameters which are required for the designing of offshore geothermal power plants. Along with the technical aspects of offshore geothermal exploration and exploitation, this paper also talks about the environmental impact of these techniques on marine life. Demonstrative case studies from Indonesia and Italy are presented in this paper. The technical and economic study of the case studies is also briefed. The learnings from these countries may be utilized for the exploration and exploitation of offshore geothermal hotspots of India. Through this paper, (7) ____________ understand the technical, financial, and environmental aspects of offshore geothermal technology for developing countries in the field of geothermal energy.</a:t>
            </a:r>
            <a:endParaRPr lang="en-US" altLang="zh-CN" sz="2200">
              <a:latin typeface="Times New Roman" panose="02020603050405020304" charset="0"/>
              <a:cs typeface="Times New Roman" panose="02020603050405020304" charset="0"/>
            </a:endParaRPr>
          </a:p>
        </p:txBody>
      </p:sp>
      <p:sp>
        <p:nvSpPr>
          <p:cNvPr id="6" name="文本框 5"/>
          <p:cNvSpPr txBox="1"/>
          <p:nvPr/>
        </p:nvSpPr>
        <p:spPr>
          <a:xfrm>
            <a:off x="2032000" y="1750060"/>
            <a:ext cx="154305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This paper</a:t>
            </a:r>
            <a:endParaRPr lang="en-US" altLang="zh-CN" sz="22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2681605" y="2474595"/>
            <a:ext cx="154368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mentions</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8425180" y="4796790"/>
            <a:ext cx="205867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it will be easy to</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226820" y="2466975"/>
            <a:ext cx="9728835" cy="3205480"/>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In the virtual reality world, the participants’ hearts will be affected by the uncertainty of reality and illusion. People have a strong sense of immersion for the images presented in front of them when they enter the virtual space that exists, and people know the virtuality of this space in their hearts when they enter this virtual space, which causes participants to have an inner psychological emotional contradiction, which will affect the entire experience process. We can also use an action, a color, or an activity in the lens picture as a link between the past and the future to link different lenses to create the natural harmony of visual space in dynamic video. When switching shots, you can also make use of the logical relationship to see how smooth the visual space is. This logic is based on actual human logic. The audience will have intuitive expectations when they watch because of their life experiences. The spatial relationship between different pictures will be harmonious if the picture changes meet this expectation.</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3"/>
              </p:custDataLst>
            </p:nvPr>
          </p:nvGrpSpPr>
          <p:grpSpPr>
            <a:xfrm>
              <a:off x="6572" y="5506"/>
              <a:ext cx="5764" cy="1064"/>
              <a:chOff x="6378580" y="2586975"/>
              <a:chExt cx="1765653" cy="969440"/>
            </a:xfrm>
          </p:grpSpPr>
          <p:sp>
            <p:nvSpPr>
              <p:cNvPr id="26" name="矩形: 圆角 36"/>
              <p:cNvSpPr/>
              <p:nvPr>
                <p:custDataLst>
                  <p:tags r:id="rId4"/>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5"/>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6"/>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2" name="文本框 1"/>
          <p:cNvSpPr txBox="1"/>
          <p:nvPr/>
        </p:nvSpPr>
        <p:spPr>
          <a:xfrm>
            <a:off x="916305" y="2065655"/>
            <a:ext cx="10534015" cy="390017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Real-time adaptation is imperative to the control of robots operating in complex, dynamic environments. Adaptive control laws can endow even nonlinear systems with good trajectory tracking performance, provided that any uncertain dynamics terms are linearly parameterizable with known nonlinear features. (1)</a:t>
            </a:r>
            <a:r>
              <a:rPr lang="en-US" altLang="zh-CN" sz="2200">
                <a:latin typeface="Times New Roman" panose="02020603050405020304" charset="0"/>
                <a:cs typeface="Times New Roman" panose="02020603050405020304" charset="0"/>
                <a:sym typeface="+mn-ea"/>
              </a:rPr>
              <a:t> ___________ </a:t>
            </a:r>
            <a:r>
              <a:rPr lang="en-US" altLang="zh-CN" sz="2200">
                <a:latin typeface="Times New Roman" panose="02020603050405020304" charset="0"/>
                <a:cs typeface="Times New Roman" panose="02020603050405020304" charset="0"/>
              </a:rPr>
              <a:t>, it is often (2)</a:t>
            </a:r>
            <a:r>
              <a:rPr lang="en-US" altLang="zh-CN" sz="2200">
                <a:latin typeface="Times New Roman" panose="02020603050405020304" charset="0"/>
                <a:cs typeface="Times New Roman" panose="02020603050405020304" charset="0"/>
                <a:sym typeface="+mn-ea"/>
              </a:rPr>
              <a:t> ___________ </a:t>
            </a:r>
            <a:r>
              <a:rPr lang="en-US" altLang="zh-CN" sz="2200">
                <a:latin typeface="Times New Roman" panose="02020603050405020304" charset="0"/>
                <a:cs typeface="Times New Roman" panose="02020603050405020304" charset="0"/>
              </a:rPr>
              <a:t> to specify such features a priori, such as for aerodynamic disturbances on rotorcraft or interaction forces between a manipulator arm and various objects. (3)</a:t>
            </a:r>
            <a:r>
              <a:rPr lang="en-US" altLang="zh-CN" sz="2200">
                <a:latin typeface="Times New Roman" panose="02020603050405020304" charset="0"/>
                <a:cs typeface="Times New Roman" panose="02020603050405020304" charset="0"/>
                <a:sym typeface="+mn-ea"/>
              </a:rPr>
              <a:t> ___________ </a:t>
            </a:r>
            <a:r>
              <a:rPr lang="en-US" altLang="zh-CN" sz="2200">
                <a:latin typeface="Times New Roman" panose="02020603050405020304" charset="0"/>
                <a:cs typeface="Times New Roman" panose="02020603050405020304" charset="0"/>
              </a:rPr>
              <a:t>, we </a:t>
            </a:r>
            <a:r>
              <a:rPr lang="en-US" altLang="zh-CN" sz="2200">
                <a:latin typeface="Times New Roman" panose="02020603050405020304" charset="0"/>
                <a:cs typeface="Times New Roman" panose="02020603050405020304" charset="0"/>
                <a:sym typeface="+mn-ea"/>
              </a:rPr>
              <a:t>(4) ___________ </a:t>
            </a:r>
            <a:r>
              <a:rPr lang="en-US" altLang="zh-CN" sz="2200">
                <a:latin typeface="Times New Roman" panose="02020603050405020304" charset="0"/>
                <a:cs typeface="Times New Roman" panose="02020603050405020304" charset="0"/>
              </a:rPr>
              <a:t>data-driven modeling with neural networks to learn, offline from past data, an adaptive controller with an internal parametric model of these nonlinear features.</a:t>
            </a:r>
            <a:endParaRPr lang="en-US" altLang="zh-CN" sz="2200">
              <a:latin typeface="Times New Roman" panose="02020603050405020304" charset="0"/>
              <a:cs typeface="Times New Roman" panose="02020603050405020304" charset="0"/>
            </a:endParaRPr>
          </a:p>
        </p:txBody>
      </p:sp>
      <p:graphicFrame>
        <p:nvGraphicFramePr>
          <p:cNvPr id="5" name="表格 4"/>
          <p:cNvGraphicFramePr/>
          <p:nvPr>
            <p:custDataLst>
              <p:tags r:id="rId7"/>
            </p:custDataLst>
          </p:nvPr>
        </p:nvGraphicFramePr>
        <p:xfrm>
          <a:off x="1320800" y="914400"/>
          <a:ext cx="9880600" cy="853440"/>
        </p:xfrm>
        <a:graphic>
          <a:graphicData uri="http://schemas.openxmlformats.org/drawingml/2006/table">
            <a:tbl>
              <a:tblPr firstRow="1" bandRow="1">
                <a:tableStyleId>{5940675A-B579-460E-94D1-54222C63F5DA}</a:tableStyleId>
              </a:tblPr>
              <a:tblGrid>
                <a:gridCol w="2470150"/>
                <a:gridCol w="2470150"/>
                <a:gridCol w="2470150"/>
                <a:gridCol w="2470150"/>
              </a:tblGrid>
              <a:tr h="344805">
                <a:tc>
                  <a:txBody>
                    <a:bodyPr/>
                    <a:p>
                      <a:pPr algn="ctr">
                        <a:buNone/>
                      </a:pPr>
                      <a:r>
                        <a:rPr lang="en-US" altLang="zh-CN" sz="2200">
                          <a:latin typeface="Times New Roman" panose="02020603050405020304" charset="0"/>
                          <a:cs typeface="Times New Roman" panose="02020603050405020304" charset="0"/>
                        </a:rPr>
                        <a:t>however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demonstrate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turn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difficult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37820">
                <a:tc>
                  <a:txBody>
                    <a:bodyPr/>
                    <a:p>
                      <a:pPr algn="ctr">
                        <a:buNone/>
                      </a:pPr>
                      <a:r>
                        <a:rPr lang="en-US" altLang="zh-CN" sz="2200">
                          <a:latin typeface="Times New Roman" panose="02020603050405020304" charset="0"/>
                          <a:cs typeface="Times New Roman" panose="02020603050405020304" charset="0"/>
                        </a:rPr>
                        <a:t>specifically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in this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7" name="文本框 6"/>
          <p:cNvSpPr txBox="1"/>
          <p:nvPr/>
        </p:nvSpPr>
        <p:spPr>
          <a:xfrm>
            <a:off x="7936865" y="3380105"/>
            <a:ext cx="154305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However</a:t>
            </a:r>
            <a:endParaRPr lang="en-US" altLang="zh-CN" sz="22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1226820" y="3793490"/>
            <a:ext cx="154305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difficult</a:t>
            </a:r>
            <a:endParaRPr lang="en-US" altLang="zh-CN" sz="2200">
              <a:solidFill>
                <a:srgbClr val="FF0000"/>
              </a:solidFill>
              <a:latin typeface="Times New Roman" panose="02020603050405020304" charset="0"/>
              <a:cs typeface="Times New Roman" panose="02020603050405020304" charset="0"/>
            </a:endParaRPr>
          </a:p>
        </p:txBody>
      </p:sp>
      <p:sp>
        <p:nvSpPr>
          <p:cNvPr id="15" name="文本框 14"/>
          <p:cNvSpPr txBox="1"/>
          <p:nvPr/>
        </p:nvSpPr>
        <p:spPr>
          <a:xfrm>
            <a:off x="1042670" y="4612005"/>
            <a:ext cx="172720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In this paper</a:t>
            </a:r>
            <a:endParaRPr lang="en-US" altLang="zh-CN" sz="2200">
              <a:solidFill>
                <a:srgbClr val="FF0000"/>
              </a:solidFill>
              <a:latin typeface="Times New Roman" panose="02020603050405020304" charset="0"/>
              <a:cs typeface="Times New Roman" panose="02020603050405020304" charset="0"/>
            </a:endParaRPr>
          </a:p>
        </p:txBody>
      </p:sp>
      <p:sp>
        <p:nvSpPr>
          <p:cNvPr id="16" name="文本框 15"/>
          <p:cNvSpPr txBox="1"/>
          <p:nvPr/>
        </p:nvSpPr>
        <p:spPr>
          <a:xfrm>
            <a:off x="3863340" y="4628515"/>
            <a:ext cx="154305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turn to</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1000"/>
                                        <p:tgtEl>
                                          <p:spTgt spid="15"/>
                                        </p:tgtEl>
                                      </p:cBhvr>
                                    </p:animEffect>
                                    <p:anim calcmode="lin" valueType="num">
                                      <p:cBhvr>
                                        <p:cTn id="40" dur="1000" fill="hold"/>
                                        <p:tgtEl>
                                          <p:spTgt spid="15"/>
                                        </p:tgtEl>
                                        <p:attrNameLst>
                                          <p:attrName>ppt_x</p:attrName>
                                        </p:attrNameLst>
                                      </p:cBhvr>
                                      <p:tavLst>
                                        <p:tav tm="0">
                                          <p:val>
                                            <p:strVal val="#ppt_x"/>
                                          </p:val>
                                        </p:tav>
                                        <p:tav tm="100000">
                                          <p:val>
                                            <p:strVal val="#ppt_x"/>
                                          </p:val>
                                        </p:tav>
                                      </p:tavLst>
                                    </p:anim>
                                    <p:anim calcmode="lin" valueType="num">
                                      <p:cBhvr>
                                        <p:cTn id="4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1"/>
      <p:bldP spid="7" grpId="0"/>
      <p:bldP spid="7" grpId="1"/>
      <p:bldP spid="9" grpId="0"/>
      <p:bldP spid="9" grpId="1"/>
      <p:bldP spid="15" grpId="0"/>
      <p:bldP spid="15" grpId="1"/>
      <p:bldP spid="16" grpId="0"/>
      <p:bldP spid="16" grpId="1"/>
      <p:bldP spid="2" grpId="0"/>
      <p:bldP spid="2"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226820" y="2466975"/>
            <a:ext cx="9728835" cy="3205480"/>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In the virtual reality world, the participants’ hearts will be affected by the uncertainty of reality and illusion. People have a strong sense of immersion for the images presented in front of them when they enter the virtual space that exists, and people know the virtuality of this space in their hearts when they enter this virtual space, which causes participants to have an inner psychological emotional contradiction, which will affect the entire experience process. We can also use an action, a color, or an activity in the lens picture as a link between the past and the future to link different lenses to create the natural harmony of visual space in dynamic video. When switching shots, you can also make use of the logical relationship to see how smooth the visual space is. This logic is based on actual human logic. The audience will have intuitive expectations when they watch because of their life experiences. The spatial relationship between different pictures will be harmonious if the picture changes meet this expectation.</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2" name="文本框 1"/>
          <p:cNvSpPr txBox="1"/>
          <p:nvPr/>
        </p:nvSpPr>
        <p:spPr>
          <a:xfrm>
            <a:off x="916305" y="2065655"/>
            <a:ext cx="10534015" cy="3476625"/>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Our key insight is that we can better prepare the controller for deployment with control-oriented meta-learning of features in closed-loop simulation, rather than regression-oriented meta-learning of features to fit input-output data. (5) </a:t>
            </a:r>
            <a:r>
              <a:rPr lang="en-US" altLang="zh-CN" sz="2200">
                <a:latin typeface="Times New Roman" panose="02020603050405020304" charset="0"/>
                <a:cs typeface="Times New Roman" panose="02020603050405020304" charset="0"/>
                <a:sym typeface="+mn-ea"/>
              </a:rPr>
              <a:t>___________</a:t>
            </a:r>
            <a:r>
              <a:rPr lang="en-US" altLang="zh-CN" sz="2200">
                <a:latin typeface="Times New Roman" panose="02020603050405020304" charset="0"/>
                <a:cs typeface="Times New Roman" panose="02020603050405020304" charset="0"/>
              </a:rPr>
              <a:t>, we meta-learn the adaptive controller with closed-loop tracking simulation as the base-learner and the average tracking error as the meta-objective. With both fully actuated and underactuated nonlinear planar rotorcraft subject to wind, we (6) </a:t>
            </a:r>
            <a:r>
              <a:rPr lang="en-US" altLang="zh-CN" sz="2200">
                <a:latin typeface="Times New Roman" panose="02020603050405020304" charset="0"/>
                <a:cs typeface="Times New Roman" panose="02020603050405020304" charset="0"/>
                <a:sym typeface="+mn-ea"/>
              </a:rPr>
              <a:t>___________</a:t>
            </a:r>
            <a:r>
              <a:rPr lang="en-US" altLang="zh-CN" sz="2200">
                <a:latin typeface="Times New Roman" panose="02020603050405020304" charset="0"/>
                <a:cs typeface="Times New Roman" panose="02020603050405020304" charset="0"/>
              </a:rPr>
              <a:t> that our adaptive controller outperforms other controllers trained with regression-oriented meta-learning when deployed in closed-loop for trajectory tracking control.</a:t>
            </a:r>
            <a:endParaRPr lang="en-US" altLang="zh-CN" sz="2200">
              <a:latin typeface="Times New Roman" panose="02020603050405020304" charset="0"/>
              <a:cs typeface="Times New Roman" panose="02020603050405020304" charset="0"/>
            </a:endParaRPr>
          </a:p>
        </p:txBody>
      </p:sp>
      <p:graphicFrame>
        <p:nvGraphicFramePr>
          <p:cNvPr id="5" name="表格 4"/>
          <p:cNvGraphicFramePr/>
          <p:nvPr>
            <p:custDataLst>
              <p:tags r:id="rId3"/>
            </p:custDataLst>
          </p:nvPr>
        </p:nvGraphicFramePr>
        <p:xfrm>
          <a:off x="1320800" y="914400"/>
          <a:ext cx="9880600" cy="853440"/>
        </p:xfrm>
        <a:graphic>
          <a:graphicData uri="http://schemas.openxmlformats.org/drawingml/2006/table">
            <a:tbl>
              <a:tblPr firstRow="1" bandRow="1">
                <a:tableStyleId>{5940675A-B579-460E-94D1-54222C63F5DA}</a:tableStyleId>
              </a:tblPr>
              <a:tblGrid>
                <a:gridCol w="2470150"/>
                <a:gridCol w="2470150"/>
                <a:gridCol w="2470150"/>
                <a:gridCol w="2470150"/>
              </a:tblGrid>
              <a:tr h="344805">
                <a:tc>
                  <a:txBody>
                    <a:bodyPr/>
                    <a:p>
                      <a:pPr algn="ctr">
                        <a:buNone/>
                      </a:pPr>
                      <a:r>
                        <a:rPr lang="en-US" altLang="zh-CN" sz="2200">
                          <a:latin typeface="Times New Roman" panose="02020603050405020304" charset="0"/>
                          <a:cs typeface="Times New Roman" panose="02020603050405020304" charset="0"/>
                        </a:rPr>
                        <a:t>however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demonstrate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turn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difficult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37820">
                <a:tc>
                  <a:txBody>
                    <a:bodyPr/>
                    <a:p>
                      <a:pPr algn="ctr">
                        <a:buNone/>
                      </a:pPr>
                      <a:r>
                        <a:rPr lang="en-US" altLang="zh-CN" sz="2200">
                          <a:latin typeface="Times New Roman" panose="02020603050405020304" charset="0"/>
                          <a:cs typeface="Times New Roman" panose="02020603050405020304" charset="0"/>
                        </a:rPr>
                        <a:t>specifically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a:latin typeface="Times New Roman" panose="02020603050405020304" charset="0"/>
                          <a:cs typeface="Times New Roman" panose="02020603050405020304" charset="0"/>
                        </a:rPr>
                        <a:t>in this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4" name="文本框 3"/>
          <p:cNvSpPr txBox="1"/>
          <p:nvPr/>
        </p:nvSpPr>
        <p:spPr>
          <a:xfrm>
            <a:off x="7428865" y="2940685"/>
            <a:ext cx="157797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Specifically</a:t>
            </a:r>
            <a:endParaRPr lang="en-US" altLang="zh-CN" sz="22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6222365" y="4243705"/>
            <a:ext cx="157797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demonstrate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1" grpId="1"/>
      <p:bldP spid="2" grpId="0"/>
      <p:bldP spid="2" grpId="1"/>
      <p:bldP spid="4" grpId="0"/>
      <p:bldP spid="4" grpId="1"/>
      <p:bldP spid="6" grpId="0"/>
      <p:bldP spid="6"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35731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Be Complete</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169670" y="1598295"/>
            <a:ext cx="9089390" cy="3784600"/>
          </a:xfrm>
          <a:prstGeom prst="rect">
            <a:avLst/>
          </a:prstGeom>
          <a:noFill/>
        </p:spPr>
        <p:txBody>
          <a:bodyPr wrap="square" rtlCol="0">
            <a:sp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Abstracts are divided into two categories.</a:t>
            </a:r>
            <a:endParaRPr lang="en-US" altLang="zh-CN" sz="2400">
              <a:latin typeface="Times New Roman" panose="02020603050405020304" charset="0"/>
              <a:cs typeface="Times New Roman" panose="02020603050405020304" charset="0"/>
            </a:endParaRPr>
          </a:p>
          <a:p>
            <a:pPr marL="342900" indent="609600" algn="just" fontAlgn="auto">
              <a:lnSpc>
                <a:spcPct val="150000"/>
              </a:lnSpc>
              <a:buFont typeface="Arial" panose="020B0604020202020204" pitchFamily="34" charset="0"/>
              <a:buChar char="•"/>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Descriptive abstracts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609600" algn="just" fontAlgn="auto">
              <a:lnSpc>
                <a:spcPct val="150000"/>
              </a:lnSpc>
              <a:buFont typeface="Arial" panose="020B0604020202020204" pitchFamily="34" charset="0"/>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sym typeface="+mn-ea"/>
              </a:rPr>
              <a:t>    shorter; only an overview of the research focus </a:t>
            </a:r>
            <a:endParaRPr lang="en-US" altLang="zh-CN" sz="2400">
              <a:latin typeface="Times New Roman" panose="02020603050405020304" charset="0"/>
              <a:cs typeface="Times New Roman" panose="02020603050405020304" charset="0"/>
            </a:endParaRPr>
          </a:p>
          <a:p>
            <a:pPr marL="342900" indent="609600" algn="just" fontAlgn="auto">
              <a:lnSpc>
                <a:spcPct val="150000"/>
              </a:lnSpc>
              <a:buFont typeface="Arial" panose="020B0604020202020204" pitchFamily="34" charset="0"/>
              <a:buChar char="•"/>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Informative abstracts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   more detailed,  key aspects of the research (including methods, results, &amp; conclusions)</a:t>
            </a:r>
            <a:endParaRPr lang="en-US" altLang="zh-CN" sz="2400">
              <a:latin typeface="Times New Roman" panose="02020603050405020304" charset="0"/>
              <a:cs typeface="Times New Roman" panose="02020603050405020304" charset="0"/>
            </a:endParaRPr>
          </a:p>
          <a:p>
            <a:pPr indent="609600" algn="just" fontAlgn="auto">
              <a:extLst>
                <a:ext uri="{35155182-B16C-46BC-9424-99874614C6A1}">
                  <wpsdc:indentchars xmlns:wpsdc="http://www.wps.cn/officeDocument/2017/drawingmlCustomData" val="200" checksum="4158780845"/>
                </a:ext>
              </a:extLst>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994410" y="1009650"/>
            <a:ext cx="10135870" cy="4784725"/>
          </a:xfrm>
          <a:prstGeom prst="rect">
            <a:avLst/>
          </a:prstGeom>
          <a:noFill/>
        </p:spPr>
        <p:txBody>
          <a:bodyPr wrap="square" rtlCol="0">
            <a:spAutoFit/>
          </a:bodyPr>
          <a:p>
            <a:pPr indent="711200" algn="ctr" fontAlgn="auto">
              <a:lnSpc>
                <a:spcPct val="125000"/>
              </a:lnSpc>
              <a:extLst>
                <a:ext uri="{35155182-B16C-46BC-9424-99874614C6A1}">
                  <wpsdc:indentchars xmlns:wpsdc="http://www.wps.cn/officeDocument/2017/drawingmlCustomData" val="200" checksum="3773799597"/>
                </a:ext>
              </a:extLst>
            </a:pPr>
            <a:r>
              <a:rPr lang="en-US" altLang="zh-CN" sz="2800" b="1">
                <a:latin typeface="Times New Roman" panose="02020603050405020304" charset="0"/>
                <a:cs typeface="Times New Roman" panose="02020603050405020304" charset="0"/>
              </a:rPr>
              <a:t>The Abstract Section</a:t>
            </a:r>
            <a:endParaRPr lang="en-US" altLang="zh-CN" sz="2800" b="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Summarizes </a:t>
            </a:r>
            <a:r>
              <a:rPr lang="en-US" altLang="zh-CN" sz="2400">
                <a:latin typeface="Times New Roman" panose="02020603050405020304" charset="0"/>
                <a:cs typeface="Times New Roman" panose="02020603050405020304" charset="0"/>
                <a:sym typeface="+mn-ea"/>
              </a:rPr>
              <a:t>the full paper with a</a:t>
            </a:r>
            <a:r>
              <a:rPr lang="en-US" altLang="zh-CN" sz="2400">
                <a:latin typeface="Times New Roman" panose="02020603050405020304" charset="0"/>
                <a:cs typeface="Times New Roman" panose="02020603050405020304" charset="0"/>
              </a:rPr>
              <a:t>n independent, short, and powerful statement. </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Components </a:t>
            </a:r>
            <a:r>
              <a:rPr lang="en-US" altLang="zh-CN" sz="2400">
                <a:latin typeface="Times New Roman" panose="02020603050405020304" charset="0"/>
                <a:cs typeface="Times New Roman" panose="02020603050405020304" charset="0"/>
                <a:sym typeface="+mn-ea"/>
              </a:rPr>
              <a:t>of this section:</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 The scope</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 Purposes</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 Results </a:t>
            </a:r>
            <a:endParaRPr lang="en-US" altLang="zh-CN" sz="2400">
              <a:latin typeface="Times New Roman" panose="02020603050405020304" charset="0"/>
              <a:cs typeface="Times New Roman" panose="02020603050405020304" charset="0"/>
            </a:endParaRPr>
          </a:p>
          <a:p>
            <a:pPr marL="342900" indent="-539750" algn="just" fontAlgn="auto">
              <a:lnSpc>
                <a:spcPct val="125000"/>
              </a:lnSpc>
              <a:buFont typeface="Arial" panose="020B0604020202020204" pitchFamily="34" charset="0"/>
              <a:buChar char="•"/>
            </a:pPr>
            <a:r>
              <a:rPr lang="en-US" altLang="zh-CN" sz="2400">
                <a:latin typeface="Times New Roman" panose="02020603050405020304" charset="0"/>
                <a:cs typeface="Times New Roman" panose="02020603050405020304" charset="0"/>
              </a:rPr>
              <a:t> Conclusions</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It is published in isolation from the main text and is called </a:t>
            </a:r>
            <a:r>
              <a:rPr lang="en-US" altLang="zh-CN" sz="2400" b="1">
                <a:latin typeface="Times New Roman" panose="02020603050405020304" charset="0"/>
                <a:cs typeface="Times New Roman" panose="02020603050405020304" charset="0"/>
              </a:rPr>
              <a:t>the mini-version</a:t>
            </a:r>
            <a:r>
              <a:rPr lang="en-US" altLang="zh-CN" sz="2400">
                <a:latin typeface="Times New Roman" panose="02020603050405020304" charset="0"/>
                <a:cs typeface="Times New Roman" panose="02020603050405020304" charset="0"/>
              </a:rPr>
              <a:t> of the paper.</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03935" y="573405"/>
            <a:ext cx="10170795" cy="5515610"/>
          </a:xfrm>
          <a:prstGeom prst="rect">
            <a:avLst/>
          </a:prstGeom>
          <a:noFill/>
        </p:spPr>
        <p:txBody>
          <a:bodyPr wrap="square" rtlCol="0">
            <a:spAutoFit/>
          </a:bodyPr>
          <a:lstStyle/>
          <a:p>
            <a:pPr indent="0" algn="just" fontAlgn="auto">
              <a:lnSpc>
                <a:spcPct val="125000"/>
              </a:lnSpc>
            </a:pPr>
            <a:r>
              <a:rPr lang="en-US" altLang="zh-CN" sz="2200">
                <a:solidFill>
                  <a:schemeClr val="accent2">
                    <a:lumMod val="75000"/>
                  </a:schemeClr>
                </a:solidFill>
                <a:latin typeface="Times New Roman" panose="02020603050405020304" charset="0"/>
                <a:cs typeface="Times New Roman" panose="02020603050405020304" charset="0"/>
              </a:rPr>
              <a:t>In informative abstracts, you should include all the required elements to offer readers a comprehensive understanding of the study’s design, outcomes, and implications. </a:t>
            </a:r>
            <a:endParaRPr lang="en-US" altLang="zh-CN" sz="2200">
              <a:solidFill>
                <a:schemeClr val="accent2">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sym typeface="+mn-ea"/>
            </a:endParaRPr>
          </a:p>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sym typeface="+mn-ea"/>
            </a:endParaRPr>
          </a:p>
          <a:p>
            <a:pPr indent="508000" algn="just" fontAlgn="auto">
              <a:lnSpc>
                <a:spcPct val="100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This paper investigates the impact of infrastructure on innovation collaboration between enterprises in different locations using the introduction of high-speed railways in China. Applying an instrumental variable approach to control for the endogeneity of high-speed railways, and using a large enterprise census that includes both manufacturing and service sectors in China, we find that high-speed railways can improve innovation collaboration substantially at the city level. More importantly, we match city pairs based on high-speed railway routes and calculate the amount of time saved by a high-speed railway for each city pair. The empirical results suggest that the innovation collaboration also increases significantly at the city-pair level. Innovation quality, measured by patent citations between cities, also increases. Further evidence on spatial heterogeneity, industry heterogeneity and ownership heterogeneity suggests that the impact of high-speed railways is more significant for collaboration in less developed regions, in the service sector and in domestic enterprises.</a:t>
            </a: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228282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Be Concise</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551305" y="1598295"/>
            <a:ext cx="9089390" cy="2306955"/>
          </a:xfrm>
          <a:prstGeom prst="rect">
            <a:avLst/>
          </a:prstGeom>
          <a:noFill/>
        </p:spPr>
        <p:txBody>
          <a:bodyPr wrap="square" rtlCol="0">
            <a:spAutoFit/>
          </a:bodyPr>
          <a:p>
            <a:pPr marL="342900" indent="0" algn="just" fontAlgn="auto">
              <a:lnSpc>
                <a:spcPct val="150000"/>
              </a:lnSpc>
              <a:buNone/>
            </a:pPr>
            <a:r>
              <a:rPr lang="en-US" altLang="zh-CN" sz="2400">
                <a:latin typeface="Times New Roman" panose="02020603050405020304" charset="0"/>
                <a:cs typeface="Times New Roman" panose="02020603050405020304" charset="0"/>
              </a:rPr>
              <a:t>Abstracts should be short and clear.</a:t>
            </a:r>
            <a:endParaRPr lang="en-US" altLang="zh-CN" sz="2400" b="1">
              <a:latin typeface="Times New Roman" panose="02020603050405020304" charset="0"/>
              <a:cs typeface="Times New Roman" panose="02020603050405020304" charset="0"/>
            </a:endParaRPr>
          </a:p>
          <a:p>
            <a:pPr marL="342900" indent="609600" algn="just" fontAlgn="auto">
              <a:lnSpc>
                <a:spcPct val="150000"/>
              </a:lnSpc>
              <a:buFont typeface="Arial" panose="020B0604020202020204" pitchFamily="34" charset="0"/>
              <a:buChar char="•"/>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Passive constructi</a:t>
            </a:r>
            <a:r>
              <a:rPr lang="en-US" altLang="zh-CN" sz="2400" b="1">
                <a:latin typeface="Times New Roman" panose="02020603050405020304" charset="0"/>
                <a:cs typeface="Times New Roman" panose="02020603050405020304" charset="0"/>
              </a:rPr>
              <a:t>on:</a:t>
            </a:r>
            <a:r>
              <a:rPr lang="en-US" altLang="zh-CN" sz="2400">
                <a:latin typeface="Times New Roman" panose="02020603050405020304" charset="0"/>
                <a:cs typeface="Times New Roman" panose="02020603050405020304" charset="0"/>
                <a:sym typeface="+mn-ea"/>
              </a:rPr>
              <a:t> unnecessarily long </a:t>
            </a:r>
            <a:endParaRPr lang="en-US" altLang="zh-CN" sz="2400">
              <a:latin typeface="Times New Roman" panose="02020603050405020304" charset="0"/>
              <a:cs typeface="Times New Roman" panose="02020603050405020304" charset="0"/>
            </a:endParaRPr>
          </a:p>
          <a:p>
            <a:pPr marL="342900" indent="609600" algn="just" fontAlgn="auto">
              <a:lnSpc>
                <a:spcPct val="150000"/>
              </a:lnSpc>
              <a:buFont typeface="Arial" panose="020B0604020202020204" pitchFamily="34" charset="0"/>
              <a:buChar char="•"/>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Active constructi</a:t>
            </a:r>
            <a:r>
              <a:rPr lang="en-US" altLang="zh-CN" sz="2400" b="1">
                <a:latin typeface="Times New Roman" panose="02020603050405020304" charset="0"/>
                <a:cs typeface="Times New Roman" panose="02020603050405020304" charset="0"/>
              </a:rPr>
              <a:t>on:</a:t>
            </a:r>
            <a:r>
              <a:rPr lang="en-US" altLang="zh-CN" sz="2400">
                <a:latin typeface="Times New Roman" panose="02020603050405020304" charset="0"/>
                <a:cs typeface="Times New Roman" panose="02020603050405020304" charset="0"/>
              </a:rPr>
              <a:t> more concise</a:t>
            </a:r>
            <a:endParaRPr lang="en-US" altLang="zh-CN" sz="2400">
              <a:latin typeface="Times New Roman" panose="02020603050405020304" charset="0"/>
              <a:cs typeface="Times New Roman" panose="02020603050405020304" charset="0"/>
            </a:endParaRPr>
          </a:p>
          <a:p>
            <a:pPr marL="342900" indent="0" algn="just" fontAlgn="auto">
              <a:lnSpc>
                <a:spcPct val="150000"/>
              </a:lnSpc>
              <a:buNone/>
            </a:pPr>
            <a:r>
              <a:rPr lang="en-US" altLang="zh-CN" sz="2400" b="1">
                <a:latin typeface="Times New Roman" panose="02020603050405020304" charset="0"/>
                <a:cs typeface="Times New Roman" panose="02020603050405020304" charset="0"/>
              </a:rPr>
              <a:t>Avoid </a:t>
            </a:r>
            <a:r>
              <a:rPr lang="en-US" altLang="zh-CN" sz="2400">
                <a:latin typeface="Times New Roman" panose="02020603050405020304" charset="0"/>
                <a:cs typeface="Times New Roman" panose="02020603050405020304" charset="0"/>
              </a:rPr>
              <a:t>passive constructions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7" name="组合 6"/>
          <p:cNvGrpSpPr/>
          <p:nvPr/>
        </p:nvGrpSpPr>
        <p:grpSpPr>
          <a:xfrm>
            <a:off x="6602730" y="1969770"/>
            <a:ext cx="2176780" cy="973455"/>
            <a:chOff x="10241" y="2291"/>
            <a:chExt cx="3428" cy="1533"/>
          </a:xfrm>
        </p:grpSpPr>
        <p:sp>
          <p:nvSpPr>
            <p:cNvPr id="5" name="上箭头标注 4"/>
            <p:cNvSpPr/>
            <p:nvPr/>
          </p:nvSpPr>
          <p:spPr>
            <a:xfrm>
              <a:off x="10241" y="2968"/>
              <a:ext cx="3279" cy="857"/>
            </a:xfrm>
            <a:prstGeom prst="upArrowCallout">
              <a:avLst/>
            </a:prstGeom>
            <a:solidFill>
              <a:srgbClr val="E6E0E2"/>
            </a:solidFill>
            <a:ln>
              <a:solidFill>
                <a:schemeClr val="bg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10841" y="2291"/>
              <a:ext cx="2829" cy="677"/>
            </a:xfrm>
            <a:prstGeom prst="rect">
              <a:avLst/>
            </a:prstGeom>
            <a:noFill/>
          </p:spPr>
          <p:txBody>
            <a:bodyPr wrap="square" rtlCol="0">
              <a:spAutoFit/>
            </a:bodyPr>
            <a:p>
              <a:r>
                <a:rPr lang="en-US" altLang="zh-CN" sz="2200">
                  <a:latin typeface="Times New Roman" panose="02020603050405020304" charset="0"/>
                  <a:cs typeface="Times New Roman" panose="02020603050405020304" charset="0"/>
                </a:rPr>
                <a:t>redundant</a:t>
              </a:r>
              <a:endParaRPr lang="en-US" altLang="zh-CN" sz="2200">
                <a:latin typeface="Times New Roman" panose="02020603050405020304" charset="0"/>
                <a:cs typeface="Times New Roman" panose="02020603050405020304" charset="0"/>
              </a:endParaRPr>
            </a:p>
          </p:txBody>
        </p:sp>
      </p:grpSp>
      <p:sp>
        <p:nvSpPr>
          <p:cNvPr id="9" name="文本框 8"/>
          <p:cNvSpPr txBox="1"/>
          <p:nvPr/>
        </p:nvSpPr>
        <p:spPr>
          <a:xfrm>
            <a:off x="1080770" y="1025525"/>
            <a:ext cx="10031095" cy="2861310"/>
          </a:xfrm>
          <a:prstGeom prst="rect">
            <a:avLst/>
          </a:prstGeom>
          <a:noFill/>
        </p:spPr>
        <p:txBody>
          <a:bodyPr wrap="square" rtlCol="0">
            <a:spAutoFit/>
          </a:bodyPr>
          <a:lstStyle/>
          <a:p>
            <a:pPr indent="0" algn="just" fontAlgn="auto">
              <a:lnSpc>
                <a:spcPct val="125000"/>
              </a:lnSpc>
            </a:pPr>
            <a:r>
              <a:rPr lang="en-US" altLang="zh-CN" sz="2400">
                <a:solidFill>
                  <a:schemeClr val="accent2">
                    <a:lumMod val="75000"/>
                  </a:schemeClr>
                </a:solidFill>
                <a:latin typeface="Times New Roman" panose="02020603050405020304" charset="0"/>
                <a:cs typeface="Times New Roman" panose="02020603050405020304" charset="0"/>
              </a:rPr>
              <a:t>To be concise, you should also avoid repetition or redundant expressions. </a:t>
            </a:r>
            <a:endParaRPr lang="en-US" altLang="zh-CN" sz="2400">
              <a:solidFill>
                <a:schemeClr val="accent2">
                  <a:lumMod val="75000"/>
                </a:schemeClr>
              </a:solidFill>
              <a:latin typeface="Times New Roman" panose="02020603050405020304" charset="0"/>
              <a:cs typeface="Times New Roman" panose="02020603050405020304" charset="0"/>
            </a:endParaRPr>
          </a:p>
          <a:p>
            <a:pPr indent="0" algn="just" fontAlgn="auto">
              <a:lnSpc>
                <a:spcPct val="125000"/>
              </a:lnSpc>
            </a:pPr>
            <a:endParaRPr lang="en-US" altLang="zh-CN" sz="2400" i="1">
              <a:latin typeface="Times New Roman" panose="02020603050405020304" charset="0"/>
              <a:cs typeface="Times New Roman" panose="02020603050405020304" charset="0"/>
              <a:sym typeface="+mn-ea"/>
            </a:endParaRPr>
          </a:p>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This study provides an </a:t>
            </a:r>
            <a:r>
              <a:rPr lang="en-US" altLang="zh-CN" sz="2400" b="1" i="1">
                <a:latin typeface="Times New Roman" panose="02020603050405020304" charset="0"/>
                <a:cs typeface="Times New Roman" panose="02020603050405020304" charset="0"/>
              </a:rPr>
              <a:t>overall and comprehensive</a:t>
            </a:r>
            <a:r>
              <a:rPr lang="en-US" altLang="zh-CN" sz="2400" i="1">
                <a:latin typeface="Times New Roman" panose="02020603050405020304" charset="0"/>
                <a:cs typeface="Times New Roman" panose="02020603050405020304" charset="0"/>
              </a:rPr>
              <a:t> estimation of the aviation emissions from all civil airports in China as well as the associated contribution to ambient air quality.</a:t>
            </a:r>
            <a:endParaRPr lang="en-US" altLang="zh-CN" sz="2400" i="1">
              <a:latin typeface="Times New Roman" panose="02020603050405020304" charset="0"/>
              <a:cs typeface="Times New Roman" panose="02020603050405020304" charset="0"/>
            </a:endParaRPr>
          </a:p>
        </p:txBody>
      </p:sp>
      <p:cxnSp>
        <p:nvCxnSpPr>
          <p:cNvPr id="8" name="直接连接符 7"/>
          <p:cNvCxnSpPr/>
          <p:nvPr/>
        </p:nvCxnSpPr>
        <p:spPr>
          <a:xfrm flipV="1">
            <a:off x="4326255" y="3340100"/>
            <a:ext cx="2122805" cy="13970"/>
          </a:xfrm>
          <a:prstGeom prst="line">
            <a:avLst/>
          </a:prstGeom>
          <a:ln>
            <a:solidFill>
              <a:schemeClr val="accent1">
                <a:lumMod val="40000"/>
                <a:lumOff val="60000"/>
              </a:schemeClr>
            </a:solidFill>
          </a:ln>
        </p:spPr>
        <p:style>
          <a:lnRef idx="3">
            <a:schemeClr val="accent1"/>
          </a:lnRef>
          <a:fillRef idx="0">
            <a:srgbClr val="FFFFFF"/>
          </a:fillRef>
          <a:effectRef idx="0">
            <a:srgbClr val="FFFFFF"/>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80770" y="844550"/>
            <a:ext cx="10031095" cy="5039360"/>
          </a:xfrm>
          <a:prstGeom prst="rect">
            <a:avLst/>
          </a:prstGeom>
          <a:noFill/>
        </p:spPr>
        <p:txBody>
          <a:bodyPr wrap="square" rtlCol="0">
            <a:spAutoFit/>
          </a:bodyPr>
          <a:lstStyle/>
          <a:p>
            <a:pPr indent="0" algn="just" fontAlgn="auto">
              <a:lnSpc>
                <a:spcPct val="125000"/>
              </a:lnSpc>
            </a:pPr>
            <a:r>
              <a:rPr lang="en-US" altLang="zh-CN" sz="2400">
                <a:solidFill>
                  <a:schemeClr val="accent2">
                    <a:lumMod val="75000"/>
                  </a:schemeClr>
                </a:solidFill>
                <a:latin typeface="Times New Roman" panose="02020603050405020304" charset="0"/>
                <a:cs typeface="Times New Roman" panose="02020603050405020304" charset="0"/>
                <a:sym typeface="+mn-ea"/>
              </a:rPr>
              <a:t>Avoid detailed descriptions: you are not expected to provide detailed definitions, background information, or discussions of other scholars’ work.</a:t>
            </a:r>
            <a:endParaRPr lang="en-US" altLang="zh-CN" sz="240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a:solidFill>
                <a:schemeClr val="accent2">
                  <a:lumMod val="75000"/>
                </a:schemeClr>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conclusion shows that the higher the level of the economic development is, the more developed the aviation transport of the region will be. When the aviation mileage is below 1,132 km, as the aviation mileage increases, the influence of China’s railway to the aviation transport fall into a decline; China’s high-speed railway has a positive shock effect on the aviation transport, and the shock effect reaches the maximum when the aviation mileage is from 650 to 755 km.</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228282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Be Formal</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384935" y="1598295"/>
            <a:ext cx="8804910" cy="3493135"/>
          </a:xfrm>
          <a:prstGeom prst="rect">
            <a:avLst/>
          </a:prstGeom>
          <a:noFill/>
        </p:spPr>
        <p:txBody>
          <a:bodyPr wrap="square" rtlCol="0">
            <a:noAutofit/>
          </a:bodyPr>
          <a:p>
            <a:pPr marL="342900" indent="0" algn="just" fontAlgn="auto">
              <a:lnSpc>
                <a:spcPct val="150000"/>
              </a:lnSpc>
              <a:buNone/>
            </a:pPr>
            <a:r>
              <a:rPr lang="en-US" altLang="zh-CN" sz="2400" b="1">
                <a:solidFill>
                  <a:schemeClr val="accent1">
                    <a:lumMod val="75000"/>
                  </a:schemeClr>
                </a:solidFill>
                <a:latin typeface="Times New Roman" panose="02020603050405020304" charset="0"/>
                <a:cs typeface="Times New Roman" panose="02020603050405020304" charset="0"/>
                <a:sym typeface="+mn-ea"/>
              </a:rPr>
              <a:t>(1)  Using verbs properly</a:t>
            </a:r>
            <a:endParaRPr lang="en-US" altLang="zh-CN" sz="2400" b="1">
              <a:solidFill>
                <a:schemeClr val="accent1">
                  <a:lumMod val="75000"/>
                </a:schemeClr>
              </a:solidFill>
              <a:latin typeface="Times New Roman" panose="02020603050405020304" charset="0"/>
              <a:cs typeface="Times New Roman" panose="02020603050405020304" charset="0"/>
              <a:sym typeface="+mn-ea"/>
            </a:endParaRPr>
          </a:p>
          <a:p>
            <a:pPr marL="342900" indent="609600" algn="just" fontAlgn="auto">
              <a:lnSpc>
                <a:spcPct val="125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purpose of your research is defined at the beginning, identifying the practical or theoretical problem that your research addresses and stating the research question you aim to answer. </a:t>
            </a:r>
            <a:endParaRPr lang="en-US" altLang="zh-CN" sz="2400">
              <a:latin typeface="Times New Roman" panose="02020603050405020304" charset="0"/>
              <a:cs typeface="Times New Roman" panose="02020603050405020304" charset="0"/>
            </a:endParaRPr>
          </a:p>
          <a:p>
            <a:pPr marL="342900" indent="609600" algn="just" fontAlgn="auto">
              <a:lnSpc>
                <a:spcPct val="125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In this part, verbs like “investigate”, “analyze”, or “evaluate” are used, in </a:t>
            </a:r>
            <a:r>
              <a:rPr lang="en-US" altLang="zh-CN" sz="2400" b="1">
                <a:latin typeface="Times New Roman" panose="02020603050405020304" charset="0"/>
                <a:cs typeface="Times New Roman" panose="02020603050405020304" charset="0"/>
              </a:rPr>
              <a:t>the simple present </a:t>
            </a:r>
            <a:r>
              <a:rPr lang="en-US" altLang="zh-CN" sz="2400">
                <a:latin typeface="Times New Roman" panose="02020603050405020304" charset="0"/>
                <a:cs typeface="Times New Roman" panose="02020603050405020304" charset="0"/>
              </a:rPr>
              <a:t>or </a:t>
            </a:r>
            <a:r>
              <a:rPr lang="en-US" altLang="zh-CN" sz="2400" b="1">
                <a:latin typeface="Times New Roman" panose="02020603050405020304" charset="0"/>
                <a:cs typeface="Times New Roman" panose="02020603050405020304" charset="0"/>
              </a:rPr>
              <a:t>past tense</a:t>
            </a:r>
            <a:r>
              <a:rPr lang="en-US" altLang="zh-CN" sz="2400">
                <a:latin typeface="Times New Roman" panose="02020603050405020304" charset="0"/>
                <a:cs typeface="Times New Roman" panose="02020603050405020304" charset="0"/>
              </a:rPr>
              <a:t> since the research is finished.</a:t>
            </a:r>
            <a:endParaRPr lang="en-US" altLang="zh-CN" sz="2400">
              <a:latin typeface="Times New Roman" panose="02020603050405020304" charset="0"/>
              <a:cs typeface="Times New Roman" panose="02020603050405020304" charset="0"/>
            </a:endParaRPr>
          </a:p>
          <a:p>
            <a:pPr marL="342900" indent="0" algn="just" fontAlgn="auto">
              <a:lnSpc>
                <a:spcPct val="150000"/>
              </a:lnSpc>
              <a:buNone/>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55370" y="639445"/>
            <a:ext cx="10095230" cy="4876165"/>
          </a:xfrm>
          <a:prstGeom prst="rect">
            <a:avLst/>
          </a:prstGeom>
          <a:noFill/>
        </p:spPr>
        <p:txBody>
          <a:bodyPr wrap="square" rtlCol="0">
            <a:noAutofit/>
          </a:bodyPr>
          <a:lstStyle/>
          <a:p>
            <a:pPr indent="0" algn="just" fontAlgn="auto">
              <a:lnSpc>
                <a:spcPct val="125000"/>
              </a:lnSpc>
            </a:pPr>
            <a:r>
              <a:rPr lang="en-US" altLang="zh-CN" sz="2400" b="1">
                <a:solidFill>
                  <a:srgbClr val="FF0000"/>
                </a:solidFill>
                <a:latin typeface="Times New Roman" panose="02020603050405020304" charset="0"/>
                <a:cs typeface="Times New Roman" panose="02020603050405020304" charset="0"/>
              </a:rPr>
              <a:t>    </a:t>
            </a:r>
            <a:endParaRPr lang="en-US" altLang="zh-CN" b="1">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rPr>
              <a:t>Good Examples: </a:t>
            </a:r>
            <a:endParaRPr lang="en-US" altLang="zh-CN" sz="2200" b="1">
              <a:solidFill>
                <a:srgbClr val="4472D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This paper</a:t>
            </a:r>
            <a:r>
              <a:rPr lang="en-US" altLang="zh-CN" sz="2200" b="1" i="1">
                <a:latin typeface="Times New Roman" panose="02020603050405020304" charset="0"/>
                <a:cs typeface="Times New Roman" panose="02020603050405020304" charset="0"/>
              </a:rPr>
              <a:t> aims to</a:t>
            </a:r>
            <a:r>
              <a:rPr lang="en-US" altLang="zh-CN" sz="2200" i="1">
                <a:latin typeface="Times New Roman" panose="02020603050405020304" charset="0"/>
                <a:cs typeface="Times New Roman" panose="02020603050405020304" charset="0"/>
              </a:rPr>
              <a:t> establish a comprehensive evaluation index system for the development level of rural e-commerce.</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This paper empirically </a:t>
            </a:r>
            <a:r>
              <a:rPr lang="en-US" altLang="zh-CN" sz="2200" b="1" i="1">
                <a:latin typeface="Times New Roman" panose="02020603050405020304" charset="0"/>
                <a:cs typeface="Times New Roman" panose="02020603050405020304" charset="0"/>
              </a:rPr>
              <a:t>investigates</a:t>
            </a:r>
            <a:r>
              <a:rPr lang="en-US" altLang="zh-CN" sz="2200" i="1">
                <a:latin typeface="Times New Roman" panose="02020603050405020304" charset="0"/>
                <a:cs typeface="Times New Roman" panose="02020603050405020304" charset="0"/>
              </a:rPr>
              <a:t> the effect of the utilization of industrial robots on income inequality in urban China.</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Bad Examples:</a:t>
            </a:r>
            <a:r>
              <a:rPr lang="en-US" altLang="zh-CN" sz="2200" b="1" i="1">
                <a:latin typeface="Times New Roman" panose="02020603050405020304" charset="0"/>
                <a:cs typeface="Times New Roman" panose="02020603050405020304" charset="0"/>
                <a:sym typeface="+mn-ea"/>
              </a:rPr>
              <a:t> </a:t>
            </a:r>
            <a:endParaRPr lang="en-US" altLang="zh-CN" sz="2200" b="1" i="1">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In this article, we </a:t>
            </a:r>
            <a:r>
              <a:rPr lang="en-US" altLang="zh-CN" sz="2200" b="1" i="1">
                <a:latin typeface="Times New Roman" panose="02020603050405020304" charset="0"/>
                <a:cs typeface="Times New Roman" panose="02020603050405020304" charset="0"/>
              </a:rPr>
              <a:t>will be exploring</a:t>
            </a:r>
            <a:r>
              <a:rPr lang="en-US" altLang="zh-CN" sz="2200" i="1">
                <a:latin typeface="Times New Roman" panose="02020603050405020304" charset="0"/>
                <a:cs typeface="Times New Roman" panose="02020603050405020304" charset="0"/>
              </a:rPr>
              <a:t> the role of foreign technical experts in developing China’s aviation infrastructure from the 1980s to the present.</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This study </a:t>
            </a:r>
            <a:r>
              <a:rPr lang="en-US" altLang="zh-CN" sz="2200" b="1" i="1">
                <a:latin typeface="Times New Roman" panose="02020603050405020304" charset="0"/>
                <a:cs typeface="Times New Roman" panose="02020603050405020304" charset="0"/>
              </a:rPr>
              <a:t>will use</a:t>
            </a:r>
            <a:r>
              <a:rPr lang="en-US" altLang="zh-CN" sz="2200" i="1">
                <a:latin typeface="Times New Roman" panose="02020603050405020304" charset="0"/>
                <a:cs typeface="Times New Roman" panose="02020603050405020304" charset="0"/>
              </a:rPr>
              <a:t> micro-level data to show the effects of industrial robots on the labor market in China.</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80770" y="593725"/>
            <a:ext cx="10031095" cy="5925820"/>
          </a:xfrm>
          <a:prstGeom prst="rect">
            <a:avLst/>
          </a:prstGeom>
          <a:noFill/>
        </p:spPr>
        <p:txBody>
          <a:bodyPr wrap="square" rtlCol="0">
            <a:spAutoFit/>
          </a:bodyPr>
          <a:lstStyle/>
          <a:p>
            <a:pPr indent="0" algn="just" fontAlgn="auto">
              <a:lnSpc>
                <a:spcPct val="125000"/>
              </a:lnSpc>
            </a:pPr>
            <a:r>
              <a:rPr lang="en-US" altLang="zh-CN" sz="2400">
                <a:solidFill>
                  <a:schemeClr val="accent2">
                    <a:lumMod val="75000"/>
                  </a:schemeClr>
                </a:solidFill>
                <a:latin typeface="Times New Roman" panose="02020603050405020304" charset="0"/>
                <a:cs typeface="Times New Roman" panose="02020603050405020304" charset="0"/>
                <a:sym typeface="+mn-ea"/>
              </a:rPr>
              <a:t>The main findings or outcomes of your research can be presented after verbs like “suggest”, “reveal”, “indicate”, or “demonstrate</a:t>
            </a:r>
            <a:r>
              <a:rPr lang="en-US" altLang="zh-CN" sz="2400">
                <a:solidFill>
                  <a:schemeClr val="accent2">
                    <a:lumMod val="75000"/>
                  </a:schemeClr>
                </a:solidFill>
                <a:latin typeface="Times New Roman" panose="02020603050405020304" charset="0"/>
                <a:cs typeface="Times New Roman" panose="02020603050405020304" charset="0"/>
                <a:sym typeface="+mn-ea"/>
              </a:rPr>
              <a:t>”.</a:t>
            </a:r>
            <a:endParaRPr lang="en-US" altLang="zh-CN" sz="240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b="1">
              <a:solidFill>
                <a:srgbClr val="4472D0"/>
              </a:solidFill>
              <a:latin typeface="Times New Roman" panose="02020603050405020304" charset="0"/>
              <a:cs typeface="Times New Roman" panose="02020603050405020304" charset="0"/>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A heterogeneity analysis </a:t>
            </a:r>
            <a:r>
              <a:rPr lang="en-US" altLang="zh-CN" sz="2400" b="1" i="1">
                <a:latin typeface="Times New Roman" panose="02020603050405020304" charset="0"/>
                <a:cs typeface="Times New Roman" panose="02020603050405020304" charset="0"/>
              </a:rPr>
              <a:t>suggests</a:t>
            </a:r>
            <a:r>
              <a:rPr lang="en-US" altLang="zh-CN" sz="2400" i="1">
                <a:latin typeface="Times New Roman" panose="02020603050405020304" charset="0"/>
                <a:cs typeface="Times New Roman" panose="02020603050405020304" charset="0"/>
              </a:rPr>
              <a:t> that the positive role of e-commerce in reducing consumption inequality can be more significant among vulnerable households, such as households with elderly members and less-educated households.</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Further analysis </a:t>
            </a:r>
            <a:r>
              <a:rPr lang="en-US" altLang="zh-CN" sz="2400" b="1" i="1">
                <a:latin typeface="Times New Roman" panose="02020603050405020304" charset="0"/>
                <a:cs typeface="Times New Roman" panose="02020603050405020304" charset="0"/>
              </a:rPr>
              <a:t>reveals</a:t>
            </a:r>
            <a:r>
              <a:rPr lang="en-US" altLang="zh-CN" sz="2400" i="1">
                <a:latin typeface="Times New Roman" panose="02020603050405020304" charset="0"/>
                <a:cs typeface="Times New Roman" panose="02020603050405020304" charset="0"/>
              </a:rPr>
              <a:t> that industrial structure and nonagricultural employment were the main channels for the policy to exert a county-level economic impact.</a:t>
            </a:r>
            <a:endParaRPr lang="en-US" altLang="zh-CN" sz="2400" i="1">
              <a:latin typeface="Times New Roman" panose="02020603050405020304" charset="0"/>
              <a:cs typeface="Times New Roman" panose="02020603050405020304" charset="0"/>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results </a:t>
            </a:r>
            <a:r>
              <a:rPr lang="en-US" altLang="zh-CN" sz="2400" b="1" i="1">
                <a:latin typeface="Times New Roman" panose="02020603050405020304" charset="0"/>
                <a:cs typeface="Times New Roman" panose="02020603050405020304" charset="0"/>
              </a:rPr>
              <a:t>indicate</a:t>
            </a:r>
            <a:r>
              <a:rPr lang="en-US" altLang="zh-CN" sz="2400" i="1">
                <a:latin typeface="Times New Roman" panose="02020603050405020304" charset="0"/>
                <a:cs typeface="Times New Roman" panose="02020603050405020304" charset="0"/>
              </a:rPr>
              <a:t> that e-commerce can reduce household consumption inequality.</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93190" y="786765"/>
            <a:ext cx="9207500" cy="2555875"/>
          </a:xfrm>
          <a:prstGeom prst="rect">
            <a:avLst/>
          </a:prstGeom>
          <a:noFill/>
        </p:spPr>
        <p:txBody>
          <a:bodyPr wrap="square" rtlCol="0">
            <a:noAutofit/>
          </a:bodyPr>
          <a:lstStyle/>
          <a:p>
            <a:pPr indent="0" algn="just" fontAlgn="auto">
              <a:lnSpc>
                <a:spcPct val="125000"/>
              </a:lnSpc>
            </a:pPr>
            <a:r>
              <a:rPr lang="en-US" altLang="zh-CN" sz="2400" b="1">
                <a:solidFill>
                  <a:schemeClr val="accent1">
                    <a:lumMod val="75000"/>
                  </a:schemeClr>
                </a:solidFill>
                <a:latin typeface="Times New Roman" panose="02020603050405020304" charset="0"/>
                <a:cs typeface="Times New Roman" panose="02020603050405020304" charset="0"/>
              </a:rPr>
              <a:t>(2)  Using complex structuress</a:t>
            </a:r>
            <a:endParaRPr lang="en-US" altLang="zh-CN" sz="2400" b="1">
              <a:solidFill>
                <a:schemeClr val="accent1">
                  <a:lumMod val="75000"/>
                </a:schemeClr>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rPr>
              <a:t>The findings and implications in the abstract or in the conclusion part are often presented </a:t>
            </a:r>
            <a:r>
              <a:rPr lang="en-US" altLang="zh-CN" sz="2400" b="1">
                <a:solidFill>
                  <a:schemeClr val="tx1"/>
                </a:solidFill>
                <a:latin typeface="Times New Roman" panose="02020603050405020304" charset="0"/>
                <a:cs typeface="Times New Roman" panose="02020603050405020304" charset="0"/>
              </a:rPr>
              <a:t>in complex structure instead of simple fragmented sentences</a:t>
            </a:r>
            <a:r>
              <a:rPr lang="en-US" altLang="zh-CN" sz="2400">
                <a:solidFill>
                  <a:schemeClr val="tx1"/>
                </a:solidFill>
                <a:latin typeface="Times New Roman" panose="02020603050405020304" charset="0"/>
                <a:cs typeface="Times New Roman" panose="02020603050405020304" charset="0"/>
              </a:rPr>
              <a:t>. It is formally academic, creating the aura of authority to convince the readers of the results of your research.</a:t>
            </a:r>
            <a:endParaRPr lang="en-US" altLang="zh-CN" sz="2400">
              <a:solidFill>
                <a:schemeClr val="tx1"/>
              </a:solidFill>
              <a:latin typeface="Times New Roman" panose="02020603050405020304" charset="0"/>
              <a:cs typeface="Times New Roman" panose="02020603050405020304" charset="0"/>
            </a:endParaRPr>
          </a:p>
          <a:p>
            <a:pPr indent="711200" algn="just" fontAlgn="auto">
              <a:lnSpc>
                <a:spcPct val="125000"/>
              </a:lnSpc>
              <a:extLst>
                <a:ext uri="{35155182-B16C-46BC-9424-99874614C6A1}">
                  <wpsdc:indentchars xmlns:wpsdc="http://www.wps.cn/officeDocument/2017/drawingmlCustomData" val="200" checksum="3773799597"/>
                </a:ext>
              </a:extLst>
            </a:pPr>
            <a:endParaRPr lang="en-US" altLang="zh-CN" sz="2800">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a:solidFill>
                <a:srgbClr val="FF0000"/>
              </a:solidFill>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latin typeface="Times New Roman" panose="02020603050405020304" charset="0"/>
              <a:cs typeface="Times New Roman" panose="02020603050405020304" charset="0"/>
            </a:endParaRPr>
          </a:p>
        </p:txBody>
      </p:sp>
      <p:sp>
        <p:nvSpPr>
          <p:cNvPr id="4" name="文本框 3"/>
          <p:cNvSpPr txBox="1"/>
          <p:nvPr/>
        </p:nvSpPr>
        <p:spPr>
          <a:xfrm>
            <a:off x="1393190" y="3342640"/>
            <a:ext cx="9342120" cy="3093720"/>
          </a:xfrm>
          <a:prstGeom prst="rect">
            <a:avLst/>
          </a:prstGeom>
          <a:noFill/>
        </p:spPr>
        <p:txBody>
          <a:bodyPr wrap="square" rtlCol="0">
            <a:noAutofit/>
          </a:bodyPr>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Example </a:t>
            </a:r>
            <a:endParaRPr lang="en-US" altLang="zh-CN" sz="2200" b="1">
              <a:solidFill>
                <a:srgbClr val="4472D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sym typeface="+mn-ea"/>
              </a:rPr>
              <a:t>This paper summarizes the recent research advances on geodynamic issues on the high-speed railway, </a:t>
            </a:r>
            <a:r>
              <a:rPr lang="en-US" altLang="zh-CN" sz="2200" b="1" i="1">
                <a:latin typeface="Times New Roman" panose="02020603050405020304" charset="0"/>
                <a:cs typeface="Times New Roman" panose="02020603050405020304" charset="0"/>
                <a:sym typeface="+mn-ea"/>
              </a:rPr>
              <a:t>focusing on</a:t>
            </a:r>
            <a:r>
              <a:rPr lang="en-US" altLang="zh-CN" sz="2200" i="1">
                <a:latin typeface="Times New Roman" panose="02020603050405020304" charset="0"/>
                <a:cs typeface="Times New Roman" panose="02020603050405020304" charset="0"/>
                <a:sym typeface="+mn-ea"/>
              </a:rPr>
              <a:t> the theoretical modeling of track-substructure dynamic interaction and consequent wave propagation in soils, distribution of dynamic soil stresses in the soils under track structure, and the dynamic amplification as train speed increases, as well as the prediction methods of subgrade accumulative settlement caused by train operations. </a:t>
            </a:r>
            <a:endParaRPr lang="en-US" altLang="zh-CN" sz="2200" i="1">
              <a:latin typeface="Times New Roman" panose="02020603050405020304" charset="0"/>
              <a:cs typeface="Times New Roman" panose="02020603050405020304" charset="0"/>
            </a:endParaRPr>
          </a:p>
          <a:p>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933450" y="857250"/>
            <a:ext cx="10325735" cy="4720590"/>
          </a:xfrm>
          <a:prstGeom prst="rect">
            <a:avLst/>
          </a:prstGeom>
          <a:noFill/>
        </p:spPr>
        <p:txBody>
          <a:bodyPr wrap="square" rtlCol="0">
            <a:noAutofit/>
          </a:bodyPr>
          <a:lstStyle/>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By establishing a leading-edge set of airport planning practices</a:t>
            </a:r>
            <a:r>
              <a:rPr lang="en-US" altLang="zh-CN" sz="2200" i="1">
                <a:latin typeface="Times New Roman" panose="02020603050405020304" charset="0"/>
                <a:cs typeface="Times New Roman" panose="02020603050405020304" charset="0"/>
              </a:rPr>
              <a:t>, the aviation professionals accelerated the modernization of China’s transport infrastructure and its reintegration into the world economy. Moreover, </a:t>
            </a:r>
            <a:r>
              <a:rPr lang="en-US" altLang="zh-CN" sz="2200" b="1" i="1">
                <a:latin typeface="Times New Roman" panose="02020603050405020304" charset="0"/>
                <a:cs typeface="Times New Roman" panose="02020603050405020304" charset="0"/>
              </a:rPr>
              <a:t>by positioning China as a global leader in infrastructure development</a:t>
            </a:r>
            <a:r>
              <a:rPr lang="en-US" altLang="zh-CN" sz="2200" i="1">
                <a:latin typeface="Times New Roman" panose="02020603050405020304" charset="0"/>
                <a:cs typeface="Times New Roman" panose="02020603050405020304" charset="0"/>
              </a:rPr>
              <a:t>, they laid the technical foundations for Chinese foreign policy endeavors that seek to export an infrastructure-led model of economic development to Africa and Asia.</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sym typeface="+mn-ea"/>
              </a:rPr>
              <a:t>The rapid growth of urbanization in China</a:t>
            </a:r>
            <a:r>
              <a:rPr lang="en-US" altLang="zh-CN" sz="2200" i="1">
                <a:latin typeface="Times New Roman" panose="02020603050405020304" charset="0"/>
                <a:cs typeface="Times New Roman" panose="02020603050405020304" charset="0"/>
                <a:sym typeface="+mn-ea"/>
              </a:rPr>
              <a:t> has led to </a:t>
            </a:r>
            <a:r>
              <a:rPr lang="en-US" altLang="zh-CN" sz="2200" b="1" i="1">
                <a:latin typeface="Times New Roman" panose="02020603050405020304" charset="0"/>
                <a:cs typeface="Times New Roman" panose="02020603050405020304" charset="0"/>
                <a:sym typeface="+mn-ea"/>
              </a:rPr>
              <a:t>a substantial escalation in the demand for civil aviation services</a:t>
            </a:r>
            <a:r>
              <a:rPr lang="en-US" altLang="zh-CN" sz="2200" i="1">
                <a:latin typeface="Times New Roman" panose="02020603050405020304" charset="0"/>
                <a:cs typeface="Times New Roman" panose="02020603050405020304" charset="0"/>
                <a:sym typeface="+mn-ea"/>
              </a:rPr>
              <a:t>, consequently propelling China to the third-largest contributor of carbon emissions within the aviation sector.</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955040"/>
            <a:ext cx="104870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Part 1 Introduction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Eggs as one low-cost and valuable foodstuff in the human diet contain a natural source of many nutrients as well as distinguished biological value and are consumed worldwide (Puglisi &amp; Fernandez, 2022). However, eggs are perishable products and decrease in internal quality during handling, due to the higher rate of carbon dioxide escaping through the tiny pores in the eggshells, especially at ambient conditions (Gabriela da Silva Pires et al., 2020). Because of increasing public awareness, there is a growing tendency towards progressive effective methods to maintain and enhance the egg’s internal quality.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41045" y="1192530"/>
            <a:ext cx="10427970" cy="476313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a:solidFill>
                  <a:schemeClr val="tx2"/>
                </a:solidFill>
                <a:latin typeface="Times New Roman" panose="02020603050405020304" charset="0"/>
                <a:cs typeface="Times New Roman" panose="02020603050405020304" charset="0"/>
                <a:sym typeface="+mn-ea"/>
              </a:rPr>
              <a:t>On the other hand, considering the environmental problem-related concerns of using oil-based synthetic polymers, edible coatings as an eco-friendly technology are nowadays applied to many food products to control gas exchanges, preventing the spread and penetration of microbial contamination as well as oxidative degradation (Dhall, 2013). Almost in all of the previous related studies, the coated eggs represented desirable impacts on egg shelf life extension during storage when compared to uncoated ones (Caner et al., 2022; Caner &amp; Y</a:t>
            </a:r>
            <a:r>
              <a:rPr lang="en-US" altLang="en-US" sz="2400">
                <a:solidFill>
                  <a:schemeClr val="tx2"/>
                </a:solidFill>
                <a:latin typeface="Times New Roman" panose="02020603050405020304" charset="0"/>
                <a:cs typeface="Times New Roman" panose="02020603050405020304" charset="0"/>
                <a:sym typeface="+mn-ea"/>
              </a:rPr>
              <a:t>ü</a:t>
            </a:r>
            <a:r>
              <a:rPr lang="en-US" altLang="zh-CN" sz="2400">
                <a:solidFill>
                  <a:schemeClr val="tx2"/>
                </a:solidFill>
                <a:latin typeface="Times New Roman" panose="02020603050405020304" charset="0"/>
                <a:cs typeface="Times New Roman" panose="02020603050405020304" charset="0"/>
                <a:sym typeface="+mn-ea"/>
              </a:rPr>
              <a:t>ceer, 2015; Gabriela da Silva Pires et al., 2020; Pires et al., 2020; Rachtanapun et al., 2022; Y</a:t>
            </a:r>
            <a:r>
              <a:rPr lang="en-US" altLang="en-US" sz="2400">
                <a:solidFill>
                  <a:schemeClr val="tx2"/>
                </a:solidFill>
                <a:latin typeface="Times New Roman" panose="02020603050405020304" charset="0"/>
                <a:cs typeface="Times New Roman" panose="02020603050405020304" charset="0"/>
                <a:sym typeface="+mn-ea"/>
              </a:rPr>
              <a:t>ü</a:t>
            </a:r>
            <a:r>
              <a:rPr lang="en-US" altLang="zh-CN" sz="2400">
                <a:solidFill>
                  <a:schemeClr val="tx2"/>
                </a:solidFill>
                <a:latin typeface="Times New Roman" panose="02020603050405020304" charset="0"/>
                <a:cs typeface="Times New Roman" panose="02020603050405020304" charset="0"/>
                <a:sym typeface="+mn-ea"/>
              </a:rPr>
              <a:t>ceer &amp; Caner, 2014).    </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Chitosan, the second-most prevalent polysaccharide in the world, which is produced by the alkali deacetylation process of chitin, is a natural, nontoxic, biodegradable, and biocompatible polymer, with antimicrobial properties (Awuchi, Akram, et al., 2022; Awuchi, Morya, et al., 2022; Egbuna et al., 2021). Also, barrier properties and superior film-forming and coating abilities have been proven for this biopolymer (Vlad-Bubulac et al., 2022). Chitosan films have permeability to CO2 and O2 and desirable mechanical properties. However, the fragility of the material and its high permeability to water vapor restrict its application in food packaging (Elsabee &amp; Abdou, 2013). Therefore, various approaches have been examined to improve their physical and functional properties (Vargas et al., 2009; Wang et al., 2020; Wardhono et al., 2022; Y</a:t>
            </a:r>
            <a:r>
              <a:rPr lang="en-US" altLang="en-US" sz="2400">
                <a:solidFill>
                  <a:schemeClr val="tx2"/>
                </a:solidFill>
                <a:latin typeface="Times New Roman" panose="02020603050405020304" charset="0"/>
                <a:cs typeface="Times New Roman" panose="02020603050405020304" charset="0"/>
                <a:sym typeface="+mn-ea"/>
              </a:rPr>
              <a:t>ü</a:t>
            </a:r>
            <a:r>
              <a:rPr lang="en-US" altLang="zh-CN" sz="2400">
                <a:solidFill>
                  <a:schemeClr val="tx2"/>
                </a:solidFill>
                <a:latin typeface="Times New Roman" panose="02020603050405020304" charset="0"/>
                <a:cs typeface="Times New Roman" panose="02020603050405020304" charset="0"/>
                <a:sym typeface="+mn-ea"/>
              </a:rPr>
              <a:t>ceer &amp; Caner, 2020). A simple mechanical blending of polymers and producing a composite coating is one effective strategy to overcome the poor mechanical properties of a single material (Bonilla et al., 2014).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TABLE_ENDDRAG_ORIGIN_RECT" val="577*297"/>
  <p:tag name="TABLE_ENDDRAG_RECT" val="184*153*577*297"/>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27.xml><?xml version="1.0" encoding="utf-8"?>
<p:tagLst xmlns:p="http://schemas.openxmlformats.org/presentationml/2006/main">
  <p:tag name="TABLE_ENDDRAG_ORIGIN_RECT" val="577*297"/>
  <p:tag name="TABLE_ENDDRAG_RECT" val="184*153*577*297"/>
</p:tagLst>
</file>

<file path=ppt/tags/tag28.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33.xml><?xml version="1.0" encoding="utf-8"?>
<p:tagLst xmlns:p="http://schemas.openxmlformats.org/presentationml/2006/main">
  <p:tag name="TABLE_ENDDRAG_ORIGIN_RECT" val="778*66"/>
  <p:tag name="TABLE_ENDDRAG_RECT" val="104*72*778*66"/>
</p:tagLst>
</file>

<file path=ppt/tags/tag34.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35.xml><?xml version="1.0" encoding="utf-8"?>
<p:tagLst xmlns:p="http://schemas.openxmlformats.org/presentationml/2006/main">
  <p:tag name="TABLE_ENDDRAG_ORIGIN_RECT" val="778*66"/>
  <p:tag name="TABLE_ENDDRAG_RECT" val="104*72*778*66"/>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44276</Words>
  <Application>WPS 演示</Application>
  <PresentationFormat>宽屏</PresentationFormat>
  <Paragraphs>521</Paragraphs>
  <Slides>69</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69</vt:i4>
      </vt:variant>
    </vt:vector>
  </HeadingPairs>
  <TitlesOfParts>
    <vt:vector size="86"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345</cp:revision>
  <dcterms:created xsi:type="dcterms:W3CDTF">2021-05-06T02:24:00Z</dcterms:created>
  <dcterms:modified xsi:type="dcterms:W3CDTF">2025-01-08T01:41:59Z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5C4A1C6F440C45AF9C9B07BB7C247F15_13</vt:lpwstr>
  </property>
  <property fmtid="{D5CDD505-2E9C-101B-9397-08002B2CF9AE}" pid="3" name="KSOProductBuildVer">
    <vt:lpwstr>2052-12.1.0.19770</vt:lpwstr>
  </property>
</Properties>
</file>