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907" r:id="rId9"/>
    <p:sldId id="908" r:id="rId10"/>
    <p:sldId id="909" r:id="rId11"/>
    <p:sldId id="910" r:id="rId12"/>
    <p:sldId id="542" r:id="rId13"/>
    <p:sldId id="541" r:id="rId14"/>
    <p:sldId id="911" r:id="rId15"/>
    <p:sldId id="912" r:id="rId16"/>
    <p:sldId id="821" r:id="rId17"/>
    <p:sldId id="816" r:id="rId18"/>
    <p:sldId id="913" r:id="rId19"/>
    <p:sldId id="914" r:id="rId20"/>
    <p:sldId id="817" r:id="rId21"/>
    <p:sldId id="915" r:id="rId22"/>
    <p:sldId id="879" r:id="rId23"/>
    <p:sldId id="746" r:id="rId24"/>
    <p:sldId id="916" r:id="rId25"/>
    <p:sldId id="917" r:id="rId26"/>
    <p:sldId id="918" r:id="rId27"/>
    <p:sldId id="919" r:id="rId28"/>
    <p:sldId id="920" r:id="rId29"/>
    <p:sldId id="921" r:id="rId30"/>
    <p:sldId id="882" r:id="rId31"/>
    <p:sldId id="419" r:id="rId32"/>
    <p:sldId id="872" r:id="rId33"/>
    <p:sldId id="897" r:id="rId34"/>
    <p:sldId id="898" r:id="rId35"/>
    <p:sldId id="656" r:id="rId36"/>
    <p:sldId id="433" r:id="rId37"/>
    <p:sldId id="901" r:id="rId38"/>
    <p:sldId id="902" r:id="rId39"/>
    <p:sldId id="446"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35"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35"/>
        <p:guide pos="3839"/>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28.xml"/><Relationship Id="rId4" Type="http://schemas.openxmlformats.org/officeDocument/2006/relationships/slide" Target="slide9.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3" Type="http://schemas.openxmlformats.org/officeDocument/2006/relationships/notesSlide" Target="../notesSlides/notesSlide11.xml"/><Relationship Id="rId22" Type="http://schemas.openxmlformats.org/officeDocument/2006/relationships/slideLayout" Target="../slideLayouts/slideLayout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1028700"/>
            <a:ext cx="1035558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Activities</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just" fontAlgn="auto">
              <a:lnSpc>
                <a:spcPct val="125000"/>
              </a:lnSpc>
            </a:pP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The members have performed the ice-breaking activities to know each other as well as being familiar.</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just" fontAlgn="auto">
              <a:lnSpc>
                <a:spcPct val="125000"/>
              </a:lnSpc>
            </a:pP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They have constructed an organizational structure based on the members’ opinion.</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just" fontAlgn="auto">
              <a:lnSpc>
                <a:spcPct val="125000"/>
              </a:lnSpc>
            </a:pP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Members have done brainstorming and recorded all participants’ ideas relevant to the business of the company.</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Discussion</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0"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Firstly, members of the group introduced themselves one by one to break the ice. Actually, it is very important to know each other for team building and it will be easy for the teammates to cooperate well in the future.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1028700"/>
            <a:ext cx="1035558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Secondly, members had chosen their positions to ensure that the company has a systematic structure of organizations. Agreement was reached regarding each one’s position as below:</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just" fontAlgn="auto">
              <a:lnSpc>
                <a:spcPct val="150000"/>
              </a:lnSpc>
            </a:pP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CEO (Huang Yu)</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just" fontAlgn="auto">
              <a:lnSpc>
                <a:spcPct val="150000"/>
              </a:lnSpc>
            </a:pP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Operations Manager (Wang Dan)</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just" fontAlgn="auto">
              <a:lnSpc>
                <a:spcPct val="150000"/>
              </a:lnSpc>
            </a:pPr>
            <a:r>
              <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Marketing, Customer Service Manager (Chen Cheng)</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5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Finally, the team had come out with a few suggestions of relevant business for the business plan. The team had decided to finalize the best business by the next week.</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1012190" y="1273810"/>
            <a:ext cx="10233660" cy="455612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50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Adjournment</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meeting was adjourned at 11:00 a.m. as scheduled. Hence, the group leader declared the adjournment with a closing speech.</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50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Next Meeting</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next meeting is going to be held on Friday, November 9, at 10:00 a.m. using the same platform.</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61404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7" name="表格 6"/>
          <p:cNvGraphicFramePr/>
          <p:nvPr/>
        </p:nvGraphicFramePr>
        <p:xfrm>
          <a:off x="1435100" y="1524000"/>
          <a:ext cx="9220200" cy="3850640"/>
        </p:xfrm>
        <a:graphic>
          <a:graphicData uri="http://schemas.openxmlformats.org/drawingml/2006/table">
            <a:tbl>
              <a:tblPr firstRow="1" bandRow="1">
                <a:tableStyleId>{5940675A-B579-460E-94D1-54222C63F5DA}</a:tableStyleId>
              </a:tblPr>
              <a:tblGrid>
                <a:gridCol w="4610100"/>
                <a:gridCol w="4610100"/>
              </a:tblGrid>
              <a:tr h="426720">
                <a:tc>
                  <a:txBody>
                    <a:bodyPr/>
                    <a:p>
                      <a:pPr algn="ctr">
                        <a:buNone/>
                      </a:pPr>
                      <a:r>
                        <a:rPr lang="en-US" altLang="zh-CN" sz="2200" b="1">
                          <a:latin typeface="Times New Roman" panose="02020603050405020304" charset="0"/>
                          <a:cs typeface="Times New Roman" panose="02020603050405020304" charset="0"/>
                        </a:rPr>
                        <a:t>Elements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Specifics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855980">
                <a:tc>
                  <a:txBody>
                    <a:bodyPr/>
                    <a:p>
                      <a:pPr>
                        <a:buNone/>
                      </a:pPr>
                      <a:r>
                        <a:rPr lang="en-US" altLang="zh-CN" sz="2200">
                          <a:latin typeface="Times New Roman" panose="02020603050405020304" charset="0"/>
                          <a:cs typeface="Times New Roman" panose="02020603050405020304" charset="0"/>
                        </a:rPr>
                        <a:t>Start and end time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55980">
                <a:tc>
                  <a:txBody>
                    <a:bodyPr/>
                    <a:p>
                      <a:pPr>
                        <a:buNone/>
                      </a:pPr>
                      <a:r>
                        <a:rPr lang="en-US" altLang="zh-CN" sz="2200">
                          <a:latin typeface="Times New Roman" panose="02020603050405020304" charset="0"/>
                          <a:cs typeface="Times New Roman" panose="02020603050405020304" charset="0"/>
                        </a:rPr>
                        <a:t>Venue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55980">
                <a:tc>
                  <a:txBody>
                    <a:bodyPr/>
                    <a:p>
                      <a:pPr>
                        <a:buNone/>
                      </a:pPr>
                      <a:r>
                        <a:rPr lang="en-US" altLang="zh-CN" sz="2200">
                          <a:latin typeface="Times New Roman" panose="02020603050405020304" charset="0"/>
                          <a:cs typeface="Times New Roman" panose="02020603050405020304" charset="0"/>
                        </a:rPr>
                        <a:t>Major activities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55980">
                <a:tc>
                  <a:txBody>
                    <a:bodyPr/>
                    <a:p>
                      <a:pPr>
                        <a:buNone/>
                      </a:pPr>
                      <a:r>
                        <a:rPr lang="en-US" altLang="zh-CN" sz="2200">
                          <a:latin typeface="Times New Roman" panose="02020603050405020304" charset="0"/>
                          <a:cs typeface="Times New Roman" panose="02020603050405020304" charset="0"/>
                        </a:rPr>
                        <a:t>Arrangement for the next meeting</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78510"/>
            <a:ext cx="10398125" cy="55289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 </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ctr" fontAlgn="auto">
              <a:lnSpc>
                <a:spcPct val="100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mn-ea"/>
              </a:rPr>
              <a:t>Toronto Association of Beekeepers </a:t>
            </a:r>
            <a:endParaRPr lang="en-US" altLang="zh-CN" sz="2400" b="1" dirty="0">
              <a:solidFill>
                <a:schemeClr val="tx2"/>
              </a:solidFill>
              <a:latin typeface="Times New Roman" panose="02020603050405020304" charset="0"/>
              <a:ea typeface="方正细谭黑简体"/>
              <a:cs typeface="Times New Roman" panose="02020603050405020304" charset="0"/>
              <a:sym typeface="+mn-ea"/>
            </a:endParaRPr>
          </a:p>
          <a:p>
            <a:pPr indent="0" algn="ctr" fontAlgn="auto">
              <a:lnSpc>
                <a:spcPct val="100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mn-ea"/>
              </a:rPr>
              <a:t>Meeting Minutes </a:t>
            </a:r>
            <a:endParaRPr lang="en-US" altLang="zh-CN" sz="2400" b="1" dirty="0">
              <a:solidFill>
                <a:schemeClr val="tx2"/>
              </a:solidFill>
              <a:latin typeface="Times New Roman" panose="02020603050405020304" charset="0"/>
              <a:ea typeface="方正细谭黑简体"/>
              <a:cs typeface="Times New Roman" panose="02020603050405020304" charset="0"/>
              <a:sym typeface="+mn-ea"/>
            </a:endParaRPr>
          </a:p>
          <a:p>
            <a:pPr indent="0" algn="ctr" fontAlgn="auto">
              <a:lnSpc>
                <a:spcPct val="100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mn-ea"/>
              </a:rPr>
              <a:t>April 25, 2023</a:t>
            </a: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Opening</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l"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regular meeting of the Toronto Association of Beekeepers was called to order at 6:00 p.m. on April 25, 2023 in The Hive by Tatiana Morand.</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Present </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Tatiana Morand, Facilitator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Drusa Shyamala, Secretary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Saifullah Dagney, Board Member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Juda Zackary, Board Member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Agatha Kay, Board Member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en-US"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78510"/>
            <a:ext cx="10398125" cy="55289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l"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Drusilla Longos, Board Member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Enrique Carver, Executive Director</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Absent </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James Clarkson, Marketing Manager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Approval of Agenda </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agenda was unanimously approved as distributed.</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Approval of Minutes </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minutes of the previous meeting were unanimously approved as distributed.</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Business from the Previous Meeting </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5000"/>
              </a:lnSpc>
            </a:pPr>
            <a:r>
              <a:rPr lang="en-US" altLang="zh-CN" sz="2200" u="sng" dirty="0">
                <a:solidFill>
                  <a:schemeClr val="tx2"/>
                </a:solidFill>
                <a:latin typeface="Times New Roman" panose="02020603050405020304" charset="0"/>
                <a:ea typeface="方正细谭黑简体"/>
                <a:cs typeface="Times New Roman" panose="02020603050405020304" charset="0"/>
                <a:sym typeface="Calibri Light" panose="020F0302020204030204"/>
              </a:rPr>
              <a:t>Budget Committee Report:</a:t>
            </a:r>
            <a:endParaRPr lang="en-US" altLang="zh-CN" sz="2200" u="sng"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457200" algn="l"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The budget for 2022 has been finalized, and was distributed at this meeting by Saifullah Dagney, who led the committee.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26770"/>
            <a:ext cx="10278745"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She ran through a list of the line items, with board members asking questions periodically. The main change from 2022’s budget was an increased marketing spend. The motion to accept the revised budget was seconded and passed.</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u="sng" dirty="0">
                <a:solidFill>
                  <a:schemeClr val="tx2"/>
                </a:solidFill>
                <a:latin typeface="Times New Roman" panose="02020603050405020304" charset="0"/>
                <a:ea typeface="方正细谭黑简体"/>
                <a:cs typeface="Times New Roman" panose="02020603050405020304" charset="0"/>
                <a:sym typeface="Calibri Light" panose="020F0302020204030204"/>
              </a:rPr>
              <a:t>New Hive Research:</a:t>
            </a:r>
            <a:endParaRPr lang="en-US" altLang="zh-CN" sz="2200" u="sng"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Juda Zackary explained the result of the research she had been doing into the new brand of hives that some members have been purchasing. She found that to buy them in bulk for the association would be too expensive, and recommended against it. Her motion to dismiss this proposal was seconded and passed.</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New Business</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u="sng" dirty="0">
                <a:solidFill>
                  <a:schemeClr val="tx2"/>
                </a:solidFill>
                <a:latin typeface="Times New Roman" panose="02020603050405020304" charset="0"/>
                <a:ea typeface="方正细谭黑简体"/>
                <a:cs typeface="Times New Roman" panose="02020603050405020304" charset="0"/>
                <a:sym typeface="Calibri Light" panose="020F0302020204030204"/>
              </a:rPr>
              <a:t>Marketing Plan for Gala:</a:t>
            </a:r>
            <a:endParaRPr lang="en-US" altLang="zh-CN" sz="2200" u="sng"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Deferred for the next meeting as James Clarkson was not in attendance.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82345" y="826770"/>
            <a:ext cx="10186670"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Additions to the Agenda</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Juda Zackary made a motion that a honey sale at the local farmers’ market should be discussed. Enrique Carver dismissed the motion, and proposed adding it to next month’s meeting instead. Agatha Kay seconded that motion, and it was added to the agenda for the next meeting.</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Agenda for the Next Meeting</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Marketing Plan for Gala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Gala Agenda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Farmer’s Market Honey Sale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1043940" y="1394460"/>
            <a:ext cx="10125075" cy="3959860"/>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Adjournment</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Meeting was adjourned at 8:30 p.m. by Tatiana Morand. The next general meeting will be at 6:00 p.m. on May 22 in The Hive.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Minutes Submitted by</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Drusa Shyamala</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Approved by</a:t>
            </a: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 Enrique Carver</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629285"/>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nvGraphicFramePr>
        <p:xfrm>
          <a:off x="1435100" y="1524000"/>
          <a:ext cx="9220200" cy="4128135"/>
        </p:xfrm>
        <a:graphic>
          <a:graphicData uri="http://schemas.openxmlformats.org/drawingml/2006/table">
            <a:tbl>
              <a:tblPr firstRow="1" bandRow="1">
                <a:tableStyleId>{5940675A-B579-460E-94D1-54222C63F5DA}</a:tableStyleId>
              </a:tblPr>
              <a:tblGrid>
                <a:gridCol w="4610100"/>
                <a:gridCol w="4610100"/>
              </a:tblGrid>
              <a:tr h="426720">
                <a:tc>
                  <a:txBody>
                    <a:bodyPr/>
                    <a:p>
                      <a:pPr algn="ctr">
                        <a:buNone/>
                      </a:pPr>
                      <a:r>
                        <a:rPr lang="en-US" altLang="zh-CN" sz="2200" b="1">
                          <a:latin typeface="Times New Roman" panose="02020603050405020304" charset="0"/>
                          <a:cs typeface="Times New Roman" panose="02020603050405020304" charset="0"/>
                        </a:rPr>
                        <a:t>Elements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Specifics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815975">
                <a:tc>
                  <a:txBody>
                    <a:bodyPr/>
                    <a:p>
                      <a:pPr>
                        <a:buNone/>
                      </a:pPr>
                      <a:r>
                        <a:rPr lang="en-US" altLang="zh-CN" sz="2200">
                          <a:latin typeface="Times New Roman" panose="02020603050405020304" charset="0"/>
                          <a:cs typeface="Times New Roman" panose="02020603050405020304" charset="0"/>
                        </a:rPr>
                        <a:t>Time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975">
                <a:tc>
                  <a:txBody>
                    <a:bodyPr/>
                    <a:p>
                      <a:pPr>
                        <a:buNone/>
                      </a:pPr>
                      <a:r>
                        <a:rPr lang="en-US" altLang="zh-CN" sz="2200">
                          <a:latin typeface="Times New Roman" panose="02020603050405020304" charset="0"/>
                          <a:cs typeface="Times New Roman" panose="02020603050405020304" charset="0"/>
                        </a:rPr>
                        <a:t>Venue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57225">
                <a:tc>
                  <a:txBody>
                    <a:bodyPr/>
                    <a:p>
                      <a:pPr>
                        <a:buNone/>
                      </a:pPr>
                      <a:r>
                        <a:rPr lang="en-US" altLang="zh-CN" sz="2200">
                          <a:latin typeface="Times New Roman" panose="02020603050405020304" charset="0"/>
                          <a:cs typeface="Times New Roman" panose="02020603050405020304" charset="0"/>
                        </a:rPr>
                        <a:t>Business from the previous meeting</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96265">
                <a:tc>
                  <a:txBody>
                    <a:bodyPr/>
                    <a:p>
                      <a:pPr>
                        <a:buNone/>
                      </a:pPr>
                      <a:r>
                        <a:rPr lang="en-US" altLang="zh-CN" sz="2200">
                          <a:latin typeface="Times New Roman" panose="02020603050405020304" charset="0"/>
                          <a:cs typeface="Times New Roman" panose="02020603050405020304" charset="0"/>
                        </a:rPr>
                        <a:t>New business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815975">
                <a:tc>
                  <a:txBody>
                    <a:bodyPr/>
                    <a:p>
                      <a:pPr>
                        <a:buNone/>
                      </a:pPr>
                      <a:r>
                        <a:rPr lang="en-US" altLang="zh-CN" sz="2200">
                          <a:latin typeface="Times New Roman" panose="02020603050405020304" charset="0"/>
                          <a:cs typeface="Times New Roman" panose="02020603050405020304" charset="0"/>
                        </a:rPr>
                        <a:t>Agenda for the next meeting</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Unit13</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Notice and Meeting Minutes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Verbs used when writing meeting minutes</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custDataLst>
              <p:tags r:id="rId2"/>
            </p:custDataLst>
          </p:nvPr>
        </p:nvGraphicFramePr>
        <p:xfrm>
          <a:off x="1663700" y="1481455"/>
          <a:ext cx="9042400" cy="4439285"/>
        </p:xfrm>
        <a:graphic>
          <a:graphicData uri="http://schemas.openxmlformats.org/drawingml/2006/table">
            <a:tbl>
              <a:tblPr firstRow="1" bandRow="1">
                <a:tableStyleId>{5940675A-B579-460E-94D1-54222C63F5DA}</a:tableStyleId>
              </a:tblPr>
              <a:tblGrid>
                <a:gridCol w="1987550"/>
                <a:gridCol w="7054850"/>
              </a:tblGrid>
              <a:tr h="519430">
                <a:tc>
                  <a:txBody>
                    <a:bodyPr/>
                    <a:p>
                      <a:pPr algn="ctr">
                        <a:buNone/>
                      </a:pPr>
                      <a:r>
                        <a:rPr lang="en-US" altLang="zh-CN" sz="2200" b="1">
                          <a:latin typeface="Times New Roman" panose="02020603050405020304" charset="0"/>
                          <a:cs typeface="Times New Roman" panose="02020603050405020304" charset="0"/>
                        </a:rPr>
                        <a:t>Words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Examples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625475">
                <a:tc>
                  <a:txBody>
                    <a:bodyPr/>
                    <a:p>
                      <a:pPr algn="l">
                        <a:buNone/>
                      </a:pPr>
                      <a:r>
                        <a:rPr lang="en-US" altLang="zh-CN" sz="2200">
                          <a:latin typeface="Times New Roman" panose="02020603050405020304" charset="0"/>
                          <a:cs typeface="Times New Roman" panose="02020603050405020304" charset="0"/>
                        </a:rPr>
                        <a:t>suggested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CA suggested raising the budget.</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5150">
                <a:tc>
                  <a:txBody>
                    <a:bodyPr/>
                    <a:p>
                      <a:pPr algn="l">
                        <a:buNone/>
                      </a:pPr>
                      <a:r>
                        <a:rPr lang="en-US" altLang="zh-CN" sz="2200">
                          <a:latin typeface="Times New Roman" panose="02020603050405020304" charset="0"/>
                          <a:cs typeface="Times New Roman" panose="02020603050405020304" charset="0"/>
                        </a:rPr>
                        <a:t>promised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MB promised to find out more.</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64515">
                <a:tc>
                  <a:txBody>
                    <a:bodyPr/>
                    <a:p>
                      <a:pPr algn="l">
                        <a:buNone/>
                      </a:pPr>
                      <a:r>
                        <a:rPr lang="en-US" altLang="zh-CN" sz="2200">
                          <a:latin typeface="Times New Roman" panose="02020603050405020304" charset="0"/>
                          <a:cs typeface="Times New Roman" panose="02020603050405020304" charset="0"/>
                        </a:rPr>
                        <a:t>discussed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Three issues were discussed.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09600">
                <a:tc>
                  <a:txBody>
                    <a:bodyPr/>
                    <a:p>
                      <a:pPr algn="l">
                        <a:buNone/>
                      </a:pPr>
                      <a:r>
                        <a:rPr lang="en-US" altLang="zh-CN" sz="2200">
                          <a:latin typeface="Times New Roman" panose="02020603050405020304" charset="0"/>
                          <a:cs typeface="Times New Roman" panose="02020603050405020304" charset="0"/>
                        </a:rPr>
                        <a:t>decided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It was decided to delay action until the next meeting.</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77240">
                <a:tc>
                  <a:txBody>
                    <a:bodyPr/>
                    <a:p>
                      <a:pPr algn="l">
                        <a:buNone/>
                      </a:pPr>
                      <a:r>
                        <a:rPr lang="en-US" altLang="zh-CN" sz="2200">
                          <a:latin typeface="Times New Roman" panose="02020603050405020304" charset="0"/>
                          <a:cs typeface="Times New Roman" panose="02020603050405020304" charset="0"/>
                        </a:rPr>
                        <a:t>agreed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Everyone agreed on the proposal./LS agreed to get further information./Everyone agreed with the chairman.</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777875">
                <a:tc>
                  <a:txBody>
                    <a:bodyPr/>
                    <a:p>
                      <a:pPr algn="l">
                        <a:buNone/>
                      </a:pPr>
                      <a:r>
                        <a:rPr lang="en-US" altLang="zh-CN" sz="2200">
                          <a:latin typeface="Times New Roman" panose="02020603050405020304" charset="0"/>
                          <a:cs typeface="Times New Roman" panose="02020603050405020304" charset="0"/>
                        </a:rPr>
                        <a:t>brought up</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The issue of pay was brought up.</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5" name="表格 4"/>
          <p:cNvGraphicFramePr/>
          <p:nvPr>
            <p:custDataLst>
              <p:tags r:id="rId2"/>
            </p:custDataLst>
          </p:nvPr>
        </p:nvGraphicFramePr>
        <p:xfrm>
          <a:off x="1679575" y="805815"/>
          <a:ext cx="9042400" cy="5432425"/>
        </p:xfrm>
        <a:graphic>
          <a:graphicData uri="http://schemas.openxmlformats.org/drawingml/2006/table">
            <a:tbl>
              <a:tblPr firstRow="1" bandRow="1">
                <a:tableStyleId>{5940675A-B579-460E-94D1-54222C63F5DA}</a:tableStyleId>
              </a:tblPr>
              <a:tblGrid>
                <a:gridCol w="1987550"/>
                <a:gridCol w="7054850"/>
              </a:tblGrid>
              <a:tr h="607060">
                <a:tc>
                  <a:txBody>
                    <a:bodyPr/>
                    <a:p>
                      <a:pPr algn="l">
                        <a:buNone/>
                      </a:pPr>
                      <a:r>
                        <a:rPr lang="en-US" altLang="zh-CN" sz="2200">
                          <a:latin typeface="Times New Roman" panose="02020603050405020304" charset="0"/>
                          <a:cs typeface="Times New Roman" panose="02020603050405020304" charset="0"/>
                        </a:rPr>
                        <a:t>mentioned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sym typeface="+mn-ea"/>
                        </a:rPr>
                        <a:t>RJ mentioned the possibility of extra funds.</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93090">
                <a:tc>
                  <a:txBody>
                    <a:bodyPr/>
                    <a:p>
                      <a:pPr algn="l">
                        <a:buNone/>
                      </a:pPr>
                      <a:r>
                        <a:rPr lang="en-US" altLang="zh-CN" sz="2200">
                          <a:latin typeface="Times New Roman" panose="02020603050405020304" charset="0"/>
                          <a:cs typeface="Times New Roman" panose="02020603050405020304" charset="0"/>
                        </a:rPr>
                        <a:t>reported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sym typeface="+mn-ea"/>
                        </a:rPr>
                        <a:t>The Sales Manager reported on the results of the trade fair.</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77215">
                <a:tc>
                  <a:txBody>
                    <a:bodyPr/>
                    <a:p>
                      <a:pPr algn="l">
                        <a:buNone/>
                      </a:pPr>
                      <a:r>
                        <a:rPr lang="en-US" altLang="zh-CN" sz="2200">
                          <a:latin typeface="Times New Roman" panose="02020603050405020304" charset="0"/>
                          <a:cs typeface="Times New Roman" panose="02020603050405020304" charset="0"/>
                        </a:rPr>
                        <a:t>asked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sym typeface="+mn-ea"/>
                        </a:rPr>
                        <a:t>The chairman asked to see a copy of the report.</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lgn="l">
                        <a:buNone/>
                      </a:pPr>
                      <a:r>
                        <a:rPr lang="en-US" altLang="zh-CN" sz="2200">
                          <a:latin typeface="Times New Roman" panose="02020603050405020304" charset="0"/>
                          <a:cs typeface="Times New Roman" panose="02020603050405020304" charset="0"/>
                        </a:rPr>
                        <a:t>wondered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sym typeface="+mn-ea"/>
                        </a:rPr>
                        <a:t>DM wondered if there would be extra funding.</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30860">
                <a:tc>
                  <a:txBody>
                    <a:bodyPr/>
                    <a:p>
                      <a:pPr algn="l">
                        <a:buNone/>
                      </a:pPr>
                      <a:r>
                        <a:rPr lang="en-US" altLang="zh-CN" sz="2200">
                          <a:latin typeface="Times New Roman" panose="02020603050405020304" charset="0"/>
                          <a:cs typeface="Times New Roman" panose="02020603050405020304" charset="0"/>
                        </a:rPr>
                        <a:t>recommended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sym typeface="+mn-ea"/>
                        </a:rPr>
                        <a:t>Five strategies were recommended.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10235">
                <a:tc>
                  <a:txBody>
                    <a:bodyPr/>
                    <a:p>
                      <a:pPr algn="l">
                        <a:buNone/>
                      </a:pPr>
                      <a:r>
                        <a:rPr lang="en-US" altLang="zh-CN" sz="2200">
                          <a:latin typeface="Times New Roman" panose="02020603050405020304" charset="0"/>
                          <a:cs typeface="Times New Roman" panose="02020603050405020304" charset="0"/>
                        </a:rPr>
                        <a:t>explained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sym typeface="+mn-ea"/>
                        </a:rPr>
                        <a:t>SB explained the reason for the delay.</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76275">
                <a:tc>
                  <a:txBody>
                    <a:bodyPr/>
                    <a:p>
                      <a:pPr algn="l">
                        <a:buNone/>
                      </a:pPr>
                      <a:r>
                        <a:rPr lang="en-US" altLang="zh-CN" sz="2200">
                          <a:latin typeface="Times New Roman" panose="02020603050405020304" charset="0"/>
                          <a:cs typeface="Times New Roman" panose="02020603050405020304" charset="0"/>
                        </a:rPr>
                        <a:t>emphasized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sym typeface="+mn-ea"/>
                        </a:rPr>
                        <a:t>TA emphasized the necessity of a new product range.</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53415">
                <a:tc>
                  <a:txBody>
                    <a:bodyPr/>
                    <a:p>
                      <a:pPr algn="l">
                        <a:buNone/>
                      </a:pPr>
                      <a:r>
                        <a:rPr lang="en-US" altLang="zh-CN" sz="2200">
                          <a:latin typeface="Times New Roman" panose="02020603050405020304" charset="0"/>
                          <a:cs typeface="Times New Roman" panose="02020603050405020304" charset="0"/>
                        </a:rPr>
                        <a:t>stressed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RR stressed his commitment to the project.</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53415">
                <a:tc>
                  <a:txBody>
                    <a:bodyPr/>
                    <a:p>
                      <a:pPr algn="l">
                        <a:buNone/>
                      </a:pPr>
                      <a:r>
                        <a:rPr lang="en-US" altLang="zh-CN" sz="2200">
                          <a:latin typeface="Times New Roman" panose="02020603050405020304" charset="0"/>
                          <a:cs typeface="Times New Roman" panose="02020603050405020304" charset="0"/>
                        </a:rPr>
                        <a:t>complained</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l">
                        <a:buNone/>
                      </a:pPr>
                      <a:r>
                        <a:rPr lang="en-US" altLang="zh-CN" sz="2200">
                          <a:latin typeface="Times New Roman" panose="02020603050405020304" charset="0"/>
                          <a:cs typeface="Times New Roman" panose="02020603050405020304" charset="0"/>
                        </a:rPr>
                        <a:t>TM complained about the delays.</a:t>
                      </a:r>
                      <a:endParaRPr lang="en-US" altLang="zh-CN" sz="2200">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877695" y="82962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The third person used when writing </a:t>
            </a:r>
            <a:endParaRPr lang="en-US" altLang="zh-CN" sz="3200" b="1">
              <a:solidFill>
                <a:schemeClr val="accent1"/>
              </a:solidFill>
              <a:latin typeface="Times New Roman" panose="02020603050405020304" charset="0"/>
              <a:cs typeface="Times New Roman" panose="02020603050405020304" charset="0"/>
            </a:endParaRPr>
          </a:p>
          <a:p>
            <a:r>
              <a:rPr lang="en-US" altLang="zh-CN" sz="3200" b="1">
                <a:solidFill>
                  <a:schemeClr val="accent1"/>
                </a:solidFill>
                <a:latin typeface="Times New Roman" panose="02020603050405020304" charset="0"/>
                <a:cs typeface="Times New Roman" panose="02020603050405020304" charset="0"/>
              </a:rPr>
              <a:t>meeting minutes</a:t>
            </a:r>
            <a:endParaRPr lang="en-US" altLang="zh-CN" sz="32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596390" y="2345690"/>
            <a:ext cx="9044305" cy="263017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Minutes have details of what was discussed and decided in a meeting by a group of members, and hence it is best to write the minutes in </a:t>
            </a:r>
            <a:r>
              <a:rPr lang="en-US" altLang="zh-CN" sz="2200" b="1">
                <a:latin typeface="Times New Roman" panose="02020603050405020304" charset="0"/>
                <a:cs typeface="Times New Roman" panose="02020603050405020304" charset="0"/>
              </a:rPr>
              <a:t>the third person</a:t>
            </a:r>
            <a:r>
              <a:rPr lang="en-US" altLang="zh-CN" sz="2200">
                <a:latin typeface="Times New Roman" panose="02020603050405020304" charset="0"/>
                <a:cs typeface="Times New Roman" panose="02020603050405020304" charset="0"/>
              </a:rPr>
              <a:t>. That way, you could distance yourself from your writing, and write down things neutrally. </a:t>
            </a:r>
            <a:endParaRPr lang="en-US" altLang="zh-CN" sz="2200">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latin typeface="Times New Roman" panose="02020603050405020304" charset="0"/>
                <a:cs typeface="Times New Roman" panose="02020603050405020304" charset="0"/>
              </a:rPr>
              <a:t>Use phrases, “the chair stated that”, “it was noted”, “the committee decided that”, “it was decided”, etc.</a:t>
            </a:r>
            <a:endParaRPr lang="zh-CN" altLang="en-US"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87769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Common terms used when writing minutes</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5" name="表格 4"/>
          <p:cNvGraphicFramePr/>
          <p:nvPr>
            <p:custDataLst>
              <p:tags r:id="rId2"/>
            </p:custDataLst>
          </p:nvPr>
        </p:nvGraphicFramePr>
        <p:xfrm>
          <a:off x="1482725" y="1265555"/>
          <a:ext cx="9449435" cy="4995545"/>
        </p:xfrm>
        <a:graphic>
          <a:graphicData uri="http://schemas.openxmlformats.org/drawingml/2006/table">
            <a:tbl>
              <a:tblPr firstRow="1" bandRow="1">
                <a:tableStyleId>{5940675A-B579-460E-94D1-54222C63F5DA}</a:tableStyleId>
              </a:tblPr>
              <a:tblGrid>
                <a:gridCol w="3351530"/>
                <a:gridCol w="6097905"/>
              </a:tblGrid>
              <a:tr h="440055">
                <a:tc>
                  <a:txBody>
                    <a:bodyPr/>
                    <a:p>
                      <a:pPr algn="ctr">
                        <a:buNone/>
                      </a:pPr>
                      <a:r>
                        <a:rPr lang="en-US" altLang="zh-CN" sz="2200" b="1">
                          <a:latin typeface="Times New Roman" panose="02020603050405020304" charset="0"/>
                          <a:cs typeface="Times New Roman" panose="02020603050405020304" charset="0"/>
                        </a:rPr>
                        <a:t>Terms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c>
                  <a:txBody>
                    <a:bodyPr/>
                    <a:p>
                      <a:pPr algn="ctr">
                        <a:buNone/>
                      </a:pPr>
                      <a:r>
                        <a:rPr lang="en-US" altLang="zh-CN" sz="2200" b="1">
                          <a:latin typeface="Times New Roman" panose="02020603050405020304" charset="0"/>
                          <a:cs typeface="Times New Roman" panose="02020603050405020304" charset="0"/>
                        </a:rPr>
                        <a:t>Notes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BE0E4"/>
                    </a:solidFill>
                  </a:tcPr>
                </a:tc>
              </a:tr>
              <a:tr h="624840">
                <a:tc>
                  <a:txBody>
                    <a:bodyPr/>
                    <a:p>
                      <a:pPr>
                        <a:buNone/>
                      </a:pPr>
                      <a:r>
                        <a:rPr lang="en-US" altLang="zh-CN" sz="2200">
                          <a:latin typeface="Times New Roman" panose="02020603050405020304" charset="0"/>
                          <a:cs typeface="Times New Roman" panose="02020603050405020304" charset="0"/>
                        </a:rPr>
                        <a:t>check/confirm/approve the </a:t>
                      </a:r>
                      <a:endParaRPr lang="en-US" altLang="zh-CN" sz="2200">
                        <a:latin typeface="Times New Roman" panose="02020603050405020304" charset="0"/>
                        <a:cs typeface="Times New Roman" panose="02020603050405020304" charset="0"/>
                      </a:endParaRPr>
                    </a:p>
                    <a:p>
                      <a:pPr>
                        <a:buNone/>
                      </a:pPr>
                      <a:r>
                        <a:rPr lang="en-US" altLang="zh-CN" sz="2200">
                          <a:latin typeface="Times New Roman" panose="02020603050405020304" charset="0"/>
                          <a:cs typeface="Times New Roman" panose="02020603050405020304" charset="0"/>
                        </a:rPr>
                        <a:t>minutes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appoint someone to check that the text in the minutes correctly corresponds to what actually happened at a meeting</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24205">
                <a:tc>
                  <a:txBody>
                    <a:bodyPr/>
                    <a:p>
                      <a:pPr>
                        <a:buNone/>
                      </a:pPr>
                      <a:r>
                        <a:rPr lang="en-US" altLang="zh-CN" sz="2200">
                          <a:latin typeface="Times New Roman" panose="02020603050405020304" charset="0"/>
                          <a:cs typeface="Times New Roman" panose="02020603050405020304" charset="0"/>
                        </a:rPr>
                        <a:t>chairman/chair/chairwoman/chairperson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the person in charge of a meeting and often the person who called the meeting</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24205">
                <a:tc>
                  <a:txBody>
                    <a:bodyPr/>
                    <a:p>
                      <a:pPr>
                        <a:buNone/>
                      </a:pPr>
                      <a:r>
                        <a:rPr lang="en-US" altLang="zh-CN" sz="2200">
                          <a:latin typeface="Times New Roman" panose="02020603050405020304" charset="0"/>
                          <a:cs typeface="Times New Roman" panose="02020603050405020304" charset="0"/>
                        </a:rPr>
                        <a:t>any other business (AOB)</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an item on the agenda of a meeting where the members of the meeting may introduce items (proposals, motions, and questions) not originally intended to be discussed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01650">
                <a:tc>
                  <a:txBody>
                    <a:bodyPr/>
                    <a:p>
                      <a:pPr>
                        <a:buNone/>
                      </a:pPr>
                      <a:r>
                        <a:rPr lang="en-US" altLang="zh-CN" sz="2200">
                          <a:latin typeface="Times New Roman" panose="02020603050405020304" charset="0"/>
                          <a:cs typeface="Times New Roman" panose="02020603050405020304" charset="0"/>
                        </a:rPr>
                        <a:t>abstention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the act of neither supporting nor rejecting a motion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624205">
                <a:tc>
                  <a:txBody>
                    <a:bodyPr/>
                    <a:p>
                      <a:pPr>
                        <a:buNone/>
                      </a:pPr>
                      <a:r>
                        <a:rPr lang="en-US" altLang="zh-CN" sz="2200">
                          <a:latin typeface="Times New Roman" panose="02020603050405020304" charset="0"/>
                          <a:cs typeface="Times New Roman" panose="02020603050405020304" charset="0"/>
                        </a:rPr>
                        <a:t>to table an item</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just">
                        <a:buNone/>
                      </a:pPr>
                      <a:r>
                        <a:rPr lang="en-US" altLang="zh-CN" sz="2200">
                          <a:latin typeface="Times New Roman" panose="02020603050405020304" charset="0"/>
                          <a:cs typeface="Times New Roman" panose="02020603050405020304" charset="0"/>
                        </a:rPr>
                        <a:t>to decide that an item or part of it will be discussed again at a subsequent meeting</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87769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Abbreviations used when writing minutes</a:t>
            </a:r>
            <a:endParaRPr lang="en-US" altLang="zh-CN" sz="3200" b="1">
              <a:solidFill>
                <a:schemeClr val="accent1"/>
              </a:solidFill>
              <a:latin typeface="Times New Roman" panose="02020603050405020304" charset="0"/>
              <a:cs typeface="Times New Roman" panose="02020603050405020304" charset="0"/>
            </a:endParaRPr>
          </a:p>
        </p:txBody>
      </p:sp>
      <p:graphicFrame>
        <p:nvGraphicFramePr>
          <p:cNvPr id="4" name="表格 3"/>
          <p:cNvGraphicFramePr/>
          <p:nvPr/>
        </p:nvGraphicFramePr>
        <p:xfrm>
          <a:off x="2095500" y="1371600"/>
          <a:ext cx="7721600" cy="4537710"/>
        </p:xfrm>
        <a:graphic>
          <a:graphicData uri="http://schemas.openxmlformats.org/drawingml/2006/table">
            <a:tbl>
              <a:tblPr firstRow="1" bandRow="1">
                <a:tableStyleId>{5940675A-B579-460E-94D1-54222C63F5DA}</a:tableStyleId>
              </a:tblPr>
              <a:tblGrid>
                <a:gridCol w="3860800"/>
                <a:gridCol w="3860800"/>
              </a:tblGrid>
              <a:tr h="457200">
                <a:tc>
                  <a:txBody>
                    <a:bodyPr/>
                    <a:p>
                      <a:pPr algn="ctr">
                        <a:buNone/>
                      </a:pPr>
                      <a:r>
                        <a:rPr lang="en-US" altLang="zh-CN" sz="2200" b="1">
                          <a:latin typeface="Times New Roman" panose="02020603050405020304" charset="0"/>
                          <a:cs typeface="Times New Roman" panose="02020603050405020304" charset="0"/>
                        </a:rPr>
                        <a:t>Abbreviations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Meanings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517525">
                <a:tc>
                  <a:txBody>
                    <a:bodyPr/>
                    <a:p>
                      <a:pPr>
                        <a:buNone/>
                      </a:pPr>
                      <a:r>
                        <a:rPr lang="en-US" altLang="zh-CN" sz="2200">
                          <a:latin typeface="Times New Roman" panose="02020603050405020304" charset="0"/>
                          <a:cs typeface="Times New Roman" panose="02020603050405020304" charset="0"/>
                        </a:rPr>
                        <a:t>Mins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Minutes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02285">
                <a:tc>
                  <a:txBody>
                    <a:bodyPr/>
                    <a:p>
                      <a:pPr>
                        <a:buNone/>
                      </a:pPr>
                      <a:r>
                        <a:rPr lang="en-US" altLang="zh-CN" sz="2200">
                          <a:latin typeface="Times New Roman" panose="02020603050405020304" charset="0"/>
                          <a:cs typeface="Times New Roman" panose="02020603050405020304" charset="0"/>
                        </a:rPr>
                        <a:t>MA</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Matters arising</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5930">
                <a:tc>
                  <a:txBody>
                    <a:bodyPr/>
                    <a:p>
                      <a:pPr>
                        <a:buNone/>
                      </a:pPr>
                      <a:r>
                        <a:rPr lang="en-US" altLang="zh-CN" sz="2200">
                          <a:latin typeface="Times New Roman" panose="02020603050405020304" charset="0"/>
                          <a:cs typeface="Times New Roman" panose="02020603050405020304" charset="0"/>
                        </a:rPr>
                        <a:t>Cttee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Committee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7200">
                <a:tc>
                  <a:txBody>
                    <a:bodyPr/>
                    <a:p>
                      <a:pPr>
                        <a:buNone/>
                      </a:pPr>
                      <a:r>
                        <a:rPr lang="en-US" altLang="zh-CN" sz="2200">
                          <a:latin typeface="Times New Roman" panose="02020603050405020304" charset="0"/>
                          <a:cs typeface="Times New Roman" panose="02020603050405020304" charset="0"/>
                        </a:rPr>
                        <a:t>Ch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Chair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4970">
                <a:tc>
                  <a:txBody>
                    <a:bodyPr/>
                    <a:p>
                      <a:pPr>
                        <a:buNone/>
                      </a:pPr>
                      <a:r>
                        <a:rPr lang="en-US" altLang="zh-CN" sz="2200">
                          <a:latin typeface="Times New Roman" panose="02020603050405020304" charset="0"/>
                          <a:cs typeface="Times New Roman" panose="02020603050405020304" charset="0"/>
                        </a:rPr>
                        <a:t>VCh</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Vice Chair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95605">
                <a:tc>
                  <a:txBody>
                    <a:bodyPr/>
                    <a:p>
                      <a:pPr>
                        <a:buNone/>
                      </a:pPr>
                      <a:r>
                        <a:rPr lang="en-US" altLang="zh-CN" sz="2200">
                          <a:latin typeface="Times New Roman" panose="02020603050405020304" charset="0"/>
                          <a:cs typeface="Times New Roman" panose="02020603050405020304" charset="0"/>
                        </a:rPr>
                        <a:t>HT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Head teacher</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40690">
                <a:tc>
                  <a:txBody>
                    <a:bodyPr/>
                    <a:p>
                      <a:pPr>
                        <a:buNone/>
                      </a:pPr>
                      <a:r>
                        <a:rPr lang="en-US" altLang="zh-CN" sz="2200">
                          <a:latin typeface="Times New Roman" panose="02020603050405020304" charset="0"/>
                          <a:cs typeface="Times New Roman" panose="02020603050405020304" charset="0"/>
                        </a:rPr>
                        <a:t>OK</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Approved</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5450">
                <a:tc>
                  <a:txBody>
                    <a:bodyPr/>
                    <a:p>
                      <a:pPr>
                        <a:buNone/>
                      </a:pPr>
                      <a:r>
                        <a:rPr lang="en-US" altLang="zh-CN" sz="2200">
                          <a:latin typeface="Times New Roman" panose="02020603050405020304" charset="0"/>
                          <a:cs typeface="Times New Roman" panose="02020603050405020304" charset="0"/>
                        </a:rPr>
                        <a:t>GB</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Governing Body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5450">
                <a:tc>
                  <a:txBody>
                    <a:bodyPr/>
                    <a:p>
                      <a:pPr>
                        <a:buNone/>
                      </a:pPr>
                      <a:r>
                        <a:rPr lang="en-US" altLang="zh-CN" sz="2200">
                          <a:latin typeface="Times New Roman" panose="02020603050405020304" charset="0"/>
                          <a:cs typeface="Times New Roman" panose="02020603050405020304" charset="0"/>
                          <a:sym typeface="+mn-ea"/>
                        </a:rPr>
                        <a:t>Govs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Governors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4" name="表格 3"/>
          <p:cNvGraphicFramePr/>
          <p:nvPr/>
        </p:nvGraphicFramePr>
        <p:xfrm>
          <a:off x="2095500" y="916305"/>
          <a:ext cx="7721600" cy="4702175"/>
        </p:xfrm>
        <a:graphic>
          <a:graphicData uri="http://schemas.openxmlformats.org/drawingml/2006/table">
            <a:tbl>
              <a:tblPr firstRow="1" bandRow="1">
                <a:tableStyleId>{5940675A-B579-460E-94D1-54222C63F5DA}</a:tableStyleId>
              </a:tblPr>
              <a:tblGrid>
                <a:gridCol w="3860800"/>
                <a:gridCol w="3860800"/>
              </a:tblGrid>
              <a:tr h="549275">
                <a:tc>
                  <a:txBody>
                    <a:bodyPr/>
                    <a:p>
                      <a:pPr>
                        <a:buNone/>
                      </a:pPr>
                      <a:r>
                        <a:rPr lang="en-US" altLang="zh-CN" sz="2200">
                          <a:latin typeface="Times New Roman" panose="02020603050405020304" charset="0"/>
                          <a:cs typeface="Times New Roman" panose="02020603050405020304" charset="0"/>
                        </a:rPr>
                        <a:t>PS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Property Services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502285">
                <a:tc>
                  <a:txBody>
                    <a:bodyPr/>
                    <a:p>
                      <a:pPr>
                        <a:buNone/>
                      </a:pPr>
                      <a:r>
                        <a:rPr lang="en-US" altLang="zh-CN" sz="2200">
                          <a:latin typeface="Times New Roman" panose="02020603050405020304" charset="0"/>
                          <a:cs typeface="Times New Roman" panose="02020603050405020304" charset="0"/>
                        </a:rPr>
                        <a:t>Conc</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Concern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7200">
                <a:tc>
                  <a:txBody>
                    <a:bodyPr/>
                    <a:p>
                      <a:pPr>
                        <a:buNone/>
                      </a:pPr>
                      <a:r>
                        <a:rPr lang="en-US" altLang="zh-CN" sz="2200">
                          <a:latin typeface="Times New Roman" panose="02020603050405020304" charset="0"/>
                          <a:cs typeface="Times New Roman" panose="02020603050405020304" charset="0"/>
                        </a:rPr>
                        <a:t>Cap</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Capital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55930">
                <a:tc>
                  <a:txBody>
                    <a:bodyPr/>
                    <a:p>
                      <a:pPr>
                        <a:buNone/>
                      </a:pPr>
                      <a:r>
                        <a:rPr lang="en-US" altLang="zh-CN" sz="2200">
                          <a:latin typeface="Times New Roman" panose="02020603050405020304" charset="0"/>
                          <a:cs typeface="Times New Roman" panose="02020603050405020304" charset="0"/>
                        </a:rPr>
                        <a:t>Avail</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Available</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41325">
                <a:tc>
                  <a:txBody>
                    <a:bodyPr/>
                    <a:p>
                      <a:pPr>
                        <a:buNone/>
                      </a:pPr>
                      <a:r>
                        <a:rPr lang="en-US" altLang="zh-CN" sz="2200">
                          <a:latin typeface="Times New Roman" panose="02020603050405020304" charset="0"/>
                          <a:cs typeface="Times New Roman" panose="02020603050405020304" charset="0"/>
                        </a:rPr>
                        <a:t>Prep</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Prepare/preparation</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7045">
                <a:tc>
                  <a:txBody>
                    <a:bodyPr/>
                    <a:p>
                      <a:pPr>
                        <a:buNone/>
                      </a:pPr>
                      <a:r>
                        <a:rPr lang="en-US" altLang="zh-CN" sz="2200">
                          <a:latin typeface="Times New Roman" panose="02020603050405020304" charset="0"/>
                          <a:cs typeface="Times New Roman" panose="02020603050405020304" charset="0"/>
                        </a:rPr>
                        <a:t>P</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Pupils/parents</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87045">
                <a:tc>
                  <a:txBody>
                    <a:bodyPr/>
                    <a:p>
                      <a:pPr>
                        <a:buNone/>
                      </a:pPr>
                      <a:r>
                        <a:rPr lang="en-US" altLang="zh-CN" sz="2200">
                          <a:latin typeface="Times New Roman" panose="02020603050405020304" charset="0"/>
                          <a:cs typeface="Times New Roman" panose="02020603050405020304" charset="0"/>
                        </a:rPr>
                        <a:t>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Teachers/staff</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40690">
                <a:tc>
                  <a:txBody>
                    <a:bodyPr/>
                    <a:p>
                      <a:pPr>
                        <a:buNone/>
                      </a:pPr>
                      <a:r>
                        <a:rPr lang="en-US" altLang="zh-CN" sz="2200">
                          <a:latin typeface="Times New Roman" panose="02020603050405020304" charset="0"/>
                          <a:cs typeface="Times New Roman" panose="02020603050405020304" charset="0"/>
                        </a:rPr>
                        <a:t>Imp</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Important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40690">
                <a:tc>
                  <a:txBody>
                    <a:bodyPr/>
                    <a:p>
                      <a:pPr>
                        <a:buNone/>
                      </a:pPr>
                      <a:r>
                        <a:rPr lang="en-US" altLang="zh-CN" sz="2200">
                          <a:latin typeface="Times New Roman" panose="02020603050405020304" charset="0"/>
                          <a:cs typeface="Times New Roman" panose="02020603050405020304" charset="0"/>
                        </a:rPr>
                        <a:t>Doc</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Document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40690">
                <a:tc>
                  <a:txBody>
                    <a:bodyPr/>
                    <a:p>
                      <a:pPr>
                        <a:buNone/>
                      </a:pPr>
                      <a:r>
                        <a:rPr lang="en-US" altLang="zh-CN" sz="2200">
                          <a:latin typeface="Times New Roman" panose="02020603050405020304" charset="0"/>
                          <a:cs typeface="Times New Roman" panose="02020603050405020304" charset="0"/>
                        </a:rPr>
                        <a:t>Stat</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r>
                        <a:rPr lang="en-US" altLang="zh-CN" sz="2200">
                          <a:latin typeface="Times New Roman" panose="02020603050405020304" charset="0"/>
                          <a:cs typeface="Times New Roman" panose="02020603050405020304" charset="0"/>
                        </a:rPr>
                        <a:t>Statutory</a:t>
                      </a:r>
                      <a:endParaRPr lang="en-US" altLang="zh-CN" sz="22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877695" y="522923"/>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Turn everyday comments made in meetings into appropriate minutes</a:t>
            </a:r>
            <a:endParaRPr lang="en-US" altLang="zh-CN" sz="3200" b="1">
              <a:solidFill>
                <a:schemeClr val="accent1"/>
              </a:solidFill>
              <a:latin typeface="Times New Roman" panose="02020603050405020304" charset="0"/>
              <a:cs typeface="Times New Roman" panose="02020603050405020304" charset="0"/>
            </a:endParaRPr>
          </a:p>
        </p:txBody>
      </p:sp>
      <p:sp>
        <p:nvSpPr>
          <p:cNvPr id="5" name="文本框 4"/>
          <p:cNvSpPr txBox="1"/>
          <p:nvPr/>
        </p:nvSpPr>
        <p:spPr>
          <a:xfrm>
            <a:off x="1534795" y="1946275"/>
            <a:ext cx="9519920" cy="1783715"/>
          </a:xfrm>
          <a:prstGeom prst="rect">
            <a:avLst/>
          </a:prstGeom>
          <a:noFill/>
        </p:spPr>
        <p:txBody>
          <a:bodyPr wrap="square" rtlCol="0">
            <a:spAutoFit/>
          </a:bodyPr>
          <a:p>
            <a:pPr indent="457200" algn="just" fontAlgn="auto">
              <a:lnSpc>
                <a:spcPct val="125000"/>
              </a:lnSpc>
            </a:pPr>
            <a:r>
              <a:rPr lang="en-US" altLang="zh-CN" sz="2200">
                <a:latin typeface="Times New Roman" panose="02020603050405020304" charset="0"/>
                <a:cs typeface="Times New Roman" panose="02020603050405020304" charset="0"/>
              </a:rPr>
              <a:t>It is especially important not to include familiar colloquialisms or slang phrases in minutes even when they are uttered by those at the meeting. Instead either omit those words from the finished minutes or if they form part of a decision or important point, substitute with a more appropriate phrase.</a:t>
            </a:r>
            <a:endParaRPr lang="zh-CN" altLang="en-US"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9" name="Title 1"/>
          <p:cNvSpPr>
            <a:spLocks noGrp="1"/>
          </p:cNvSpPr>
          <p:nvPr/>
        </p:nvSpPr>
        <p:spPr>
          <a:xfrm>
            <a:off x="856615" y="80962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10" name="文本框 9"/>
          <p:cNvSpPr txBox="1"/>
          <p:nvPr/>
        </p:nvSpPr>
        <p:spPr>
          <a:xfrm>
            <a:off x="1223010" y="1571625"/>
            <a:ext cx="9744710" cy="4246245"/>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“Mr. Jones wasn’t happy with the stupid rule of not letting kids eat snacks in the huts at play time. He had been to see the head but could get no joy and thought the governors should sort it out pronto.”</a:t>
            </a: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i="1">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statements above could be rephrased like this:</a:t>
            </a:r>
            <a:endParaRPr lang="en-US" altLang="zh-CN" sz="2400">
              <a:latin typeface="Times New Roman" panose="02020603050405020304" charset="0"/>
              <a:cs typeface="Times New Roman" panose="02020603050405020304" charset="0"/>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“Mr. Jones was concerned that pupils were not allowed to eat snacks in the school during breaks. He had approached the head teacher to raise his concerns without success and requested that governors discuss the issue without delay.”</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04925" y="1119505"/>
            <a:ext cx="9706610" cy="829945"/>
          </a:xfrm>
          <a:prstGeom prst="rect">
            <a:avLst/>
          </a:prstGeom>
          <a:noFill/>
        </p:spPr>
        <p:txBody>
          <a:bodyPr wrap="square" rtlCol="0">
            <a:spAutoFit/>
          </a:bodyPr>
          <a:lstStyle/>
          <a:p>
            <a:pPr algn="l"/>
            <a:r>
              <a:rPr lang="en-US" altLang="zh-CN" sz="2400" b="1" i="1">
                <a:solidFill>
                  <a:schemeClr val="accent1"/>
                </a:solidFill>
                <a:latin typeface="Times New Roman" panose="02020603050405020304" charset="0"/>
                <a:cs typeface="Times New Roman" panose="02020603050405020304" charset="0"/>
              </a:rPr>
              <a:t>Restate the following remarks in a meeting and make them suitable for minutes.</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5" name="文本框 4"/>
          <p:cNvSpPr txBox="1"/>
          <p:nvPr/>
        </p:nvSpPr>
        <p:spPr>
          <a:xfrm>
            <a:off x="1427480" y="2238375"/>
            <a:ext cx="9151620" cy="3138170"/>
          </a:xfrm>
          <a:prstGeom prst="rect">
            <a:avLst/>
          </a:prstGeom>
          <a:noFill/>
        </p:spPr>
        <p:txBody>
          <a:bodyPr wrap="square" rtlCol="0">
            <a:spAutoFit/>
          </a:bodyPr>
          <a:p>
            <a:pPr indent="0" fontAlgn="auto">
              <a:lnSpc>
                <a:spcPct val="150000"/>
              </a:lnSpc>
            </a:pPr>
            <a:r>
              <a:rPr lang="en-US" altLang="zh-CN" sz="2200">
                <a:latin typeface="Times New Roman" panose="02020603050405020304" charset="0"/>
                <a:cs typeface="Times New Roman" panose="02020603050405020304" charset="0"/>
              </a:rPr>
              <a:t>(1) I don’t see why the committee can’t be given the money to do the project.</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zh-CN" sz="2200">
                <a:latin typeface="Times New Roman" panose="02020603050405020304" charset="0"/>
                <a:cs typeface="Times New Roman" panose="02020603050405020304" charset="0"/>
              </a:rPr>
              <a:t>Minutes: ________________________________________________________________</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zh-CN" sz="2200">
                <a:latin typeface="Times New Roman" panose="02020603050405020304" charset="0"/>
                <a:cs typeface="Times New Roman" panose="02020603050405020304" charset="0"/>
              </a:rPr>
              <a:t>(2) I don’t like it at all, and the city shouldn’t do the project.</a:t>
            </a:r>
            <a:endParaRPr lang="en-US" altLang="zh-CN" sz="2200">
              <a:latin typeface="Times New Roman" panose="02020603050405020304" charset="0"/>
              <a:cs typeface="Times New Roman" panose="02020603050405020304" charset="0"/>
            </a:endParaRPr>
          </a:p>
          <a:p>
            <a:pPr indent="0" fontAlgn="auto">
              <a:lnSpc>
                <a:spcPct val="150000"/>
              </a:lnSpc>
            </a:pPr>
            <a:r>
              <a:rPr lang="en-US" altLang="zh-CN" sz="2200">
                <a:latin typeface="Times New Roman" panose="02020603050405020304" charset="0"/>
                <a:cs typeface="Times New Roman" panose="02020603050405020304" charset="0"/>
              </a:rPr>
              <a:t>Minutes: ________________________________________________________________</a:t>
            </a:r>
            <a:endParaRPr lang="zh-CN" altLang="en-US" sz="2200">
              <a:latin typeface="Times New Roman" panose="02020603050405020304" charset="0"/>
              <a:cs typeface="Times New Roman" panose="02020603050405020304" charset="0"/>
            </a:endParaRPr>
          </a:p>
        </p:txBody>
      </p:sp>
      <p:sp>
        <p:nvSpPr>
          <p:cNvPr id="7" name="文本框 6"/>
          <p:cNvSpPr txBox="1"/>
          <p:nvPr/>
        </p:nvSpPr>
        <p:spPr>
          <a:xfrm>
            <a:off x="1596390" y="3317875"/>
            <a:ext cx="862965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It was suggested that the committee be funded to investigate the project.</a:t>
            </a:r>
            <a:endParaRPr lang="en-US" altLang="zh-CN" sz="2200">
              <a:solidFill>
                <a:srgbClr val="FF0000"/>
              </a:solidFill>
              <a:latin typeface="Times New Roman" panose="02020603050405020304" charset="0"/>
              <a:cs typeface="Times New Roman" panose="02020603050405020304" charset="0"/>
            </a:endParaRPr>
          </a:p>
        </p:txBody>
      </p:sp>
      <p:sp>
        <p:nvSpPr>
          <p:cNvPr id="8" name="文本框 7"/>
          <p:cNvSpPr txBox="1"/>
          <p:nvPr/>
        </p:nvSpPr>
        <p:spPr>
          <a:xfrm>
            <a:off x="1596390" y="4860925"/>
            <a:ext cx="9288780"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A member expressed his concerns and suggested that the project not be endorsed.</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6" name="组合 5"/>
          <p:cNvGrpSpPr/>
          <p:nvPr/>
        </p:nvGrpSpPr>
        <p:grpSpPr>
          <a:xfrm>
            <a:off x="441960" y="1059180"/>
            <a:ext cx="10702290" cy="4928870"/>
            <a:chOff x="696" y="1668"/>
            <a:chExt cx="16854" cy="7762"/>
          </a:xfrm>
        </p:grpSpPr>
        <p:grpSp>
          <p:nvGrpSpPr>
            <p:cNvPr id="2" name="组合 1"/>
            <p:cNvGrpSpPr/>
            <p:nvPr/>
          </p:nvGrpSpPr>
          <p:grpSpPr>
            <a:xfrm>
              <a:off x="696" y="1668"/>
              <a:ext cx="16855" cy="1307"/>
              <a:chOff x="696" y="1668"/>
              <a:chExt cx="16855" cy="1307"/>
            </a:xfrm>
          </p:grpSpPr>
          <p:sp>
            <p:nvSpPr>
              <p:cNvPr id="4" name="文本框 3"/>
              <p:cNvSpPr txBox="1"/>
              <p:nvPr/>
            </p:nvSpPr>
            <p:spPr>
              <a:xfrm>
                <a:off x="696" y="1767"/>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2564" y="1668"/>
                <a:ext cx="14987" cy="1307"/>
              </a:xfrm>
              <a:prstGeom prst="rect">
                <a:avLst/>
              </a:prstGeom>
              <a:noFill/>
            </p:spPr>
            <p:txBody>
              <a:bodyPr wrap="square" rtlCol="0">
                <a:spAutoFit/>
              </a:bodyPr>
              <a:p>
                <a:pPr algn="l">
                  <a:buClrTx/>
                  <a:buSzTx/>
                  <a:buFontTx/>
                </a:pPr>
                <a:r>
                  <a:rPr lang="en-US" altLang="zh-CN" sz="2400" b="1" i="1">
                    <a:solidFill>
                      <a:schemeClr val="accent1"/>
                    </a:solidFill>
                    <a:latin typeface="Times New Roman" panose="02020603050405020304" charset="0"/>
                    <a:cs typeface="Times New Roman" panose="02020603050405020304" charset="0"/>
                  </a:rPr>
                  <a:t>Read the sentence pairs below and decide which sentences sound better for meeting notes and minutes.</a:t>
                </a:r>
                <a:endParaRPr lang="en-US" altLang="zh-CN" sz="2400" b="1" i="1">
                  <a:solidFill>
                    <a:schemeClr val="accent1"/>
                  </a:solidFill>
                  <a:latin typeface="Times New Roman" panose="02020603050405020304" charset="0"/>
                  <a:cs typeface="Times New Roman" panose="02020603050405020304" charset="0"/>
                </a:endParaRPr>
              </a:p>
            </p:txBody>
          </p:sp>
        </p:grpSp>
        <p:sp>
          <p:nvSpPr>
            <p:cNvPr id="7" name="文本框 6"/>
            <p:cNvSpPr txBox="1"/>
            <p:nvPr/>
          </p:nvSpPr>
          <p:spPr>
            <a:xfrm>
              <a:off x="2465" y="3288"/>
              <a:ext cx="14437" cy="6142"/>
            </a:xfrm>
            <a:prstGeom prst="rect">
              <a:avLst/>
            </a:prstGeom>
            <a:noFill/>
          </p:spPr>
          <p:txBody>
            <a:bodyPr wrap="square" rtlCol="0">
              <a:spAutoFit/>
            </a:bodyPr>
            <a:p>
              <a:pPr indent="0" fontAlgn="auto">
                <a:lnSpc>
                  <a:spcPct val="125000"/>
                </a:lnSpc>
              </a:pPr>
              <a:r>
                <a:rPr lang="en-US" altLang="zh-CN" sz="2200">
                  <a:latin typeface="Times New Roman" panose="02020603050405020304" charset="0"/>
                  <a:cs typeface="Times New Roman" panose="02020603050405020304" charset="0"/>
                </a:rPr>
                <a:t>A. John said the next meeting will be on October 1.</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B. John said the next meeting would be on October 1.</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A. Min reported that the new shipment arrived today and is ready for processing.</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B. Min reported that the new shipment had arrived that day and was ready for processing.</a:t>
              </a:r>
              <a:endParaRPr lang="en-US" altLang="zh-CN" sz="2200">
                <a:latin typeface="Times New Roman" panose="02020603050405020304" charset="0"/>
                <a:cs typeface="Times New Roman" panose="02020603050405020304" charset="0"/>
              </a:endParaRPr>
            </a:p>
            <a:p>
              <a:pPr indent="0" fontAlgn="auto">
                <a:lnSpc>
                  <a:spcPct val="125000"/>
                </a:lnSpc>
              </a:pP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A. Stella said we need to seek a legal opinion.</a:t>
              </a:r>
              <a:endParaRPr lang="en-US" altLang="zh-CN" sz="2200">
                <a:latin typeface="Times New Roman" panose="02020603050405020304" charset="0"/>
                <a:cs typeface="Times New Roman" panose="02020603050405020304" charset="0"/>
              </a:endParaRPr>
            </a:p>
            <a:p>
              <a:pPr indent="0" fontAlgn="auto">
                <a:lnSpc>
                  <a:spcPct val="125000"/>
                </a:lnSpc>
              </a:pPr>
              <a:r>
                <a:rPr lang="en-US" altLang="zh-CN" sz="2200">
                  <a:latin typeface="Times New Roman" panose="02020603050405020304" charset="0"/>
                  <a:cs typeface="Times New Roman" panose="02020603050405020304" charset="0"/>
                </a:rPr>
                <a:t>B. Stella said we needed to seek a legal opinion.</a:t>
              </a:r>
              <a:endParaRPr lang="en-US" altLang="zh-CN" sz="2200">
                <a:latin typeface="Times New Roman" panose="02020603050405020304" charset="0"/>
                <a:cs typeface="Times New Roman" panose="02020603050405020304"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334770"/>
            <a:ext cx="9450705" cy="3892550"/>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Have you attended any formal meeting or conference? What elements were included in the notice of meeting or conference?</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Have you taken meeting minutes before? What did you take down for the meeting minutes?</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What do you think are the purposes of taking meeting minutes?</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661670"/>
            <a:ext cx="254254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6" name="文本框 5"/>
          <p:cNvSpPr txBox="1"/>
          <p:nvPr/>
        </p:nvSpPr>
        <p:spPr>
          <a:xfrm>
            <a:off x="1350645" y="1478915"/>
            <a:ext cx="9490075" cy="390017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The As are more immediate. When you read them, it is as if you were there. As an attendee at the meeting, you might have asked, “Excuse me. What did John just say?” And the answer would be “John said the next meeting will be on October 1.”</a:t>
            </a:r>
            <a:endParaRPr lang="en-US" altLang="zh-CN" sz="2200">
              <a:solidFill>
                <a:srgbClr val="FF0000"/>
              </a:solidFill>
              <a:latin typeface="Times New Roman" panose="02020603050405020304" charset="0"/>
              <a:cs typeface="Times New Roman" panose="02020603050405020304" charset="0"/>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In contrast, the B sentences move the speaker’s words into the past, or at least they seem to do so. Did Min report that the new shipment “had arrived that day”? No, probably not. She probably reported that it “arrived today”. Similarly, Stella probably said “We need to seek a legal opinion.” Although it is possible she said “We needed to seek a legal opinion,” it is not likely.</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428750" y="1050925"/>
            <a:ext cx="9501505" cy="829945"/>
          </a:xfrm>
          <a:prstGeom prst="rect">
            <a:avLst/>
          </a:prstGeom>
          <a:noFill/>
        </p:spPr>
        <p:txBody>
          <a:bodyPr wrap="square" rtlCol="0">
            <a:spAutoFit/>
          </a:bodyPr>
          <a:p>
            <a:pPr algn="l">
              <a:buClrTx/>
              <a:buSzTx/>
              <a:buFontTx/>
            </a:pPr>
            <a:r>
              <a:rPr lang="en-US" altLang="zh-CN" sz="2400" b="1" i="1">
                <a:solidFill>
                  <a:schemeClr val="accent1"/>
                </a:solidFill>
                <a:latin typeface="Times New Roman" panose="02020603050405020304" charset="0"/>
                <a:cs typeface="Times New Roman" panose="02020603050405020304" charset="0"/>
              </a:rPr>
              <a:t>Read and compare the following two meeting minutes. Decide which one is better and explain why.</a:t>
            </a:r>
            <a:endParaRPr lang="en-US" altLang="zh-CN" sz="2400" b="1" i="1">
              <a:solidFill>
                <a:schemeClr val="accent1"/>
              </a:solidFill>
              <a:latin typeface="Times New Roman" panose="02020603050405020304" charset="0"/>
              <a:cs typeface="Times New Roman" panose="02020603050405020304" charset="0"/>
            </a:endParaRPr>
          </a:p>
        </p:txBody>
      </p:sp>
      <p:sp>
        <p:nvSpPr>
          <p:cNvPr id="2" name="文本框 1"/>
          <p:cNvSpPr txBox="1"/>
          <p:nvPr/>
        </p:nvSpPr>
        <p:spPr>
          <a:xfrm>
            <a:off x="1488440" y="1946275"/>
            <a:ext cx="9274810" cy="2630170"/>
          </a:xfrm>
          <a:prstGeom prst="rect">
            <a:avLst/>
          </a:prstGeom>
          <a:noFill/>
        </p:spPr>
        <p:txBody>
          <a:bodyPr wrap="square" rtlCol="0">
            <a:spAutoFit/>
          </a:bodyPr>
          <a:p>
            <a:pPr indent="0" algn="just" fontAlgn="auto">
              <a:lnSpc>
                <a:spcPct val="125000"/>
              </a:lnSpc>
            </a:pPr>
            <a:r>
              <a:rPr lang="en-US" altLang="zh-CN" sz="2200">
                <a:latin typeface="Times New Roman" panose="02020603050405020304" charset="0"/>
                <a:cs typeface="Times New Roman" panose="02020603050405020304" charset="0"/>
              </a:rPr>
              <a:t>A. The ABC project was discussed. Phase 1 of the project has been completed, and Phase 2 will soon be introduced to the Company. It will be followed up next week.</a:t>
            </a:r>
            <a:endParaRPr lang="en-US" altLang="zh-CN" sz="2200">
              <a:latin typeface="Times New Roman" panose="02020603050405020304" charset="0"/>
              <a:cs typeface="Times New Roman" panose="02020603050405020304" charset="0"/>
            </a:endParaRPr>
          </a:p>
          <a:p>
            <a:pPr indent="0" algn="just" fontAlgn="auto">
              <a:lnSpc>
                <a:spcPct val="125000"/>
              </a:lnSpc>
            </a:pPr>
            <a:r>
              <a:rPr lang="en-US" altLang="zh-CN" sz="2200">
                <a:latin typeface="Times New Roman" panose="02020603050405020304" charset="0"/>
                <a:cs typeface="Times New Roman" panose="02020603050405020304" charset="0"/>
              </a:rPr>
              <a:t>B. Beckett discussed the ABC project. He said that the project committee completed Phase 1, and it will soon introduce Phase 2 to the Company. Beckett assigned Osborne to present a progress report on Phase 2 next week.</a:t>
            </a:r>
            <a:endParaRPr lang="zh-CN" altLang="en-US" sz="2200">
              <a:latin typeface="Times New Roman" panose="02020603050405020304" charset="0"/>
              <a:cs typeface="Times New Roman" panose="02020603050405020304" charset="0"/>
            </a:endParaRPr>
          </a:p>
        </p:txBody>
      </p:sp>
      <p:sp>
        <p:nvSpPr>
          <p:cNvPr id="6" name="文本框 5"/>
          <p:cNvSpPr txBox="1"/>
          <p:nvPr/>
        </p:nvSpPr>
        <p:spPr>
          <a:xfrm>
            <a:off x="1488440" y="4679315"/>
            <a:ext cx="9381490" cy="768350"/>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B is better because readers could know from B who raised issues, who dissented, what the goals are, and who will follow up.</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1006475"/>
            <a:ext cx="782193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The Most Commonly Used Meeting Terms</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014095" y="1738630"/>
            <a:ext cx="10358755" cy="3900170"/>
          </a:xfrm>
          <a:prstGeom prst="rect">
            <a:avLst/>
          </a:prstGeom>
          <a:noFill/>
        </p:spPr>
        <p:txBody>
          <a:bodyPr wrap="square" rtlCol="0">
            <a:spAutoFit/>
          </a:bodyPr>
          <a:p>
            <a:pPr indent="0" algn="just" fontAlgn="auto">
              <a:lnSpc>
                <a:spcPct val="125000"/>
              </a:lnSpc>
              <a:buNone/>
            </a:pPr>
            <a:r>
              <a:rPr lang="en-US" altLang="zh-CN" sz="2200" b="1">
                <a:latin typeface="Times New Roman" panose="02020603050405020304" charset="0"/>
                <a:cs typeface="Times New Roman" panose="02020603050405020304" charset="0"/>
              </a:rPr>
              <a:t>Call to order:</a:t>
            </a:r>
            <a:r>
              <a:rPr lang="en-US" altLang="zh-CN" sz="2200">
                <a:latin typeface="Times New Roman" panose="02020603050405020304" charset="0"/>
                <a:cs typeface="Times New Roman" panose="02020603050405020304" charset="0"/>
              </a:rPr>
              <a:t> The beginning of a meeting. </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Main motion:</a:t>
            </a:r>
            <a:r>
              <a:rPr lang="en-US" altLang="zh-CN" sz="2200">
                <a:latin typeface="Times New Roman" panose="02020603050405020304" charset="0"/>
                <a:cs typeface="Times New Roman" panose="02020603050405020304" charset="0"/>
              </a:rPr>
              <a:t> A motion presents an idea, a suggestion, or a topic of discussion at the meeting. </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Second:</a:t>
            </a:r>
            <a:r>
              <a:rPr lang="en-US" altLang="zh-CN" sz="2200">
                <a:latin typeface="Times New Roman" panose="02020603050405020304" charset="0"/>
                <a:cs typeface="Times New Roman" panose="02020603050405020304" charset="0"/>
              </a:rPr>
              <a:t> Other person approves the motion verbally.</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Orders of the day:</a:t>
            </a:r>
            <a:r>
              <a:rPr lang="en-US" altLang="zh-CN" sz="2200">
                <a:latin typeface="Times New Roman" panose="02020603050405020304" charset="0"/>
                <a:cs typeface="Times New Roman" panose="02020603050405020304" charset="0"/>
              </a:rPr>
              <a:t> Keep meetings punctual and on track.</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Take from the table:</a:t>
            </a:r>
            <a:r>
              <a:rPr lang="en-US" altLang="zh-CN" sz="2200">
                <a:latin typeface="Times New Roman" panose="02020603050405020304" charset="0"/>
                <a:cs typeface="Times New Roman" panose="02020603050405020304" charset="0"/>
              </a:rPr>
              <a:t> Resume previously discussed topics.</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Point of information: </a:t>
            </a:r>
            <a:r>
              <a:rPr lang="en-US" altLang="zh-CN" sz="2200">
                <a:latin typeface="Times New Roman" panose="02020603050405020304" charset="0"/>
                <a:cs typeface="Times New Roman" panose="02020603050405020304" charset="0"/>
              </a:rPr>
              <a:t>R</a:t>
            </a:r>
            <a:r>
              <a:rPr lang="en-US" altLang="zh-CN" sz="2200">
                <a:latin typeface="Times New Roman" panose="02020603050405020304" charset="0"/>
                <a:cs typeface="Times New Roman" panose="02020603050405020304" charset="0"/>
              </a:rPr>
              <a:t>equest for further inquiry into the topic being discussed.</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Point of order:</a:t>
            </a:r>
            <a:r>
              <a:rPr lang="en-US" altLang="zh-CN" sz="2200">
                <a:latin typeface="Times New Roman" panose="02020603050405020304" charset="0"/>
                <a:cs typeface="Times New Roman" panose="02020603050405020304" charset="0"/>
              </a:rPr>
              <a:t> The rules have been broken or protocol hasn’t been followed.</a:t>
            </a:r>
            <a:endParaRPr lang="en-US" altLang="zh-CN" sz="2200">
              <a:latin typeface="Times New Roman" panose="02020603050405020304" charset="0"/>
              <a:cs typeface="Times New Roman" panose="02020603050405020304" charset="0"/>
            </a:endParaRPr>
          </a:p>
          <a:p>
            <a:pPr indent="0" algn="just" fontAlgn="auto">
              <a:lnSpc>
                <a:spcPct val="125000"/>
              </a:lnSpc>
              <a:buNone/>
            </a:pPr>
            <a:r>
              <a:rPr lang="en-US" altLang="zh-CN" sz="2200" b="1">
                <a:latin typeface="Times New Roman" panose="02020603050405020304" charset="0"/>
                <a:cs typeface="Times New Roman" panose="02020603050405020304" charset="0"/>
              </a:rPr>
              <a:t>Adjourn:</a:t>
            </a:r>
            <a:r>
              <a:rPr lang="en-US" altLang="zh-CN" sz="2200">
                <a:latin typeface="Times New Roman" panose="02020603050405020304" charset="0"/>
                <a:cs typeface="Times New Roman" panose="02020603050405020304" charset="0"/>
              </a:rPr>
              <a:t>  An official call to end the meeting. </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777430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Tips for Writing Meeting Minutes</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1384300" y="1600200"/>
            <a:ext cx="7355205" cy="3415030"/>
          </a:xfrm>
          <a:prstGeom prst="rect">
            <a:avLst/>
          </a:prstGeom>
          <a:noFill/>
        </p:spPr>
        <p:txBody>
          <a:bodyPr wrap="square" rtlCol="0">
            <a:spAutoFit/>
          </a:bodyPr>
          <a:p>
            <a:pPr indent="0" algn="just" fontAlgn="auto">
              <a:lnSpc>
                <a:spcPct val="150000"/>
              </a:lnSpc>
              <a:buNone/>
            </a:pPr>
            <a:r>
              <a:rPr lang="en-US" altLang="zh-CN" sz="2400" b="1">
                <a:latin typeface="Times New Roman" panose="02020603050405020304" charset="0"/>
                <a:cs typeface="Times New Roman" panose="02020603050405020304" charset="0"/>
              </a:rPr>
              <a:t>First</a:t>
            </a:r>
            <a:r>
              <a:rPr lang="en-US" altLang="zh-CN" sz="2400">
                <a:latin typeface="Times New Roman" panose="02020603050405020304" charset="0"/>
                <a:cs typeface="Times New Roman" panose="02020603050405020304" charset="0"/>
              </a:rPr>
              <a:t>, listen actively. </a:t>
            </a:r>
            <a:endParaRPr lang="en-US" altLang="zh-CN" sz="2400">
              <a:latin typeface="Times New Roman" panose="02020603050405020304" charset="0"/>
              <a:cs typeface="Times New Roman" panose="02020603050405020304" charset="0"/>
            </a:endParaRPr>
          </a:p>
          <a:p>
            <a:pPr indent="0" algn="just" fontAlgn="auto">
              <a:lnSpc>
                <a:spcPct val="150000"/>
              </a:lnSpc>
              <a:buNone/>
            </a:pPr>
            <a:r>
              <a:rPr lang="en-US" altLang="zh-CN" sz="2400" b="1">
                <a:latin typeface="Times New Roman" panose="02020603050405020304" charset="0"/>
                <a:cs typeface="Times New Roman" panose="02020603050405020304" charset="0"/>
              </a:rPr>
              <a:t>Second</a:t>
            </a:r>
            <a:r>
              <a:rPr lang="en-US" altLang="zh-CN" sz="2400">
                <a:latin typeface="Times New Roman" panose="02020603050405020304" charset="0"/>
                <a:cs typeface="Times New Roman" panose="02020603050405020304" charset="0"/>
              </a:rPr>
              <a:t>, use headings and subheadings. </a:t>
            </a:r>
            <a:endParaRPr lang="en-US" altLang="zh-CN" sz="2400">
              <a:latin typeface="Times New Roman" panose="02020603050405020304" charset="0"/>
              <a:cs typeface="Times New Roman" panose="02020603050405020304" charset="0"/>
            </a:endParaRPr>
          </a:p>
          <a:p>
            <a:pPr indent="0" algn="just" fontAlgn="auto">
              <a:lnSpc>
                <a:spcPct val="150000"/>
              </a:lnSpc>
              <a:buNone/>
            </a:pPr>
            <a:r>
              <a:rPr lang="en-US" altLang="zh-CN" sz="2400" b="1">
                <a:latin typeface="Times New Roman" panose="02020603050405020304" charset="0"/>
                <a:cs typeface="Times New Roman" panose="02020603050405020304" charset="0"/>
              </a:rPr>
              <a:t>Third</a:t>
            </a:r>
            <a:r>
              <a:rPr lang="en-US" altLang="zh-CN" sz="2400">
                <a:latin typeface="Times New Roman" panose="02020603050405020304" charset="0"/>
                <a:cs typeface="Times New Roman" panose="02020603050405020304" charset="0"/>
              </a:rPr>
              <a:t>, use bullet points. </a:t>
            </a:r>
            <a:endParaRPr lang="en-US" altLang="zh-CN" sz="2400">
              <a:latin typeface="Times New Roman" panose="02020603050405020304" charset="0"/>
              <a:cs typeface="Times New Roman" panose="02020603050405020304" charset="0"/>
            </a:endParaRPr>
          </a:p>
          <a:p>
            <a:pPr indent="0" algn="just" fontAlgn="auto">
              <a:lnSpc>
                <a:spcPct val="150000"/>
              </a:lnSpc>
              <a:buNone/>
            </a:pPr>
            <a:r>
              <a:rPr lang="en-US" altLang="zh-CN" sz="2400" b="1">
                <a:latin typeface="Times New Roman" panose="02020603050405020304" charset="0"/>
                <a:cs typeface="Times New Roman" panose="02020603050405020304" charset="0"/>
              </a:rPr>
              <a:t>Fourth</a:t>
            </a:r>
            <a:r>
              <a:rPr lang="en-US" altLang="zh-CN" sz="2400">
                <a:latin typeface="Times New Roman" panose="02020603050405020304" charset="0"/>
                <a:cs typeface="Times New Roman" panose="02020603050405020304" charset="0"/>
              </a:rPr>
              <a:t>, summarize discussions.</a:t>
            </a:r>
            <a:endParaRPr lang="en-US" altLang="zh-CN" sz="2400">
              <a:latin typeface="Times New Roman" panose="02020603050405020304" charset="0"/>
              <a:cs typeface="Times New Roman" panose="02020603050405020304" charset="0"/>
            </a:endParaRPr>
          </a:p>
          <a:p>
            <a:pPr indent="0" algn="just" fontAlgn="auto">
              <a:lnSpc>
                <a:spcPct val="150000"/>
              </a:lnSpc>
              <a:buNone/>
            </a:pPr>
            <a:r>
              <a:rPr lang="en-US" altLang="zh-CN" sz="2400" b="1">
                <a:latin typeface="Times New Roman" panose="02020603050405020304" charset="0"/>
                <a:cs typeface="Times New Roman" panose="02020603050405020304" charset="0"/>
              </a:rPr>
              <a:t>Fifth</a:t>
            </a:r>
            <a:r>
              <a:rPr lang="en-US" altLang="zh-CN" sz="2400">
                <a:latin typeface="Times New Roman" panose="02020603050405020304" charset="0"/>
                <a:cs typeface="Times New Roman" panose="02020603050405020304" charset="0"/>
              </a:rPr>
              <a:t>, include action items. </a:t>
            </a:r>
            <a:endParaRPr lang="en-US" altLang="zh-CN" sz="2400">
              <a:latin typeface="Times New Roman" panose="02020603050405020304" charset="0"/>
              <a:cs typeface="Times New Roman" panose="02020603050405020304" charset="0"/>
            </a:endParaRPr>
          </a:p>
          <a:p>
            <a:pPr indent="0" algn="just" fontAlgn="auto">
              <a:lnSpc>
                <a:spcPct val="150000"/>
              </a:lnSpc>
              <a:buNone/>
            </a:pPr>
            <a:r>
              <a:rPr lang="en-US" altLang="zh-CN" sz="2400" b="1">
                <a:latin typeface="Times New Roman" panose="02020603050405020304" charset="0"/>
                <a:cs typeface="Times New Roman" panose="02020603050405020304" charset="0"/>
              </a:rPr>
              <a:t>Sixth</a:t>
            </a:r>
            <a:r>
              <a:rPr lang="en-US" altLang="zh-CN" sz="2400">
                <a:latin typeface="Times New Roman" panose="02020603050405020304" charset="0"/>
                <a:cs typeface="Times New Roman" panose="02020603050405020304" charset="0"/>
              </a:rPr>
              <a:t>, be concise. </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777430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The “Dos” of Meeting Minutes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273810" y="1608455"/>
            <a:ext cx="9335770" cy="4199890"/>
          </a:xfrm>
          <a:prstGeom prst="rect">
            <a:avLst/>
          </a:prstGeom>
          <a:noFill/>
        </p:spPr>
        <p:txBody>
          <a:bodyPr wrap="square" rtlCol="0">
            <a:spAutoFit/>
          </a:bodyPr>
          <a:p>
            <a:pPr indent="0" fontAlgn="auto">
              <a:lnSpc>
                <a:spcPct val="150000"/>
              </a:lnSpc>
              <a:buNone/>
            </a:pPr>
            <a:r>
              <a:rPr lang="en-US" altLang="zh-CN" sz="2400">
                <a:latin typeface="Times New Roman" panose="02020603050405020304" charset="0"/>
                <a:cs typeface="Times New Roman" panose="02020603050405020304" charset="0"/>
              </a:rPr>
              <a:t>A list of everything to include within the minutes of a meeting:</a:t>
            </a:r>
            <a:endParaRPr lang="en-US" altLang="zh-CN" sz="24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All the basics, including things like the date, the time, the duration, and the location of the meeting.</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a:t>
            </a:r>
            <a:r>
              <a:rPr lang="en-US" altLang="zh-CN"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The agenda or purpose of the meeting, or its “headline”. </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Attendance. </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Motions that are seconded. </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Major decisions. </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 Delegation of tasks (action items). </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777430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D. The “Don’ts” of Meeting Minutes</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1273810" y="1608455"/>
            <a:ext cx="9335770" cy="3184525"/>
          </a:xfrm>
          <a:prstGeom prst="rect">
            <a:avLst/>
          </a:prstGeom>
          <a:noFill/>
        </p:spPr>
        <p:txBody>
          <a:bodyPr wrap="square" rtlCol="0">
            <a:spAutoFit/>
          </a:bodyPr>
          <a:p>
            <a:pPr indent="0" fontAlgn="auto">
              <a:lnSpc>
                <a:spcPct val="150000"/>
              </a:lnSpc>
              <a:buNone/>
            </a:pPr>
            <a:r>
              <a:rPr lang="en-US" altLang="zh-CN" sz="2400">
                <a:latin typeface="Times New Roman" panose="02020603050405020304" charset="0"/>
                <a:cs typeface="Times New Roman" panose="02020603050405020304" charset="0"/>
              </a:rPr>
              <a:t>Practices to avoid and things to leave out with respect to meeting minutes.</a:t>
            </a:r>
            <a:endParaRPr lang="en-US" altLang="zh-CN" sz="24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Leave out personal spin and projections.</a:t>
            </a:r>
            <a:endParaRPr lang="en-US" altLang="zh-CN" sz="2200">
              <a:latin typeface="Times New Roman" panose="02020603050405020304" charset="0"/>
              <a:cs typeface="Times New Roman" panose="02020603050405020304" charset="0"/>
            </a:endParaRPr>
          </a:p>
          <a:p>
            <a:pPr indent="0" algn="l" fontAlgn="auto">
              <a:lnSpc>
                <a:spcPct val="150000"/>
              </a:lnSpc>
              <a:buClrTx/>
              <a:buSzTx/>
              <a:buFontTx/>
              <a:buNone/>
            </a:pPr>
            <a:r>
              <a:rPr lang="en-US" altLang="en-US" sz="1600">
                <a:latin typeface="Times New Roman" panose="02020603050405020304" charset="0"/>
                <a:cs typeface="Times New Roman" panose="02020603050405020304" charset="0"/>
              </a:rPr>
              <a:t>●</a:t>
            </a:r>
            <a:r>
              <a:rPr lang="en-US" altLang="zh-CN" sz="16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Leave out excessive details.</a:t>
            </a:r>
            <a:endParaRPr lang="en-US" altLang="zh-CN" sz="2200">
              <a:latin typeface="Times New Roman" panose="02020603050405020304" charset="0"/>
              <a:cs typeface="Times New Roman" panose="02020603050405020304" charset="0"/>
            </a:endParaRPr>
          </a:p>
          <a:p>
            <a:pPr indent="0" algn="l" fontAlgn="auto">
              <a:lnSpc>
                <a:spcPct val="150000"/>
              </a:lnSpc>
              <a:buClrTx/>
              <a:buSzTx/>
              <a:buFontTx/>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Write the minutes as they occur, not afterwards. </a:t>
            </a:r>
            <a:endParaRPr lang="en-US" altLang="zh-CN" sz="2200">
              <a:latin typeface="Times New Roman" panose="02020603050405020304" charset="0"/>
              <a:cs typeface="Times New Roman" panose="02020603050405020304" charset="0"/>
            </a:endParaRPr>
          </a:p>
          <a:p>
            <a:pPr indent="0" fontAlgn="auto">
              <a:lnSpc>
                <a:spcPct val="150000"/>
              </a:lnSpc>
              <a:buNone/>
            </a:pPr>
            <a:r>
              <a:rPr lang="en-US" altLang="en-US" sz="1600">
                <a:latin typeface="Times New Roman" panose="02020603050405020304" charset="0"/>
                <a:cs typeface="Times New Roman" panose="02020603050405020304" charset="0"/>
              </a:rPr>
              <a:t>●</a:t>
            </a:r>
            <a:r>
              <a:rPr lang="en-US" altLang="zh-CN" sz="2200">
                <a:latin typeface="Times New Roman" panose="02020603050405020304" charset="0"/>
                <a:cs typeface="Times New Roman" panose="02020603050405020304" charset="0"/>
              </a:rPr>
              <a:t>Type, don’t write. </a:t>
            </a:r>
            <a:endParaRPr lang="en-US" altLang="zh-CN" sz="2200">
              <a:latin typeface="Times New Roman" panose="02020603050405020304" charset="0"/>
              <a:cs typeface="Times New Roman" panose="02020603050405020304" charset="0"/>
            </a:endParaRPr>
          </a:p>
          <a:p>
            <a:pPr indent="0" fontAlgn="auto">
              <a:lnSpc>
                <a:spcPct val="150000"/>
              </a:lnSpc>
              <a:buNone/>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449580"/>
            <a:ext cx="8229600" cy="1020445"/>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 What is a Notice of Meeting or Conference?</a:t>
            </a:r>
            <a:endParaRPr lang="en-US" altLang="zh-CN" sz="3600" b="1">
              <a:latin typeface="Times New Roman" panose="02020603050405020304" charset="0"/>
              <a:cs typeface="Times New Roman" panose="02020603050405020304" charset="0"/>
              <a:sym typeface="+mn-ea"/>
            </a:endParaRPr>
          </a:p>
        </p:txBody>
      </p:sp>
      <p:sp>
        <p:nvSpPr>
          <p:cNvPr id="5" name="文本框 4"/>
          <p:cNvSpPr txBox="1"/>
          <p:nvPr/>
        </p:nvSpPr>
        <p:spPr>
          <a:xfrm>
            <a:off x="1271905" y="1470025"/>
            <a:ext cx="9754870" cy="3322955"/>
          </a:xfrm>
          <a:prstGeom prst="rect">
            <a:avLst/>
          </a:prstGeom>
          <a:noFill/>
        </p:spPr>
        <p:txBody>
          <a:bodyPr wrap="square" rtlCol="0">
            <a:spAutoFit/>
          </a:bodyPr>
          <a:p>
            <a:pPr marL="342900" indent="-342900" algn="just" fontAlgn="auto">
              <a:lnSpc>
                <a:spcPct val="125000"/>
              </a:lnSpc>
              <a:spcBef>
                <a:spcPts val="0"/>
              </a:spcBef>
              <a:buFont typeface="Arial" panose="020B0604020202020204" pitchFamily="34" charset="0"/>
              <a:buChar char="•"/>
            </a:pPr>
            <a:r>
              <a:rPr lang="en-US" altLang="zh-CN" sz="2400" b="1">
                <a:latin typeface="Times New Roman" panose="02020603050405020304" charset="0"/>
                <a:cs typeface="Times New Roman" panose="02020603050405020304" charset="0"/>
              </a:rPr>
              <a:t>A written document</a:t>
            </a:r>
            <a:r>
              <a:rPr lang="en-US" altLang="zh-CN" sz="2400">
                <a:latin typeface="Times New Roman" panose="02020603050405020304" charset="0"/>
                <a:cs typeface="Times New Roman" panose="02020603050405020304" charset="0"/>
              </a:rPr>
              <a:t> : it informs when and where the company or community is holding an assembly.</a:t>
            </a:r>
            <a:endParaRPr lang="en-US" altLang="zh-CN" sz="24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400" b="1">
                <a:latin typeface="Times New Roman" panose="02020603050405020304" charset="0"/>
                <a:cs typeface="Times New Roman" panose="02020603050405020304" charset="0"/>
              </a:rPr>
              <a:t>An invitation:</a:t>
            </a:r>
            <a:r>
              <a:rPr lang="en-US" altLang="zh-CN" sz="2400">
                <a:latin typeface="Times New Roman" panose="02020603050405020304" charset="0"/>
                <a:cs typeface="Times New Roman" panose="02020603050405020304" charset="0"/>
              </a:rPr>
              <a:t>  it informs interested parties about the time, place, date, and requirements of an upcoming meeting.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400" b="1">
                <a:latin typeface="Times New Roman" panose="02020603050405020304" charset="0"/>
                <a:cs typeface="Times New Roman" panose="02020603050405020304" charset="0"/>
              </a:rPr>
              <a:t>Does not have to be a complex document:</a:t>
            </a:r>
            <a:r>
              <a:rPr lang="en-US" altLang="zh-CN" sz="2400">
                <a:latin typeface="Times New Roman" panose="02020603050405020304" charset="0"/>
                <a:cs typeface="Times New Roman" panose="02020603050405020304" charset="0"/>
              </a:rPr>
              <a:t> its function is to inform members of a company or community about the details of an upcoming meeting.</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44980" y="449580"/>
            <a:ext cx="8490585" cy="1020445"/>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 Elements of  a Notice of Meeting or Conference?</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381125" y="1470025"/>
            <a:ext cx="9612630" cy="4523105"/>
          </a:xfrm>
          <a:prstGeom prst="rect">
            <a:avLst/>
          </a:prstGeom>
          <a:noFill/>
        </p:spPr>
        <p:txBody>
          <a:bodyPr wrap="square" rtlCol="0">
            <a:spAutoFit/>
          </a:bodyPr>
          <a:p>
            <a:pPr indent="0" fontAlgn="auto">
              <a:lnSpc>
                <a:spcPct val="150000"/>
              </a:lnSpc>
            </a:pPr>
            <a:r>
              <a:rPr lang="en-US" altLang="zh-CN" sz="2400" b="1">
                <a:latin typeface="Times New Roman" panose="02020603050405020304" charset="0"/>
                <a:cs typeface="Times New Roman" panose="02020603050405020304" charset="0"/>
              </a:rPr>
              <a:t>A meeting or conference notice usually includes:</a:t>
            </a:r>
            <a:endParaRPr lang="en-US" altLang="zh-CN" sz="2400" b="1">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aim of the meeting/conference</a:t>
            </a:r>
            <a:endParaRPr lang="en-US" altLang="zh-CN" sz="24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meeting/conference arrangement (including time and venue)</a:t>
            </a:r>
            <a:endParaRPr lang="en-US" altLang="zh-CN" sz="24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meeting/conference theme</a:t>
            </a:r>
            <a:endParaRPr lang="en-US" altLang="zh-CN" sz="24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meeting/conference organization</a:t>
            </a:r>
            <a:endParaRPr lang="en-US" altLang="zh-CN" sz="24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major contents</a:t>
            </a:r>
            <a:endParaRPr lang="en-US" altLang="zh-CN" sz="24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rPr>
              <a:t>contact information </a:t>
            </a:r>
            <a:endParaRPr lang="en-US" altLang="zh-CN" sz="24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400">
                <a:latin typeface="Times New Roman" panose="02020603050405020304" charset="0"/>
                <a:cs typeface="Times New Roman" panose="02020603050405020304" charset="0"/>
                <a:sym typeface="+mn-ea"/>
              </a:rPr>
              <a:t>other </a:t>
            </a:r>
            <a:r>
              <a:rPr lang="en-US" altLang="zh-CN" sz="2400">
                <a:latin typeface="Times New Roman" panose="02020603050405020304" charset="0"/>
                <a:cs typeface="Times New Roman" panose="02020603050405020304" charset="0"/>
              </a:rPr>
              <a:t>matters like registration, reception and accommodation.</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44980" y="449580"/>
            <a:ext cx="8490585"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Meeting Minutes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381125" y="1470025"/>
            <a:ext cx="9612630" cy="3415030"/>
          </a:xfrm>
          <a:prstGeom prst="rect">
            <a:avLst/>
          </a:prstGeom>
          <a:noFill/>
        </p:spPr>
        <p:txBody>
          <a:bodyPr wrap="square" rtlCol="0">
            <a:spAutoFit/>
          </a:bodyPr>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Meeting minutes are notes that are recorded during a meeting. They highlight </a:t>
            </a:r>
            <a:r>
              <a:rPr lang="en-US" altLang="zh-CN" sz="2400" b="1">
                <a:latin typeface="Times New Roman" panose="02020603050405020304" charset="0"/>
                <a:cs typeface="Times New Roman" panose="02020603050405020304" charset="0"/>
              </a:rPr>
              <a:t>the key issues that are discussed, motions proposed or voted on, and activities to be undertaken</a:t>
            </a:r>
            <a:r>
              <a:rPr lang="en-US" altLang="zh-CN" sz="2400">
                <a:latin typeface="Times New Roman" panose="02020603050405020304" charset="0"/>
                <a:cs typeface="Times New Roman" panose="02020603050405020304" charset="0"/>
              </a:rPr>
              <a:t>.</a:t>
            </a:r>
            <a:endParaRPr lang="en-US" altLang="zh-CN" sz="2400">
              <a:latin typeface="Times New Roman" panose="02020603050405020304" charset="0"/>
              <a:cs typeface="Times New Roman" panose="02020603050405020304" charset="0"/>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The minutes of a meeting are usually taken by </a:t>
            </a:r>
            <a:r>
              <a:rPr lang="en-US" altLang="zh-CN" sz="2400" b="1">
                <a:latin typeface="Times New Roman" panose="02020603050405020304" charset="0"/>
                <a:cs typeface="Times New Roman" panose="02020603050405020304" charset="0"/>
              </a:rPr>
              <a:t>a designated member of the group</a:t>
            </a:r>
            <a:r>
              <a:rPr lang="en-US" altLang="zh-CN" sz="2400">
                <a:latin typeface="Times New Roman" panose="02020603050405020304" charset="0"/>
                <a:cs typeface="Times New Roman" panose="02020603050405020304" charset="0"/>
              </a:rPr>
              <a:t>. It is to provide an accurate record of what transpired during the meeting.</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44980" y="649605"/>
            <a:ext cx="8490585"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 The Benefits of Writing Meeting Minutes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381125" y="1777365"/>
            <a:ext cx="9612630" cy="2306955"/>
          </a:xfrm>
          <a:prstGeom prst="rect">
            <a:avLst/>
          </a:prstGeom>
          <a:noFill/>
        </p:spPr>
        <p:txBody>
          <a:bodyPr wrap="square" rtlCol="0">
            <a:spAutoFit/>
          </a:bodyPr>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(1) Reduce confusion</a:t>
            </a:r>
            <a:endParaRPr lang="en-US" altLang="zh-CN" sz="2400">
              <a:latin typeface="Times New Roman" panose="02020603050405020304" charset="0"/>
              <a:cs typeface="Times New Roman" panose="02020603050405020304" charset="0"/>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(2) Reinforce plans</a:t>
            </a:r>
            <a:endParaRPr lang="en-US" altLang="zh-CN" sz="2400">
              <a:latin typeface="Times New Roman" panose="02020603050405020304" charset="0"/>
              <a:cs typeface="Times New Roman" panose="02020603050405020304" charset="0"/>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(3) Provide a reference tool for absent members</a:t>
            </a:r>
            <a:endParaRPr lang="en-US" altLang="zh-CN" sz="2400">
              <a:latin typeface="Times New Roman" panose="02020603050405020304" charset="0"/>
              <a:cs typeface="Times New Roman" panose="02020603050405020304" charset="0"/>
            </a:endParaRPr>
          </a:p>
          <a:p>
            <a:pPr indent="609600" algn="just" fontAlgn="auto">
              <a:lnSpc>
                <a:spcPct val="150000"/>
              </a:lnSpc>
              <a:buNone/>
              <a:extLst>
                <a:ext uri="{35155182-B16C-46BC-9424-99874614C6A1}">
                  <wpsdc:indentchars xmlns:wpsdc="http://www.wps.cn/officeDocument/2017/drawingmlCustomData" val="200" checksum="4158780845"/>
                </a:ext>
              </a:extLst>
            </a:pPr>
            <a:r>
              <a:rPr lang="en-US" altLang="zh-CN" sz="2400">
                <a:latin typeface="Times New Roman" panose="02020603050405020304" charset="0"/>
                <a:cs typeface="Times New Roman" panose="02020603050405020304" charset="0"/>
              </a:rPr>
              <a:t>(4) Reduce conflicts</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44980" y="338455"/>
            <a:ext cx="8490585" cy="1020445"/>
          </a:xfrm>
          <a:prstGeom prst="rect">
            <a:avLst/>
          </a:prstGeom>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 The Standard Format of Meeting Minutes</a:t>
            </a:r>
            <a:endParaRPr lang="en-US" altLang="zh-CN" sz="3600" b="1">
              <a:latin typeface="Times New Roman" panose="02020603050405020304" charset="0"/>
              <a:cs typeface="Times New Roman" panose="02020603050405020304" charset="0"/>
              <a:sym typeface="+mn-ea"/>
            </a:endParaRPr>
          </a:p>
        </p:txBody>
      </p:sp>
      <p:sp>
        <p:nvSpPr>
          <p:cNvPr id="4" name="文本框 3"/>
          <p:cNvSpPr txBox="1"/>
          <p:nvPr/>
        </p:nvSpPr>
        <p:spPr>
          <a:xfrm>
            <a:off x="1381125" y="1358900"/>
            <a:ext cx="9537065" cy="5046345"/>
          </a:xfrm>
          <a:prstGeom prst="rect">
            <a:avLst/>
          </a:prstGeom>
          <a:noFill/>
        </p:spPr>
        <p:txBody>
          <a:bodyPr wrap="square" rtlCol="0">
            <a:spAutoFit/>
          </a:bodyPr>
          <a:p>
            <a:pPr marL="342900" indent="-342900" algn="just" fontAlgn="auto">
              <a:lnSpc>
                <a:spcPct val="100000"/>
              </a:lnSpc>
              <a:buFont typeface="Arial" panose="020B0604020202020204" pitchFamily="34" charset="0"/>
              <a:buChar char="•"/>
            </a:pPr>
            <a:r>
              <a:rPr lang="en-US" altLang="zh-CN" sz="2400" b="1">
                <a:latin typeface="Times New Roman" panose="02020603050405020304" charset="0"/>
                <a:cs typeface="Times New Roman" panose="02020603050405020304" charset="0"/>
              </a:rPr>
              <a:t>Date and time of the meeting:</a:t>
            </a:r>
            <a:r>
              <a:rPr lang="en-US" altLang="zh-CN" sz="24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Start by writing the date and time of the meeting at the top of the minutes.</a:t>
            </a:r>
            <a:endParaRPr lang="en-US" altLang="zh-CN" sz="2200">
              <a:latin typeface="Times New Roman" panose="02020603050405020304" charset="0"/>
              <a:cs typeface="Times New Roman" panose="02020603050405020304" charset="0"/>
            </a:endParaRPr>
          </a:p>
          <a:p>
            <a:pPr marL="342900" indent="-342900" algn="just" fontAlgn="auto">
              <a:lnSpc>
                <a:spcPct val="100000"/>
              </a:lnSpc>
              <a:buFont typeface="Arial" panose="020B0604020202020204" pitchFamily="34" charset="0"/>
              <a:buChar char="•"/>
            </a:pPr>
            <a:r>
              <a:rPr lang="en-US" altLang="zh-CN" sz="2400" b="1">
                <a:latin typeface="Times New Roman" panose="02020603050405020304" charset="0"/>
                <a:cs typeface="Times New Roman" panose="02020603050405020304" charset="0"/>
              </a:rPr>
              <a:t>Names of attendees and absentees:</a:t>
            </a:r>
            <a:r>
              <a:rPr lang="en-US" altLang="zh-CN" sz="24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List the names of all attendees, including those who were absent.</a:t>
            </a:r>
            <a:endParaRPr lang="en-US" altLang="zh-CN" sz="2200">
              <a:latin typeface="Times New Roman" panose="02020603050405020304" charset="0"/>
              <a:cs typeface="Times New Roman" panose="02020603050405020304" charset="0"/>
            </a:endParaRPr>
          </a:p>
          <a:p>
            <a:pPr marL="342900" indent="-342900" algn="just" fontAlgn="auto">
              <a:lnSpc>
                <a:spcPct val="100000"/>
              </a:lnSpc>
              <a:buFont typeface="Arial" panose="020B0604020202020204" pitchFamily="34" charset="0"/>
              <a:buChar char="•"/>
            </a:pPr>
            <a:r>
              <a:rPr lang="en-US" altLang="zh-CN" sz="2400" b="1">
                <a:latin typeface="Times New Roman" panose="02020603050405020304" charset="0"/>
                <a:cs typeface="Times New Roman" panose="02020603050405020304" charset="0"/>
              </a:rPr>
              <a:t>Agenda items:</a:t>
            </a:r>
            <a:r>
              <a:rPr lang="en-US" altLang="zh-CN" sz="24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Record each agenda item and its corresponding discussion points.</a:t>
            </a:r>
            <a:endParaRPr lang="en-US" altLang="zh-CN" sz="2200">
              <a:latin typeface="Times New Roman" panose="02020603050405020304" charset="0"/>
              <a:cs typeface="Times New Roman" panose="02020603050405020304" charset="0"/>
            </a:endParaRPr>
          </a:p>
          <a:p>
            <a:pPr marL="342900" indent="-342900" algn="just" fontAlgn="auto">
              <a:lnSpc>
                <a:spcPct val="100000"/>
              </a:lnSpc>
              <a:buFont typeface="Arial" panose="020B0604020202020204" pitchFamily="34" charset="0"/>
              <a:buChar char="•"/>
            </a:pPr>
            <a:r>
              <a:rPr lang="en-US" altLang="zh-CN" sz="2400" b="1">
                <a:latin typeface="Times New Roman" panose="02020603050405020304" charset="0"/>
                <a:cs typeface="Times New Roman" panose="02020603050405020304" charset="0"/>
              </a:rPr>
              <a:t>Decisions made:</a:t>
            </a:r>
            <a:r>
              <a:rPr lang="en-US" altLang="zh-CN" sz="24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Write down all the decisions that were made during the meeting.</a:t>
            </a:r>
            <a:endParaRPr lang="en-US" altLang="zh-CN" sz="2200">
              <a:latin typeface="Times New Roman" panose="02020603050405020304" charset="0"/>
              <a:cs typeface="Times New Roman" panose="02020603050405020304" charset="0"/>
            </a:endParaRPr>
          </a:p>
          <a:p>
            <a:pPr marL="342900" indent="-342900" algn="just" fontAlgn="auto">
              <a:lnSpc>
                <a:spcPct val="100000"/>
              </a:lnSpc>
              <a:buFont typeface="Arial" panose="020B0604020202020204" pitchFamily="34" charset="0"/>
              <a:buChar char="•"/>
            </a:pPr>
            <a:r>
              <a:rPr lang="en-US" altLang="zh-CN" sz="2400" b="1">
                <a:latin typeface="Times New Roman" panose="02020603050405020304" charset="0"/>
                <a:cs typeface="Times New Roman" panose="02020603050405020304" charset="0"/>
              </a:rPr>
              <a:t>Actions assigned:</a:t>
            </a:r>
            <a:r>
              <a:rPr lang="en-US" altLang="zh-CN" sz="24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Record all the actions that were assigned to individuals or groups.</a:t>
            </a:r>
            <a:endParaRPr lang="en-US" altLang="zh-CN" sz="2200">
              <a:latin typeface="Times New Roman" panose="02020603050405020304" charset="0"/>
              <a:cs typeface="Times New Roman" panose="02020603050405020304" charset="0"/>
            </a:endParaRPr>
          </a:p>
          <a:p>
            <a:pPr marL="342900" indent="-342900" algn="just" fontAlgn="auto">
              <a:lnSpc>
                <a:spcPct val="100000"/>
              </a:lnSpc>
              <a:buFont typeface="Arial" panose="020B0604020202020204" pitchFamily="34" charset="0"/>
              <a:buChar char="•"/>
            </a:pPr>
            <a:r>
              <a:rPr lang="en-US" altLang="zh-CN" sz="2400" b="1">
                <a:latin typeface="Times New Roman" panose="02020603050405020304" charset="0"/>
                <a:cs typeface="Times New Roman" panose="02020603050405020304" charset="0"/>
              </a:rPr>
              <a:t>Next steps: </a:t>
            </a:r>
            <a:r>
              <a:rPr lang="en-US" altLang="zh-CN" sz="2200">
                <a:latin typeface="Times New Roman" panose="02020603050405020304" charset="0"/>
                <a:cs typeface="Times New Roman" panose="02020603050405020304" charset="0"/>
              </a:rPr>
              <a:t>Write down all the next steps or follow-up actions that were discussed.</a:t>
            </a:r>
            <a:endParaRPr lang="en-US" altLang="zh-CN" sz="2200">
              <a:latin typeface="Times New Roman" panose="02020603050405020304" charset="0"/>
              <a:cs typeface="Times New Roman" panose="02020603050405020304" charset="0"/>
            </a:endParaRPr>
          </a:p>
          <a:p>
            <a:pPr marL="342900" indent="-342900" algn="just" fontAlgn="auto">
              <a:lnSpc>
                <a:spcPct val="100000"/>
              </a:lnSpc>
              <a:buFont typeface="Arial" panose="020B0604020202020204" pitchFamily="34" charset="0"/>
              <a:buChar char="•"/>
            </a:pPr>
            <a:r>
              <a:rPr lang="en-US" altLang="zh-CN" sz="2400" b="1">
                <a:latin typeface="Times New Roman" panose="02020603050405020304" charset="0"/>
                <a:cs typeface="Times New Roman" panose="02020603050405020304" charset="0"/>
              </a:rPr>
              <a:t>Any other relevant information:</a:t>
            </a:r>
            <a:r>
              <a:rPr lang="en-US" altLang="zh-CN" sz="2400">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Include any other relevant information, such as announcements or presentations.</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1127125" y="955040"/>
            <a:ext cx="9983470"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b="1">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200" b="1">
                <a:solidFill>
                  <a:schemeClr val="tx2"/>
                </a:solidFill>
                <a:latin typeface="Times New Roman" panose="02020603050405020304" charset="0"/>
                <a:cs typeface="Times New Roman" panose="02020603050405020304" charset="0"/>
                <a:sym typeface="+mn-ea"/>
              </a:rPr>
              <a:t>Model 1: </a:t>
            </a: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ctr" fontAlgn="auto">
              <a:lnSpc>
                <a:spcPct val="120000"/>
              </a:lnSpc>
              <a:extLst>
                <a:ext uri="{35155182-B16C-46BC-9424-99874614C6A1}">
                  <wpsdc:indentchars xmlns:wpsdc="http://www.wps.cn/officeDocument/2017/drawingmlCustomData" val="200" checksum="4158780845"/>
                </a:ext>
              </a:extLst>
            </a:pPr>
            <a:r>
              <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rPr>
              <a:t>Meeting Minutes</a:t>
            </a:r>
            <a:endParaRPr lang="en-US" altLang="zh-CN" sz="24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Date: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April 2 </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Start and End Time:</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 10</a:t>
            </a: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00–11:00 a.m.</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Location: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Head office, Chongqing</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Attendee’s List</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l" fontAlgn="auto">
              <a:lnSpc>
                <a:spcPct val="120000"/>
              </a:lnSpc>
            </a:pPr>
            <a:r>
              <a:rPr lang="en-US" altLang="en-US"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Huang Yu</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l" fontAlgn="auto">
              <a:lnSpc>
                <a:spcPct val="120000"/>
              </a:lnSpc>
            </a:pPr>
            <a:r>
              <a:rPr lang="en-US" altLang="en-US"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Wang Dan</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l" fontAlgn="auto">
              <a:lnSpc>
                <a:spcPct val="120000"/>
              </a:lnSpc>
            </a:pPr>
            <a:r>
              <a:rPr lang="en-US" altLang="en-US"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Chen Cheng</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l" fontAlgn="auto">
              <a:lnSpc>
                <a:spcPct val="120000"/>
              </a:lnSpc>
            </a:pPr>
            <a:r>
              <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Absent List</a:t>
            </a: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lvl="1" indent="0" algn="l" fontAlgn="auto">
              <a:lnSpc>
                <a:spcPct val="120000"/>
              </a:lnSpc>
            </a:pPr>
            <a:r>
              <a:rPr lang="en-US" altLang="en-US"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a:t>
            </a:r>
            <a:r>
              <a:rPr lang="en-US" altLang="zh-CN" sz="1600" b="1" dirty="0">
                <a:solidFill>
                  <a:schemeClr val="tx2"/>
                </a:solidFill>
                <a:latin typeface="Times New Roman" panose="02020603050405020304" charset="0"/>
                <a:ea typeface="方正细谭黑简体"/>
                <a:cs typeface="Times New Roman" panose="02020603050405020304" charset="0"/>
                <a:sym typeface="Calibri Light" panose="020F0302020204030204"/>
              </a:rPr>
              <a:t> </a:t>
            </a: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None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l" fontAlgn="auto">
              <a:lnSpc>
                <a:spcPct val="120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l" fontAlgn="auto">
              <a:lnSpc>
                <a:spcPct val="120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l" fontAlgn="auto">
              <a:lnSpc>
                <a:spcPct val="120000"/>
              </a:lnSpc>
              <a:extLst>
                <a:ext uri="{35155182-B16C-46BC-9424-99874614C6A1}">
                  <wpsdc:indentchars xmlns:wpsdc="http://www.wps.cn/officeDocument/2017/drawingmlCustomData" val="200" checksum="1956455923"/>
                </a:ext>
              </a:extLst>
            </a:pPr>
            <a:endParaRPr lang="en-US" altLang="zh-CN"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4.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5.xml><?xml version="1.0" encoding="utf-8"?>
<p:tagLst xmlns:p="http://schemas.openxmlformats.org/presentationml/2006/main">
  <p:tag name="TABLE_ENDDRAG_ORIGIN_RECT" val="712*349"/>
  <p:tag name="TABLE_ENDDRAG_RECT" val="131*116*712*349"/>
</p:tagLst>
</file>

<file path=ppt/tags/tag16.xml><?xml version="1.0" encoding="utf-8"?>
<p:tagLst xmlns:p="http://schemas.openxmlformats.org/presentationml/2006/main">
  <p:tag name="TABLE_ENDDRAG_ORIGIN_RECT" val="712*418"/>
  <p:tag name="TABLE_ENDDRAG_RECT" val="132*63*712*418"/>
</p:tagLst>
</file>

<file path=ppt/tags/tag17.xml><?xml version="1.0" encoding="utf-8"?>
<p:tagLst xmlns:p="http://schemas.openxmlformats.org/presentationml/2006/main">
  <p:tag name="TABLE_ENDDRAG_ORIGIN_RECT" val="759*403"/>
  <p:tag name="TABLE_ENDDRAG_RECT" val="101*110*759*403"/>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1.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KSO_WM_DIAGRAM_VIRTUALLY_FRAME" val="{&quot;height&quot;:266.846062992126,&quot;left&quot;:79.67897637795275,&quot;top&quot;:177.54692913385827,&quot;width&quot;:805.0572440944882}"/>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12872</Words>
  <Application>WPS 演示</Application>
  <PresentationFormat>宽屏</PresentationFormat>
  <Paragraphs>517</Paragraphs>
  <Slides>36</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36</vt:i4>
      </vt:variant>
    </vt:vector>
  </HeadingPairs>
  <TitlesOfParts>
    <vt:vector size="53"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367</cp:revision>
  <dcterms:created xsi:type="dcterms:W3CDTF">2021-05-06T02:24:00Z</dcterms:created>
  <dcterms:modified xsi:type="dcterms:W3CDTF">2025-01-08T06:41:25Z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A580CF24DEA548B18106A2C39A721F43_13</vt:lpwstr>
  </property>
  <property fmtid="{D5CDD505-2E9C-101B-9397-08002B2CF9AE}" pid="3" name="KSOProductBuildVer">
    <vt:lpwstr>2052-12.1.0.19770</vt:lpwstr>
  </property>
</Properties>
</file>