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42" r:id="rId9"/>
    <p:sldId id="541" r:id="rId10"/>
    <p:sldId id="592" r:id="rId11"/>
    <p:sldId id="593" r:id="rId12"/>
    <p:sldId id="543" r:id="rId13"/>
    <p:sldId id="594" r:id="rId14"/>
    <p:sldId id="544" r:id="rId15"/>
    <p:sldId id="595" r:id="rId16"/>
    <p:sldId id="385" r:id="rId17"/>
    <p:sldId id="447" r:id="rId18"/>
    <p:sldId id="545" r:id="rId19"/>
    <p:sldId id="546" r:id="rId20"/>
    <p:sldId id="547" r:id="rId21"/>
    <p:sldId id="550" r:id="rId22"/>
    <p:sldId id="549" r:id="rId23"/>
    <p:sldId id="526" r:id="rId24"/>
    <p:sldId id="528" r:id="rId25"/>
    <p:sldId id="644" r:id="rId26"/>
    <p:sldId id="386" r:id="rId27"/>
    <p:sldId id="415" r:id="rId28"/>
    <p:sldId id="645" r:id="rId29"/>
    <p:sldId id="646" r:id="rId30"/>
    <p:sldId id="647" r:id="rId31"/>
    <p:sldId id="529" r:id="rId32"/>
    <p:sldId id="648" r:id="rId33"/>
    <p:sldId id="649" r:id="rId34"/>
    <p:sldId id="530" r:id="rId35"/>
    <p:sldId id="650" r:id="rId36"/>
    <p:sldId id="651" r:id="rId37"/>
    <p:sldId id="652" r:id="rId38"/>
    <p:sldId id="419" r:id="rId39"/>
    <p:sldId id="421" r:id="rId40"/>
    <p:sldId id="653" r:id="rId41"/>
    <p:sldId id="654" r:id="rId42"/>
    <p:sldId id="422" r:id="rId43"/>
    <p:sldId id="551" r:id="rId44"/>
    <p:sldId id="432" r:id="rId45"/>
    <p:sldId id="655" r:id="rId46"/>
    <p:sldId id="656" r:id="rId47"/>
    <p:sldId id="436" r:id="rId48"/>
    <p:sldId id="657" r:id="rId49"/>
    <p:sldId id="433" r:id="rId50"/>
    <p:sldId id="434" r:id="rId51"/>
    <p:sldId id="533" r:id="rId52"/>
    <p:sldId id="658" r:id="rId53"/>
    <p:sldId id="659" r:id="rId54"/>
    <p:sldId id="660" r:id="rId55"/>
    <p:sldId id="661" r:id="rId56"/>
    <p:sldId id="679" r:id="rId57"/>
    <p:sldId id="662" r:id="rId58"/>
    <p:sldId id="435" r:id="rId59"/>
    <p:sldId id="663" r:id="rId60"/>
    <p:sldId id="446"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08" userDrawn="1">
          <p15:clr>
            <a:srgbClr val="A4A3A4"/>
          </p15:clr>
        </p15:guide>
        <p15:guide id="2" pos="38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4008"/>
        <p:guide pos="382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35.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3" Type="http://schemas.openxmlformats.org/officeDocument/2006/relationships/notesSlide" Target="../notesSlides/notesSlide13.xml"/><Relationship Id="rId22" Type="http://schemas.openxmlformats.org/officeDocument/2006/relationships/slideLayout" Target="../slideLayouts/slideLayout3.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749935"/>
            <a:ext cx="10702290" cy="565150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Revised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technology readiness to obtain devices down to nanoscale dimensions and the possibility to exponentially scale the device densities up to billions of devices per mm, make silicon-based microelectronics a good candidate for addressing immediate high-performance needs in flexible electronics. For this the first issue to be overcome is the lack of flexibility of silicon wafers. This has been achieved by thinning the wafers down to &lt;50 </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µ</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 using a range of technologies. Silicon chips from such thinned wafers, or ultra-thin chips (UTCs), are ideal for high-performance flexible electronics as they are physically bendable and have stable electronic response for the bending state. The excellent form factor of UTCs makes their integration on flexible substrates better than the conventional thick chips. Further, thanks to reduced package volume and lower parasitic capacitance, the UTCs have better high-frequency performances and lower power consumption. With these features UTCs can underpin advances in areas such as sensing, computing, data storage, and energy.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508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Original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Because the scope of UTCs is wide, a comprehensive review of various technological and applied aspects will complement several reviews that have mainly focused on organic semiconductors and their processing techniques. A few review articles discuss layer transfer processes and thin film silicon for solar cells. Only a few review articles were published related to UTCs and they have covered limited areas such as wafer thinning methods. The analysis of UTCs covering topic such as changes in electrical-mechanical-optical-thermal properties, packaging, and response variations that are induced by stress, and comparison of various thinning methods have not been reported thus far. The in-depth analysis present in this paper fill the above gap in the literature and provide a complete overview of the research related to UTCs.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2163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Revised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Given the wide scope of UTCs, a comprehensive review of various technological and applied aspects will complement reviews focusing on organic semiconductors and their processing techniques such as printing or vacuum deposition. A few review articles have also discussed layer transfer processes and thin film silicon for solar cells. Related to UTCs, only a few review articles have been published and they have covered limited areas such as wafer thinning methods. The analysis of UTCs covering topics such as changes in electrical-mechanical-optical-thermal properties, packaging, and stress-induced response variations, and comparison of various thinning methods has not been reported thus far. The in-depth analysis presented in this paper fills the above gaps in the literature and provides a complete overview of the research related to UTCs.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1 of Model 1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475105" y="1778000"/>
          <a:ext cx="9116697" cy="4267200"/>
        </p:xfrm>
        <a:graphic>
          <a:graphicData uri="http://schemas.openxmlformats.org/drawingml/2006/table">
            <a:tbl>
              <a:tblPr firstRow="1" bandRow="1">
                <a:tableStyleId>{5940675A-B579-460E-94D1-54222C63F5DA}</a:tableStyleId>
              </a:tblPr>
              <a:tblGrid>
                <a:gridCol w="3038899"/>
                <a:gridCol w="3038899"/>
                <a:gridCol w="3038899"/>
              </a:tblGrid>
              <a:tr h="387985">
                <a:tc>
                  <a:txBody>
                    <a:bodyPr/>
                    <a:p>
                      <a:pPr algn="ctr">
                        <a:buNone/>
                      </a:pPr>
                      <a:r>
                        <a:rPr lang="en-US" altLang="zh-CN" sz="2000" b="1">
                          <a:latin typeface="Times New Roman" panose="02020603050405020304" charset="0"/>
                          <a:cs typeface="Times New Roman" panose="02020603050405020304" charset="0"/>
                        </a:rPr>
                        <a:t>Types of writing problems</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Examples</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Revision</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35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879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矩形: 圆角 36"/>
          <p:cNvSpPr/>
          <p:nvPr>
            <p:custDataLst>
              <p:tags r:id="rId2"/>
            </p:custDataLst>
          </p:nvPr>
        </p:nvSpPr>
        <p:spPr>
          <a:xfrm>
            <a:off x="993140" y="770890"/>
            <a:ext cx="10150475" cy="531558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Original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Climate change is an indisputable worldwide concern with far-reaching effects for both natural and human systems. We notice the impacts over the past ten years, for example, extreme weather events are becoming more and more frequent and severe. There are hurricanes, floods, wildfires, and droughts that severely damage vital infrastructure, disrupt economies, and result in huge costs to society and the environment. It is important for businesses to understand the effects of climate change on their operations and build resilience plans when there are more and more threats. The business sector plays an important role in society and is linked to various aspects of the economy, environment, and society. Climate change poses significant risks to businesses.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1083310"/>
            <a:ext cx="10047605" cy="4947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Supply chain are disrupted and operational costs increased while demand for goods and services is reduced. It is estimated that when average temperature increases by 1</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 , the global GDP decreases by around 1.2%. There the urgent need for measures to mitigate and adapt climate change effectively to mitigate the negative effects of rising temperatures on global economic productivity. Schlenker and Roberts (2009) highlight that climate change can damage U.S. crop production severely and calls for active measures to make food safe when climatic conditions are changing. The proactive measures are necessary to adapt and mitigate the effects of climate change, ensuring business continuity and long-term sustainability.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1183005" y="881380"/>
            <a:ext cx="9952990" cy="5102225"/>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Revised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Climate change is an indisputable worldwide concern with far-reaching effects for both natural and human systems. The impacts have been more noticeable over the past ten years, evidenced by the increase in the frequency and severity of extreme weather events. Hurricanes, floods, wildfires, and droughts are only a few examples of events that have severely damaged vital infrastructure, disrupted economies, and resulted in huge costs to society and the environment. Given these mounting threats, it is critical for businesses to understand the effects of climate change on their operations and build resilience plans. The business sector plays a crucial role in society and is intricately linked to various aspects of the economy, environment, and social fabric.</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869950"/>
            <a:ext cx="10047605" cy="494792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Climate change poses significant risks to businesses, ranging from supply chain disruptions and increased operational costs to reduced demand for goods and services. It is estimated that for each 1</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 increase in average temperature, the global GDP decreases by around 1.2%, emphasizing the urgent need for effective climate change mitigation and adaptation measures to mitigate the adverse effects of rising temperatures on global economic productivity. Schlenker and Roberts (2009) highlight the severe damages that climate change can inflict on U.S. crop production and call for proactive measures to safeguard food security with changing climatic conditions. These risks necessitate proactive measures to adapt and mitigate the effects of climate change, ensuring business continuity and long-term sustainability.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771525"/>
            <a:ext cx="10047605" cy="50952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Original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Businesses need to integrate climate science into their conventional decision-making processes to effectively solve climate risks. They assess their sensitivity to climate change, anticipate future impacts, and plan to improve resilience with this method of integration. It is difficult to integrate climate science into business operations. It is difficult for businesses to use climate date directly because the climate models are complex, their resolutions are spatial and temporal, and the surrounding future estimates are uncertain. It is required to introduce new approaches, which can decrease the gap between climate science and business decision-making.</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614680"/>
            <a:ext cx="10047605" cy="528828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Revised Version: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To effectively address climate risks, businesses need to integrate climate science into their conventional decision-making processes. This integration enables them to assess their sensitivity to climate change, anticipate future impacts, and plan to improve resilience. It is, however, difficult to incorporate climate science into business operations. Direct use of climate data by businesses is challenging due to the complexity of climate models, their spatial and temporal resolutions, and the uncertainty surrounding future estimates. Therefore, it is required to introduce novel approaches that can bridge the gap between climate science and business decision-making.</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Unit7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Revision</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597660" y="629920"/>
            <a:ext cx="8834120" cy="953135"/>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summarize the skills of writing and fill in the table below with revision strategies and examples.</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282700" y="1711325"/>
          <a:ext cx="9463405" cy="4358640"/>
        </p:xfrm>
        <a:graphic>
          <a:graphicData uri="http://schemas.openxmlformats.org/drawingml/2006/table">
            <a:tbl>
              <a:tblPr firstRow="1" bandRow="1">
                <a:tableStyleId>{5940675A-B579-460E-94D1-54222C63F5DA}</a:tableStyleId>
              </a:tblPr>
              <a:tblGrid>
                <a:gridCol w="1800860"/>
                <a:gridCol w="2045970"/>
                <a:gridCol w="2971165"/>
                <a:gridCol w="2645410"/>
              </a:tblGrid>
              <a:tr h="365760">
                <a:tc>
                  <a:txBody>
                    <a:bodyPr/>
                    <a:p>
                      <a:pPr algn="ctr">
                        <a:buNone/>
                      </a:pPr>
                      <a:r>
                        <a:rPr lang="en-US" altLang="zh-CN" sz="2000" b="1">
                          <a:latin typeface="Times New Roman" panose="02020603050405020304" charset="0"/>
                          <a:cs typeface="Times New Roman" panose="02020603050405020304" charset="0"/>
                        </a:rPr>
                        <a:t>How to make transitions</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How to build coherence</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How to mark the logic with signal words</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How to build complex </a:t>
                      </a:r>
                      <a:endParaRPr lang="en-US" altLang="zh-CN" sz="2000" b="1">
                        <a:latin typeface="Times New Roman" panose="02020603050405020304" charset="0"/>
                        <a:cs typeface="Times New Roman" panose="02020603050405020304" charset="0"/>
                      </a:endParaRPr>
                    </a:p>
                    <a:p>
                      <a:pPr algn="ctr">
                        <a:buNone/>
                      </a:pPr>
                      <a:r>
                        <a:rPr lang="en-US" altLang="zh-CN" sz="2000" b="1">
                          <a:latin typeface="Times New Roman" panose="02020603050405020304" charset="0"/>
                          <a:cs typeface="Times New Roman" panose="02020603050405020304" charset="0"/>
                        </a:rPr>
                        <a:t>sentences</a:t>
                      </a:r>
                      <a:endParaRPr lang="en-US" altLang="zh-CN" sz="20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179830"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(1) Revision questions</a:t>
            </a:r>
            <a:endParaRPr lang="en-US" altLang="zh-CN" sz="3200" b="1">
              <a:solidFill>
                <a:schemeClr val="accent1"/>
              </a:solidFill>
              <a:latin typeface="Times New Roman" panose="02020603050405020304" charset="0"/>
              <a:cs typeface="Times New Roman" panose="02020603050405020304" charset="0"/>
            </a:endParaRPr>
          </a:p>
        </p:txBody>
      </p:sp>
      <p:sp>
        <p:nvSpPr>
          <p:cNvPr id="4" name="Content Placeholder 2"/>
          <p:cNvSpPr>
            <a:spLocks noGrp="1"/>
          </p:cNvSpPr>
          <p:nvPr/>
        </p:nvSpPr>
        <p:spPr>
          <a:xfrm>
            <a:off x="1316355" y="1417955"/>
            <a:ext cx="9027160" cy="4914265"/>
          </a:xfrm>
          <a:prstGeom prst="rect">
            <a:avLst/>
          </a:prstGeom>
        </p:spPr>
        <p:txBody>
          <a:bodyPr vert="horz" lIns="91440" tIns="45720" rIns="91440" bIns="45720" rtlCol="0">
            <a:normAutofit fontScale="40000"/>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en-US" altLang="zh-CN" sz="7000">
                <a:latin typeface="宋体" panose="02010600030101010101" pitchFamily="2" charset="-122"/>
                <a:ea typeface="宋体" panose="02010600030101010101" pitchFamily="2" charset="-122"/>
                <a:cs typeface="Times New Roman" panose="02020603050405020304" charset="0"/>
              </a:rPr>
              <a:t>◎</a:t>
            </a:r>
            <a:r>
              <a:rPr lang="en-US" altLang="zh-CN" sz="7000">
                <a:latin typeface="Times New Roman" panose="02020603050405020304" charset="0"/>
                <a:cs typeface="Times New Roman" panose="02020603050405020304" charset="0"/>
              </a:rPr>
              <a:t> Revising Content </a:t>
            </a:r>
            <a:endParaRPr lang="en-US" altLang="zh-CN" sz="7000">
              <a:latin typeface="Times New Roman" panose="02020603050405020304" charset="0"/>
              <a:cs typeface="Times New Roman" panose="02020603050405020304" charset="0"/>
            </a:endParaRPr>
          </a:p>
          <a:p>
            <a:pPr marL="0" indent="0" algn="just" fontAlgn="auto">
              <a:lnSpc>
                <a:spcPct val="125000"/>
              </a:lnSpc>
              <a:spcBef>
                <a:spcPts val="0"/>
              </a:spcBef>
              <a:buNone/>
            </a:pPr>
            <a:r>
              <a:rPr lang="en-US" altLang="zh-CN" sz="6000">
                <a:latin typeface="Times New Roman" panose="02020603050405020304" charset="0"/>
                <a:cs typeface="Times New Roman" panose="02020603050405020304" charset="0"/>
              </a:rPr>
              <a:t>To revise the content of your essay, ask yourself these questions:</a:t>
            </a:r>
            <a:endParaRPr lang="en-US" altLang="zh-CN" sz="6000">
              <a:latin typeface="Times New Roman" panose="02020603050405020304" charset="0"/>
              <a:cs typeface="Times New Roman" panose="02020603050405020304" charset="0"/>
            </a:endParaRPr>
          </a:p>
          <a:p>
            <a:pPr marL="0" indent="0" algn="just" fontAlgn="auto">
              <a:lnSpc>
                <a:spcPct val="125000"/>
              </a:lnSpc>
              <a:spcBef>
                <a:spcPts val="0"/>
              </a:spcBef>
              <a:buNone/>
            </a:pPr>
            <a:r>
              <a:rPr lang="en-US" altLang="zh-CN" sz="5500">
                <a:solidFill>
                  <a:schemeClr val="tx1"/>
                </a:solidFill>
                <a:uFillTx/>
                <a:latin typeface="Times New Roman" panose="02020603050405020304" charset="0"/>
                <a:cs typeface="Times New Roman" panose="02020603050405020304" charset="0"/>
              </a:rPr>
              <a:t>a) Is my essay unified? Do I have a thesis that is clearly stated or implied in the introductory paragraph of my essay? Do all my supporting paragraphs truly support and back up my thesis?</a:t>
            </a:r>
            <a:endParaRPr lang="en-US" altLang="zh-CN" sz="5500">
              <a:solidFill>
                <a:schemeClr val="tx1"/>
              </a:solidFill>
              <a:uFillTx/>
              <a:latin typeface="Times New Roman" panose="02020603050405020304" charset="0"/>
              <a:cs typeface="Times New Roman" panose="02020603050405020304" charset="0"/>
            </a:endParaRPr>
          </a:p>
          <a:p>
            <a:pPr marL="0" indent="0" algn="just" fontAlgn="auto">
              <a:lnSpc>
                <a:spcPct val="125000"/>
              </a:lnSpc>
              <a:spcBef>
                <a:spcPts val="0"/>
              </a:spcBef>
              <a:buNone/>
            </a:pPr>
            <a:r>
              <a:rPr lang="en-US" altLang="zh-CN" sz="5500">
                <a:solidFill>
                  <a:schemeClr val="tx1"/>
                </a:solidFill>
                <a:uFillTx/>
                <a:latin typeface="Times New Roman" panose="02020603050405020304" charset="0"/>
                <a:cs typeface="Times New Roman" panose="02020603050405020304" charset="0"/>
              </a:rPr>
              <a:t>b) Is my essay supported? Are there three separate supporting points for the thesis? Do I have enough specific evidence for each of the three supporting points? </a:t>
            </a:r>
            <a:endParaRPr lang="en-US" altLang="zh-CN" sz="5500">
              <a:solidFill>
                <a:schemeClr val="tx1"/>
              </a:solidFill>
              <a:uFillTx/>
              <a:latin typeface="Times New Roman" panose="02020603050405020304" charset="0"/>
              <a:cs typeface="Times New Roman" panose="02020603050405020304" charset="0"/>
            </a:endParaRPr>
          </a:p>
          <a:p>
            <a:pPr marL="0" indent="0" algn="just" fontAlgn="auto">
              <a:lnSpc>
                <a:spcPct val="125000"/>
              </a:lnSpc>
              <a:spcBef>
                <a:spcPts val="0"/>
              </a:spcBef>
              <a:buNone/>
            </a:pPr>
            <a:r>
              <a:rPr lang="en-US" altLang="zh-CN" sz="5500">
                <a:solidFill>
                  <a:schemeClr val="tx1"/>
                </a:solidFill>
                <a:uFillTx/>
                <a:latin typeface="Times New Roman" panose="02020603050405020304" charset="0"/>
                <a:cs typeface="Times New Roman" panose="02020603050405020304" charset="0"/>
              </a:rPr>
              <a:t>c) Is my essay organized? Do I have an interesting introduction, a solid conclusion, and an accurate title? Do I have a clear method of organizing my essay? Do I use transitions and other connecting words?</a:t>
            </a:r>
            <a:endParaRPr lang="en-US" altLang="zh-CN" sz="5500">
              <a:solidFill>
                <a:schemeClr val="tx1"/>
              </a:solidFill>
              <a:uFillTx/>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32865" y="1503680"/>
            <a:ext cx="9568815" cy="4310380"/>
          </a:xfrm>
          <a:prstGeom prst="rect">
            <a:avLst/>
          </a:prstGeom>
          <a:noFill/>
        </p:spPr>
        <p:txBody>
          <a:bodyPr wrap="square" rtlCol="0">
            <a:noAutofit/>
          </a:bodyPr>
          <a:p>
            <a:pPr marL="0" algn="l">
              <a:buClrTx/>
              <a:buSzTx/>
              <a:buNone/>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Revising Sentences</a:t>
            </a:r>
            <a:r>
              <a:rPr lang="en-US" altLang="zh-CN" sz="2400">
                <a:latin typeface="Times New Roman" panose="02020603050405020304" charset="0"/>
                <a:ea typeface="宋体" panose="02010600030101010101" pitchFamily="2" charset="-122"/>
                <a:cs typeface="Times New Roman" panose="02020603050405020304" charset="0"/>
                <a:sym typeface="+mn-ea"/>
              </a:rPr>
              <a:t> </a:t>
            </a:r>
            <a:endParaRPr lang="en-US" altLang="zh-CN">
              <a:latin typeface="Times New Roman" panose="02020603050405020304" charset="0"/>
              <a:ea typeface="宋体" panose="02010600030101010101" pitchFamily="2" charset="-122"/>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To revise the sentences in your essay, ask yourself the following questions:</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a) Do I use parallelism to balance my words and ideas? </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b) Do I have a consistent point of view? </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c) Do I use specific words? </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d) Do I use active verbs? </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e) Do I use words effectively by avoiding slang, clich</a:t>
            </a:r>
            <a:r>
              <a:rPr lang="en-US" altLang="en-US" sz="2400">
                <a:latin typeface="Times New Roman" panose="02020603050405020304" charset="0"/>
                <a:cs typeface="Times New Roman" panose="02020603050405020304" charset="0"/>
                <a:sym typeface="+mn-ea"/>
              </a:rPr>
              <a:t>é</a:t>
            </a:r>
            <a:r>
              <a:rPr lang="en-US" altLang="zh-CN" sz="2400">
                <a:latin typeface="Times New Roman" panose="02020603050405020304" charset="0"/>
                <a:cs typeface="Times New Roman" panose="02020603050405020304" charset="0"/>
                <a:sym typeface="+mn-ea"/>
              </a:rPr>
              <a:t>s, and wordiness? </a:t>
            </a:r>
            <a:endParaRPr lang="en-US" altLang="zh-CN" sz="2400">
              <a:latin typeface="Times New Roman" panose="02020603050405020304" charset="0"/>
              <a:cs typeface="Times New Roman" panose="02020603050405020304" charset="0"/>
            </a:endParaRPr>
          </a:p>
          <a:p>
            <a:pPr indent="0" fontAlgn="auto">
              <a:lnSpc>
                <a:spcPct val="125000"/>
              </a:lnSpc>
              <a:spcBef>
                <a:spcPts val="0"/>
              </a:spcBef>
              <a:buNone/>
            </a:pPr>
            <a:r>
              <a:rPr lang="en-US" altLang="zh-CN" sz="2400">
                <a:latin typeface="Times New Roman" panose="02020603050405020304" charset="0"/>
                <a:cs typeface="Times New Roman" panose="02020603050405020304" charset="0"/>
                <a:sym typeface="+mn-ea"/>
              </a:rPr>
              <a:t>f) Do I vary my sentences?</a:t>
            </a:r>
            <a:endParaRPr lang="en-US" altLang="zh-CN" sz="2400">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638425"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(2) Subject-verb agreement</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24660"/>
            <a:ext cx="9373235" cy="1706880"/>
          </a:xfrm>
          <a:prstGeom prst="rect">
            <a:avLst/>
          </a:prstGeom>
          <a:noFill/>
        </p:spPr>
        <p:txBody>
          <a:bodyPr wrap="square" rtlCol="0">
            <a:spAutoFit/>
          </a:bodyPr>
          <a:lstStyle/>
          <a:p>
            <a:pPr indent="0" algn="just" fontAlgn="auto">
              <a:lnSpc>
                <a:spcPct val="125000"/>
              </a:lnSpc>
            </a:pPr>
            <a:r>
              <a:rPr lang="en-US" altLang="zh-CN" sz="2800">
                <a:latin typeface="Times New Roman" panose="02020603050405020304" charset="0"/>
                <a:cs typeface="Times New Roman" panose="02020603050405020304" charset="0"/>
              </a:rPr>
              <a:t>Subject-verb agreement is the grammatical rule that the verb or verbs in a sentence must match the number, person, and gender of the subject.</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552700"/>
            <a:ext cx="9592945" cy="261493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While the integration of AI and deep learning </a:t>
            </a:r>
            <a:r>
              <a:rPr lang="en-US" altLang="zh-CN" sz="2400" i="1" u="sng">
                <a:latin typeface="Times New Roman" panose="02020603050405020304" charset="0"/>
                <a:cs typeface="Times New Roman" panose="02020603050405020304" charset="0"/>
              </a:rPr>
              <a:t>present</a:t>
            </a:r>
            <a:r>
              <a:rPr lang="en-US" altLang="zh-CN" sz="2400" i="1">
                <a:latin typeface="Times New Roman" panose="02020603050405020304" charset="0"/>
                <a:cs typeface="Times New Roman" panose="02020603050405020304" charset="0"/>
              </a:rPr>
              <a:t> exciting opportunities for enhancing business resilience, it also </a:t>
            </a:r>
            <a:r>
              <a:rPr lang="en-US" altLang="zh-CN" sz="2400" i="1" u="sng">
                <a:latin typeface="Times New Roman" panose="02020603050405020304" charset="0"/>
                <a:cs typeface="Times New Roman" panose="02020603050405020304" charset="0"/>
              </a:rPr>
              <a:t>bring </a:t>
            </a:r>
            <a:r>
              <a:rPr lang="en-US" altLang="zh-CN" sz="2400" i="1">
                <a:latin typeface="Times New Roman" panose="02020603050405020304" charset="0"/>
                <a:cs typeface="Times New Roman" panose="02020603050405020304" charset="0"/>
              </a:rPr>
              <a:t>some challenges.</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While the integration of AI and deep learning </a:t>
            </a:r>
            <a:r>
              <a:rPr lang="en-US" altLang="zh-CN" sz="2400" i="1" u="sng">
                <a:latin typeface="Times New Roman" panose="02020603050405020304" charset="0"/>
                <a:cs typeface="Times New Roman" panose="02020603050405020304" charset="0"/>
              </a:rPr>
              <a:t>presents</a:t>
            </a:r>
            <a:r>
              <a:rPr lang="en-US" altLang="zh-CN" sz="2400" i="1">
                <a:latin typeface="Times New Roman" panose="02020603050405020304" charset="0"/>
                <a:cs typeface="Times New Roman" panose="02020603050405020304" charset="0"/>
              </a:rPr>
              <a:t> exciting opportunities for enhancing business resilience, it also </a:t>
            </a:r>
            <a:r>
              <a:rPr lang="en-US" altLang="zh-CN" sz="2400" i="1" u="sng">
                <a:latin typeface="Times New Roman" panose="02020603050405020304" charset="0"/>
                <a:cs typeface="Times New Roman" panose="02020603050405020304" charset="0"/>
              </a:rPr>
              <a:t>brings</a:t>
            </a:r>
            <a:r>
              <a:rPr lang="en-US" altLang="zh-CN" sz="2400" i="1">
                <a:latin typeface="Times New Roman" panose="02020603050405020304" charset="0"/>
                <a:cs typeface="Times New Roman" panose="02020603050405020304" charset="0"/>
              </a:rPr>
              <a:t> some challenges.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96786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933450"/>
            <a:ext cx="9056370" cy="953135"/>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1. The singular subject “it” and the plural subject “they” use different versions of the verb.</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552700"/>
            <a:ext cx="9592945" cy="261493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Climate change </a:t>
            </a:r>
            <a:r>
              <a:rPr lang="en-US" altLang="zh-CN" sz="2400" i="1" u="sng">
                <a:latin typeface="Times New Roman" panose="02020603050405020304" charset="0"/>
                <a:cs typeface="Times New Roman" panose="02020603050405020304" charset="0"/>
              </a:rPr>
              <a:t>pose</a:t>
            </a:r>
            <a:r>
              <a:rPr lang="en-US" altLang="zh-CN" sz="2400" i="1">
                <a:latin typeface="Times New Roman" panose="02020603050405020304" charset="0"/>
                <a:cs typeface="Times New Roman" panose="02020603050405020304" charset="0"/>
              </a:rPr>
              <a:t> both risks and opportunities for businesses across various sectors. Understanding these risks </a:t>
            </a:r>
            <a:r>
              <a:rPr lang="en-US" altLang="zh-CN" sz="2400" i="1" u="sng">
                <a:latin typeface="Times New Roman" panose="02020603050405020304" charset="0"/>
                <a:cs typeface="Times New Roman" panose="02020603050405020304" charset="0"/>
              </a:rPr>
              <a:t>help</a:t>
            </a:r>
            <a:r>
              <a:rPr lang="en-US" altLang="zh-CN" sz="2400" i="1">
                <a:latin typeface="Times New Roman" panose="02020603050405020304" charset="0"/>
                <a:cs typeface="Times New Roman" panose="02020603050405020304" charset="0"/>
              </a:rPr>
              <a:t> businesses develop effective adaptation and resilience strategies.</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Climate change</a:t>
            </a:r>
            <a:r>
              <a:rPr lang="en-US" altLang="zh-CN" sz="2400" i="1" u="sng">
                <a:latin typeface="Times New Roman" panose="02020603050405020304" charset="0"/>
                <a:cs typeface="Times New Roman" panose="02020603050405020304" charset="0"/>
              </a:rPr>
              <a:t> poses</a:t>
            </a:r>
            <a:r>
              <a:rPr lang="en-US" altLang="zh-CN" sz="2400" i="1">
                <a:latin typeface="Times New Roman" panose="02020603050405020304" charset="0"/>
                <a:cs typeface="Times New Roman" panose="02020603050405020304" charset="0"/>
              </a:rPr>
              <a:t> both risks and opportunities for businesses across various sectors. Understanding these risks </a:t>
            </a:r>
            <a:r>
              <a:rPr lang="en-US" altLang="zh-CN" sz="2400" i="1" u="sng">
                <a:latin typeface="Times New Roman" panose="02020603050405020304" charset="0"/>
                <a:cs typeface="Times New Roman" panose="02020603050405020304" charset="0"/>
              </a:rPr>
              <a:t>helps</a:t>
            </a:r>
            <a:r>
              <a:rPr lang="en-US" altLang="zh-CN" sz="2400" i="1">
                <a:latin typeface="Times New Roman" panose="02020603050405020304" charset="0"/>
                <a:cs typeface="Times New Roman" panose="02020603050405020304" charset="0"/>
              </a:rPr>
              <a:t> businesses develop effective adaptation and resilience strategies.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96786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716280"/>
            <a:ext cx="9056370" cy="1383665"/>
          </a:xfrm>
          <a:prstGeom prst="rect">
            <a:avLst/>
          </a:prstGeom>
          <a:noFill/>
        </p:spPr>
        <p:txBody>
          <a:bodyPr wrap="square" rtlCol="0">
            <a:spAutoFit/>
          </a:bodyPr>
          <a:p>
            <a:pPr algn="just"/>
            <a:r>
              <a:rPr lang="en-US" altLang="zh-CN" sz="2800" b="1">
                <a:solidFill>
                  <a:schemeClr val="accent2">
                    <a:lumMod val="75000"/>
                  </a:schemeClr>
                </a:solidFill>
                <a:latin typeface="Times New Roman" panose="02020603050405020304" charset="0"/>
                <a:cs typeface="Times New Roman" panose="02020603050405020304" charset="0"/>
              </a:rPr>
              <a:t>2. The infinite verb phrases as the subject (-ing participles, -ed participles, infinitives) should be followed with the singular form of the verb.</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552700"/>
            <a:ext cx="9592945" cy="335343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A framework incorporating probable climate threats to business ecology with principles of robustness, resourcefulness, redundancy, and rapidity </a:t>
            </a:r>
            <a:r>
              <a:rPr lang="en-US" altLang="zh-CN" sz="2400" i="1" u="sng">
                <a:latin typeface="Times New Roman" panose="02020603050405020304" charset="0"/>
                <a:cs typeface="Times New Roman" panose="02020603050405020304" charset="0"/>
              </a:rPr>
              <a:t>have</a:t>
            </a:r>
            <a:r>
              <a:rPr lang="en-US" altLang="zh-CN" sz="2400" i="1">
                <a:latin typeface="Times New Roman" panose="02020603050405020304" charset="0"/>
                <a:cs typeface="Times New Roman" panose="02020603050405020304" charset="0"/>
              </a:rPr>
              <a:t> been proposed to adapt and mitigate associated risks for a climate-resilient business ecosystem.</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A framework incorporating probable climate threats to business ecology with principles of robustness, resourcefulness, redundancy, and rapidity </a:t>
            </a:r>
            <a:r>
              <a:rPr lang="en-US" altLang="zh-CN" sz="2400" i="1" u="sng">
                <a:latin typeface="Times New Roman" panose="02020603050405020304" charset="0"/>
                <a:cs typeface="Times New Roman" panose="02020603050405020304" charset="0"/>
              </a:rPr>
              <a:t>has</a:t>
            </a:r>
            <a:r>
              <a:rPr lang="en-US" altLang="zh-CN" sz="2400" i="1">
                <a:latin typeface="Times New Roman" panose="02020603050405020304" charset="0"/>
                <a:cs typeface="Times New Roman" panose="02020603050405020304" charset="0"/>
              </a:rPr>
              <a:t> been proposed to adapt and mitigate associated risks for a climate-resilient business ecosystem.</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20999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716280"/>
            <a:ext cx="9056370" cy="1383665"/>
          </a:xfrm>
          <a:prstGeom prst="rect">
            <a:avLst/>
          </a:prstGeom>
          <a:noFill/>
        </p:spPr>
        <p:txBody>
          <a:bodyPr wrap="square" rtlCol="0">
            <a:spAutoFit/>
          </a:bodyPr>
          <a:p>
            <a:pPr algn="just"/>
            <a:r>
              <a:rPr lang="en-US" altLang="zh-CN" sz="2800" b="1">
                <a:solidFill>
                  <a:schemeClr val="accent2">
                    <a:lumMod val="75000"/>
                  </a:schemeClr>
                </a:solidFill>
                <a:latin typeface="Times New Roman" panose="02020603050405020304" charset="0"/>
                <a:cs typeface="Times New Roman" panose="02020603050405020304" charset="0"/>
              </a:rPr>
              <a:t>3. The subject might be separated from the predicate with a long modifier and you need to be cautious about the verb form to match the distant subject.</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760980"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sym typeface="+mn-ea"/>
              </a:rPr>
              <a:t>(3) </a:t>
            </a:r>
            <a:r>
              <a:rPr lang="en-US" altLang="zh-CN" sz="3600" b="1">
                <a:solidFill>
                  <a:schemeClr val="accent1"/>
                </a:solidFill>
                <a:latin typeface="Times New Roman" panose="02020603050405020304" charset="0"/>
                <a:cs typeface="Times New Roman" panose="02020603050405020304" charset="0"/>
              </a:rPr>
              <a:t>Using parallelism</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24660"/>
            <a:ext cx="9373235" cy="2245360"/>
          </a:xfrm>
          <a:prstGeom prst="rect">
            <a:avLst/>
          </a:prstGeom>
          <a:noFill/>
        </p:spPr>
        <p:txBody>
          <a:bodyPr wrap="square" rtlCol="0">
            <a:spAutoFit/>
          </a:bodyPr>
          <a:lstStyle/>
          <a:p>
            <a:pPr indent="0" algn="just" fontAlgn="auto">
              <a:lnSpc>
                <a:spcPct val="125000"/>
              </a:lnSpc>
            </a:pPr>
            <a:r>
              <a:rPr lang="en-US" altLang="zh-CN" sz="2800">
                <a:latin typeface="Times New Roman" panose="02020603050405020304" charset="0"/>
                <a:cs typeface="Times New Roman" panose="02020603050405020304" charset="0"/>
              </a:rPr>
              <a:t>Words in a pair or a series should have parallel structure. By balancing the items in a pair or a series so that they have the same kind of structure, you will make the sentence clearer and easier to read.</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200785" y="1306195"/>
            <a:ext cx="9911080" cy="3784600"/>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Liu and Zhang pointed out that talent flow and technology spillover improve the enterprises’ technological innovation, ensure the demand of the export enterprises for talent, make the production of export products more efficient, make export more extensive and competitive.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Liu and Zhang pointed out that talent flow and technology spillover can boost the enterprises’ technological innovation, meet the export enterprises’ demand for talent, guarantee the production efficiency of export products, and improve export scale and competitiveness.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5441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760980"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sym typeface="+mn-ea"/>
              </a:rPr>
              <a:t>(4) </a:t>
            </a:r>
            <a:r>
              <a:rPr lang="en-US" altLang="zh-CN" sz="3600" b="1">
                <a:solidFill>
                  <a:schemeClr val="accent1"/>
                </a:solidFill>
                <a:latin typeface="Times New Roman" panose="02020603050405020304" charset="0"/>
                <a:cs typeface="Times New Roman" panose="02020603050405020304" charset="0"/>
              </a:rPr>
              <a:t>Avoiding wordiness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24660"/>
            <a:ext cx="9373235" cy="1706880"/>
          </a:xfrm>
          <a:prstGeom prst="rect">
            <a:avLst/>
          </a:prstGeom>
          <a:noFill/>
        </p:spPr>
        <p:txBody>
          <a:bodyPr wrap="square" rtlCol="0">
            <a:spAutoFit/>
          </a:bodyPr>
          <a:lstStyle/>
          <a:p>
            <a:pPr indent="0" algn="just" fontAlgn="auto">
              <a:lnSpc>
                <a:spcPct val="125000"/>
              </a:lnSpc>
            </a:pPr>
            <a:r>
              <a:rPr lang="en-US" altLang="zh-CN" sz="2800">
                <a:latin typeface="Times New Roman" panose="02020603050405020304" charset="0"/>
                <a:cs typeface="Times New Roman" panose="02020603050405020304" charset="0"/>
              </a:rPr>
              <a:t>Wordiness is the use of more words than necessary to express a meaning, that is, if such words are removed or replaced by a shorter alternative, the sentence can convey the same message. </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892550"/>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How can we revise the content?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the basic units in the essay to be noted in the revising process?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How can we revise the sentences?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d) What are the common mistakes being revised in an essay?</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321560"/>
            <a:ext cx="9592945" cy="335343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 </a:t>
            </a:r>
            <a:r>
              <a:rPr lang="en-US" altLang="zh-CN" sz="2400" i="1">
                <a:latin typeface="Times New Roman" panose="02020603050405020304" charset="0"/>
                <a:cs typeface="Times New Roman" panose="02020603050405020304" charset="0"/>
              </a:rPr>
              <a:t>The heterogeneity test shows that the China–Europe freight train is more conducive to </a:t>
            </a:r>
            <a:r>
              <a:rPr lang="en-US" altLang="zh-CN" sz="2400" i="1" u="sng">
                <a:latin typeface="Times New Roman" panose="02020603050405020304" charset="0"/>
                <a:cs typeface="Times New Roman" panose="02020603050405020304" charset="0"/>
              </a:rPr>
              <a:t>improving the quality of economic growth</a:t>
            </a:r>
            <a:r>
              <a:rPr lang="en-US" altLang="zh-CN" sz="2400" i="1">
                <a:latin typeface="Times New Roman" panose="02020603050405020304" charset="0"/>
                <a:cs typeface="Times New Roman" panose="02020603050405020304" charset="0"/>
              </a:rPr>
              <a:t> in inland cities. It also </a:t>
            </a:r>
            <a:r>
              <a:rPr lang="en-US" altLang="zh-CN" sz="2400" i="1" u="sng">
                <a:latin typeface="Times New Roman" panose="02020603050405020304" charset="0"/>
                <a:cs typeface="Times New Roman" panose="02020603050405020304" charset="0"/>
              </a:rPr>
              <a:t>improves the quality of economic growth</a:t>
            </a:r>
            <a:r>
              <a:rPr lang="en-US" altLang="zh-CN" sz="2400" i="1">
                <a:latin typeface="Times New Roman" panose="02020603050405020304" charset="0"/>
                <a:cs typeface="Times New Roman" panose="02020603050405020304" charset="0"/>
              </a:rPr>
              <a:t> in cities with small freight volumes in central and western China. </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The heterogeneity test shows that the China–Europe freight train is more conducive to </a:t>
            </a:r>
            <a:r>
              <a:rPr lang="en-US" altLang="zh-CN" sz="2400" i="1" u="sng">
                <a:latin typeface="Times New Roman" panose="02020603050405020304" charset="0"/>
                <a:cs typeface="Times New Roman" panose="02020603050405020304" charset="0"/>
              </a:rPr>
              <a:t>improving the quality of economic growth</a:t>
            </a:r>
            <a:r>
              <a:rPr lang="en-US" altLang="zh-CN" sz="2400" i="1">
                <a:latin typeface="Times New Roman" panose="02020603050405020304" charset="0"/>
                <a:cs typeface="Times New Roman" panose="02020603050405020304" charset="0"/>
              </a:rPr>
              <a:t> in inland cities and cities with small freight volumes in central and western China.</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73672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933450"/>
            <a:ext cx="9056370" cy="5219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1. Remove redundant phrases</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958850" y="781685"/>
            <a:ext cx="10559415" cy="4892675"/>
          </a:xfrm>
          <a:prstGeom prst="rect">
            <a:avLst/>
          </a:prstGeom>
          <a:noFill/>
        </p:spPr>
        <p:txBody>
          <a:bodyPr wrap="square" rtlCol="0">
            <a:spAutoFit/>
          </a:bodyPr>
          <a:lstStyle/>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a:t>
            </a:r>
            <a:r>
              <a:rPr lang="en-US" altLang="zh-CN" sz="2400" i="1" u="sng">
                <a:latin typeface="Times New Roman" panose="02020603050405020304" charset="0"/>
                <a:cs typeface="Times New Roman" panose="02020603050405020304" charset="0"/>
              </a:rPr>
              <a:t>We need to think about</a:t>
            </a:r>
            <a:r>
              <a:rPr lang="en-US" altLang="zh-CN" sz="2400" i="1">
                <a:latin typeface="Times New Roman" panose="02020603050405020304" charset="0"/>
                <a:cs typeface="Times New Roman" panose="02020603050405020304" charset="0"/>
              </a:rPr>
              <a:t> the situation of different cities in scientific planning, we need to improve its driving effect on stability and sustainability </a:t>
            </a:r>
            <a:r>
              <a:rPr lang="en-US" altLang="zh-CN" sz="2400" i="1" u="sng">
                <a:latin typeface="Times New Roman" panose="02020603050405020304" charset="0"/>
                <a:cs typeface="Times New Roman" panose="02020603050405020304" charset="0"/>
              </a:rPr>
              <a:t>though we also should</a:t>
            </a:r>
            <a:r>
              <a:rPr lang="en-US" altLang="zh-CN" sz="2400" i="1">
                <a:latin typeface="Times New Roman" panose="02020603050405020304" charset="0"/>
                <a:cs typeface="Times New Roman" panose="02020603050405020304" charset="0"/>
              </a:rPr>
              <a:t> maintain efficiency, and we need to improve the economic benefits of the freight train.</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a:t>
            </a:r>
            <a:r>
              <a:rPr lang="en-US" altLang="zh-CN" sz="2400" i="1" u="sng">
                <a:latin typeface="Times New Roman" panose="02020603050405020304" charset="0"/>
                <a:cs typeface="Times New Roman" panose="02020603050405020304" charset="0"/>
              </a:rPr>
              <a:t>It is necessary to</a:t>
            </a:r>
            <a:r>
              <a:rPr lang="en-US" altLang="zh-CN" sz="2400" i="1">
                <a:latin typeface="Times New Roman" panose="02020603050405020304" charset="0"/>
                <a:cs typeface="Times New Roman" panose="02020603050405020304" charset="0"/>
              </a:rPr>
              <a:t> take complete account of the situation of different cities in scientific planning, improve its driving effect on stability and sustainability while maintaining efficiency, and optimize the economic benefits of the freight train.</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The national GDP </a:t>
            </a:r>
            <a:r>
              <a:rPr lang="en-US" altLang="zh-CN" sz="2400" i="1" u="sng">
                <a:latin typeface="Times New Roman" panose="02020603050405020304" charset="0"/>
                <a:cs typeface="Times New Roman" panose="02020603050405020304" charset="0"/>
              </a:rPr>
              <a:t>grew in size</a:t>
            </a:r>
            <a:r>
              <a:rPr lang="en-US" altLang="zh-CN" sz="2400" i="1">
                <a:latin typeface="Times New Roman" panose="02020603050405020304" charset="0"/>
                <a:cs typeface="Times New Roman" panose="02020603050405020304" charset="0"/>
              </a:rPr>
              <a:t> by 2.1% by the end of 2020, especially with a 6.5% growth in the fourth quarter.</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The national GDP </a:t>
            </a:r>
            <a:r>
              <a:rPr lang="en-US" altLang="zh-CN" sz="2400" i="1" u="sng">
                <a:latin typeface="Times New Roman" panose="02020603050405020304" charset="0"/>
                <a:cs typeface="Times New Roman" panose="02020603050405020304" charset="0"/>
              </a:rPr>
              <a:t>grew</a:t>
            </a:r>
            <a:r>
              <a:rPr lang="en-US" altLang="zh-CN" sz="2400" i="1">
                <a:latin typeface="Times New Roman" panose="02020603050405020304" charset="0"/>
                <a:cs typeface="Times New Roman" panose="02020603050405020304" charset="0"/>
              </a:rPr>
              <a:t> by 2.1% by the end of 2020, especially with a 6.5% growth in the fourth quarter.</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430780"/>
            <a:ext cx="9592945" cy="335343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a:t>
            </a:r>
            <a:r>
              <a:rPr lang="en-US" altLang="zh-CN" sz="2400" i="1" u="sng">
                <a:latin typeface="Times New Roman" panose="02020603050405020304" charset="0"/>
                <a:cs typeface="Times New Roman" panose="02020603050405020304" charset="0"/>
              </a:rPr>
              <a:t>In spite of the fact that</a:t>
            </a:r>
            <a:r>
              <a:rPr lang="en-US" altLang="zh-CN" sz="2400" i="1">
                <a:latin typeface="Times New Roman" panose="02020603050405020304" charset="0"/>
                <a:cs typeface="Times New Roman" panose="02020603050405020304" charset="0"/>
              </a:rPr>
              <a:t> significant progress is made by integrating rigid silicon chips on flexible substrates, the integration of flexible ultra-thin chips on flexible foils remains a challenge due to the fact that they are too fragile for conventional bonding methods.</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a:t>
            </a:r>
            <a:r>
              <a:rPr lang="en-US" altLang="zh-CN" sz="2400" i="1" u="sng">
                <a:latin typeface="Times New Roman" panose="02020603050405020304" charset="0"/>
                <a:cs typeface="Times New Roman" panose="02020603050405020304" charset="0"/>
              </a:rPr>
              <a:t>Despite</a:t>
            </a:r>
            <a:r>
              <a:rPr lang="en-US" altLang="zh-CN" sz="2400" i="1">
                <a:latin typeface="Times New Roman" panose="02020603050405020304" charset="0"/>
                <a:cs typeface="Times New Roman" panose="02020603050405020304" charset="0"/>
              </a:rPr>
              <a:t> significant progress made by integrating rigid silicon chips on flexible substrates, the integration of flexible ultra-thin chips on flexible foils remains a challenge as they are too fragile for conventional bonding methods.</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7907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933450"/>
            <a:ext cx="9056370" cy="5219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2. Make long expressions short</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430780"/>
            <a:ext cx="9592945" cy="261493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The opening of the China–Europe freight train </a:t>
            </a:r>
            <a:r>
              <a:rPr lang="en-US" altLang="zh-CN" sz="2400" i="1" u="sng">
                <a:latin typeface="Times New Roman" panose="02020603050405020304" charset="0"/>
                <a:cs typeface="Times New Roman" panose="02020603050405020304" charset="0"/>
              </a:rPr>
              <a:t>promoted</a:t>
            </a:r>
            <a:r>
              <a:rPr lang="en-US" altLang="zh-CN" sz="2400" i="1">
                <a:latin typeface="Times New Roman" panose="02020603050405020304" charset="0"/>
                <a:cs typeface="Times New Roman" panose="02020603050405020304" charset="0"/>
              </a:rPr>
              <a:t> international trade, </a:t>
            </a:r>
            <a:r>
              <a:rPr lang="en-US" altLang="zh-CN" sz="2400" i="1" u="sng">
                <a:latin typeface="Times New Roman" panose="02020603050405020304" charset="0"/>
                <a:cs typeface="Times New Roman" panose="02020603050405020304" charset="0"/>
              </a:rPr>
              <a:t>and then it promoted</a:t>
            </a:r>
            <a:r>
              <a:rPr lang="en-US" altLang="zh-CN" sz="2400" i="1">
                <a:latin typeface="Times New Roman" panose="02020603050405020304" charset="0"/>
                <a:cs typeface="Times New Roman" panose="02020603050405020304" charset="0"/>
              </a:rPr>
              <a:t> the innovation level of Chinese enterprises. </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The opening of the China–Europe freight train </a:t>
            </a:r>
            <a:r>
              <a:rPr lang="en-US" altLang="zh-CN" sz="2400" i="1" u="sng">
                <a:latin typeface="Times New Roman" panose="02020603050405020304" charset="0"/>
                <a:cs typeface="Times New Roman" panose="02020603050405020304" charset="0"/>
              </a:rPr>
              <a:t>promoted</a:t>
            </a:r>
            <a:r>
              <a:rPr lang="en-US" altLang="zh-CN" sz="2400" i="1">
                <a:latin typeface="Times New Roman" panose="02020603050405020304" charset="0"/>
                <a:cs typeface="Times New Roman" panose="02020603050405020304" charset="0"/>
              </a:rPr>
              <a:t> the innovation level of Chinese enterprises </a:t>
            </a:r>
            <a:r>
              <a:rPr lang="en-US" altLang="zh-CN" sz="2400" i="1" u="sng">
                <a:latin typeface="Times New Roman" panose="02020603050405020304" charset="0"/>
                <a:cs typeface="Times New Roman" panose="02020603050405020304" charset="0"/>
              </a:rPr>
              <a:t>through</a:t>
            </a:r>
            <a:r>
              <a:rPr lang="en-US" altLang="zh-CN" sz="2400" i="1">
                <a:latin typeface="Times New Roman" panose="02020603050405020304" charset="0"/>
                <a:cs typeface="Times New Roman" panose="02020603050405020304" charset="0"/>
              </a:rPr>
              <a:t> international trade.</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7907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933450"/>
            <a:ext cx="9056370" cy="5219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3. Make loose structure compact</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894840"/>
            <a:ext cx="9592945" cy="446151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Recovery and stimulus packages that foster the use of renewable energies are </a:t>
            </a:r>
            <a:r>
              <a:rPr lang="en-US" altLang="zh-CN" sz="2400" i="1" u="sng">
                <a:latin typeface="Times New Roman" panose="02020603050405020304" charset="0"/>
                <a:cs typeface="Times New Roman" panose="02020603050405020304" charset="0"/>
              </a:rPr>
              <a:t>definitely required</a:t>
            </a:r>
            <a:r>
              <a:rPr lang="en-US" altLang="zh-CN" sz="2400" i="1">
                <a:latin typeface="Times New Roman" panose="02020603050405020304" charset="0"/>
                <a:cs typeface="Times New Roman" panose="02020603050405020304" charset="0"/>
              </a:rPr>
              <a:t> to encourage the transition to a green economy.</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Recovery and stimulus packages that foster the use of renewable energies are </a:t>
            </a:r>
            <a:r>
              <a:rPr lang="en-US" altLang="zh-CN" sz="2400" i="1" u="sng">
                <a:latin typeface="Times New Roman" panose="02020603050405020304" charset="0"/>
                <a:cs typeface="Times New Roman" panose="02020603050405020304" charset="0"/>
              </a:rPr>
              <a:t>required</a:t>
            </a:r>
            <a:r>
              <a:rPr lang="en-US" altLang="zh-CN" sz="2400" i="1">
                <a:latin typeface="Times New Roman" panose="02020603050405020304" charset="0"/>
                <a:cs typeface="Times New Roman" panose="02020603050405020304" charset="0"/>
              </a:rPr>
              <a:t> to encourage the transition to a green economy.</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Original Version</a:t>
            </a:r>
            <a:r>
              <a:rPr lang="en-US" altLang="zh-CN" sz="2400" i="1">
                <a:latin typeface="Times New Roman" panose="02020603050405020304" charset="0"/>
                <a:cs typeface="Times New Roman" panose="02020603050405020304" charset="0"/>
              </a:rPr>
              <a:t>: What </a:t>
            </a:r>
            <a:r>
              <a:rPr lang="en-US" altLang="zh-CN" sz="2400" i="1" u="sng">
                <a:latin typeface="Times New Roman" panose="02020603050405020304" charset="0"/>
                <a:cs typeface="Times New Roman" panose="02020603050405020304" charset="0"/>
              </a:rPr>
              <a:t>really matters</a:t>
            </a:r>
            <a:r>
              <a:rPr lang="en-US" altLang="zh-CN" sz="2400" i="1">
                <a:latin typeface="Times New Roman" panose="02020603050405020304" charset="0"/>
                <a:cs typeface="Times New Roman" panose="02020603050405020304" charset="0"/>
              </a:rPr>
              <a:t> is not only its superb box office performance, but also the number of viewers reflected behind it.</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Revised Version</a:t>
            </a:r>
            <a:r>
              <a:rPr lang="en-US" altLang="zh-CN" sz="2400" i="1">
                <a:latin typeface="Times New Roman" panose="02020603050405020304" charset="0"/>
                <a:cs typeface="Times New Roman" panose="02020603050405020304" charset="0"/>
              </a:rPr>
              <a:t>: What </a:t>
            </a:r>
            <a:r>
              <a:rPr lang="en-US" altLang="zh-CN" sz="2400" i="1" u="sng">
                <a:latin typeface="Times New Roman" panose="02020603050405020304" charset="0"/>
                <a:cs typeface="Times New Roman" panose="02020603050405020304" charset="0"/>
              </a:rPr>
              <a:t>matters</a:t>
            </a:r>
            <a:r>
              <a:rPr lang="en-US" altLang="zh-CN" sz="2400" i="1">
                <a:latin typeface="Times New Roman" panose="02020603050405020304" charset="0"/>
                <a:cs typeface="Times New Roman" panose="02020603050405020304" charset="0"/>
              </a:rPr>
              <a:t> is not only its superb box office performance, but also the number of viewers reflected behind it.</a:t>
            </a:r>
            <a:endParaRPr lang="en-US" altLang="zh-CN" sz="24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32460" y="148717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783590"/>
            <a:ext cx="9056370" cy="5219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4. Reduce unnecessary intensifiers</a:t>
            </a:r>
            <a:endParaRPr lang="en-US" altLang="zh-CN" sz="28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783717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Revise the following sentences.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5" name="文本框 4"/>
          <p:cNvSpPr txBox="1"/>
          <p:nvPr/>
        </p:nvSpPr>
        <p:spPr>
          <a:xfrm>
            <a:off x="1346200" y="1774825"/>
            <a:ext cx="9334500" cy="3476625"/>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(1) Real-time population density counting and detection are critical for finding terrorist attack in cyber security and defense activity.</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(2) Countries are increasingly adopting technology and policy to reduce carbon emission and remove greenhouse gas from the atmosphere.</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
        <p:nvSpPr>
          <p:cNvPr id="7" name="文本框 6"/>
          <p:cNvSpPr txBox="1"/>
          <p:nvPr/>
        </p:nvSpPr>
        <p:spPr>
          <a:xfrm>
            <a:off x="1346200" y="2578735"/>
            <a:ext cx="9423400" cy="768350"/>
          </a:xfrm>
          <a:prstGeom prst="rect">
            <a:avLst/>
          </a:prstGeom>
          <a:solidFill>
            <a:srgbClr val="EBE0E4"/>
          </a:solid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Real-time population density counting and detection is critical for finding terrorist attacks in cyber security and defense activities.</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384935" y="4266565"/>
            <a:ext cx="9385300" cy="768350"/>
          </a:xfrm>
          <a:prstGeom prst="rect">
            <a:avLst/>
          </a:prstGeom>
          <a:solidFill>
            <a:srgbClr val="EBE0E4"/>
          </a:solid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Countries are increasingly adopting technology and policies to reduce carbon emissions and remove greenhouse gases from the atmosphere.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p:bldP spid="8" grpId="0" bldLvl="0" animBg="1"/>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05560" y="768350"/>
            <a:ext cx="9620250" cy="3815080"/>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(3) Computer color model, also known as colorimetry color model, refer to a color model system for pure theoretical research and calculation of color. </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(4) The resin has the disadvantage of low tensile strength and it is highly brittle.</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(5) Biomass materials have a positive impact on reducing CO2 emissions and to mitigate climate warming.</a:t>
            </a:r>
            <a:endParaRPr lang="zh-CN" altLang="en-US" sz="2200">
              <a:latin typeface="Times New Roman" panose="02020603050405020304" charset="0"/>
              <a:cs typeface="Times New Roman" panose="02020603050405020304" charset="0"/>
            </a:endParaRPr>
          </a:p>
        </p:txBody>
      </p:sp>
      <p:sp>
        <p:nvSpPr>
          <p:cNvPr id="6" name="文本框 5"/>
          <p:cNvSpPr txBox="1"/>
          <p:nvPr/>
        </p:nvSpPr>
        <p:spPr>
          <a:xfrm>
            <a:off x="1400810" y="1571625"/>
            <a:ext cx="9375140" cy="768350"/>
          </a:xfrm>
          <a:prstGeom prst="rect">
            <a:avLst/>
          </a:prstGeom>
          <a:solidFill>
            <a:srgbClr val="EBE0E4"/>
          </a:solid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Computer color model, also known as colorimetry color model, refers to a color model system for pure theoretical research and calculation of color.</a:t>
            </a:r>
            <a:endParaRPr lang="en-US" altLang="zh-CN" sz="22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414145" y="2999105"/>
            <a:ext cx="9361805" cy="429895"/>
          </a:xfrm>
          <a:prstGeom prst="rect">
            <a:avLst/>
          </a:prstGeom>
          <a:solidFill>
            <a:srgbClr val="EBE0E4"/>
          </a:solid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The resin has the disadvantage of low tensile strength and high brittleness.</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414145" y="4705985"/>
            <a:ext cx="9361170" cy="768350"/>
          </a:xfrm>
          <a:prstGeom prst="rect">
            <a:avLst/>
          </a:prstGeom>
          <a:solidFill>
            <a:srgbClr val="EBE0E4"/>
          </a:solid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Biomass materials have a positive impact on reducing CO2 emissions and mitigating climate warming.</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p:bldP spid="7" grpId="0" bldLvl="0" animBg="1"/>
      <p:bldP spid="7" grpId="1"/>
      <p:bldP spid="8" grpId="0" bldLvl="0" animBg="1"/>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122680" y="619125"/>
            <a:ext cx="10095230" cy="4492625"/>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(6) China’s proven exploitable offshore wind energy reserves is about 700 million kilowatts, while only 13.19 million kilowatts of existing installed capacity is registered.</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(7) Biomass materials retain their ecological functions, and have the advantages of regeneration, natural degradation, and regulation of the indoor environment, and low energy consumption and carbon sequestration.</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(8) Most of the policies are in the form of interventions in domestic policies, local regulations, and enhancing consumer choices, which is achieved by encouraging environment-friendly production and consumption.</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1414145" y="1310005"/>
            <a:ext cx="9511665" cy="706755"/>
          </a:xfrm>
          <a:prstGeom prst="rect">
            <a:avLst/>
          </a:prstGeom>
          <a:solidFill>
            <a:srgbClr val="EBE0E4"/>
          </a:solidFill>
        </p:spPr>
        <p:txBody>
          <a:bodyPr wrap="square" rtlCol="0">
            <a:spAutoFit/>
          </a:bodyPr>
          <a:p>
            <a:r>
              <a:rPr lang="en-US" altLang="zh-CN" sz="2000">
                <a:solidFill>
                  <a:srgbClr val="FF0000"/>
                </a:solidFill>
                <a:latin typeface="Times New Roman" panose="02020603050405020304" charset="0"/>
                <a:cs typeface="Times New Roman" panose="02020603050405020304" charset="0"/>
              </a:rPr>
              <a:t>China’s proven exploitable offshore wind energy reserves is about 700 million kilowatts, while the existing installed capacity is only 13.19 million kilowatts.</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414145" y="3002915"/>
            <a:ext cx="9511665" cy="1014730"/>
          </a:xfrm>
          <a:prstGeom prst="rect">
            <a:avLst/>
          </a:prstGeom>
          <a:solidFill>
            <a:srgbClr val="EBE0E4"/>
          </a:solid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Biomass materials not only retain their ecological functions, but also have the advantages of regeneration, natural degradation, indoor environment regulation, low energy consumption and effective carbon sequestration.</a:t>
            </a:r>
            <a:endParaRPr lang="en-US" altLang="zh-CN" sz="20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414145" y="5003800"/>
            <a:ext cx="9511665" cy="1014730"/>
          </a:xfrm>
          <a:prstGeom prst="rect">
            <a:avLst/>
          </a:prstGeom>
          <a:solidFill>
            <a:srgbClr val="EBE0E4"/>
          </a:solid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Most of the policies are in the form of intervening domestic policies, regulating local emissions, and enhancing consumer choices by encouraging environment-friendly production and consumption.</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p:bldP spid="7" grpId="0" bldLvl="0" animBg="1"/>
      <p:bldP spid="7" grpId="1"/>
      <p:bldP spid="8" grpId="0" bldLvl="0" animBg="1"/>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18895" y="850900"/>
            <a:ext cx="9417685" cy="3138170"/>
          </a:xfrm>
          <a:prstGeom prst="rect">
            <a:avLst/>
          </a:prstGeom>
          <a:noFill/>
        </p:spPr>
        <p:txBody>
          <a:bodyPr wrap="square" rtlCol="0">
            <a:spAutoFit/>
          </a:bodyPr>
          <a:p>
            <a:pPr algn="just"/>
            <a:r>
              <a:rPr lang="en-US" altLang="zh-CN" sz="2200">
                <a:latin typeface="Times New Roman" panose="02020603050405020304" charset="0"/>
                <a:cs typeface="Times New Roman" panose="02020603050405020304" charset="0"/>
              </a:rPr>
              <a:t>(9) Wood-based transparent composites have adjustable light transmittance, low thermal conductivity, and good mechanical properties, and so they can provide a uniform and comfortable lighting environment and maintain room temperature.</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a:p>
            <a:pPr algn="just"/>
            <a:r>
              <a:rPr lang="en-US" altLang="zh-CN" sz="2200">
                <a:latin typeface="Times New Roman" panose="02020603050405020304" charset="0"/>
                <a:cs typeface="Times New Roman" panose="02020603050405020304" charset="0"/>
              </a:rPr>
              <a:t>(10) After delignification, we destroyed the bamboo cell walls, and then the mechanical properties remarkable decreased.</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1456690" y="1918335"/>
            <a:ext cx="8994775" cy="1014730"/>
          </a:xfrm>
          <a:prstGeom prst="rect">
            <a:avLst/>
          </a:prstGeom>
          <a:solidFill>
            <a:srgbClr val="EBE0E4"/>
          </a:solid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With their adjustable light transmittance, low thermal conductivity, and good mechanical properties, wood-based transparent composites can provide a uniform and comfortable lighting environment and maintain room temperature.</a:t>
            </a:r>
            <a:endParaRPr lang="en-US" altLang="zh-CN" sz="20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456690" y="3989070"/>
            <a:ext cx="8994775" cy="706755"/>
          </a:xfrm>
          <a:prstGeom prst="rect">
            <a:avLst/>
          </a:prstGeom>
          <a:solidFill>
            <a:srgbClr val="EBE0E4"/>
          </a:solid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After delignification, the bamboo cell walls were destroyed, leading to a remarkable decrease in the mechanical properties.</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p:bldP spid="7" grpId="0" bldLvl="0" animBg="1"/>
      <p:bldP spid="7"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905510"/>
            <a:ext cx="9623425"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Revise the following concluding paragraph to make it more coherent.</a:t>
            </a:r>
            <a:endParaRPr lang="en-US" altLang="zh-CN" sz="2400" b="1" i="1">
              <a:solidFill>
                <a:schemeClr val="accent1"/>
              </a:solidFill>
              <a:latin typeface="Times New Roman" panose="02020603050405020304" charset="0"/>
              <a:cs typeface="Times New Roman" panose="02020603050405020304" charset="0"/>
            </a:endParaRPr>
          </a:p>
        </p:txBody>
      </p:sp>
      <p:sp>
        <p:nvSpPr>
          <p:cNvPr id="8" name="文本框 7"/>
          <p:cNvSpPr txBox="1"/>
          <p:nvPr/>
        </p:nvSpPr>
        <p:spPr>
          <a:xfrm>
            <a:off x="1238885" y="1715135"/>
            <a:ext cx="9488805" cy="4520565"/>
          </a:xfrm>
          <a:prstGeom prst="rect">
            <a:avLst/>
          </a:prstGeom>
          <a:noFill/>
        </p:spPr>
        <p:txBody>
          <a:bodyPr wrap="square" rtlCol="0">
            <a:noAutofit/>
          </a:bodyPr>
          <a:p>
            <a:pPr indent="558800" algn="just"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The factors discussed in this study can help explain why certain individuals contribute to deepfake propagation on social media. It is essential to promote healthy self-regulation of social media use and providing individuals with the tools and skills necessary to manage their excessive use of social media to prevent the spread of deepfakes. Promoting interventions that develop the critical skills of individuals with low cognitive ability is essential. Certain groups can be prevented from spreading disinformation.</a:t>
            </a:r>
            <a:endParaRPr lang="en-US" altLang="zh-CN" sz="2200">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It is important to acknowledge the limitations of this study. The study uses cross-sectional data that limits any causal inferences. The findings are consistent with previous research, but longitudinal study frameworks are necessary to establish causality. While measuring the effects of social media news use, we did not consider the differences among social media platforms. Deepfake sharing behavior may likely vary given the differences in affordances across platforms. </a:t>
            </a:r>
            <a:endParaRPr lang="en-US" altLang="zh-CN" sz="2200">
              <a:latin typeface="Times New Roman" panose="02020603050405020304" charset="0"/>
              <a:cs typeface="Times New Roman" panose="02020603050405020304" charset="0"/>
            </a:endParaRPr>
          </a:p>
          <a:p>
            <a:pPr algn="just"/>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600075" y="67976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b="1">
                <a:latin typeface="Times New Roman" panose="02020603050405020304" charset="0"/>
                <a:cs typeface="Times New Roman" panose="02020603050405020304" charset="0"/>
              </a:rPr>
              <a:t>What is </a:t>
            </a:r>
            <a:r>
              <a:rPr lang="en-US" altLang="zh-CN" b="1">
                <a:latin typeface="Times New Roman" panose="02020603050405020304" charset="0"/>
                <a:cs typeface="Times New Roman" panose="02020603050405020304" charset="0"/>
              </a:rPr>
              <a:t>Revising</a:t>
            </a:r>
            <a:r>
              <a:rPr b="1">
                <a:latin typeface="Times New Roman" panose="02020603050405020304" charset="0"/>
                <a:cs typeface="Times New Roman" panose="02020603050405020304" charset="0"/>
              </a:rPr>
              <a:t>?</a:t>
            </a:r>
            <a:endParaRPr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993265"/>
            <a:ext cx="9541510" cy="452628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457200" algn="just" fontAlgn="auto">
              <a:spcBef>
                <a:spcPts val="0"/>
              </a:spcBef>
              <a:buNone/>
            </a:pPr>
            <a:r>
              <a:rPr lang="en-US" altLang="zh-CN">
                <a:latin typeface="Times New Roman" panose="02020603050405020304" charset="0"/>
                <a:cs typeface="Times New Roman" panose="02020603050405020304" charset="0"/>
              </a:rPr>
              <a:t>Revising is as much a stage in the writing process as prewriting, outlining, and doing the first draft. Revising means rewriting an essay, building on what has already been done, to make it stronger.</a:t>
            </a: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1203960"/>
            <a:ext cx="9695180" cy="3303270"/>
          </a:xfrm>
          <a:prstGeom prst="rect">
            <a:avLst/>
          </a:prstGeom>
          <a:noFill/>
        </p:spPr>
        <p:txBody>
          <a:bodyPr wrap="square" rtlCol="0">
            <a:noAutofit/>
          </a:bodyPr>
          <a:lstStyle/>
          <a:p>
            <a:pPr indent="0" algn="just" fontAlgn="auto">
              <a:lnSpc>
                <a:spcPct val="125000"/>
              </a:lnSpc>
            </a:pPr>
            <a:r>
              <a:rPr lang="en-US" altLang="zh-CN" sz="2200">
                <a:latin typeface="Times New Roman" panose="02020603050405020304" charset="0"/>
                <a:cs typeface="Times New Roman" panose="02020603050405020304" charset="0"/>
                <a:sym typeface="+mn-ea"/>
              </a:rPr>
              <a:t>We should consider platform differences for more nuanced observations. And our study is based on an online panel of survey respondents. </a:t>
            </a:r>
            <a:r>
              <a:rPr lang="en-US" altLang="zh-CN" sz="2200">
                <a:latin typeface="Times New Roman" panose="02020603050405020304" charset="0"/>
                <a:cs typeface="Times New Roman" panose="02020603050405020304" charset="0"/>
              </a:rPr>
              <a:t>We use quota sampling strategies to enhance the generalizability of the findings, but the results may not be representative of the overall population. The online sample characteristics differ from the general population. But our investigation focused on a form of online behavior, so the representativeness of the findings should be evaluated accordingly.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This study highlights the role played by perceived accuracy of disinformation of social media use and then offers insights into deepfake propagation on social media. We recommend policymakers that any attempt to reduce the spread of deepfakes on social media should factor in the individual traits of social media users.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272605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911225" y="1095375"/>
            <a:ext cx="10259695" cy="5507990"/>
          </a:xfrm>
          <a:prstGeom prst="rect">
            <a:avLst/>
          </a:prstGeom>
          <a:noFill/>
        </p:spPr>
        <p:txBody>
          <a:bodyPr wrap="square" rtlCol="0">
            <a:spAutoFit/>
          </a:bodyPr>
          <a:p>
            <a:pPr indent="558800" algn="just" fontAlgn="auto">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Overall, the factors discussed in this study can help explain why certain individuals contribute to deepfake propagation on social media. To prevent the spread of deepfakes, it is essential to promote healthy self-regulation of social media use and provide individuals with the tools and skills necessary to manage their excessive use of social media. In addition, promoting interventions that develop the critical skills of individuals with low cognitive ability is essential. This would safeguard certain groups from spreading disinformation.</a:t>
            </a:r>
            <a:endParaRPr lang="en-US" altLang="zh-CN" sz="2200">
              <a:solidFill>
                <a:srgbClr val="FF0000"/>
              </a:solidFill>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Before we conclude, it is important to acknowledge the limitations of this study. First, the study uses cross-sectional data that limit any causal inferences. While the findings are consistent with previous research, longitudinal study frameworks are necessary to establish causality. Second, while measuring the effects of social media news use, we did not consider the differences among social media platforms. Given the differences in affordances across platforms, deepfake sharing behavior may likely vary. Therefore, it is recommended to consider platform differences for more nuanced observations. Third, our study is based on an online panel of survey respondents.</a:t>
            </a:r>
            <a:endParaRPr lang="en-US" altLang="zh-CN" sz="2200">
              <a:solidFill>
                <a:srgbClr val="FF0000"/>
              </a:solidFill>
              <a:latin typeface="Times New Roman" panose="02020603050405020304" charset="0"/>
              <a:cs typeface="Times New Roman" panose="02020603050405020304" charset="0"/>
            </a:endParaRPr>
          </a:p>
          <a:p>
            <a:pPr algn="just"/>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1203960"/>
            <a:ext cx="9695180" cy="4485640"/>
          </a:xfrm>
          <a:prstGeom prst="rect">
            <a:avLst/>
          </a:prstGeom>
          <a:noFill/>
        </p:spPr>
        <p:txBody>
          <a:bodyPr wrap="square" rtlCol="0">
            <a:noAutofit/>
          </a:bodyPr>
          <a:lstStyle/>
          <a:p>
            <a:pPr indent="0" algn="just" fontAlgn="auto">
              <a:lnSpc>
                <a:spcPct val="125000"/>
              </a:lnSpc>
            </a:pPr>
            <a:r>
              <a:rPr lang="en-US" altLang="zh-CN" sz="2200">
                <a:solidFill>
                  <a:srgbClr val="FF0000"/>
                </a:solidFill>
                <a:latin typeface="Times New Roman" panose="02020603050405020304" charset="0"/>
                <a:cs typeface="Times New Roman" panose="02020603050405020304" charset="0"/>
              </a:rPr>
              <a:t>While we use quota sampling strategies to enhance the generalizability of the findings, the results may not be representative of the overall population. The online sample characteristics differ from the general population. However, our investigation focused on a form of online behavior; therefore, the representativeness of the findings should be evaluated accordingly. </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Notwithstanding the limitations, this study offers insights into deepfake propagation on social media by highlighting the role played by perceived accuracy of disinformation of social media use. Within this setting, we recommend policymakers that any attempt to reduce the spread of deepfakes on social media should factor in the individual traits of social media users.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428053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Syntactic Complexity</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169670" y="1598295"/>
            <a:ext cx="9089390" cy="286131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Unlike the simple sentences or compound sentences, complex sentences connect one idea with another by showing relationships between clauses. By combining clauses into one sentence, you can strengthen the whole idea, an effect either an independent or dependent clause is unable to achieve.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573405"/>
            <a:ext cx="9785985" cy="5246370"/>
          </a:xfrm>
          <a:prstGeom prst="rect">
            <a:avLst/>
          </a:prstGeom>
          <a:noFill/>
        </p:spPr>
        <p:txBody>
          <a:bodyPr wrap="square" rtlCol="0">
            <a:spAutoFit/>
          </a:bodyPr>
          <a:lstStyle/>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Examples</a:t>
            </a:r>
            <a:endParaRPr lang="en-US" altLang="zh-CN" sz="24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Grossman believed that technology will flow between countries and international trade. </a:t>
            </a:r>
            <a:r>
              <a:rPr lang="en-US" altLang="zh-CN" sz="2200" i="1" u="sng">
                <a:latin typeface="Times New Roman" panose="02020603050405020304" charset="0"/>
                <a:cs typeface="Times New Roman" panose="02020603050405020304" charset="0"/>
              </a:rPr>
              <a:t>Then spillover effects will be formed</a:t>
            </a:r>
            <a:r>
              <a:rPr lang="en-US" altLang="zh-CN" sz="2200" i="1">
                <a:latin typeface="Times New Roman" panose="02020603050405020304" charset="0"/>
                <a:cs typeface="Times New Roman" panose="02020603050405020304" charset="0"/>
              </a:rPr>
              <a:t>.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Grossman believed that technology would flow between countries and international trade, </a:t>
            </a:r>
            <a:r>
              <a:rPr lang="en-US" altLang="zh-CN" sz="2200" i="1" u="sng">
                <a:latin typeface="Times New Roman" panose="02020603050405020304" charset="0"/>
                <a:cs typeface="Times New Roman" panose="02020603050405020304" charset="0"/>
              </a:rPr>
              <a:t>thus forming spillover effects</a:t>
            </a:r>
            <a:r>
              <a:rPr lang="en-US" altLang="zh-CN" sz="2200" i="1">
                <a:latin typeface="Times New Roman" panose="02020603050405020304" charset="0"/>
                <a:cs typeface="Times New Roman" panose="02020603050405020304" charset="0"/>
              </a:rPr>
              <a:t>.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An analysis of CO2 emissions with the future development of this industry and the impacts of crucial factors is very important, </a:t>
            </a:r>
            <a:r>
              <a:rPr lang="en-US" altLang="zh-CN" sz="2200" i="1" u="sng">
                <a:latin typeface="Times New Roman" panose="02020603050405020304" charset="0"/>
                <a:cs typeface="Times New Roman" panose="02020603050405020304" charset="0"/>
              </a:rPr>
              <a:t>but</a:t>
            </a:r>
            <a:r>
              <a:rPr lang="en-US" altLang="zh-CN" sz="2200" i="1">
                <a:latin typeface="Times New Roman" panose="02020603050405020304" charset="0"/>
                <a:cs typeface="Times New Roman" panose="02020603050405020304" charset="0"/>
              </a:rPr>
              <a:t> such an analysis is missing from the literature. </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a:t>
            </a:r>
            <a:r>
              <a:rPr lang="en-US" altLang="zh-CN" sz="2200" i="1" u="sng">
                <a:latin typeface="Times New Roman" panose="02020603050405020304" charset="0"/>
                <a:cs typeface="Times New Roman" panose="02020603050405020304" charset="0"/>
              </a:rPr>
              <a:t>Despite its importance</a:t>
            </a:r>
            <a:r>
              <a:rPr lang="en-US" altLang="zh-CN" sz="2200" i="1">
                <a:latin typeface="Times New Roman" panose="02020603050405020304" charset="0"/>
                <a:cs typeface="Times New Roman" panose="02020603050405020304" charset="0"/>
              </a:rPr>
              <a:t>, an analysis of CO2 emissions with the future development of this industry and the impacts of crucial factors is missing from the literature.</a:t>
            </a:r>
            <a:r>
              <a:rPr lang="en-US" altLang="zh-CN" sz="2400" i="1">
                <a:latin typeface="Times New Roman" panose="02020603050405020304" charset="0"/>
                <a:cs typeface="Times New Roman" panose="02020603050405020304" charset="0"/>
              </a:rPr>
              <a:t> </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872490"/>
            <a:ext cx="9785985" cy="478472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The knowledge economy has been expanding fast, </a:t>
            </a:r>
            <a:r>
              <a:rPr lang="en-US" altLang="zh-CN" sz="2200" i="1" u="sng">
                <a:latin typeface="Times New Roman" panose="02020603050405020304" charset="0"/>
                <a:cs typeface="Times New Roman" panose="02020603050405020304" charset="0"/>
              </a:rPr>
              <a:t>and </a:t>
            </a:r>
            <a:r>
              <a:rPr lang="en-US" altLang="zh-CN" sz="2200" i="1">
                <a:latin typeface="Times New Roman" panose="02020603050405020304" charset="0"/>
                <a:cs typeface="Times New Roman" panose="02020603050405020304" charset="0"/>
              </a:rPr>
              <a:t>human resources have steadily become the most competitive and creative resource.</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Human resources have steadily become the most competitive and creative resource, </a:t>
            </a:r>
            <a:r>
              <a:rPr lang="en-US" altLang="zh-CN" sz="2200" i="1" u="sng">
                <a:latin typeface="Times New Roman" panose="02020603050405020304" charset="0"/>
                <a:cs typeface="Times New Roman" panose="02020603050405020304" charset="0"/>
              </a:rPr>
              <a:t>thanks to the fast expansion of the knowledge economy.</a:t>
            </a:r>
            <a:endParaRPr lang="en-US" altLang="zh-CN" sz="2200" i="1" u="sng">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u="sng">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The mechanism test shows that the opening of the China–Europe freight train has a significant impact on improving the quality of economic growth, </a:t>
            </a:r>
            <a:r>
              <a:rPr lang="en-US" altLang="zh-CN" sz="2200" i="1" u="sng">
                <a:latin typeface="Times New Roman" panose="02020603050405020304" charset="0"/>
                <a:cs typeface="Times New Roman" panose="02020603050405020304" charset="0"/>
              </a:rPr>
              <a:t>and it has no positive effect on stability and sustainability</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The mechanism test shows that the opening of the China–Europe freight train has a significant impact on improving the quality of economic growth, </a:t>
            </a:r>
            <a:r>
              <a:rPr lang="en-US" altLang="zh-CN" sz="2200" i="1" u="sng">
                <a:latin typeface="Times New Roman" panose="02020603050405020304" charset="0"/>
                <a:cs typeface="Times New Roman" panose="02020603050405020304" charset="0"/>
              </a:rPr>
              <a:t>with no positive effect on stability and sustainability</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369824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Textual Coherence</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1476375"/>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In the revision stage, you can analyze how the messages are related to support your point and add linking words if necessary to connect ideas, not only at the start of paragraphs, but also in the middle of sentences.</a:t>
            </a:r>
            <a:endParaRPr lang="en-US" altLang="zh-CN" sz="2400">
              <a:latin typeface="Times New Roman" panose="02020603050405020304" charset="0"/>
              <a:cs typeface="Times New Roman" panose="02020603050405020304" charset="0"/>
            </a:endParaRPr>
          </a:p>
        </p:txBody>
      </p:sp>
      <p:sp>
        <p:nvSpPr>
          <p:cNvPr id="4" name="文本框 3"/>
          <p:cNvSpPr txBox="1"/>
          <p:nvPr/>
        </p:nvSpPr>
        <p:spPr>
          <a:xfrm>
            <a:off x="1289050" y="3147060"/>
            <a:ext cx="9609455" cy="3120390"/>
          </a:xfrm>
          <a:prstGeom prst="rect">
            <a:avLst/>
          </a:prstGeom>
          <a:noFill/>
        </p:spPr>
        <p:txBody>
          <a:bodyPr wrap="square" rtlCol="0">
            <a:noAutofit/>
          </a:bodyPr>
          <a:p>
            <a:pPr indent="0" algn="just" fontAlgn="auto">
              <a:lnSpc>
                <a:spcPct val="125000"/>
              </a:lnSpc>
            </a:pPr>
            <a:r>
              <a:rPr lang="en-US" altLang="zh-CN" sz="2400" b="1">
                <a:latin typeface="Times New Roman" panose="02020603050405020304" charset="0"/>
                <a:cs typeface="Times New Roman" panose="02020603050405020304" charset="0"/>
                <a:sym typeface="+mn-ea"/>
              </a:rPr>
              <a:t>linking words</a:t>
            </a:r>
            <a:endParaRPr lang="en-US" altLang="zh-CN" sz="2400" b="1">
              <a:latin typeface="Times New Roman" panose="02020603050405020304" charset="0"/>
              <a:cs typeface="Times New Roman" panose="02020603050405020304" charset="0"/>
              <a:sym typeface="+mn-ea"/>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sym typeface="+mn-ea"/>
              </a:rPr>
              <a:t>For additional information:</a:t>
            </a:r>
            <a:r>
              <a:rPr lang="en-US" altLang="zh-CN" sz="2200">
                <a:latin typeface="Times New Roman" panose="02020603050405020304" charset="0"/>
                <a:cs typeface="Times New Roman" panose="02020603050405020304" charset="0"/>
                <a:sym typeface="+mn-ea"/>
              </a:rPr>
              <a:t> in addition, what’s more, moreover, furthermore, not only… but also…, as well, besides, together with, along with</a:t>
            </a:r>
            <a:endParaRPr lang="en-US" altLang="zh-CN" sz="2200">
              <a:latin typeface="Times New Roman" panose="02020603050405020304" charset="0"/>
              <a:cs typeface="Times New Roman" panose="02020603050405020304" charset="0"/>
              <a:sym typeface="+mn-ea"/>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sym typeface="+mn-ea"/>
              </a:rPr>
              <a:t>For comparison:</a:t>
            </a:r>
            <a:r>
              <a:rPr lang="en-US" altLang="zh-CN" sz="2200">
                <a:latin typeface="Times New Roman" panose="02020603050405020304" charset="0"/>
                <a:cs typeface="Times New Roman" panose="02020603050405020304" charset="0"/>
                <a:sym typeface="+mn-ea"/>
              </a:rPr>
              <a:t> in the same way, similarly, similar to, equally, likewise</a:t>
            </a:r>
            <a:endParaRPr lang="en-US" altLang="zh-CN" sz="2200">
              <a:latin typeface="Times New Roman" panose="02020603050405020304" charset="0"/>
              <a:cs typeface="Times New Roman" panose="02020603050405020304" charset="0"/>
              <a:sym typeface="+mn-ea"/>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sym typeface="+mn-ea"/>
              </a:rPr>
              <a:t>For exception: </a:t>
            </a:r>
            <a:r>
              <a:rPr lang="en-US" altLang="zh-CN" sz="2200">
                <a:latin typeface="Times New Roman" panose="02020603050405020304" charset="0"/>
                <a:cs typeface="Times New Roman" panose="02020603050405020304" charset="0"/>
                <a:sym typeface="+mn-ea"/>
              </a:rPr>
              <a:t>except, except for, apart from, with the exception of</a:t>
            </a:r>
            <a:endParaRPr lang="en-US" altLang="zh-CN" sz="2200">
              <a:latin typeface="Times New Roman" panose="02020603050405020304" charset="0"/>
              <a:cs typeface="Times New Roman" panose="02020603050405020304" charset="0"/>
              <a:sym typeface="+mn-ea"/>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sym typeface="+mn-ea"/>
              </a:rPr>
              <a:t>For contrast:</a:t>
            </a:r>
            <a:r>
              <a:rPr lang="en-US" altLang="zh-CN" sz="2200">
                <a:latin typeface="Times New Roman" panose="02020603050405020304" charset="0"/>
                <a:cs typeface="Times New Roman" panose="02020603050405020304" charset="0"/>
                <a:sym typeface="+mn-ea"/>
              </a:rPr>
              <a:t> but, however, in contrast, by contrast, on the contrary, nevertheless, whereas, conversely</a:t>
            </a:r>
            <a:endParaRPr lang="en-US" altLang="zh-CN" sz="2200">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985520" y="654685"/>
            <a:ext cx="10179685" cy="5548630"/>
          </a:xfrm>
          <a:prstGeom prst="rect">
            <a:avLst/>
          </a:prstGeom>
          <a:noFill/>
        </p:spPr>
        <p:txBody>
          <a:bodyPr wrap="square" rtlCol="0">
            <a:noAutofit/>
          </a:bodyPr>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cause:</a:t>
            </a:r>
            <a:r>
              <a:rPr lang="en-US" altLang="zh-CN" sz="2200">
                <a:latin typeface="Times New Roman" panose="02020603050405020304" charset="0"/>
                <a:cs typeface="Times New Roman" panose="02020603050405020304" charset="0"/>
              </a:rPr>
              <a:t> since, because, due to, owing to, for this reason, on this account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effect:</a:t>
            </a:r>
            <a:r>
              <a:rPr lang="en-US" altLang="zh-CN" sz="2200">
                <a:latin typeface="Times New Roman" panose="02020603050405020304" charset="0"/>
                <a:cs typeface="Times New Roman" panose="02020603050405020304" charset="0"/>
              </a:rPr>
              <a:t> thus, as a result, as a consequence, consequently, accordingly, in this way, in that case </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emphasis:</a:t>
            </a:r>
            <a:r>
              <a:rPr lang="en-US" altLang="zh-CN" sz="2200">
                <a:latin typeface="Times New Roman" panose="02020603050405020304" charset="0"/>
                <a:cs typeface="Times New Roman" panose="02020603050405020304" charset="0"/>
              </a:rPr>
              <a:t> certainly, indeed, undoubtedly</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examples: </a:t>
            </a:r>
            <a:r>
              <a:rPr lang="en-US" altLang="zh-CN" sz="2200">
                <a:latin typeface="Times New Roman" panose="02020603050405020304" charset="0"/>
                <a:cs typeface="Times New Roman" panose="02020603050405020304" charset="0"/>
              </a:rPr>
              <a:t>for example, for instance, for one thing, for another, as an illustration, a case in point is, in this case, to be specific, to illustrate, specifically, take sth. for example; take sth. as an example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concession:</a:t>
            </a:r>
            <a:r>
              <a:rPr lang="en-US" altLang="zh-CN" sz="2200">
                <a:latin typeface="Times New Roman" panose="02020603050405020304" charset="0"/>
                <a:cs typeface="Times New Roman" panose="02020603050405020304" charset="0"/>
              </a:rPr>
              <a:t> of course, admittedly, it is true that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summary:</a:t>
            </a:r>
            <a:r>
              <a:rPr lang="en-US" altLang="zh-CN" sz="2200">
                <a:latin typeface="Times New Roman" panose="02020603050405020304" charset="0"/>
                <a:cs typeface="Times New Roman" panose="02020603050405020304" charset="0"/>
              </a:rPr>
              <a:t> to conclude, to sum up, in a word, in brief, in short, all in all, in summary, as has been discussed/mentioned/stated/noted above, from the reasons/factors above, on the whole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b="1">
                <a:latin typeface="Times New Roman" panose="02020603050405020304" charset="0"/>
                <a:cs typeface="Times New Roman" panose="02020603050405020304" charset="0"/>
              </a:rPr>
              <a:t>For sequence:</a:t>
            </a:r>
            <a:r>
              <a:rPr lang="en-US" altLang="zh-CN" sz="2200">
                <a:latin typeface="Times New Roman" panose="02020603050405020304" charset="0"/>
                <a:cs typeface="Times New Roman" panose="02020603050405020304" charset="0"/>
              </a:rPr>
              <a:t> first, at first, firstly, in the first place, to begin with, to start with, second, then, in addition, meanwhile, for another thing, finally, eventually, in the end</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27430" y="488950"/>
            <a:ext cx="10253345" cy="5659755"/>
          </a:xfrm>
          <a:prstGeom prst="rect">
            <a:avLst/>
          </a:prstGeom>
          <a:noFill/>
        </p:spPr>
        <p:txBody>
          <a:bodyPr wrap="square" rtlCol="0">
            <a:noAutofit/>
          </a:bodyPr>
          <a:lstStyle/>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 </a:t>
            </a:r>
            <a:endParaRPr lang="en-US" altLang="zh-CN" sz="2200" b="1"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We find strong support for FOMO (fear of missing out) to be associated with the sharing of deepfakes. Individuals with high levels of FOMO are found to be sensitive and susceptible to distress due to neglect by their social media peers. Individuals may share deepfakes to gain an opportunity to receive social acceptance and avoid peer neglect on social media. Talwar et al.’s (2019) explanation using the self-determination theory gives the same idea. The self-determination theory (SDT) postulates that humans have an innate desire to grow in understanding and make meaning of itself. SDT posits that people tend to rely on social support. Humans find it difficult to understand themselves without being in relation with others. When humans’ sense of relatedness is compromised, they may try to reestablish it by sharing exciting contents within their social circles. Deepfakes are often intriguing, amusing, and provoking and may add to the value of their sharing. Previous evidence confirms that negative and novel information often spreads more rapidly (Vosoughi et al., 2018)—a characteristic of most deepfakes.</a:t>
            </a: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27430" y="488950"/>
            <a:ext cx="10253345" cy="5659755"/>
          </a:xfrm>
          <a:prstGeom prst="rect">
            <a:avLst/>
          </a:prstGeom>
          <a:noFill/>
        </p:spPr>
        <p:txBody>
          <a:bodyPr wrap="square" rtlCol="0">
            <a:no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 </a:t>
            </a:r>
            <a:endParaRPr lang="en-US" altLang="zh-CN" sz="2200" b="1"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We find strong support for FOMO (fear of missing out) to be associated with the sharing of deepfakes. Individuals with high levels of FOMO are found to be sensitive and susceptible to distress due to neglect by their social media peers. It is possible that </a:t>
            </a:r>
            <a:r>
              <a:rPr lang="en-US" altLang="zh-CN" sz="2000" b="1" i="1">
                <a:latin typeface="Times New Roman" panose="02020603050405020304" charset="0"/>
                <a:cs typeface="Times New Roman" panose="02020603050405020304" charset="0"/>
              </a:rPr>
              <a:t>such individuals</a:t>
            </a:r>
            <a:r>
              <a:rPr lang="en-US" altLang="zh-CN" sz="2000" i="1">
                <a:latin typeface="Times New Roman" panose="02020603050405020304" charset="0"/>
                <a:cs typeface="Times New Roman" panose="02020603050405020304" charset="0"/>
              </a:rPr>
              <a:t> may share deepfakes to gain an opportunity to receive social acceptance and avoid peer neglect on social media.</a:t>
            </a:r>
            <a:r>
              <a:rPr lang="en-US" altLang="zh-CN" sz="2000" b="1" i="1">
                <a:latin typeface="Times New Roman" panose="02020603050405020304" charset="0"/>
                <a:cs typeface="Times New Roman" panose="02020603050405020304" charset="0"/>
              </a:rPr>
              <a:t> This is in line with</a:t>
            </a:r>
            <a:r>
              <a:rPr lang="en-US" altLang="zh-CN" sz="2000" i="1">
                <a:latin typeface="Times New Roman" panose="02020603050405020304" charset="0"/>
                <a:cs typeface="Times New Roman" panose="02020603050405020304" charset="0"/>
              </a:rPr>
              <a:t> Talwar et al.’s (2019) explanation using the self-determination theory. </a:t>
            </a:r>
            <a:r>
              <a:rPr lang="en-US" altLang="zh-CN" sz="2000" b="1" i="1">
                <a:latin typeface="Times New Roman" panose="02020603050405020304" charset="0"/>
                <a:cs typeface="Times New Roman" panose="02020603050405020304" charset="0"/>
              </a:rPr>
              <a:t>In general</a:t>
            </a:r>
            <a:r>
              <a:rPr lang="en-US" altLang="zh-CN" sz="2000" i="1">
                <a:latin typeface="Times New Roman" panose="02020603050405020304" charset="0"/>
                <a:cs typeface="Times New Roman" panose="02020603050405020304" charset="0"/>
              </a:rPr>
              <a:t>, the self-determination theory (SDT) postulates that humans have an innate desire to grow in understanding and make meaning of themselves. SDT </a:t>
            </a:r>
            <a:r>
              <a:rPr lang="en-US" altLang="zh-CN" sz="2000" b="1" i="1">
                <a:latin typeface="Times New Roman" panose="02020603050405020304" charset="0"/>
                <a:cs typeface="Times New Roman" panose="02020603050405020304" charset="0"/>
              </a:rPr>
              <a:t>also</a:t>
            </a:r>
            <a:r>
              <a:rPr lang="en-US" altLang="zh-CN" sz="2000" i="1">
                <a:latin typeface="Times New Roman" panose="02020603050405020304" charset="0"/>
                <a:cs typeface="Times New Roman" panose="02020603050405020304" charset="0"/>
              </a:rPr>
              <a:t> posits that people tend to rely on social support. </a:t>
            </a:r>
            <a:r>
              <a:rPr lang="en-US" altLang="zh-CN" sz="2000" b="1" i="1">
                <a:latin typeface="Times New Roman" panose="02020603050405020304" charset="0"/>
                <a:cs typeface="Times New Roman" panose="02020603050405020304" charset="0"/>
              </a:rPr>
              <a:t>In other words</a:t>
            </a:r>
            <a:r>
              <a:rPr lang="en-US" altLang="zh-CN" sz="2000" i="1">
                <a:latin typeface="Times New Roman" panose="02020603050405020304" charset="0"/>
                <a:cs typeface="Times New Roman" panose="02020603050405020304" charset="0"/>
              </a:rPr>
              <a:t>, humans find it difficult to understand themselves without being in relation with others. </a:t>
            </a:r>
            <a:r>
              <a:rPr lang="en-US" altLang="zh-CN" sz="2000" b="1" i="1">
                <a:latin typeface="Times New Roman" panose="02020603050405020304" charset="0"/>
                <a:cs typeface="Times New Roman" panose="02020603050405020304" charset="0"/>
              </a:rPr>
              <a:t>Therefore</a:t>
            </a:r>
            <a:r>
              <a:rPr lang="en-US" altLang="zh-CN" sz="2000" i="1">
                <a:latin typeface="Times New Roman" panose="02020603050405020304" charset="0"/>
                <a:cs typeface="Times New Roman" panose="02020603050405020304" charset="0"/>
              </a:rPr>
              <a:t>, when their sense of relatedness is compromised, they may try to reestablish it by sharing exciting contents within their social circles. </a:t>
            </a:r>
            <a:r>
              <a:rPr lang="en-US" altLang="zh-CN" sz="2000" b="1" i="1">
                <a:latin typeface="Times New Roman" panose="02020603050405020304" charset="0"/>
                <a:cs typeface="Times New Roman" panose="02020603050405020304" charset="0"/>
              </a:rPr>
              <a:t>Moreover</a:t>
            </a:r>
            <a:r>
              <a:rPr lang="en-US" altLang="zh-CN" sz="2000" i="1">
                <a:latin typeface="Times New Roman" panose="02020603050405020304" charset="0"/>
                <a:cs typeface="Times New Roman" panose="02020603050405020304" charset="0"/>
              </a:rPr>
              <a:t>, deepfakes are often intriguing, amusing, and provoking and may add to the value of their sharing. Previous evidence </a:t>
            </a:r>
            <a:r>
              <a:rPr lang="en-US" altLang="zh-CN" sz="2000" b="1" i="1">
                <a:latin typeface="Times New Roman" panose="02020603050405020304" charset="0"/>
                <a:cs typeface="Times New Roman" panose="02020603050405020304" charset="0"/>
              </a:rPr>
              <a:t>also</a:t>
            </a:r>
            <a:r>
              <a:rPr lang="en-US" altLang="zh-CN" sz="2000" i="1">
                <a:latin typeface="Times New Roman" panose="02020603050405020304" charset="0"/>
                <a:cs typeface="Times New Roman" panose="02020603050405020304" charset="0"/>
              </a:rPr>
              <a:t> confirms that negative and novel information often spreads more rapidly (Vosoughi et al., 2018)—a characteristic of most deepfakes.</a:t>
            </a: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955040"/>
            <a:ext cx="104870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Original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Flexible electronics are changing the way we make and use electronics. Many existing applications such as implantable systems that require bendability to conform to the curved surface of tissues is driving the progresses in the field, which in turn are the enabler for numerous futuristic application such as wearable system, smart city, and Internet of Things (IoT). Several initiatives from government and industry have also contributed to the progress, and it is now estimate that the market for flexible electronics will reach $300 billion by 2028. The number will grow from $29.28 billion in 2017 to over $63 billion in 2023 for printed, flexible, and organic electronics alone. The high-performance is at par with today’s complementary metal oxide semiconductor (CMOS) electronics, and it will be critical to this growth in flexible electronics.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565721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Lexical Accuracy and Flexibility</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1938020"/>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For a successful academic paper, picking the right words is crucial. Using formal words in the professional tone is equally important. In revising the paper, you make the weak word choice stronger so as to express your ideas more clearly and make it easier for the readers to understand your points.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552700"/>
            <a:ext cx="9592945" cy="3476625"/>
          </a:xfrm>
          <a:prstGeom prst="rect">
            <a:avLst/>
          </a:prstGeom>
          <a:noFill/>
        </p:spPr>
        <p:txBody>
          <a:bodyPr wrap="square" rtlCol="0">
            <a:spAutoFit/>
          </a:bodyPr>
          <a:lstStyle/>
          <a:p>
            <a:pPr indent="558800" algn="just" fontAlgn="auto">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The combination of industrial design and AI can not only save time but also save </a:t>
            </a:r>
            <a:r>
              <a:rPr lang="en-US" altLang="zh-CN" sz="2200" i="1" u="sng">
                <a:latin typeface="Times New Roman" panose="02020603050405020304" charset="0"/>
                <a:cs typeface="Times New Roman" panose="02020603050405020304" charset="0"/>
              </a:rPr>
              <a:t>a lot of</a:t>
            </a:r>
            <a:r>
              <a:rPr lang="en-US" altLang="zh-CN" sz="2200" i="1">
                <a:latin typeface="Times New Roman" panose="02020603050405020304" charset="0"/>
                <a:cs typeface="Times New Roman" panose="02020603050405020304" charset="0"/>
              </a:rPr>
              <a:t> manpower and material resources.</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The combination of industrial design and AI can not only save time but also save manpower and material resources.</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a:t>
            </a:r>
            <a:r>
              <a:rPr lang="en-US" altLang="zh-CN" sz="2200" i="1" u="sng">
                <a:latin typeface="Times New Roman" panose="02020603050405020304" charset="0"/>
                <a:cs typeface="Times New Roman" panose="02020603050405020304" charset="0"/>
              </a:rPr>
              <a:t>So,</a:t>
            </a:r>
            <a:r>
              <a:rPr lang="en-US" altLang="zh-CN" sz="2200" i="1">
                <a:latin typeface="Times New Roman" panose="02020603050405020304" charset="0"/>
                <a:cs typeface="Times New Roman" panose="02020603050405020304" charset="0"/>
              </a:rPr>
              <a:t> there is still a limited understanding of big data analytics usage and how it relates to the quality of firm decisions.</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a:t>
            </a:r>
            <a:r>
              <a:rPr lang="en-US" altLang="zh-CN" sz="2200" i="1" u="sng">
                <a:latin typeface="Times New Roman" panose="02020603050405020304" charset="0"/>
                <a:cs typeface="Times New Roman" panose="02020603050405020304" charset="0"/>
              </a:rPr>
              <a:t>As a result</a:t>
            </a:r>
            <a:r>
              <a:rPr lang="en-US" altLang="zh-CN" sz="2200" i="1">
                <a:latin typeface="Times New Roman" panose="02020603050405020304" charset="0"/>
                <a:cs typeface="Times New Roman" panose="02020603050405020304" charset="0"/>
              </a:rPr>
              <a:t>, there is still a limited understanding of big data analytics usage and how it relates to the quality of firm decisions.</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632460" y="196786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675005"/>
            <a:ext cx="9056370" cy="13220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1. Avoid informal language</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800" b="1">
              <a:solidFill>
                <a:schemeClr val="accent2">
                  <a:lumMod val="75000"/>
                </a:schemeClr>
              </a:solidFill>
              <a:latin typeface="Times New Roman" panose="02020603050405020304" charset="0"/>
              <a:cs typeface="Times New Roman" panose="02020603050405020304" charset="0"/>
            </a:endParaRPr>
          </a:p>
          <a:p>
            <a:pPr indent="0">
              <a:buNone/>
            </a:pPr>
            <a:r>
              <a:rPr lang="en-US" altLang="zh-CN" sz="2400" b="1">
                <a:solidFill>
                  <a:schemeClr val="tx1"/>
                </a:solidFill>
                <a:latin typeface="Times New Roman" panose="02020603050405020304" charset="0"/>
                <a:cs typeface="Times New Roman" panose="02020603050405020304" charset="0"/>
              </a:rPr>
              <a:t>U</a:t>
            </a:r>
            <a:r>
              <a:rPr lang="en-US" altLang="zh-CN" sz="2400" b="1">
                <a:latin typeface="Times New Roman" panose="02020603050405020304" charset="0"/>
                <a:cs typeface="Times New Roman" panose="02020603050405020304" charset="0"/>
                <a:sym typeface="+mn-ea"/>
              </a:rPr>
              <a:t>se </a:t>
            </a:r>
            <a:r>
              <a:rPr lang="en-US" altLang="zh-CN" sz="2400" b="1">
                <a:solidFill>
                  <a:schemeClr val="tx1"/>
                </a:solidFill>
                <a:latin typeface="Times New Roman" panose="02020603050405020304" charset="0"/>
                <a:cs typeface="Times New Roman" panose="02020603050405020304" charset="0"/>
              </a:rPr>
              <a:t>proper words</a:t>
            </a:r>
            <a:endParaRPr lang="en-US" altLang="zh-CN" sz="2400" b="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2022475"/>
            <a:ext cx="9592945" cy="4154170"/>
          </a:xfrm>
          <a:prstGeom prst="rect">
            <a:avLst/>
          </a:prstGeom>
          <a:noFill/>
        </p:spPr>
        <p:txBody>
          <a:bodyPr wrap="square" rtlCol="0">
            <a:spAutoFit/>
          </a:bodyPr>
          <a:lstStyle/>
          <a:p>
            <a:pPr indent="558800" algn="just" fontAlgn="auto">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AI will </a:t>
            </a:r>
            <a:r>
              <a:rPr lang="en-US" altLang="zh-CN" sz="2200" i="1" u="sng">
                <a:latin typeface="Times New Roman" panose="02020603050405020304" charset="0"/>
                <a:cs typeface="Times New Roman" panose="02020603050405020304" charset="0"/>
              </a:rPr>
              <a:t>completely change </a:t>
            </a:r>
            <a:r>
              <a:rPr lang="en-US" altLang="zh-CN" sz="2200" i="1">
                <a:latin typeface="Times New Roman" panose="02020603050405020304" charset="0"/>
                <a:cs typeface="Times New Roman" panose="02020603050405020304" charset="0"/>
              </a:rPr>
              <a:t>business practices and industries and </a:t>
            </a:r>
            <a:r>
              <a:rPr lang="en-US" altLang="zh-CN" sz="2200" i="1" u="sng">
                <a:latin typeface="Times New Roman" panose="02020603050405020304" charset="0"/>
                <a:cs typeface="Times New Roman" panose="02020603050405020304" charset="0"/>
              </a:rPr>
              <a:t>cope with</a:t>
            </a:r>
            <a:r>
              <a:rPr lang="en-US" altLang="zh-CN" sz="2200" i="1">
                <a:latin typeface="Times New Roman" panose="02020603050405020304" charset="0"/>
                <a:cs typeface="Times New Roman" panose="02020603050405020304" charset="0"/>
              </a:rPr>
              <a:t> major societal problems, including sustainability.</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AI will </a:t>
            </a:r>
            <a:r>
              <a:rPr lang="en-US" altLang="zh-CN" sz="2200" i="1" u="sng">
                <a:latin typeface="Times New Roman" panose="02020603050405020304" charset="0"/>
                <a:cs typeface="Times New Roman" panose="02020603050405020304" charset="0"/>
              </a:rPr>
              <a:t>transform</a:t>
            </a:r>
            <a:r>
              <a:rPr lang="en-US" altLang="zh-CN" sz="2200" i="1">
                <a:latin typeface="Times New Roman" panose="02020603050405020304" charset="0"/>
                <a:cs typeface="Times New Roman" panose="02020603050405020304" charset="0"/>
              </a:rPr>
              <a:t> business practices and industries and has the potential to </a:t>
            </a:r>
            <a:r>
              <a:rPr lang="en-US" altLang="zh-CN" sz="2200" i="1" u="sng">
                <a:latin typeface="Times New Roman" panose="02020603050405020304" charset="0"/>
                <a:cs typeface="Times New Roman" panose="02020603050405020304" charset="0"/>
              </a:rPr>
              <a:t>address</a:t>
            </a:r>
            <a:r>
              <a:rPr lang="en-US" altLang="zh-CN" sz="2200" i="1">
                <a:latin typeface="Times New Roman" panose="02020603050405020304" charset="0"/>
                <a:cs typeface="Times New Roman" panose="02020603050405020304" charset="0"/>
              </a:rPr>
              <a:t> major societal problems, including sustainability.</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The true value of AI will not be in how it </a:t>
            </a:r>
            <a:r>
              <a:rPr lang="en-US" altLang="zh-CN" sz="2200" i="1" u="sng">
                <a:latin typeface="Times New Roman" panose="02020603050405020304" charset="0"/>
                <a:cs typeface="Times New Roman" panose="02020603050405020304" charset="0"/>
              </a:rPr>
              <a:t>makes</a:t>
            </a:r>
            <a:r>
              <a:rPr lang="en-US" altLang="zh-CN" sz="2200" i="1">
                <a:latin typeface="Times New Roman" panose="02020603050405020304" charset="0"/>
                <a:cs typeface="Times New Roman" panose="02020603050405020304" charset="0"/>
              </a:rPr>
              <a:t> society </a:t>
            </a:r>
            <a:r>
              <a:rPr lang="en-US" altLang="zh-CN" sz="2200" i="1" u="sng">
                <a:latin typeface="Times New Roman" panose="02020603050405020304" charset="0"/>
                <a:cs typeface="Times New Roman" panose="02020603050405020304" charset="0"/>
              </a:rPr>
              <a:t>reduce</a:t>
            </a:r>
            <a:r>
              <a:rPr lang="en-US" altLang="zh-CN" sz="2200" i="1">
                <a:latin typeface="Times New Roman" panose="02020603050405020304" charset="0"/>
                <a:cs typeface="Times New Roman" panose="02020603050405020304" charset="0"/>
              </a:rPr>
              <a:t> its energy, water, and land use intensities, but rather, at a higher level, how it </a:t>
            </a:r>
            <a:r>
              <a:rPr lang="en-US" altLang="zh-CN" sz="2200" i="1" u="sng">
                <a:latin typeface="Times New Roman" panose="02020603050405020304" charset="0"/>
                <a:cs typeface="Times New Roman" panose="02020603050405020304" charset="0"/>
              </a:rPr>
              <a:t>makes</a:t>
            </a:r>
            <a:r>
              <a:rPr lang="en-US" altLang="zh-CN" sz="2200" i="1">
                <a:latin typeface="Times New Roman" panose="02020603050405020304" charset="0"/>
                <a:cs typeface="Times New Roman" panose="02020603050405020304" charset="0"/>
              </a:rPr>
              <a:t> environmental governance </a:t>
            </a:r>
            <a:r>
              <a:rPr lang="en-US" altLang="zh-CN" sz="2200" i="1" u="sng">
                <a:latin typeface="Times New Roman" panose="02020603050405020304" charset="0"/>
                <a:cs typeface="Times New Roman" panose="02020603050405020304" charset="0"/>
              </a:rPr>
              <a:t>possible and more convenient</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The true value of AI will not be in how it </a:t>
            </a:r>
            <a:r>
              <a:rPr lang="en-US" altLang="zh-CN" sz="2200" i="1" u="sng">
                <a:latin typeface="Times New Roman" panose="02020603050405020304" charset="0"/>
                <a:cs typeface="Times New Roman" panose="02020603050405020304" charset="0"/>
              </a:rPr>
              <a:t>enables</a:t>
            </a:r>
            <a:r>
              <a:rPr lang="en-US" altLang="zh-CN" sz="2200" i="1">
                <a:latin typeface="Times New Roman" panose="02020603050405020304" charset="0"/>
                <a:cs typeface="Times New Roman" panose="02020603050405020304" charset="0"/>
              </a:rPr>
              <a:t> society </a:t>
            </a:r>
            <a:r>
              <a:rPr lang="en-US" altLang="zh-CN" sz="2200" i="1" u="sng">
                <a:latin typeface="Times New Roman" panose="02020603050405020304" charset="0"/>
                <a:cs typeface="Times New Roman" panose="02020603050405020304" charset="0"/>
              </a:rPr>
              <a:t>to reduce </a:t>
            </a:r>
            <a:r>
              <a:rPr lang="en-US" altLang="zh-CN" sz="2200" i="1">
                <a:latin typeface="Times New Roman" panose="02020603050405020304" charset="0"/>
                <a:cs typeface="Times New Roman" panose="02020603050405020304" charset="0"/>
              </a:rPr>
              <a:t>its energy, water, and land use intensities, but rather, at a higher level, how it </a:t>
            </a:r>
            <a:r>
              <a:rPr lang="en-US" altLang="zh-CN" sz="2200" i="1" u="sng">
                <a:latin typeface="Times New Roman" panose="02020603050405020304" charset="0"/>
                <a:cs typeface="Times New Roman" panose="02020603050405020304" charset="0"/>
              </a:rPr>
              <a:t>fosters</a:t>
            </a:r>
            <a:r>
              <a:rPr lang="en-US" altLang="zh-CN" sz="2200" i="1">
                <a:latin typeface="Times New Roman" panose="02020603050405020304" charset="0"/>
                <a:cs typeface="Times New Roman" panose="02020603050405020304" charset="0"/>
              </a:rPr>
              <a:t> and </a:t>
            </a:r>
            <a:r>
              <a:rPr lang="en-US" altLang="zh-CN" sz="2200" i="1" u="sng">
                <a:latin typeface="Times New Roman" panose="02020603050405020304" charset="0"/>
                <a:cs typeface="Times New Roman" panose="02020603050405020304" charset="0"/>
              </a:rPr>
              <a:t>facilitates</a:t>
            </a:r>
            <a:r>
              <a:rPr lang="en-US" altLang="zh-CN" sz="2200" i="1">
                <a:latin typeface="Times New Roman" panose="02020603050405020304" charset="0"/>
                <a:cs typeface="Times New Roman" panose="02020603050405020304" charset="0"/>
              </a:rPr>
              <a:t> environmental governance.</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632460" y="158686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675005"/>
            <a:ext cx="9056370" cy="829945"/>
          </a:xfrm>
          <a:prstGeom prst="rect">
            <a:avLst/>
          </a:prstGeom>
          <a:noFill/>
        </p:spPr>
        <p:txBody>
          <a:bodyPr wrap="square" rtlCol="0">
            <a:spAutoFit/>
          </a:bodyPr>
          <a:p>
            <a:pPr indent="0">
              <a:buFont typeface="Arial" panose="020B0604020202020204" pitchFamily="34" charset="0"/>
              <a:buNone/>
            </a:pPr>
            <a:r>
              <a:rPr lang="en-US" altLang="zh-CN" sz="2400" b="1">
                <a:solidFill>
                  <a:schemeClr val="tx1"/>
                </a:solidFill>
                <a:latin typeface="Times New Roman" panose="02020603050405020304" charset="0"/>
                <a:cs typeface="Times New Roman" panose="02020603050405020304" charset="0"/>
              </a:rPr>
              <a:t>Use single verbs to replace the intensifier-verb combination and </a:t>
            </a:r>
            <a:endParaRPr lang="en-US" altLang="zh-CN" sz="2400" b="1">
              <a:solidFill>
                <a:schemeClr val="tx1"/>
              </a:solidFill>
              <a:latin typeface="Times New Roman" panose="02020603050405020304" charset="0"/>
              <a:cs typeface="Times New Roman" panose="02020603050405020304" charset="0"/>
            </a:endParaRPr>
          </a:p>
          <a:p>
            <a:pPr indent="0">
              <a:buNone/>
            </a:pPr>
            <a:r>
              <a:rPr lang="en-US" altLang="zh-CN" sz="2400" b="1">
                <a:solidFill>
                  <a:schemeClr val="tx1"/>
                </a:solidFill>
                <a:latin typeface="Times New Roman" panose="02020603050405020304" charset="0"/>
                <a:cs typeface="Times New Roman" panose="02020603050405020304" charset="0"/>
              </a:rPr>
              <a:t>the verbal phrase</a:t>
            </a:r>
            <a:endParaRPr lang="en-US" altLang="zh-CN" sz="2400" b="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3014980"/>
            <a:ext cx="9592945" cy="1783715"/>
          </a:xfrm>
          <a:prstGeom prst="rect">
            <a:avLst/>
          </a:prstGeom>
          <a:noFill/>
        </p:spPr>
        <p:txBody>
          <a:bodyPr wrap="square" rtlCol="0">
            <a:spAutoFit/>
          </a:bodyPr>
          <a:lstStyle/>
          <a:p>
            <a:pPr indent="558800" algn="just" fontAlgn="auto">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Industrialization and other anthropogenic human activities </a:t>
            </a:r>
            <a:r>
              <a:rPr lang="en-US" altLang="zh-CN" sz="2200" i="1" u="sng">
                <a:latin typeface="Times New Roman" panose="02020603050405020304" charset="0"/>
                <a:cs typeface="Times New Roman" panose="02020603050405020304" charset="0"/>
              </a:rPr>
              <a:t>make</a:t>
            </a:r>
            <a:r>
              <a:rPr lang="en-US" altLang="zh-CN" sz="2200" i="1">
                <a:latin typeface="Times New Roman" panose="02020603050405020304" charset="0"/>
                <a:cs typeface="Times New Roman" panose="02020603050405020304" charset="0"/>
              </a:rPr>
              <a:t> significant environmental </a:t>
            </a:r>
            <a:r>
              <a:rPr lang="en-US" altLang="zh-CN" sz="2200" i="1" u="sng">
                <a:latin typeface="Times New Roman" panose="02020603050405020304" charset="0"/>
                <a:cs typeface="Times New Roman" panose="02020603050405020304" charset="0"/>
              </a:rPr>
              <a:t>risks</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Industrialization and other anthropogenic human activities </a:t>
            </a:r>
            <a:r>
              <a:rPr lang="en-US" altLang="zh-CN" sz="2200" i="1" u="sng">
                <a:latin typeface="Times New Roman" panose="02020603050405020304" charset="0"/>
                <a:cs typeface="Times New Roman" panose="02020603050405020304" charset="0"/>
              </a:rPr>
              <a:t>pose</a:t>
            </a:r>
            <a:r>
              <a:rPr lang="en-US" altLang="zh-CN" sz="2200" i="1">
                <a:latin typeface="Times New Roman" panose="02020603050405020304" charset="0"/>
                <a:cs typeface="Times New Roman" panose="02020603050405020304" charset="0"/>
              </a:rPr>
              <a:t> significant environmental </a:t>
            </a:r>
            <a:r>
              <a:rPr lang="en-US" altLang="zh-CN" sz="2200" i="1" u="sng">
                <a:latin typeface="Times New Roman" panose="02020603050405020304" charset="0"/>
                <a:cs typeface="Times New Roman" panose="02020603050405020304" charset="0"/>
              </a:rPr>
              <a:t>risks</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632460" y="243014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36700" y="675005"/>
            <a:ext cx="9056370" cy="132207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2. Use proper collocations</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800" b="1">
              <a:solidFill>
                <a:schemeClr val="accent2">
                  <a:lumMod val="75000"/>
                </a:schemeClr>
              </a:solidFill>
              <a:latin typeface="Times New Roman" panose="02020603050405020304" charset="0"/>
              <a:cs typeface="Times New Roman" panose="02020603050405020304" charset="0"/>
            </a:endParaRPr>
          </a:p>
          <a:p>
            <a:pPr indent="0">
              <a:buNone/>
            </a:pPr>
            <a:r>
              <a:rPr lang="en-US" altLang="zh-CN" sz="2400" b="1">
                <a:solidFill>
                  <a:schemeClr val="tx1"/>
                </a:solidFill>
                <a:latin typeface="Times New Roman" panose="02020603050405020304" charset="0"/>
                <a:cs typeface="Times New Roman" panose="02020603050405020304" charset="0"/>
              </a:rPr>
              <a:t>Make sure words are combined naturally in right collocations</a:t>
            </a:r>
            <a:endParaRPr lang="en-US" altLang="zh-CN" sz="2400" b="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536700" y="920115"/>
            <a:ext cx="9056370" cy="2799715"/>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3. Avoid excessive repetition</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a:buFont typeface="Arial" panose="020B0604020202020204" pitchFamily="34" charset="0"/>
              <a:buNone/>
            </a:pPr>
            <a:r>
              <a:rPr lang="en-US" altLang="zh-CN" sz="2400">
                <a:solidFill>
                  <a:schemeClr val="tx1"/>
                </a:solidFill>
                <a:latin typeface="Times New Roman" panose="02020603050405020304" charset="0"/>
                <a:cs typeface="Times New Roman" panose="02020603050405020304" charset="0"/>
              </a:rPr>
              <a:t>When you refer to a person or a thing that has already been mentioned in the immediate text, you can use a pronoun instead of repeating the noun or noun phrase, or sometimes you can even make omissions. For repeated verbs or adjectives, you can revise them with synonyms, which add variety to the text and create a more engaging piece of writing.</a:t>
            </a:r>
            <a:endParaRPr lang="en-US" altLang="zh-CN" sz="24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127125" y="1076325"/>
            <a:ext cx="9592945" cy="3439795"/>
          </a:xfrm>
          <a:prstGeom prst="rect">
            <a:avLst/>
          </a:prstGeom>
          <a:noFill/>
        </p:spPr>
        <p:txBody>
          <a:bodyPr wrap="square" rtlCol="0">
            <a:noAutofit/>
          </a:bodyPr>
          <a:lstStyle/>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Examples</a:t>
            </a:r>
            <a:endParaRPr lang="en-US" altLang="zh-CN" sz="2200" b="1">
              <a:solidFill>
                <a:srgbClr val="4472D0"/>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b="1"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Original Version</a:t>
            </a:r>
            <a:r>
              <a:rPr lang="en-US" altLang="zh-CN" sz="2200" i="1">
                <a:latin typeface="Times New Roman" panose="02020603050405020304" charset="0"/>
                <a:cs typeface="Times New Roman" panose="02020603050405020304" charset="0"/>
              </a:rPr>
              <a:t>: While 46.8% of </a:t>
            </a:r>
            <a:r>
              <a:rPr lang="en-US" altLang="zh-CN" sz="2200" i="1" u="sng">
                <a:latin typeface="Times New Roman" panose="02020603050405020304" charset="0"/>
                <a:cs typeface="Times New Roman" panose="02020603050405020304" charset="0"/>
              </a:rPr>
              <a:t>the students</a:t>
            </a:r>
            <a:r>
              <a:rPr lang="en-US" altLang="zh-CN" sz="2200" i="1">
                <a:latin typeface="Times New Roman" panose="02020603050405020304" charset="0"/>
                <a:cs typeface="Times New Roman" panose="02020603050405020304" charset="0"/>
              </a:rPr>
              <a:t> thought that the way the </a:t>
            </a:r>
            <a:r>
              <a:rPr lang="en-US" altLang="zh-CN" sz="2200" i="1" u="sng">
                <a:latin typeface="Times New Roman" panose="02020603050405020304" charset="0"/>
                <a:cs typeface="Times New Roman" panose="02020603050405020304" charset="0"/>
              </a:rPr>
              <a:t>information about artificial intelligence</a:t>
            </a:r>
            <a:r>
              <a:rPr lang="en-US" altLang="zh-CN" sz="2200" i="1">
                <a:latin typeface="Times New Roman" panose="02020603050405020304" charset="0"/>
                <a:cs typeface="Times New Roman" panose="02020603050405020304" charset="0"/>
              </a:rPr>
              <a:t> was presented to them was neutral, 46.3% of </a:t>
            </a:r>
            <a:r>
              <a:rPr lang="en-US" altLang="zh-CN" sz="2200" i="1" u="sng">
                <a:latin typeface="Times New Roman" panose="02020603050405020304" charset="0"/>
                <a:cs typeface="Times New Roman" panose="02020603050405020304" charset="0"/>
              </a:rPr>
              <a:t>the students</a:t>
            </a:r>
            <a:r>
              <a:rPr lang="en-US" altLang="zh-CN" sz="2200" i="1">
                <a:latin typeface="Times New Roman" panose="02020603050405020304" charset="0"/>
                <a:cs typeface="Times New Roman" panose="02020603050405020304" charset="0"/>
              </a:rPr>
              <a:t> considered that </a:t>
            </a:r>
            <a:r>
              <a:rPr lang="en-US" altLang="zh-CN" sz="2200" i="1" u="sng">
                <a:latin typeface="Times New Roman" panose="02020603050405020304" charset="0"/>
                <a:cs typeface="Times New Roman" panose="02020603050405020304" charset="0"/>
              </a:rPr>
              <a:t>the information</a:t>
            </a:r>
            <a:r>
              <a:rPr lang="en-US" altLang="zh-CN" sz="2200" i="1" u="sng">
                <a:latin typeface="Times New Roman" panose="02020603050405020304" charset="0"/>
                <a:cs typeface="Times New Roman" panose="02020603050405020304" charset="0"/>
              </a:rPr>
              <a:t> about artificial intelligence </a:t>
            </a:r>
            <a:r>
              <a:rPr lang="en-US" altLang="zh-CN" sz="2200" i="1">
                <a:latin typeface="Times New Roman" panose="02020603050405020304" charset="0"/>
                <a:cs typeface="Times New Roman" panose="02020603050405020304" charset="0"/>
              </a:rPr>
              <a:t>was positive.</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Revised Version</a:t>
            </a:r>
            <a:r>
              <a:rPr lang="en-US" altLang="zh-CN" sz="2200" i="1">
                <a:latin typeface="Times New Roman" panose="02020603050405020304" charset="0"/>
                <a:cs typeface="Times New Roman" panose="02020603050405020304" charset="0"/>
              </a:rPr>
              <a:t>: While 46.8% of the students thought that the way the information about artificial intelligence was presented to them was neutral, 46.3% of </a:t>
            </a:r>
            <a:r>
              <a:rPr lang="en-US" altLang="zh-CN" sz="2200" i="1" u="sng">
                <a:latin typeface="Times New Roman" panose="02020603050405020304" charset="0"/>
                <a:cs typeface="Times New Roman" panose="02020603050405020304" charset="0"/>
              </a:rPr>
              <a:t>them</a:t>
            </a:r>
            <a:r>
              <a:rPr lang="en-US" altLang="zh-CN" sz="2200" i="1">
                <a:latin typeface="Times New Roman" panose="02020603050405020304" charset="0"/>
                <a:cs typeface="Times New Roman" panose="02020603050405020304" charset="0"/>
              </a:rPr>
              <a:t> considered that </a:t>
            </a:r>
            <a:r>
              <a:rPr lang="en-US" altLang="zh-CN" sz="2200" i="1" u="sng">
                <a:latin typeface="Times New Roman" panose="02020603050405020304" charset="0"/>
                <a:cs typeface="Times New Roman" panose="02020603050405020304" charset="0"/>
              </a:rPr>
              <a:t>the information</a:t>
            </a:r>
            <a:r>
              <a:rPr lang="en-US" altLang="zh-CN" sz="2200" i="1">
                <a:latin typeface="Times New Roman" panose="02020603050405020304" charset="0"/>
                <a:cs typeface="Times New Roman" panose="02020603050405020304" charset="0"/>
              </a:rPr>
              <a:t> was positive.</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127125" y="637540"/>
            <a:ext cx="9592945" cy="5879465"/>
          </a:xfrm>
          <a:prstGeom prst="rect">
            <a:avLst/>
          </a:prstGeom>
          <a:noFill/>
        </p:spPr>
        <p:txBody>
          <a:bodyPr wrap="square" rtlCol="0">
            <a:noAutofit/>
          </a:bodyPr>
          <a:lstStyle/>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b="1" i="1">
                <a:latin typeface="Times New Roman" panose="02020603050405020304" charset="0"/>
                <a:cs typeface="Times New Roman" panose="02020603050405020304" charset="0"/>
              </a:rPr>
              <a:t>Original Version</a:t>
            </a:r>
            <a:r>
              <a:rPr lang="en-US" altLang="zh-CN" sz="2000" i="1">
                <a:latin typeface="Times New Roman" panose="02020603050405020304" charset="0"/>
                <a:cs typeface="Times New Roman" panose="02020603050405020304" charset="0"/>
              </a:rPr>
              <a:t>: As can be </a:t>
            </a:r>
            <a:r>
              <a:rPr lang="en-US" altLang="zh-CN" sz="2000" i="1" u="sng">
                <a:latin typeface="Times New Roman" panose="02020603050405020304" charset="0"/>
                <a:cs typeface="Times New Roman" panose="02020603050405020304" charset="0"/>
              </a:rPr>
              <a:t>shown</a:t>
            </a:r>
            <a:r>
              <a:rPr lang="en-US" altLang="zh-CN" sz="2000" i="1">
                <a:latin typeface="Times New Roman" panose="02020603050405020304" charset="0"/>
                <a:cs typeface="Times New Roman" panose="02020603050405020304" charset="0"/>
              </a:rPr>
              <a:t> from the figure, the estimated coefficients are mostly concentrated near zero, and the p-value of most estimated values is more significant than 0.1, which </a:t>
            </a:r>
            <a:r>
              <a:rPr lang="en-US" altLang="zh-CN" sz="2000" i="1" u="sng">
                <a:latin typeface="Times New Roman" panose="02020603050405020304" charset="0"/>
                <a:cs typeface="Times New Roman" panose="02020603050405020304" charset="0"/>
              </a:rPr>
              <a:t>shows</a:t>
            </a:r>
            <a:r>
              <a:rPr lang="en-US" altLang="zh-CN" sz="2000" i="1">
                <a:latin typeface="Times New Roman" panose="02020603050405020304" charset="0"/>
                <a:cs typeface="Times New Roman" panose="02020603050405020304" charset="0"/>
              </a:rPr>
              <a:t> that our estimated results are unlikely to be obtained by chance and thus</a:t>
            </a:r>
            <a:r>
              <a:rPr lang="en-US" altLang="zh-CN" sz="2000" i="1" u="sng">
                <a:latin typeface="Times New Roman" panose="02020603050405020304" charset="0"/>
                <a:cs typeface="Times New Roman" panose="02020603050405020304" charset="0"/>
              </a:rPr>
              <a:t> unlikely</a:t>
            </a:r>
            <a:r>
              <a:rPr lang="en-US" altLang="zh-CN" sz="2000" i="1">
                <a:latin typeface="Times New Roman" panose="02020603050405020304" charset="0"/>
                <a:cs typeface="Times New Roman" panose="02020603050405020304" charset="0"/>
              </a:rPr>
              <a:t> to be affected by other policies or random factors. Therefore, the interaction coefficient is not significant through the placebo test, making false regression </a:t>
            </a:r>
            <a:r>
              <a:rPr lang="en-US" altLang="zh-CN" sz="2000" i="1" u="sng">
                <a:latin typeface="Times New Roman" panose="02020603050405020304" charset="0"/>
                <a:cs typeface="Times New Roman" panose="02020603050405020304" charset="0"/>
              </a:rPr>
              <a:t>unlikely,</a:t>
            </a:r>
            <a:r>
              <a:rPr lang="en-US" altLang="zh-CN" sz="2000" i="1">
                <a:latin typeface="Times New Roman" panose="02020603050405020304" charset="0"/>
                <a:cs typeface="Times New Roman" panose="02020603050405020304" charset="0"/>
              </a:rPr>
              <a:t> which</a:t>
            </a:r>
            <a:r>
              <a:rPr lang="en-US" altLang="zh-CN" sz="2000" i="1" u="sng">
                <a:latin typeface="Times New Roman" panose="02020603050405020304" charset="0"/>
                <a:cs typeface="Times New Roman" panose="02020603050405020304" charset="0"/>
              </a:rPr>
              <a:t> shows</a:t>
            </a:r>
            <a:r>
              <a:rPr lang="en-US" altLang="zh-CN" sz="2000" i="1">
                <a:latin typeface="Times New Roman" panose="02020603050405020304" charset="0"/>
                <a:cs typeface="Times New Roman" panose="02020603050405020304" charset="0"/>
              </a:rPr>
              <a:t> that the setting of policy effect in this article is </a:t>
            </a:r>
            <a:r>
              <a:rPr lang="en-US" altLang="zh-CN" sz="2000" i="1" u="sng">
                <a:latin typeface="Times New Roman" panose="02020603050405020304" charset="0"/>
                <a:cs typeface="Times New Roman" panose="02020603050405020304" charset="0"/>
              </a:rPr>
              <a:t>reasonable</a:t>
            </a:r>
            <a:r>
              <a:rPr lang="en-US" altLang="zh-CN" sz="2000" i="1">
                <a:latin typeface="Times New Roman" panose="02020603050405020304" charset="0"/>
                <a:cs typeface="Times New Roman" panose="02020603050405020304" charset="0"/>
              </a:rPr>
              <a:t> and the benchmark estimation result is </a:t>
            </a:r>
            <a:r>
              <a:rPr lang="en-US" altLang="zh-CN" sz="2000" i="1" u="sng">
                <a:latin typeface="Times New Roman" panose="02020603050405020304" charset="0"/>
                <a:cs typeface="Times New Roman" panose="02020603050405020304" charset="0"/>
              </a:rPr>
              <a:t>reasonable</a:t>
            </a:r>
            <a:r>
              <a:rPr lang="en-US" altLang="zh-CN" sz="2000" i="1">
                <a:latin typeface="Times New Roman" panose="02020603050405020304" charset="0"/>
                <a:cs typeface="Times New Roman" panose="02020603050405020304" charset="0"/>
              </a:rPr>
              <a:t>.</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b="1" i="1">
                <a:latin typeface="Times New Roman" panose="02020603050405020304" charset="0"/>
                <a:cs typeface="Times New Roman" panose="02020603050405020304" charset="0"/>
              </a:rPr>
              <a:t>Revised Version</a:t>
            </a:r>
            <a:r>
              <a:rPr lang="en-US" altLang="zh-CN" sz="2000" i="1">
                <a:latin typeface="Times New Roman" panose="02020603050405020304" charset="0"/>
                <a:cs typeface="Times New Roman" panose="02020603050405020304" charset="0"/>
              </a:rPr>
              <a:t>: As can be </a:t>
            </a:r>
            <a:r>
              <a:rPr lang="en-US" altLang="zh-CN" sz="2000" i="1" u="sng">
                <a:latin typeface="Times New Roman" panose="02020603050405020304" charset="0"/>
                <a:cs typeface="Times New Roman" panose="02020603050405020304" charset="0"/>
              </a:rPr>
              <a:t>seen</a:t>
            </a:r>
            <a:r>
              <a:rPr lang="en-US" altLang="zh-CN" sz="2000" i="1">
                <a:latin typeface="Times New Roman" panose="02020603050405020304" charset="0"/>
                <a:cs typeface="Times New Roman" panose="02020603050405020304" charset="0"/>
              </a:rPr>
              <a:t> from the figure, the estimated coefficients are mostly concentrated near zero, and the p-value of most estimated values is more significant than 0.1, which </a:t>
            </a:r>
            <a:r>
              <a:rPr lang="en-US" altLang="zh-CN" sz="2000" i="1" u="sng">
                <a:latin typeface="Times New Roman" panose="02020603050405020304" charset="0"/>
                <a:cs typeface="Times New Roman" panose="02020603050405020304" charset="0"/>
              </a:rPr>
              <a:t>indicates</a:t>
            </a:r>
            <a:r>
              <a:rPr lang="en-US" altLang="zh-CN" sz="2000" i="1">
                <a:latin typeface="Times New Roman" panose="02020603050405020304" charset="0"/>
                <a:cs typeface="Times New Roman" panose="02020603050405020304" charset="0"/>
              </a:rPr>
              <a:t> that our estimated results are </a:t>
            </a:r>
            <a:r>
              <a:rPr lang="en-US" altLang="zh-CN" sz="2000" i="1" u="sng">
                <a:latin typeface="Times New Roman" panose="02020603050405020304" charset="0"/>
                <a:cs typeface="Times New Roman" panose="02020603050405020304" charset="0"/>
              </a:rPr>
              <a:t>unlikely</a:t>
            </a:r>
            <a:r>
              <a:rPr lang="en-US" altLang="zh-CN" sz="2000" i="1">
                <a:latin typeface="Times New Roman" panose="02020603050405020304" charset="0"/>
                <a:cs typeface="Times New Roman" panose="02020603050405020304" charset="0"/>
              </a:rPr>
              <a:t> to be obtained by chance and thus</a:t>
            </a:r>
            <a:r>
              <a:rPr lang="en-US" altLang="zh-CN" sz="2000" i="1" u="sng">
                <a:latin typeface="Times New Roman" panose="02020603050405020304" charset="0"/>
                <a:cs typeface="Times New Roman" panose="02020603050405020304" charset="0"/>
              </a:rPr>
              <a:t> impossible</a:t>
            </a:r>
            <a:r>
              <a:rPr lang="en-US" altLang="zh-CN" sz="2000" i="1">
                <a:latin typeface="Times New Roman" panose="02020603050405020304" charset="0"/>
                <a:cs typeface="Times New Roman" panose="02020603050405020304" charset="0"/>
              </a:rPr>
              <a:t> to be affected by other policies or random factors. Therefore, the interaction coefficient is not significant through the placebo test, </a:t>
            </a:r>
            <a:r>
              <a:rPr lang="en-US" altLang="zh-CN" sz="2000" i="1" u="sng">
                <a:latin typeface="Times New Roman" panose="02020603050405020304" charset="0"/>
                <a:cs typeface="Times New Roman" panose="02020603050405020304" charset="0"/>
              </a:rPr>
              <a:t>excluding the possibility of</a:t>
            </a:r>
            <a:r>
              <a:rPr lang="en-US" altLang="zh-CN" sz="2000" i="1">
                <a:latin typeface="Times New Roman" panose="02020603050405020304" charset="0"/>
                <a:cs typeface="Times New Roman" panose="02020603050405020304" charset="0"/>
              </a:rPr>
              <a:t> false regression, which </a:t>
            </a:r>
            <a:r>
              <a:rPr lang="en-US" altLang="zh-CN" sz="2000" i="1" u="sng">
                <a:latin typeface="Times New Roman" panose="02020603050405020304" charset="0"/>
                <a:cs typeface="Times New Roman" panose="02020603050405020304" charset="0"/>
              </a:rPr>
              <a:t>indicates</a:t>
            </a:r>
            <a:r>
              <a:rPr lang="en-US" altLang="zh-CN" sz="2000" i="1">
                <a:latin typeface="Times New Roman" panose="02020603050405020304" charset="0"/>
                <a:cs typeface="Times New Roman" panose="02020603050405020304" charset="0"/>
              </a:rPr>
              <a:t> that the setting of policy effect in this article is </a:t>
            </a:r>
            <a:r>
              <a:rPr lang="en-US" altLang="zh-CN" sz="2000" i="1" u="sng">
                <a:latin typeface="Times New Roman" panose="02020603050405020304" charset="0"/>
                <a:cs typeface="Times New Roman" panose="02020603050405020304" charset="0"/>
              </a:rPr>
              <a:t>reasonable</a:t>
            </a:r>
            <a:r>
              <a:rPr lang="en-US" altLang="zh-CN" sz="2000" i="1">
                <a:latin typeface="Times New Roman" panose="02020603050405020304" charset="0"/>
                <a:cs typeface="Times New Roman" panose="02020603050405020304" charset="0"/>
              </a:rPr>
              <a:t> and the benchmark estimation result is </a:t>
            </a:r>
            <a:r>
              <a:rPr lang="en-US" altLang="zh-CN" sz="2000" i="1" u="sng">
                <a:latin typeface="Times New Roman" panose="02020603050405020304" charset="0"/>
                <a:cs typeface="Times New Roman" panose="02020603050405020304" charset="0"/>
              </a:rPr>
              <a:t>reliable</a:t>
            </a:r>
            <a:r>
              <a:rPr lang="en-US" altLang="zh-CN" sz="2000" i="1">
                <a:latin typeface="Times New Roman" panose="02020603050405020304" charset="0"/>
                <a:cs typeface="Times New Roman" panose="02020603050405020304" charset="0"/>
              </a:rPr>
              <a:t>.</a:t>
            </a:r>
            <a:endParaRPr lang="en-US" altLang="zh-CN" sz="2000" i="1">
              <a:latin typeface="Times New Roman" panose="02020603050405020304" charset="0"/>
              <a:cs typeface="Times New Roman" panose="02020603050405020304" charset="0"/>
            </a:endParaRPr>
          </a:p>
          <a:p>
            <a:pPr indent="508000" algn="just" fontAlgn="auto">
              <a:lnSpc>
                <a:spcPct val="125000"/>
              </a:lnSpc>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028700"/>
            <a:ext cx="1042797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2"/>
                </a:solidFill>
                <a:latin typeface="Times New Roman" panose="02020603050405020304" charset="0"/>
                <a:cs typeface="Times New Roman" panose="02020603050405020304" charset="0"/>
              </a:rPr>
              <a:t>Several current and future electronics would need fast communication and computation. Large drive currents and fast readout are needed in application such as interactive flexible display. Wireless communication in IoT will require data handling in frequency bands up to ultra-high frequencies. The fast communication, higher bandwidth, and efficient distributed computation with very high speed will make the high-performance requirement inevitable in connected objects. This kind of high-performance requirement calls for investigations into new materials, fabrication technology, methodologies, and design techniques. All of them influence the device performance.</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2"/>
                </a:solidFill>
                <a:latin typeface="Times New Roman" panose="02020603050405020304" charset="0"/>
                <a:cs typeface="Times New Roman" panose="02020603050405020304" charset="0"/>
              </a:rPr>
              <a:t> </a:t>
            </a:r>
            <a:endParaRPr lang="en-US" altLang="zh-CN" sz="2400">
              <a:solidFill>
                <a:schemeClr val="tx2"/>
              </a:solidFill>
              <a:latin typeface="Times New Roman" panose="02020603050405020304" charset="0"/>
              <a:cs typeface="Times New Roman" panose="02020603050405020304" charset="0"/>
            </a:endParaRPr>
          </a:p>
          <a:p>
            <a:pPr indent="0" algn="just" fontAlgn="auto">
              <a:lnSpc>
                <a:spcPct val="120000"/>
              </a:lnSpc>
            </a:pPr>
            <a:endParaRPr lang="en-US" altLang="zh-CN" sz="2400">
              <a:solidFill>
                <a:schemeClr val="tx2"/>
              </a:solidFill>
              <a:latin typeface="Times New Roman" panose="02020603050405020304" charset="0"/>
              <a:cs typeface="Times New Roman" panose="02020603050405020304" charset="0"/>
            </a:endParaRPr>
          </a:p>
          <a:p>
            <a:pPr algn="just"/>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Revised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Flexible electronics is changing the way we make and use electronics. Many existing applications such as implantable systems that require bendability to conform to the curved surface of tissues are driving the progress in the field, which in turn is the enabler for numerous futuristic applications such as wearable systems, smart cities, and Internet of Things (IoT). Several initiatives from governments and industry have also contributed to the progress, and it is now estimated that the market for flexible electronics will reach $300 billion by 2028, with growth from $29.28 billion in 2017 to over $63 billion in 2023 for printed, flexible, and organic electronics alone.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E6E0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high-performance, at par with today’s complementary metal oxide semiconductor (CMOS) electronics, will be critical to this growth in flexible electronics as several current and future electronics would need fast communication and computation. For example, large drive currents and fast readout are needed in applications such as interactive flexible displays. Likewise, wireless communication in IoT will require data handling in frequency bands up to ultra-high frequencies. The faster communication, higher bandwidth, and more efficient distributed computation will make the high-performance requirement inevitable in connected objects. This high-performance requirement calls for investigations into new materials, fabrication technology, methodologies, and design techniques—all of which influence the device performance.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Original Version: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The technology is ready to obtain devices down to nanoscale dimensions and it is possible to exponentially scale the device densities up to billions of devices per mm, these two factors make silicon-based microelectronics a good candidate for addressing immediate high-performance needs in flexible electronics. The first issue to overcome is lack flexibility of silicon wafers. This was achieved by thinning the wafers down to &lt;50</a:t>
            </a:r>
            <a:r>
              <a:rPr lang="en-US" altLang="en-US" sz="2400">
                <a:solidFill>
                  <a:schemeClr val="tx2"/>
                </a:solidFill>
                <a:latin typeface="Times New Roman" panose="02020603050405020304" charset="0"/>
                <a:cs typeface="Times New Roman" panose="02020603050405020304" charset="0"/>
                <a:sym typeface="+mn-ea"/>
              </a:rPr>
              <a:t>µ</a:t>
            </a:r>
            <a:r>
              <a:rPr lang="en-US" altLang="zh-CN" sz="2400">
                <a:solidFill>
                  <a:schemeClr val="tx2"/>
                </a:solidFill>
                <a:latin typeface="Times New Roman" panose="02020603050405020304" charset="0"/>
                <a:cs typeface="Times New Roman" panose="02020603050405020304" charset="0"/>
                <a:sym typeface="+mn-ea"/>
              </a:rPr>
              <a:t>m using a range of technologies. Silicon chips from this kind of thinned wafers, or ultra-thin chips (UTCs), are ideal for high-performance flexible electronics. The reason is the UTCs are physically bendable and have stable electronic response for the bending state. The excellent form factor of UTCs make their integration on flexible substrates better than the conventional thick chips. Further, because package volume is smaller and parasitic capacitance is lower, the UTCs has better high-frequency performances and lower power consumption. So UTCs can underpin advances in area such as sensing, computing, data storage, and energy.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35808</Words>
  <Application>WPS 演示</Application>
  <PresentationFormat>宽屏</PresentationFormat>
  <Paragraphs>380</Paragraphs>
  <Slides>57</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57</vt:i4>
      </vt:variant>
    </vt:vector>
  </HeadingPairs>
  <TitlesOfParts>
    <vt:vector size="74"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Georgia</vt:lpstr>
      <vt:lpstr>等线 Light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333</cp:revision>
  <dcterms:created xsi:type="dcterms:W3CDTF">2021-05-06T02:24:00Z</dcterms:created>
  <dcterms:modified xsi:type="dcterms:W3CDTF">2025-01-08T02:17:22Z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881078D2B6054F4CB8851463CD1C02C4_13</vt:lpwstr>
  </property>
  <property fmtid="{D5CDD505-2E9C-101B-9397-08002B2CF9AE}" pid="3" name="KSOProductBuildVer">
    <vt:lpwstr>2052-12.1.0.19770</vt:lpwstr>
  </property>
</Properties>
</file>