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942" r:id="rId8"/>
    <p:sldId id="1069" r:id="rId9"/>
    <p:sldId id="1070" r:id="rId10"/>
    <p:sldId id="1071" r:id="rId11"/>
    <p:sldId id="1172" r:id="rId12"/>
    <p:sldId id="1072" r:id="rId13"/>
    <p:sldId id="911" r:id="rId14"/>
    <p:sldId id="1005" r:id="rId15"/>
    <p:sldId id="1007" r:id="rId16"/>
    <p:sldId id="1006" r:id="rId17"/>
    <p:sldId id="1073" r:id="rId18"/>
    <p:sldId id="821" r:id="rId19"/>
    <p:sldId id="1123" r:id="rId20"/>
    <p:sldId id="1074" r:id="rId21"/>
    <p:sldId id="1075" r:id="rId22"/>
    <p:sldId id="816" r:id="rId23"/>
    <p:sldId id="1076" r:id="rId24"/>
    <p:sldId id="1077" r:id="rId25"/>
    <p:sldId id="1079" r:id="rId26"/>
    <p:sldId id="1080" r:id="rId27"/>
    <p:sldId id="1078" r:id="rId28"/>
    <p:sldId id="1081" r:id="rId29"/>
    <p:sldId id="1082" r:id="rId30"/>
    <p:sldId id="1083" r:id="rId31"/>
    <p:sldId id="1084" r:id="rId32"/>
    <p:sldId id="1125" r:id="rId33"/>
    <p:sldId id="1126" r:id="rId34"/>
    <p:sldId id="1127" r:id="rId35"/>
    <p:sldId id="1128" r:id="rId36"/>
    <p:sldId id="945" r:id="rId37"/>
    <p:sldId id="1012" r:id="rId38"/>
    <p:sldId id="1085" r:id="rId39"/>
    <p:sldId id="1086" r:id="rId40"/>
    <p:sldId id="1013" r:id="rId41"/>
    <p:sldId id="1087" r:id="rId42"/>
    <p:sldId id="1088" r:id="rId43"/>
    <p:sldId id="1089" r:id="rId44"/>
    <p:sldId id="1090" r:id="rId45"/>
    <p:sldId id="1014" r:id="rId46"/>
    <p:sldId id="419" r:id="rId47"/>
    <p:sldId id="1020" r:id="rId48"/>
    <p:sldId id="1091" r:id="rId49"/>
    <p:sldId id="1023" r:id="rId50"/>
    <p:sldId id="1024" r:id="rId51"/>
    <p:sldId id="1129" r:id="rId52"/>
    <p:sldId id="872" r:id="rId53"/>
    <p:sldId id="656" r:id="rId54"/>
    <p:sldId id="1032" r:id="rId55"/>
    <p:sldId id="1093" r:id="rId56"/>
    <p:sldId id="1033" r:id="rId57"/>
    <p:sldId id="1094" r:id="rId58"/>
    <p:sldId id="1059" r:id="rId59"/>
    <p:sldId id="1095" r:id="rId60"/>
    <p:sldId id="1096" r:id="rId61"/>
    <p:sldId id="1097" r:id="rId62"/>
    <p:sldId id="1098" r:id="rId63"/>
    <p:sldId id="1099" r:id="rId64"/>
    <p:sldId id="433" r:id="rId65"/>
    <p:sldId id="971" r:id="rId66"/>
    <p:sldId id="1100" r:id="rId67"/>
    <p:sldId id="446"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7" userDrawn="1">
          <p15:clr>
            <a:srgbClr val="A4A3A4"/>
          </p15:clr>
        </p15:guide>
        <p15:guide id="2" pos="38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FFFFFF"/>
    <a:srgbClr val="ABC0D1"/>
    <a:srgbClr val="C5CDD8"/>
    <a:srgbClr val="F7C2AD"/>
    <a:srgbClr val="EBE0E4"/>
    <a:srgbClr val="E6E0E2"/>
    <a:srgbClr val="ADC0D1"/>
    <a:srgbClr val="F3D3BC"/>
    <a:srgbClr val="AAC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837"/>
        <p:guide pos="384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0.xml"/><Relationship Id="rId5" Type="http://schemas.openxmlformats.org/officeDocument/2006/relationships/slide" Target="slide43.xml"/><Relationship Id="rId4" Type="http://schemas.openxmlformats.org/officeDocument/2006/relationships/slide" Target="slide10.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5" Type="http://schemas.openxmlformats.org/officeDocument/2006/relationships/slideLayout" Target="../slideLayouts/slideLayout7.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2.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3.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8.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9.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3" Type="http://schemas.openxmlformats.org/officeDocument/2006/relationships/notesSlide" Target="../notesSlides/notesSlide19.xml"/><Relationship Id="rId22" Type="http://schemas.openxmlformats.org/officeDocument/2006/relationships/slideLayout" Target="../slideLayouts/slideLayout3.xml"/><Relationship Id="rId21" Type="http://schemas.openxmlformats.org/officeDocument/2006/relationships/tags" Target="../tags/tag70.xml"/><Relationship Id="rId20" Type="http://schemas.openxmlformats.org/officeDocument/2006/relationships/tags" Target="../tags/tag69.xml"/><Relationship Id="rId2" Type="http://schemas.openxmlformats.org/officeDocument/2006/relationships/tags" Target="../tags/tag51.xml"/><Relationship Id="rId19" Type="http://schemas.openxmlformats.org/officeDocument/2006/relationships/tags" Target="../tags/tag68.xml"/><Relationship Id="rId18" Type="http://schemas.openxmlformats.org/officeDocument/2006/relationships/tags" Target="../tags/tag67.xml"/><Relationship Id="rId17" Type="http://schemas.openxmlformats.org/officeDocument/2006/relationships/tags" Target="../tags/tag66.xml"/><Relationship Id="rId16" Type="http://schemas.openxmlformats.org/officeDocument/2006/relationships/tags" Target="../tags/tag65.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946785"/>
            <a:ext cx="10355580" cy="54051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Social media has become an integral part of the lives of high school students. With the widespread use of social media platforms, students can connect with friends, share photos and videos, and engage in discussions on a range of topics. While social media offers many benefits, concerns have been raised about its impact on academic performance. Many studies have found a negative correlation between social media use and academic performance among high school students (Kirschner &amp; Karpinski, 2010; Paul, Baker &amp; Cochran, 2012).</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Given the growing importance of social media in the lives of high school students, it is important to investigate its impact on academic performance.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00735"/>
            <a:ext cx="10355580" cy="55010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This study aims to address this gap by examining the relationship between social media use and academic performance among high school students.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study utilized a quantitative research design, which involved a survey questionnaire administered to a sample of 200 high school students. The questionnaire was developed based on previous studies and was designed to measure the frequency and duration of social media use, as well as academic performance.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participants were selected using a convenience sampling technique, and the survey questionnaire was distributed in the classroom during regular school hours. The data collected were analyzed using descriptive statistics and correlation analysis.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00735"/>
            <a:ext cx="10355580" cy="55010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findings indicate that the majority of high school students use social media platforms on a daily basis. The results also show a negative correlation between social media use and academic performance, suggesting that excessive social media use can lead to poor academic performance among high school students.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results of this study have important implications for educators, parents, and policymakers. The negative correlation between social media use and academic performance suggests that strategies should be put in place to help students balance their social media use and academic responsibilities. For example, educators could incorporate social media into their teaching strategies to engage students and enhance learning. Parents could limit their children’s social media use and encourage them to prioritize their academic responsibilities. Policymakers could develop guidelines and policies to regulate social media use among high school students.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10260"/>
            <a:ext cx="10355580" cy="54127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In conclusion, this study provides evidence of the negative impact of social media on academic performance among high school students. The findings highlight the need for strategies that can help students balance their social media use and academic responsibilities. Further research is needed to explore the specific mechanisms by which social media use affects academic performance and to develop effective strategies for addressing this issue.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8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One limitation of this study is the use of convenience sampling, which limits the generalizability of the findings to other populations. Future studies should use random sampling techniques to increase the representativeness of the sample. Another limitation is the use of self-reported measures, which may be subject to social desirability bias.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Future studies could use objective measures of social media use and academic performance, such as tracking software and school records.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728980"/>
            <a:ext cx="10355580" cy="552196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findings of this study have important implications for educators, parents, and policymakers. Educators could incorporate social media into their teaching strategies to engage students and enhance learning. For example, teachers could use social media platforms to share relevant educational resources and facilitate online discussions. Parents could limit their children’s social media use and encourage them to prioritize their academic responsibilities. They could also engage in open communication with their children to understand their social media use and its impact on their academic performance. Policymakers could develop guidelines and policies to regulate social media use among high school students. For example, schools could implement social media policies that restrict access during class time and encourage responsible use.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1404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022350" y="1537335"/>
          <a:ext cx="10331450" cy="4495800"/>
        </p:xfrm>
        <a:graphic>
          <a:graphicData uri="http://schemas.openxmlformats.org/drawingml/2006/table">
            <a:tbl>
              <a:tblPr firstRow="1" bandRow="1">
                <a:tableStyleId>{5940675A-B579-460E-94D1-54222C63F5DA}</a:tableStyleId>
              </a:tblPr>
              <a:tblGrid>
                <a:gridCol w="4630420"/>
                <a:gridCol w="5701030"/>
              </a:tblGrid>
              <a:tr h="511810">
                <a:tc>
                  <a:txBody>
                    <a:bodyPr/>
                    <a:p>
                      <a:pPr algn="ctr">
                        <a:buNone/>
                      </a:pPr>
                      <a:r>
                        <a:rPr lang="en-US" altLang="zh-CN" sz="2200" b="1">
                          <a:latin typeface="Times New Roman" panose="02020603050405020304" charset="0"/>
                          <a:cs typeface="Times New Roman" panose="02020603050405020304" charset="0"/>
                        </a:rPr>
                        <a:t>Sections (summary of contents)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133475">
                <a:tc>
                  <a:txBody>
                    <a:bodyPr/>
                    <a:p>
                      <a:pPr algn="just">
                        <a:buNone/>
                      </a:pPr>
                      <a:r>
                        <a:rPr lang="en-US" altLang="zh-CN" sz="2200" b="1">
                          <a:latin typeface="Times New Roman" panose="02020603050405020304" charset="0"/>
                          <a:cs typeface="Times New Roman" panose="02020603050405020304" charset="0"/>
                        </a:rPr>
                        <a:t>Introduction: </a:t>
                      </a:r>
                      <a:endParaRPr lang="en-US" altLang="zh-CN" sz="2200" b="1">
                        <a:latin typeface="Times New Roman" panose="02020603050405020304" charset="0"/>
                        <a:cs typeface="Times New Roman" panose="02020603050405020304" charset="0"/>
                      </a:endParaRPr>
                    </a:p>
                    <a:p>
                      <a:pPr algn="just">
                        <a:buNone/>
                      </a:pP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introduce the current situation of the goal </a:t>
                      </a:r>
                      <a:endParaRPr lang="en-US" altLang="zh-CN" sz="2000">
                        <a:latin typeface="Times New Roman" panose="02020603050405020304" charset="0"/>
                        <a:cs typeface="Times New Roman" panose="02020603050405020304" charset="0"/>
                      </a:endParaRPr>
                    </a:p>
                    <a:p>
                      <a:pPr algn="just">
                        <a:buNone/>
                      </a:pP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establish a thesis which will be included to research and answer it in details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338070">
                <a:tc>
                  <a:txBody>
                    <a:bodyPr/>
                    <a:p>
                      <a:pPr algn="just">
                        <a:buNone/>
                      </a:pPr>
                      <a:r>
                        <a:rPr lang="en-US" altLang="zh-CN" sz="2200" b="1">
                          <a:latin typeface="Times New Roman" panose="02020603050405020304" charset="0"/>
                          <a:cs typeface="Times New Roman" panose="02020603050405020304" charset="0"/>
                        </a:rPr>
                        <a:t>Methodology: </a:t>
                      </a:r>
                      <a:endParaRPr lang="en-US" altLang="zh-CN" sz="2200" b="1">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describe the research design, methods, the sample or participants, data collection instruments, data collection procedures, and data analysis techniques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5758815" y="2101850"/>
            <a:ext cx="5594985" cy="1630045"/>
          </a:xfrm>
          <a:prstGeom prst="rect">
            <a:avLst/>
          </a:prstGeom>
          <a:noFill/>
        </p:spPr>
        <p:txBody>
          <a:bodyPr wrap="square" rtlCol="0">
            <a:spAutoFit/>
          </a:bodyPr>
          <a:p>
            <a:pPr algn="just">
              <a:buNone/>
            </a:pPr>
            <a:r>
              <a:rPr lang="en-US" altLang="zh-CN" sz="2000">
                <a:solidFill>
                  <a:srgbClr val="FF0000"/>
                </a:solidFill>
                <a:latin typeface="Times New Roman" panose="02020603050405020304" charset="0"/>
                <a:cs typeface="Times New Roman" panose="02020603050405020304" charset="0"/>
                <a:sym typeface="+mn-ea"/>
              </a:rPr>
              <a:t>Social media has become an integral part of the lives of high school students.</a:t>
            </a:r>
            <a:endParaRPr lang="en-US" altLang="zh-CN" sz="2000">
              <a:solidFill>
                <a:srgbClr val="FF0000"/>
              </a:solidFill>
              <a:latin typeface="Times New Roman" panose="02020603050405020304" charset="0"/>
              <a:cs typeface="Times New Roman" panose="02020603050405020304" charset="0"/>
            </a:endParaRPr>
          </a:p>
          <a:p>
            <a:pPr algn="just">
              <a:buNone/>
            </a:pPr>
            <a:r>
              <a:rPr lang="en-US" altLang="zh-CN" sz="2000">
                <a:solidFill>
                  <a:srgbClr val="FF0000"/>
                </a:solidFill>
                <a:latin typeface="Times New Roman" panose="02020603050405020304" charset="0"/>
                <a:cs typeface="Times New Roman" panose="02020603050405020304" charset="0"/>
                <a:sym typeface="+mn-ea"/>
              </a:rPr>
              <a:t>Given the growing importance of social media in the lives of high school students, it is important to investigate its impact on academic performance.</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5759450" y="3731895"/>
            <a:ext cx="5594985" cy="2245360"/>
          </a:xfrm>
          <a:prstGeom prst="rect">
            <a:avLst/>
          </a:prstGeom>
          <a:noFill/>
        </p:spPr>
        <p:txBody>
          <a:bodyPr wrap="square" rtlCol="0">
            <a:spAutoFit/>
          </a:bodyPr>
          <a:p>
            <a:pPr algn="just">
              <a:buNone/>
            </a:pPr>
            <a:r>
              <a:rPr lang="en-US" altLang="zh-CN" sz="2000">
                <a:solidFill>
                  <a:srgbClr val="FF0000"/>
                </a:solidFill>
                <a:latin typeface="Times New Roman" panose="02020603050405020304" charset="0"/>
                <a:cs typeface="Times New Roman" panose="02020603050405020304" charset="0"/>
                <a:sym typeface="+mn-ea"/>
              </a:rPr>
              <a:t>The study utilized a quantitative research design, which involved a survey questionnaire administered to a sample of 200 high school students. </a:t>
            </a:r>
            <a:endParaRPr lang="en-US" altLang="zh-CN" sz="2000">
              <a:solidFill>
                <a:srgbClr val="FF0000"/>
              </a:solidFill>
              <a:latin typeface="Times New Roman" panose="02020603050405020304" charset="0"/>
              <a:cs typeface="Times New Roman" panose="02020603050405020304" charset="0"/>
              <a:sym typeface="+mn-ea"/>
            </a:endParaRPr>
          </a:p>
          <a:p>
            <a:pPr algn="just">
              <a:buNone/>
            </a:pPr>
            <a:r>
              <a:rPr lang="en-US" altLang="zh-CN" sz="2000">
                <a:solidFill>
                  <a:srgbClr val="FF0000"/>
                </a:solidFill>
                <a:latin typeface="Times New Roman" panose="02020603050405020304" charset="0"/>
                <a:cs typeface="Times New Roman" panose="02020603050405020304" charset="0"/>
                <a:sym typeface="+mn-ea"/>
              </a:rPr>
              <a:t>The participants were selected using a convenience sampling technique, and the survey questionnaire was distributed in the classroom during regular school hours.</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058545" y="921385"/>
          <a:ext cx="10086975" cy="5014595"/>
        </p:xfrm>
        <a:graphic>
          <a:graphicData uri="http://schemas.openxmlformats.org/drawingml/2006/table">
            <a:tbl>
              <a:tblPr firstRow="1" bandRow="1">
                <a:tableStyleId>{5940675A-B579-460E-94D1-54222C63F5DA}</a:tableStyleId>
              </a:tblPr>
              <a:tblGrid>
                <a:gridCol w="4665980"/>
                <a:gridCol w="5420995"/>
              </a:tblGrid>
              <a:tr h="413385">
                <a:tc>
                  <a:txBody>
                    <a:bodyPr/>
                    <a:p>
                      <a:pPr algn="ctr">
                        <a:buNone/>
                      </a:pPr>
                      <a:r>
                        <a:rPr lang="en-US" altLang="zh-CN" sz="2200" b="1">
                          <a:latin typeface="Times New Roman" panose="02020603050405020304" charset="0"/>
                          <a:cs typeface="Times New Roman" panose="02020603050405020304" charset="0"/>
                        </a:rPr>
                        <a:t>Sections (summary of contents)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2750820">
                <a:tc>
                  <a:txBody>
                    <a:bodyPr/>
                    <a:p>
                      <a:pPr algn="just">
                        <a:buNone/>
                      </a:pPr>
                      <a:r>
                        <a:rPr lang="en-US" altLang="zh-CN" sz="2000" b="1">
                          <a:latin typeface="Times New Roman" panose="02020603050405020304" charset="0"/>
                          <a:cs typeface="Times New Roman" panose="02020603050405020304" charset="0"/>
                        </a:rPr>
                        <a:t>Results:</a:t>
                      </a:r>
                      <a:endParaRPr lang="en-US" altLang="zh-CN" sz="2000" b="1">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provide a detailed description of the data and statistics used to answer the research question or test the hypothesis</a:t>
                      </a:r>
                      <a:endParaRPr lang="en-US" altLang="zh-CN" sz="20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include tables, graphs, and figures to help visualize the data and illustrate the key findings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837055">
                <a:tc>
                  <a:txBody>
                    <a:bodyPr/>
                    <a:p>
                      <a:pPr algn="just">
                        <a:buNone/>
                      </a:pPr>
                      <a:r>
                        <a:rPr lang="en-US" altLang="zh-CN" sz="2000" b="1">
                          <a:latin typeface="Times New Roman" panose="02020603050405020304" charset="0"/>
                          <a:cs typeface="Times New Roman" panose="02020603050405020304" charset="0"/>
                        </a:rPr>
                        <a:t>Discussion: </a:t>
                      </a:r>
                      <a:endParaRPr lang="en-US" altLang="zh-CN" sz="2000" b="1">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discuss results in extreme detail along with a comparative analysis of reports that could probably exist in the same domain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nvSpPr>
        <p:spPr>
          <a:xfrm>
            <a:off x="5793740" y="1412875"/>
            <a:ext cx="5143500" cy="255333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The findings indicate that the majority of high school students use social media platforms on a daily basis. </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The results also show a negative correlation between social media use and academic performance, suggesting that excessive social media use can lead to poor academic performance among high school students.</a:t>
            </a:r>
            <a:endParaRPr lang="en-US" altLang="zh-CN" sz="2000">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5793740" y="4173855"/>
            <a:ext cx="5143500" cy="163004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The negative correlation between social media use and academic performance suggests that strategies should be put in place to help students balance their social media use and academic responsibilities.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176655" y="1564005"/>
          <a:ext cx="9986010" cy="3286125"/>
        </p:xfrm>
        <a:graphic>
          <a:graphicData uri="http://schemas.openxmlformats.org/drawingml/2006/table">
            <a:tbl>
              <a:tblPr firstRow="1" bandRow="1">
                <a:tableStyleId>{5940675A-B579-460E-94D1-54222C63F5DA}</a:tableStyleId>
              </a:tblPr>
              <a:tblGrid>
                <a:gridCol w="4581525"/>
                <a:gridCol w="5404485"/>
              </a:tblGrid>
              <a:tr h="501015">
                <a:tc>
                  <a:txBody>
                    <a:bodyPr/>
                    <a:p>
                      <a:pPr algn="ctr">
                        <a:buNone/>
                      </a:pPr>
                      <a:r>
                        <a:rPr lang="en-US" altLang="zh-CN" sz="2200" b="1">
                          <a:latin typeface="Times New Roman" panose="02020603050405020304" charset="0"/>
                          <a:cs typeface="Times New Roman" panose="02020603050405020304" charset="0"/>
                        </a:rPr>
                        <a:t>Sections (summary of contents)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2785110">
                <a:tc>
                  <a:txBody>
                    <a:bodyPr/>
                    <a:p>
                      <a:pPr algn="just">
                        <a:buNone/>
                      </a:pPr>
                      <a:r>
                        <a:rPr lang="en-US" altLang="zh-CN" sz="2000" b="1">
                          <a:latin typeface="Times New Roman" panose="02020603050405020304" charset="0"/>
                          <a:cs typeface="Times New Roman" panose="02020603050405020304" charset="0"/>
                        </a:rPr>
                        <a:t>Conclusion: </a:t>
                      </a:r>
                      <a:endParaRPr lang="en-US" altLang="zh-CN" sz="2000" b="1">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conclude all the research findings</a:t>
                      </a:r>
                      <a:endParaRPr lang="en-US" altLang="zh-CN" sz="20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propose the possible solution to the present problem</a:t>
                      </a:r>
                      <a:endParaRPr lang="en-US" altLang="zh-CN" sz="20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provide a brief overview of the contributions of the study to the field of research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nvSpPr>
        <p:spPr>
          <a:xfrm>
            <a:off x="5876925" y="2275205"/>
            <a:ext cx="5151120" cy="193802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In conclusion, this study provides evidence of the negative impact of social media on academic performance among high school students. </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The findings highlight the need for strategies that can help students balance their social media use and academic responsibilities.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67715"/>
            <a:ext cx="10398125" cy="5513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Global economic and social prosperity considerably relies on the progress made in science, technology, engineering, and mathematics (STEM) (Hammond, Matulevich, Beegle, Kumaraswamy &amp; Krishna, 2020). STEM innovations play an instrumental role in solving global challenges such as poverty, communicable and non-communicable diseases, climate change, and in increasing energy access and quality education (Hammond et al., 2020). Yet, women who represent half of the world’s population, are still significantly underrepresented in higher education studies and careers in STEM fields (Hammond et al., 2020). This is particularly true in sub-Saharan Africa, where women make up only 30% of STEM-related careers (UNESCO, 2017).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502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realm of science and development, African women have been hidden and unsung heroes, striving to make significant contributions while facing multifaceted challenges. Their journey has been hampered by a persistent gender gap worsened by the African context that limits their access to opportunities and recognition. This opinion paper thus aims to (i) explore the gender gap in science and development, (ii) shed light on the challenges faced by African women entering or pursuing a career in STEM, and (iii) propose strategies that are imperative to overcome these barriers for a brighter future.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gender gap in science and development is an undeniable reality that impedes progress and innovation. The compounding factors contributing to gender bias and stereotype disparities in STEM fields emerge as early as kindergarten in female life.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Unit16</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Research Reports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2230"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502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Gender stereotypes affect career choices, hinder the retention of women in STEM fields and furthermore diminish their perceived potential (McKinnon &amp; O’Connell, 2020). Gender stereotypes also discourage young girls from pursuing scientific careers and undermine their potential towards diverse perspectives in research and development (R&amp;D) and innovation (McKinnon &amp; O’Connell, 2020). Advances in STEM fields necessitate harnessing human resources of both men and women (Fisher, Nyabaro, Mendum &amp; Osiru, 2020). A report revealed a decreased trend in the number of girls and women from 53% in high school to 28% at the PhD levels (Huyer, 2015). While acquiring Ph.D.s is a significant milestone in the academic journey, it should not be considered in silos to drive progress but must be accompanied by a broader ecosystem that fosters R&amp;D and innovation.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686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Nurturing a culture of exploration and usability from the earliest onset of STEM education is instrumental to sustainably unlock the full potential of African women, and to ensure that they contribute to leadership roles, and influence scientific advancements globally (Babalola, du Plessis &amp; Babalola, 2021). Identifying and addressing the challenges that contribute to barriers being faced by women from engaging in the STEM fields would be critical in bridging this gender gap.</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While gender disparity affects women across the world, it is exacerbated for African women in STEM where the bottlenecks are varied and deeply entrenched in societal structure. These challenges are of great concern as they contribute to a vicious cycle that perpetuates disparity, reinforces gender stereotypes, narrows mentorship and role models, limits equal access to resources and opportunities, and finally disturbs work-life balance (Hammond et al., 2020; Babalola et al., 2021; United Nations Children’s Fund, 2020).</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8850"/>
            <a:ext cx="10398125" cy="50349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Access to quality education is a fundamental prerequisite for pursuing a career in STEM. Unfortunately, African women often encounter barriers such as limited resources, inadequate infrastructure, and cultural biases that prioritize male education. Cultural norms that occur early in life notably family life like early marriage, and societal expectations often prioritize household duties over education, leaving many aspiring female scientists with limited opportunities to excel (Hammond et al., 2020). These cultural biases perpetuate the belief that women lack the intellectual capacity to succeed in science and development. Limited access to quality education thus restricts their ability to gain the necessary knowledge and skills to excel in STEM fields, further widening the gender gap.</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686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African women in STEM education and careers face deep-seated societal stereotypes and gender bias including early marriage, traditional gender role prioritizing family and motherhood over career, stereotype threat and limited educational opportunities, which act as significant deterrents (Babalola et al., 2021). These societal stereotypes and biases emerge early in life, and is reinforced along the education path, cutting across the environment from parents to peers, teachers to classroom materials, and policymakers to policies (Hammond et al., 2020). Such prejudice restricts the career advancement of African women and undermines their self-confidence, aspirations, identity, interest, motivation, mindset, and self-efficacy (Hammond et al., 2020). Addressing these biases is crucial to empowering women and creating an environment that nurtures their interest and aptitude in STEM. Balancing personal and professional responsibilities can be particularly challenging for African women pursuing careers in STEM.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686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Traditional gender roles and societal expectations often place additional pressure on women to prioritize family obligations over their professional aspirations. Lack of support systems and flexible policies often forces them to choose between their careers and family, affecting their aspirations and limiting their contributions. Implementing family-friendly policies and facilities that acknowledge women’s roles as wives and mothers, promoting equal sharing of domestic responsibilities, and challenging gender norms can contribute to a more supportive environment for African women in STEM (Fisher et al., 2020; Babalola et al., 2021).</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Africa’s achievement of the African Union’s Agenda 2063 goals could be hampered without considerable investment in STEM education and leadership (AU, 2013). Multifaceted, tailored, and all-inclusive strategies are urgently needed to stimulate girls and women to undertake and remain in STEM fields.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641985"/>
            <a:ext cx="10398125" cy="56686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These strategies include encouraging interest in STEM early in education, using role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models, creating learning resources that portray girls and women in STEM, better equipping teachers, and supporting a shift in classroom dynamics (Fisher et al., 2020). Detailed below are the key strategies that we identified as of paramount importance to bridge the gender gap in Africa.</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Governments and stakeholders must prioritize investment in girls’ education and break down barriers that prevent African women from accessing equal learning opportunities in as far as quality education is concerned. Funding agencies should actively expand scholarships, grants, and initiatives that target young girls, female students, and women researchers. This strategy may empower them to pursue their endeavors in STEM. Academic and research institutions must take proactive measures to eliminate gender biases in recruitment, promotion, as well as sexual harassment and gender-based violence (Babalola et al., 2021).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641985"/>
            <a:ext cx="10398125" cy="56686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Implementing transparent and equitable policies along with childcare assistance and infrastructure can foster a supportive and inclusive environment. Establishing supportive policies and regulatory frameworks for R&amp;D activities such as incentives for innovation, streamlined approval processes, intellectual property protection, and fair and transparent funding mechanisms is essential to harness the immense talent of African women (Hammond et al., 2020; Babalola et al., 2021). Furthermore, encouraging transformation-based studies that seek practical alternatives for real-world solutions will boost entrepreneurship within the scientific community, provide incubation centers and start-ups, and promote technology transfer essential to bridge the gap between academia and industry.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Visible role models and representation of successful African women scientists play a pivotal role in inspiring the next generation.</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18210"/>
            <a:ext cx="1039812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Celebrating African women’s achievements can empower young girls to dream big and believe that they too can make a difference in today’s world (Babalola et al., 2023). Such celebration should not only target established women but also peers and young girls. Supportive and tailored mentorship programs and networks for African women in science and development can provide guidance and encouragement. These initiatives offer vital opportunities for skill development, networking, and personal growth, helping women overcome barriers and thrive in their chosen fields. Other programs and organizations exist globally but many are needed to sustainably raise the potential and close gender gaps of African women in STEM and thereby contribute to Africa’s sustainable development.</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18210"/>
            <a:ext cx="1039812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Bridging the gender gap in science and development is not just an issue of fairness; it is imperative for unleashing the full potential of African women and accelerating societal progress. Investing in quality education, dismantling biases, providing equal opportunities, and fostering inclusive and supportive environment can unlock their immense potential and lead to a future where African women drive innovations and contribute to sustainable development. Let us champion their cause and recognize that their success is intertwined with the progress of our societies as a whole.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083945" y="52832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002665" y="1371600"/>
          <a:ext cx="10239375" cy="4802505"/>
        </p:xfrm>
        <a:graphic>
          <a:graphicData uri="http://schemas.openxmlformats.org/drawingml/2006/table">
            <a:tbl>
              <a:tblPr firstRow="1" bandRow="1">
                <a:tableStyleId>{5940675A-B579-460E-94D1-54222C63F5DA}</a:tableStyleId>
              </a:tblPr>
              <a:tblGrid>
                <a:gridCol w="1590040"/>
                <a:gridCol w="1522095"/>
                <a:gridCol w="2278380"/>
                <a:gridCol w="4848860"/>
              </a:tblGrid>
              <a:tr h="488315">
                <a:tc>
                  <a:txBody>
                    <a:bodyPr/>
                    <a:p>
                      <a:pPr algn="ctr">
                        <a:buNone/>
                      </a:pPr>
                      <a:r>
                        <a:rPr lang="en-US" altLang="zh-CN" sz="2200" b="1">
                          <a:latin typeface="Times New Roman" panose="02020603050405020304" charset="0"/>
                          <a:cs typeface="Times New Roman" panose="02020603050405020304" charset="0"/>
                        </a:rPr>
                        <a:t>Paragraph</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Section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Keywords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Summary</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2538095">
                <a:tc>
                  <a:txBody>
                    <a:bodyPr/>
                    <a:p>
                      <a:pPr algn="ctr">
                        <a:buNone/>
                      </a:pPr>
                      <a:r>
                        <a:rPr lang="en-US" altLang="zh-CN" sz="2200">
                          <a:latin typeface="Times New Roman" panose="02020603050405020304" charset="0"/>
                          <a:cs typeface="Times New Roman" panose="02020603050405020304" charset="0"/>
                        </a:rPr>
                        <a:t>1</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776095">
                <a:tc>
                  <a:txBody>
                    <a:bodyPr/>
                    <a:p>
                      <a:pPr algn="ctr">
                        <a:buNone/>
                      </a:pPr>
                      <a:r>
                        <a:rPr lang="en-US" altLang="zh-CN" sz="2200">
                          <a:latin typeface="Times New Roman" panose="02020603050405020304" charset="0"/>
                          <a:cs typeface="Times New Roman" panose="02020603050405020304" charset="0"/>
                        </a:rPr>
                        <a:t>2</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nvSpPr>
        <p:spPr>
          <a:xfrm>
            <a:off x="2679065" y="1948180"/>
            <a:ext cx="144335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introduction</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4122420" y="1948180"/>
            <a:ext cx="2039620" cy="101473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STEM innovation;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African women;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contributions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6407785" y="1813560"/>
            <a:ext cx="4845050" cy="2546985"/>
          </a:xfrm>
          <a:prstGeom prst="rect">
            <a:avLst/>
          </a:prstGeom>
          <a:noFill/>
        </p:spPr>
        <p:txBody>
          <a:bodyPr wrap="square" rtlCol="0">
            <a:noAutofit/>
          </a:bodyPr>
          <a:p>
            <a:pPr algn="just"/>
            <a:r>
              <a:rPr lang="en-US" altLang="zh-CN" sz="2000">
                <a:solidFill>
                  <a:srgbClr val="FF0000"/>
                </a:solidFill>
                <a:latin typeface="Times New Roman" panose="02020603050405020304" charset="0"/>
                <a:cs typeface="Times New Roman" panose="02020603050405020304" charset="0"/>
              </a:rPr>
              <a:t>The paragraph discusses the importance of science, technology, engineering, and mathematics (STEM) in global economic and social prosperity, emphasizes the hidden and unsung contributions of African women in science and development, and addresses the challenges they face in accessing opportunities and recognition.</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2762250" y="4510405"/>
            <a:ext cx="164401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literature review</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4122420" y="4510405"/>
            <a:ext cx="2152015" cy="101473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gender gap; female life; career choice;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STEM fields</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6423025" y="4510405"/>
            <a:ext cx="4751070" cy="132207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The bleak reality in Africa is the gender gap in science and development, which greatly affects African women’s career choice and their academic development in STEM fields.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P spid="9" grpId="0"/>
      <p:bldP spid="9"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227455"/>
            <a:ext cx="9450705" cy="335343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components should be mentioned in research reports to help readers understand your research?</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steps may be taken in writing a research report?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should be avoided in writing a research report?</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002665" y="685800"/>
          <a:ext cx="10239375" cy="5519420"/>
        </p:xfrm>
        <a:graphic>
          <a:graphicData uri="http://schemas.openxmlformats.org/drawingml/2006/table">
            <a:tbl>
              <a:tblPr firstRow="1" bandRow="1">
                <a:tableStyleId>{5940675A-B579-460E-94D1-54222C63F5DA}</a:tableStyleId>
              </a:tblPr>
              <a:tblGrid>
                <a:gridCol w="1590040"/>
                <a:gridCol w="1505585"/>
                <a:gridCol w="2294890"/>
                <a:gridCol w="4848860"/>
              </a:tblGrid>
              <a:tr h="466090">
                <a:tc>
                  <a:txBody>
                    <a:bodyPr/>
                    <a:p>
                      <a:pPr algn="ctr">
                        <a:buNone/>
                      </a:pPr>
                      <a:r>
                        <a:rPr lang="en-US" altLang="zh-CN" sz="2200" b="1">
                          <a:latin typeface="Times New Roman" panose="02020603050405020304" charset="0"/>
                          <a:cs typeface="Times New Roman" panose="02020603050405020304" charset="0"/>
                        </a:rPr>
                        <a:t>Paragraph</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Section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Keywords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Summary</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395730">
                <a:tc>
                  <a:txBody>
                    <a:bodyPr/>
                    <a:p>
                      <a:pPr algn="ctr">
                        <a:buNone/>
                      </a:pPr>
                      <a:r>
                        <a:rPr lang="en-US" altLang="zh-CN" sz="2200">
                          <a:latin typeface="Times New Roman" panose="02020603050405020304" charset="0"/>
                          <a:cs typeface="Times New Roman" panose="02020603050405020304" charset="0"/>
                        </a:rPr>
                        <a:t>3</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49300">
                <a:tc>
                  <a:txBody>
                    <a:bodyPr/>
                    <a:p>
                      <a:pPr algn="ctr">
                        <a:buNone/>
                      </a:pPr>
                      <a:r>
                        <a:rPr lang="en-US" altLang="zh-CN" sz="2200">
                          <a:latin typeface="Times New Roman" panose="02020603050405020304" charset="0"/>
                          <a:cs typeface="Times New Roman" panose="02020603050405020304" charset="0"/>
                        </a:rPr>
                        <a:t>4</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454150">
                <a:tc>
                  <a:txBody>
                    <a:bodyPr/>
                    <a:p>
                      <a:pPr algn="ctr">
                        <a:buNone/>
                      </a:pPr>
                      <a:r>
                        <a:rPr lang="en-US" altLang="zh-CN" sz="2200">
                          <a:latin typeface="Times New Roman" panose="02020603050405020304" charset="0"/>
                          <a:cs typeface="Times New Roman" panose="02020603050405020304" charset="0"/>
                        </a:rPr>
                        <a:t>5</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454150">
                <a:tc>
                  <a:txBody>
                    <a:bodyPr/>
                    <a:p>
                      <a:pPr algn="ctr">
                        <a:buNone/>
                      </a:pPr>
                      <a:r>
                        <a:rPr lang="en-US" altLang="zh-CN" sz="2200">
                          <a:latin typeface="Times New Roman" panose="02020603050405020304" charset="0"/>
                          <a:cs typeface="Times New Roman" panose="02020603050405020304" charset="0"/>
                        </a:rPr>
                        <a:t>6</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custDataLst>
              <p:tags r:id="rId3"/>
            </p:custDataLst>
          </p:nvPr>
        </p:nvSpPr>
        <p:spPr>
          <a:xfrm>
            <a:off x="2576195" y="1276350"/>
            <a:ext cx="169545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methodology</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4166870" y="1124585"/>
            <a:ext cx="2146935" cy="132207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African women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in STEM;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bottlenecks;</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challenges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custDataLst>
              <p:tags r:id="rId5"/>
            </p:custDataLst>
          </p:nvPr>
        </p:nvSpPr>
        <p:spPr>
          <a:xfrm>
            <a:off x="6407785" y="1276350"/>
            <a:ext cx="4845050" cy="1018540"/>
          </a:xfrm>
          <a:prstGeom prst="rect">
            <a:avLst/>
          </a:prstGeom>
          <a:noFill/>
        </p:spPr>
        <p:txBody>
          <a:bodyPr wrap="square" rtlCol="0">
            <a:noAutofit/>
          </a:bodyPr>
          <a:p>
            <a:pPr algn="just"/>
            <a:r>
              <a:rPr lang="en-US" altLang="zh-CN" sz="2000">
                <a:solidFill>
                  <a:srgbClr val="FF0000"/>
                </a:solidFill>
                <a:latin typeface="Times New Roman" panose="02020603050405020304" charset="0"/>
                <a:cs typeface="Times New Roman" panose="02020603050405020304" charset="0"/>
              </a:rPr>
              <a:t>Because of different challenges, a career in STEM is viewed as a dive into the bottlenecks of African women.</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custDataLst>
              <p:tags r:id="rId6"/>
            </p:custDataLst>
          </p:nvPr>
        </p:nvSpPr>
        <p:spPr>
          <a:xfrm>
            <a:off x="2679065" y="2598420"/>
            <a:ext cx="164401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results</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custDataLst>
              <p:tags r:id="rId7"/>
            </p:custDataLst>
          </p:nvPr>
        </p:nvSpPr>
        <p:spPr>
          <a:xfrm>
            <a:off x="4166870" y="2598420"/>
            <a:ext cx="224091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quality education;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encounter barriers</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custDataLst>
              <p:tags r:id="rId8"/>
            </p:custDataLst>
          </p:nvPr>
        </p:nvSpPr>
        <p:spPr>
          <a:xfrm>
            <a:off x="6407785" y="2598420"/>
            <a:ext cx="4751070"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African women have limited access to quality education.</a:t>
            </a:r>
            <a:endParaRPr lang="en-US" altLang="zh-CN" sz="2000">
              <a:solidFill>
                <a:srgbClr val="FF0000"/>
              </a:solidFill>
              <a:latin typeface="Times New Roman" panose="02020603050405020304" charset="0"/>
              <a:cs typeface="Times New Roman" panose="02020603050405020304" charset="0"/>
            </a:endParaRPr>
          </a:p>
        </p:txBody>
      </p:sp>
      <p:sp>
        <p:nvSpPr>
          <p:cNvPr id="11" name="文本框 10"/>
          <p:cNvSpPr txBox="1"/>
          <p:nvPr>
            <p:custDataLst>
              <p:tags r:id="rId9"/>
            </p:custDataLst>
          </p:nvPr>
        </p:nvSpPr>
        <p:spPr>
          <a:xfrm>
            <a:off x="2679065" y="3608705"/>
            <a:ext cx="164401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results</a:t>
            </a:r>
            <a:endParaRPr lang="en-US" altLang="zh-CN" sz="2000">
              <a:solidFill>
                <a:srgbClr val="FF0000"/>
              </a:solidFill>
              <a:latin typeface="Times New Roman" panose="02020603050405020304" charset="0"/>
              <a:cs typeface="Times New Roman" panose="02020603050405020304" charset="0"/>
            </a:endParaRPr>
          </a:p>
        </p:txBody>
      </p:sp>
      <p:sp>
        <p:nvSpPr>
          <p:cNvPr id="12" name="文本框 11"/>
          <p:cNvSpPr txBox="1"/>
          <p:nvPr>
            <p:custDataLst>
              <p:tags r:id="rId10"/>
            </p:custDataLst>
          </p:nvPr>
        </p:nvSpPr>
        <p:spPr>
          <a:xfrm>
            <a:off x="4100195" y="3305175"/>
            <a:ext cx="2240280" cy="132207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societal stereotypes; gender biases; work-life balance; family pressure</a:t>
            </a:r>
            <a:endParaRPr lang="en-US" altLang="zh-CN" sz="2000">
              <a:solidFill>
                <a:srgbClr val="FF0000"/>
              </a:solidFill>
              <a:latin typeface="Times New Roman" panose="02020603050405020304" charset="0"/>
              <a:cs typeface="Times New Roman" panose="02020603050405020304" charset="0"/>
            </a:endParaRPr>
          </a:p>
        </p:txBody>
      </p:sp>
      <p:sp>
        <p:nvSpPr>
          <p:cNvPr id="13" name="文本框 12"/>
          <p:cNvSpPr txBox="1"/>
          <p:nvPr>
            <p:custDataLst>
              <p:tags r:id="rId11"/>
            </p:custDataLst>
          </p:nvPr>
        </p:nvSpPr>
        <p:spPr>
          <a:xfrm>
            <a:off x="6407785" y="3361690"/>
            <a:ext cx="4690745" cy="132207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Because of their societal stereotypes and gender biases, it’s difficult for African women to keep work-life balance and endure family pressure.</a:t>
            </a:r>
            <a:endParaRPr lang="en-US" altLang="zh-CN" sz="2000">
              <a:solidFill>
                <a:srgbClr val="FF0000"/>
              </a:solidFill>
              <a:latin typeface="Times New Roman" panose="02020603050405020304" charset="0"/>
              <a:cs typeface="Times New Roman" panose="02020603050405020304" charset="0"/>
            </a:endParaRPr>
          </a:p>
        </p:txBody>
      </p:sp>
      <p:sp>
        <p:nvSpPr>
          <p:cNvPr id="14" name="文本框 13"/>
          <p:cNvSpPr txBox="1"/>
          <p:nvPr>
            <p:custDataLst>
              <p:tags r:id="rId12"/>
            </p:custDataLst>
          </p:nvPr>
        </p:nvSpPr>
        <p:spPr>
          <a:xfrm>
            <a:off x="2627630" y="4855845"/>
            <a:ext cx="164401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discussion</a:t>
            </a:r>
            <a:endParaRPr lang="en-US" altLang="zh-CN" sz="2000">
              <a:solidFill>
                <a:srgbClr val="FF0000"/>
              </a:solidFill>
              <a:latin typeface="Times New Roman" panose="02020603050405020304" charset="0"/>
              <a:cs typeface="Times New Roman" panose="02020603050405020304" charset="0"/>
            </a:endParaRPr>
          </a:p>
        </p:txBody>
      </p:sp>
      <p:sp>
        <p:nvSpPr>
          <p:cNvPr id="16" name="文本框 15"/>
          <p:cNvSpPr txBox="1"/>
          <p:nvPr>
            <p:custDataLst>
              <p:tags r:id="rId13"/>
            </p:custDataLst>
          </p:nvPr>
        </p:nvSpPr>
        <p:spPr>
          <a:xfrm>
            <a:off x="4166870" y="4855845"/>
            <a:ext cx="2146300" cy="132207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the potential; the power of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representation; role models</a:t>
            </a:r>
            <a:endParaRPr lang="en-US" altLang="zh-CN" sz="2000">
              <a:solidFill>
                <a:srgbClr val="FF0000"/>
              </a:solidFill>
              <a:latin typeface="Times New Roman" panose="02020603050405020304" charset="0"/>
              <a:cs typeface="Times New Roman" panose="02020603050405020304" charset="0"/>
            </a:endParaRPr>
          </a:p>
        </p:txBody>
      </p:sp>
      <p:sp>
        <p:nvSpPr>
          <p:cNvPr id="17" name="文本框 16"/>
          <p:cNvSpPr txBox="1"/>
          <p:nvPr>
            <p:custDataLst>
              <p:tags r:id="rId14"/>
            </p:custDataLst>
          </p:nvPr>
        </p:nvSpPr>
        <p:spPr>
          <a:xfrm>
            <a:off x="6407785" y="4807585"/>
            <a:ext cx="4414520" cy="101473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The power of representation and role models will help to unleash the potential of African women.</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000"/>
                                        <p:tgtEl>
                                          <p:spTgt spid="12"/>
                                        </p:tgtEl>
                                      </p:cBhvr>
                                    </p:animEffect>
                                    <p:anim calcmode="lin" valueType="num">
                                      <p:cBhvr>
                                        <p:cTn id="57" dur="1000" fill="hold"/>
                                        <p:tgtEl>
                                          <p:spTgt spid="12"/>
                                        </p:tgtEl>
                                        <p:attrNameLst>
                                          <p:attrName>ppt_x</p:attrName>
                                        </p:attrNameLst>
                                      </p:cBhvr>
                                      <p:tavLst>
                                        <p:tav tm="0">
                                          <p:val>
                                            <p:strVal val="#ppt_x"/>
                                          </p:val>
                                        </p:tav>
                                        <p:tav tm="100000">
                                          <p:val>
                                            <p:strVal val="#ppt_x"/>
                                          </p:val>
                                        </p:tav>
                                      </p:tavLst>
                                    </p:anim>
                                    <p:anim calcmode="lin" valueType="num">
                                      <p:cBhvr>
                                        <p:cTn id="5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1000"/>
                                        <p:tgtEl>
                                          <p:spTgt spid="16"/>
                                        </p:tgtEl>
                                      </p:cBhvr>
                                    </p:animEffect>
                                    <p:anim calcmode="lin" valueType="num">
                                      <p:cBhvr>
                                        <p:cTn id="78" dur="1000" fill="hold"/>
                                        <p:tgtEl>
                                          <p:spTgt spid="16"/>
                                        </p:tgtEl>
                                        <p:attrNameLst>
                                          <p:attrName>ppt_x</p:attrName>
                                        </p:attrNameLst>
                                      </p:cBhvr>
                                      <p:tavLst>
                                        <p:tav tm="0">
                                          <p:val>
                                            <p:strVal val="#ppt_x"/>
                                          </p:val>
                                        </p:tav>
                                        <p:tav tm="100000">
                                          <p:val>
                                            <p:strVal val="#ppt_x"/>
                                          </p:val>
                                        </p:tav>
                                      </p:tavLst>
                                    </p:anim>
                                    <p:anim calcmode="lin" valueType="num">
                                      <p:cBhvr>
                                        <p:cTn id="7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1000"/>
                                        <p:tgtEl>
                                          <p:spTgt spid="17"/>
                                        </p:tgtEl>
                                      </p:cBhvr>
                                    </p:animEffect>
                                    <p:anim calcmode="lin" valueType="num">
                                      <p:cBhvr>
                                        <p:cTn id="85" dur="1000" fill="hold"/>
                                        <p:tgtEl>
                                          <p:spTgt spid="17"/>
                                        </p:tgtEl>
                                        <p:attrNameLst>
                                          <p:attrName>ppt_x</p:attrName>
                                        </p:attrNameLst>
                                      </p:cBhvr>
                                      <p:tavLst>
                                        <p:tav tm="0">
                                          <p:val>
                                            <p:strVal val="#ppt_x"/>
                                          </p:val>
                                        </p:tav>
                                        <p:tav tm="100000">
                                          <p:val>
                                            <p:strVal val="#ppt_x"/>
                                          </p:val>
                                        </p:tav>
                                      </p:tavLst>
                                    </p:anim>
                                    <p:anim calcmode="lin" valueType="num">
                                      <p:cBhvr>
                                        <p:cTn id="8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P spid="14" grpId="0"/>
      <p:bldP spid="14" grpId="1"/>
      <p:bldP spid="16" grpId="0"/>
      <p:bldP spid="16" grpId="1"/>
      <p:bldP spid="17" grpId="0"/>
      <p:bldP spid="17"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002665" y="685800"/>
          <a:ext cx="10239375" cy="7524750"/>
        </p:xfrm>
        <a:graphic>
          <a:graphicData uri="http://schemas.openxmlformats.org/drawingml/2006/table">
            <a:tbl>
              <a:tblPr firstRow="1" bandRow="1">
                <a:tableStyleId>{5940675A-B579-460E-94D1-54222C63F5DA}</a:tableStyleId>
              </a:tblPr>
              <a:tblGrid>
                <a:gridCol w="1590040"/>
                <a:gridCol w="1505585"/>
                <a:gridCol w="2294890"/>
                <a:gridCol w="4848860"/>
              </a:tblGrid>
              <a:tr h="614045">
                <a:tc>
                  <a:txBody>
                    <a:bodyPr/>
                    <a:p>
                      <a:pPr algn="ctr">
                        <a:buNone/>
                      </a:pPr>
                      <a:r>
                        <a:rPr lang="en-US" altLang="zh-CN" sz="2200" b="1">
                          <a:latin typeface="Times New Roman" panose="02020603050405020304" charset="0"/>
                          <a:cs typeface="Times New Roman" panose="02020603050405020304" charset="0"/>
                        </a:rPr>
                        <a:t>Paragraph</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Section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Keywords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Summary</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2175510">
                <a:tc>
                  <a:txBody>
                    <a:bodyPr/>
                    <a:p>
                      <a:pPr algn="ctr">
                        <a:buNone/>
                      </a:pPr>
                      <a:r>
                        <a:rPr lang="en-US" altLang="zh-CN" sz="2200">
                          <a:latin typeface="Times New Roman" panose="02020603050405020304" charset="0"/>
                          <a:cs typeface="Times New Roman" panose="02020603050405020304" charset="0"/>
                        </a:rPr>
                        <a:t>7</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818765">
                <a:tc>
                  <a:txBody>
                    <a:bodyPr/>
                    <a:p>
                      <a:pPr algn="ctr">
                        <a:buNone/>
                      </a:pPr>
                      <a:r>
                        <a:rPr lang="en-US" altLang="zh-CN" sz="2200">
                          <a:latin typeface="Times New Roman" panose="02020603050405020304" charset="0"/>
                          <a:cs typeface="Times New Roman" panose="02020603050405020304" charset="0"/>
                        </a:rPr>
                        <a:t>8</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nvSpPr>
        <p:spPr>
          <a:xfrm>
            <a:off x="2627630" y="1276350"/>
            <a:ext cx="169545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discussion</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4166870" y="1276350"/>
            <a:ext cx="2146935" cy="163004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political will; the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immense talent;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the gap between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academia and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industry</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6407785" y="1276350"/>
            <a:ext cx="4845050" cy="2232025"/>
          </a:xfrm>
          <a:prstGeom prst="rect">
            <a:avLst/>
          </a:prstGeom>
          <a:noFill/>
        </p:spPr>
        <p:txBody>
          <a:bodyPr wrap="square" rtlCol="0">
            <a:noAutofit/>
          </a:bodyPr>
          <a:p>
            <a:pPr algn="just"/>
            <a:r>
              <a:rPr lang="en-US" altLang="zh-CN" sz="2000">
                <a:solidFill>
                  <a:srgbClr val="FF0000"/>
                </a:solidFill>
                <a:latin typeface="Times New Roman" panose="02020603050405020304" charset="0"/>
                <a:cs typeface="Times New Roman" panose="02020603050405020304" charset="0"/>
              </a:rPr>
              <a:t>Investment in education, removal of barriers, </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expansion of scholarships and grants, elimination of gender biases and harassment, and support for R&amp;D activities are essential for empowering African women in STEM and fostering a supportive and inclusive environment for their success.</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2627630" y="3645535"/>
            <a:ext cx="164401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discussion</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4166870" y="3508375"/>
            <a:ext cx="2240915" cy="163004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role models;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mentorship;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networks; skill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development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opportunities</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6407785" y="3645535"/>
            <a:ext cx="4834255" cy="255333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Visible role models and representation of successful African women scientists inspire the next generation, celebrating achievements and providing mentorship programs, networks, and skill development opportunities to close gender gaps and contribute to Africa’s sustainable development.</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P spid="8" grpId="0"/>
      <p:bldP spid="8" grpId="1"/>
      <p:bldP spid="9" grpId="0"/>
      <p:bldP spid="9" grpId="1"/>
      <p:bldP spid="10" grpId="0"/>
      <p:bldP spid="10"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002665" y="1390650"/>
          <a:ext cx="10239375" cy="7524750"/>
        </p:xfrm>
        <a:graphic>
          <a:graphicData uri="http://schemas.openxmlformats.org/drawingml/2006/table">
            <a:tbl>
              <a:tblPr firstRow="1" bandRow="1">
                <a:tableStyleId>{5940675A-B579-460E-94D1-54222C63F5DA}</a:tableStyleId>
              </a:tblPr>
              <a:tblGrid>
                <a:gridCol w="1590040"/>
                <a:gridCol w="1505585"/>
                <a:gridCol w="2294890"/>
                <a:gridCol w="4848860"/>
              </a:tblGrid>
              <a:tr h="614045">
                <a:tc>
                  <a:txBody>
                    <a:bodyPr/>
                    <a:p>
                      <a:pPr algn="ctr">
                        <a:buNone/>
                      </a:pPr>
                      <a:r>
                        <a:rPr lang="en-US" altLang="zh-CN" sz="2200" b="1">
                          <a:latin typeface="Times New Roman" panose="02020603050405020304" charset="0"/>
                          <a:cs typeface="Times New Roman" panose="02020603050405020304" charset="0"/>
                        </a:rPr>
                        <a:t>Paragraph</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Section</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Keywords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Summary</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2175510">
                <a:tc>
                  <a:txBody>
                    <a:bodyPr/>
                    <a:p>
                      <a:pPr algn="ctr">
                        <a:buNone/>
                      </a:pPr>
                      <a:r>
                        <a:rPr lang="en-US" altLang="zh-CN" sz="2200">
                          <a:latin typeface="Times New Roman" panose="02020603050405020304" charset="0"/>
                          <a:cs typeface="Times New Roman" panose="02020603050405020304" charset="0"/>
                        </a:rPr>
                        <a:t>9</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文本框 1"/>
          <p:cNvSpPr txBox="1"/>
          <p:nvPr>
            <p:custDataLst>
              <p:tags r:id="rId3"/>
            </p:custDataLst>
          </p:nvPr>
        </p:nvSpPr>
        <p:spPr>
          <a:xfrm>
            <a:off x="2627630" y="2032000"/>
            <a:ext cx="169545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conclusion</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custDataLst>
              <p:tags r:id="rId4"/>
            </p:custDataLst>
          </p:nvPr>
        </p:nvSpPr>
        <p:spPr>
          <a:xfrm>
            <a:off x="4166870" y="2032000"/>
            <a:ext cx="2146935" cy="132207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African women’s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potential; quality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education; equal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opportunities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6396990" y="1997075"/>
            <a:ext cx="4845050" cy="1807210"/>
          </a:xfrm>
          <a:prstGeom prst="rect">
            <a:avLst/>
          </a:prstGeom>
          <a:noFill/>
        </p:spPr>
        <p:txBody>
          <a:bodyPr wrap="square" rtlCol="0">
            <a:noAutofit/>
          </a:bodyPr>
          <a:p>
            <a:pPr algn="just"/>
            <a:r>
              <a:rPr lang="en-US" altLang="zh-CN" sz="2000">
                <a:solidFill>
                  <a:srgbClr val="FF0000"/>
                </a:solidFill>
                <a:latin typeface="Times New Roman" panose="02020603050405020304" charset="0"/>
                <a:cs typeface="Times New Roman" panose="02020603050405020304" charset="0"/>
              </a:rPr>
              <a:t>Investing in education, equal opportunities, dismantling biases, and fostering supportive environment can lead to African women driving innovations and sustainable development and accelerating social progress.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p:bldP spid="6" grpId="1"/>
      <p:bldP spid="7" grpId="0"/>
      <p:bldP spid="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Title</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66520" y="1598930"/>
            <a:ext cx="9679305" cy="2884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title should be written in a </a:t>
            </a:r>
            <a:r>
              <a:rPr lang="en-US" altLang="zh-CN" sz="2200" b="1">
                <a:latin typeface="Times New Roman" panose="02020603050405020304" charset="0"/>
                <a:cs typeface="Times New Roman" panose="02020603050405020304" charset="0"/>
              </a:rPr>
              <a:t>single-line description</a:t>
            </a:r>
            <a:r>
              <a:rPr lang="en-US" altLang="zh-CN" sz="2200">
                <a:latin typeface="Times New Roman" panose="02020603050405020304" charset="0"/>
                <a:cs typeface="Times New Roman" panose="02020603050405020304" charset="0"/>
              </a:rPr>
              <a:t> to provide readers with a brief, but accurate reflection of the content of the study.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Catchy newspaper style headlines as titles should be avoided. Don’t start a title with phrases like “An investigation into...”, “An Analysis on...” or “A Research on...”. Such phrases are redundant and add nothing to the content. </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063625"/>
            <a:ext cx="9592945" cy="336105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pPr>
            <a:r>
              <a:rPr lang="en-US" altLang="zh-CN" sz="2200">
                <a:latin typeface="Times New Roman" panose="02020603050405020304" charset="0"/>
                <a:cs typeface="Times New Roman" panose="02020603050405020304" charset="0"/>
                <a:sym typeface="+mn-ea"/>
              </a:rPr>
              <a:t>Title 1: Perceived occupational stress, affective, and physical well-being among telecommunication employees in Greece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sym typeface="+mn-ea"/>
              </a:rPr>
              <a:t>Title 2: Relationships among knowledge creation, diffusion and utilization in the CRC process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sym typeface="+mn-ea"/>
              </a:rPr>
              <a:t>Title 3: Community inequality and smoking cessation in New Zealand, 1981–2006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sym typeface="+mn-ea"/>
              </a:rPr>
              <a:t>Title 4: That a shaky hand should rock the cradle</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242060" y="4677410"/>
            <a:ext cx="9624695" cy="768350"/>
          </a:xfrm>
          <a:prstGeom prst="rect">
            <a:avLst/>
          </a:prstGeom>
          <a:noFill/>
        </p:spPr>
        <p:txBody>
          <a:bodyPr wrap="square" rtlCol="0">
            <a:spAutoFit/>
          </a:bodyPr>
          <a:p>
            <a:r>
              <a:rPr lang="en-US" altLang="zh-CN" sz="2200" b="1">
                <a:solidFill>
                  <a:schemeClr val="tx1"/>
                </a:solidFill>
                <a:latin typeface="Times New Roman" panose="02020603050405020304" charset="0"/>
                <a:cs typeface="Times New Roman" panose="02020603050405020304" charset="0"/>
              </a:rPr>
              <a:t>Title 1 and Title 3 are succinct and easy to understand, but Title 2 and Title 4 tend to be too brief or vague.</a:t>
            </a:r>
            <a:endParaRPr lang="en-US" altLang="zh-CN" sz="2200" b="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Paragraph organization</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66520" y="1598930"/>
            <a:ext cx="9679305" cy="347662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research reports, the text is organized in paragraphs which are more or less evenly distributed. Each paragraph is structured along a topic sentence, which adequately describes the main idea of that paragraph. The remainder of the paragraph then develops that idea more fully. Each paragraph is developed in a systematic way, for instance working from general to specific or from theory to practice.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Within paragraphs sentences are linked by using signal phrases, connecting phrases as well as reference words and the use of tenses is consistent. Paragraphs should be presented as a whole and coherent by using transitional words. </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709295"/>
            <a:ext cx="9592945" cy="3392170"/>
          </a:xfrm>
          <a:prstGeom prst="rect">
            <a:avLst/>
          </a:prstGeom>
          <a:noFill/>
        </p:spPr>
        <p:txBody>
          <a:bodyPr wrap="square" rtlCol="0">
            <a:spAutoFit/>
          </a:bodyPr>
          <a:lstStyle/>
          <a:p>
            <a:pPr indent="558800" algn="just" fontAlgn="auto">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Possible transitional words and phrases:</a:t>
            </a:r>
            <a:endParaRPr lang="en-US" altLang="zh-CN" sz="2000" b="1">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Indicating a purpose</a:t>
            </a:r>
            <a:r>
              <a:rPr lang="en-US" altLang="zh-CN" sz="2200">
                <a:latin typeface="Times New Roman" panose="02020603050405020304" charset="0"/>
                <a:cs typeface="Times New Roman" panose="02020603050405020304" charset="0"/>
              </a:rPr>
              <a:t>: in order to, so, so that,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Indicating a reason or cause</a:t>
            </a:r>
            <a:r>
              <a:rPr lang="en-US" altLang="zh-CN" sz="2200">
                <a:latin typeface="Times New Roman" panose="02020603050405020304" charset="0"/>
                <a:cs typeface="Times New Roman" panose="02020603050405020304" charset="0"/>
              </a:rPr>
              <a:t>: since, because of, due to, for,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Indicating a result or an effect</a:t>
            </a:r>
            <a:r>
              <a:rPr lang="en-US" altLang="zh-CN" sz="2200">
                <a:latin typeface="Times New Roman" panose="02020603050405020304" charset="0"/>
                <a:cs typeface="Times New Roman" panose="02020603050405020304" charset="0"/>
              </a:rPr>
              <a:t>: consequently, therefore, thus, hence,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Indicating more information</a:t>
            </a:r>
            <a:r>
              <a:rPr lang="en-US" altLang="zh-CN" sz="2200">
                <a:latin typeface="Times New Roman" panose="02020603050405020304" charset="0"/>
                <a:cs typeface="Times New Roman" panose="02020603050405020304" charset="0"/>
              </a:rPr>
              <a:t>: in addition, furthermore, besides, moreover,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To compare or contrast</a:t>
            </a:r>
            <a:r>
              <a:rPr lang="en-US" altLang="zh-CN" sz="2200">
                <a:latin typeface="Times New Roman" panose="02020603050405020304" charset="0"/>
                <a:cs typeface="Times New Roman" panose="02020603050405020304" charset="0"/>
              </a:rPr>
              <a:t>: although, however, on the other hand, in contrast,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To summarize or conclude</a:t>
            </a:r>
            <a:r>
              <a:rPr lang="en-US" altLang="zh-CN" sz="2200">
                <a:latin typeface="Times New Roman" panose="02020603050405020304" charset="0"/>
                <a:cs typeface="Times New Roman" panose="02020603050405020304" charset="0"/>
              </a:rPr>
              <a:t>: in short, in sum, in conclusion, ...</a:t>
            </a:r>
            <a:endParaRPr lang="en-US" altLang="zh-CN" sz="2200">
              <a:latin typeface="Times New Roman" panose="02020603050405020304" charset="0"/>
              <a:cs typeface="Times New Roman" panose="02020603050405020304" charset="0"/>
            </a:endParaRPr>
          </a:p>
          <a:p>
            <a:pPr indent="558800" algn="just" fontAlgn="auto">
              <a:lnSpc>
                <a:spcPct val="125000"/>
              </a:lnSpc>
            </a:pPr>
            <a:endParaRPr lang="en-US" altLang="zh-CN" sz="2200">
              <a:latin typeface="Times New Roman" panose="02020603050405020304" charset="0"/>
              <a:cs typeface="Times New Roman" panose="02020603050405020304" charset="0"/>
            </a:endParaRPr>
          </a:p>
        </p:txBody>
      </p:sp>
      <p:sp>
        <p:nvSpPr>
          <p:cNvPr id="2" name="Title 1"/>
          <p:cNvSpPr>
            <a:spLocks noGrp="1"/>
          </p:cNvSpPr>
          <p:nvPr/>
        </p:nvSpPr>
        <p:spPr>
          <a:xfrm>
            <a:off x="882015" y="38080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200" b="1">
                <a:solidFill>
                  <a:schemeClr val="accent1"/>
                </a:solidFill>
                <a:latin typeface="Times New Roman" panose="02020603050405020304" charset="0"/>
                <a:cs typeface="Times New Roman" panose="02020603050405020304" charset="0"/>
              </a:rPr>
              <a:t>Example</a:t>
            </a:r>
            <a:endParaRPr lang="en-US" sz="22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628140" y="4442460"/>
            <a:ext cx="9018270" cy="1630045"/>
          </a:xfrm>
          <a:prstGeom prst="rect">
            <a:avLst/>
          </a:prstGeom>
          <a:noFill/>
        </p:spPr>
        <p:txBody>
          <a:bodyPr wrap="square" rtlCol="0">
            <a:spAutoFit/>
          </a:bodyPr>
          <a:p>
            <a:pPr indent="508000" algn="just" fontAlgn="auto">
              <a:extLst>
                <a:ext uri="{35155182-B16C-46BC-9424-99874614C6A1}">
                  <wpsdc:indentchars xmlns:wpsdc="http://www.wps.cn/officeDocument/2017/drawingmlCustomData" val="200" checksum="282533468"/>
                </a:ext>
              </a:extLst>
            </a:pPr>
            <a:r>
              <a:rPr lang="en-US" altLang="zh-CN" sz="2000" b="1">
                <a:solidFill>
                  <a:schemeClr val="tx1"/>
                </a:solidFill>
                <a:latin typeface="Times New Roman" panose="02020603050405020304" charset="0"/>
                <a:cs typeface="Times New Roman" panose="02020603050405020304" charset="0"/>
              </a:rPr>
              <a:t>Fifthly</a:t>
            </a:r>
            <a:r>
              <a:rPr lang="en-US" altLang="zh-CN" sz="2000">
                <a:solidFill>
                  <a:schemeClr val="tx1"/>
                </a:solidFill>
                <a:latin typeface="Times New Roman" panose="02020603050405020304" charset="0"/>
                <a:cs typeface="Times New Roman" panose="02020603050405020304" charset="0"/>
              </a:rPr>
              <a:t>, the finding of improved students’ ventilation performance must be interpreted with caution, </a:t>
            </a:r>
            <a:r>
              <a:rPr lang="en-US" altLang="zh-CN" sz="2000" b="1">
                <a:solidFill>
                  <a:schemeClr val="tx1"/>
                </a:solidFill>
                <a:latin typeface="Times New Roman" panose="02020603050405020304" charset="0"/>
                <a:cs typeface="Times New Roman" panose="02020603050405020304" charset="0"/>
              </a:rPr>
              <a:t>because</a:t>
            </a:r>
            <a:r>
              <a:rPr lang="en-US" altLang="zh-CN" sz="2000">
                <a:solidFill>
                  <a:schemeClr val="tx1"/>
                </a:solidFill>
                <a:latin typeface="Times New Roman" panose="02020603050405020304" charset="0"/>
                <a:cs typeface="Times New Roman" panose="02020603050405020304" charset="0"/>
              </a:rPr>
              <a:t> manual ventilations in mannequins may not equal clinical competence, as mannequins are rigid, lack secretions, and </a:t>
            </a:r>
            <a:r>
              <a:rPr lang="en-US" altLang="zh-CN" sz="2000" b="1">
                <a:solidFill>
                  <a:schemeClr val="tx1"/>
                </a:solidFill>
                <a:latin typeface="Times New Roman" panose="02020603050405020304" charset="0"/>
                <a:cs typeface="Times New Roman" panose="02020603050405020304" charset="0"/>
              </a:rPr>
              <a:t>thus</a:t>
            </a:r>
            <a:r>
              <a:rPr lang="en-US" altLang="zh-CN" sz="2000">
                <a:solidFill>
                  <a:schemeClr val="tx1"/>
                </a:solidFill>
                <a:latin typeface="Times New Roman" panose="02020603050405020304" charset="0"/>
                <a:cs typeface="Times New Roman" panose="02020603050405020304" charset="0"/>
              </a:rPr>
              <a:t> allow for a more effective face mask positioning. </a:t>
            </a:r>
            <a:r>
              <a:rPr lang="en-US" altLang="zh-CN" sz="2000" b="1">
                <a:solidFill>
                  <a:schemeClr val="tx1"/>
                </a:solidFill>
                <a:latin typeface="Times New Roman" panose="02020603050405020304" charset="0"/>
                <a:cs typeface="Times New Roman" panose="02020603050405020304" charset="0"/>
              </a:rPr>
              <a:t>Nonetheless</a:t>
            </a:r>
            <a:r>
              <a:rPr lang="en-US" altLang="zh-CN" sz="2000">
                <a:solidFill>
                  <a:schemeClr val="tx1"/>
                </a:solidFill>
                <a:latin typeface="Times New Roman" panose="02020603050405020304" charset="0"/>
                <a:cs typeface="Times New Roman" panose="02020603050405020304" charset="0"/>
              </a:rPr>
              <a:t>, one should bear in mind that skills acquired in the simulated environment may be successfully transferred to patient care.</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Sentence structure</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739265" y="1501775"/>
            <a:ext cx="8906510" cy="347662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research reports, </a:t>
            </a:r>
            <a:r>
              <a:rPr lang="en-US" altLang="zh-CN" sz="2200" b="1">
                <a:latin typeface="Times New Roman" panose="02020603050405020304" charset="0"/>
                <a:cs typeface="Times New Roman" panose="02020603050405020304" charset="0"/>
              </a:rPr>
              <a:t>correct, simple and compound sentences</a:t>
            </a:r>
            <a:r>
              <a:rPr lang="en-US" altLang="zh-CN" sz="2200">
                <a:latin typeface="Times New Roman" panose="02020603050405020304" charset="0"/>
                <a:cs typeface="Times New Roman" panose="02020603050405020304" charset="0"/>
              </a:rPr>
              <a:t> are more recommended, compared with complex sentence structure which will make the text difficult to follow.</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writer should be sparing with the use of personal pronouns (we, I, our, me, etc.). Frequent use of personal pronouns can make academic writing sound anecdotal (i.e., based on limited evidence), or appear dependent upon the writer’s subjective interpretation (e.g., as if others would not draw the same conclusion from the evidence presented). </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83665" y="1409065"/>
            <a:ext cx="9250045" cy="251523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pPr>
            <a:r>
              <a:rPr lang="en-US" altLang="zh-CN" sz="2200" b="1">
                <a:latin typeface="Times New Roman" panose="02020603050405020304" charset="0"/>
                <a:cs typeface="Times New Roman" panose="02020603050405020304" charset="0"/>
              </a:rPr>
              <a:t>The findings indicate </a:t>
            </a:r>
            <a:r>
              <a:rPr lang="en-US" altLang="zh-CN" sz="2200">
                <a:latin typeface="Times New Roman" panose="02020603050405020304" charset="0"/>
                <a:cs typeface="Times New Roman" panose="02020603050405020304" charset="0"/>
              </a:rPr>
              <a:t>that the majority of high school students use social media platforms on a daily basis. </a:t>
            </a:r>
            <a:r>
              <a:rPr lang="en-US" altLang="zh-CN" sz="2200" b="1">
                <a:latin typeface="Times New Roman" panose="02020603050405020304" charset="0"/>
                <a:cs typeface="Times New Roman" panose="02020603050405020304" charset="0"/>
              </a:rPr>
              <a:t>The results also show</a:t>
            </a:r>
            <a:r>
              <a:rPr lang="en-US" altLang="zh-CN" sz="2200">
                <a:latin typeface="Times New Roman" panose="02020603050405020304" charset="0"/>
                <a:cs typeface="Times New Roman" panose="02020603050405020304" charset="0"/>
              </a:rPr>
              <a:t> a negative correlation between social media use and academic performance, </a:t>
            </a:r>
            <a:r>
              <a:rPr lang="en-US" altLang="zh-CN" sz="2200" b="1">
                <a:latin typeface="Times New Roman" panose="02020603050405020304" charset="0"/>
                <a:cs typeface="Times New Roman" panose="02020603050405020304" charset="0"/>
              </a:rPr>
              <a:t>suggesting that </a:t>
            </a:r>
            <a:r>
              <a:rPr lang="en-US" altLang="zh-CN" sz="2200">
                <a:latin typeface="Times New Roman" panose="02020603050405020304" charset="0"/>
                <a:cs typeface="Times New Roman" panose="02020603050405020304" charset="0"/>
              </a:rPr>
              <a:t>excessive social media use can lead to poor academic performance among high school students.</a:t>
            </a:r>
            <a:endParaRPr lang="en-US" altLang="zh-CN" sz="2200">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Tenses and structures</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739265" y="1501775"/>
            <a:ext cx="8906510" cy="347662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research reports, the writer tends to use active verb forms and impersonal constructions in the </a:t>
            </a:r>
            <a:r>
              <a:rPr lang="en-US" altLang="zh-CN" sz="2200" b="1">
                <a:latin typeface="Times New Roman" panose="02020603050405020304" charset="0"/>
                <a:cs typeface="Times New Roman" panose="02020603050405020304" charset="0"/>
              </a:rPr>
              <a:t>simple present tense</a:t>
            </a:r>
            <a:r>
              <a:rPr lang="en-US" altLang="zh-CN" sz="2200">
                <a:latin typeface="Times New Roman" panose="02020603050405020304" charset="0"/>
                <a:cs typeface="Times New Roman" panose="02020603050405020304" charset="0"/>
              </a:rPr>
              <a:t>.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An abstract, as well as a methods and results section, is generally written in the </a:t>
            </a:r>
            <a:r>
              <a:rPr lang="en-US" altLang="zh-CN" sz="2200" b="1">
                <a:latin typeface="Times New Roman" panose="02020603050405020304" charset="0"/>
                <a:cs typeface="Times New Roman" panose="02020603050405020304" charset="0"/>
              </a:rPr>
              <a:t>simple past tense</a:t>
            </a:r>
            <a:r>
              <a:rPr lang="en-US" altLang="zh-CN" sz="2200">
                <a:latin typeface="Times New Roman" panose="02020603050405020304" charset="0"/>
                <a:cs typeface="Times New Roman" panose="02020603050405020304" charset="0"/>
              </a:rPr>
              <a:t>.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An introduction, as well as a discussion and concluding section, is typically written in the </a:t>
            </a:r>
            <a:r>
              <a:rPr lang="en-US" altLang="zh-CN" sz="2200" b="1">
                <a:latin typeface="Times New Roman" panose="02020603050405020304" charset="0"/>
                <a:cs typeface="Times New Roman" panose="02020603050405020304" charset="0"/>
              </a:rPr>
              <a:t>simple present tense</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To refer to the existing research, the </a:t>
            </a:r>
            <a:r>
              <a:rPr lang="en-US" altLang="zh-CN" sz="2200" b="1">
                <a:latin typeface="Times New Roman" panose="02020603050405020304" charset="0"/>
                <a:cs typeface="Times New Roman" panose="02020603050405020304" charset="0"/>
              </a:rPr>
              <a:t>present perfect tense</a:t>
            </a:r>
            <a:r>
              <a:rPr lang="en-US" altLang="zh-CN" sz="2200">
                <a:latin typeface="Times New Roman" panose="02020603050405020304" charset="0"/>
                <a:cs typeface="Times New Roman" panose="02020603050405020304" charset="0"/>
              </a:rPr>
              <a:t> is common.</a:t>
            </a:r>
            <a:endParaRPr lang="en-US" altLang="zh-CN" sz="2200">
              <a:latin typeface="Times New Roman" panose="02020603050405020304" charset="0"/>
              <a:cs typeface="Times New Roman" panose="02020603050405020304" charset="0"/>
            </a:endParaRPr>
          </a:p>
          <a:p>
            <a:pPr indent="0" algn="just" fontAlgn="auto">
              <a:lnSpc>
                <a:spcPct val="125000"/>
              </a:lnSpc>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146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What is a research report</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635125"/>
            <a:ext cx="9182735" cy="378460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research report is </a:t>
            </a:r>
            <a:r>
              <a:rPr lang="en-US" altLang="zh-CN" sz="2400" b="1">
                <a:latin typeface="Times New Roman" panose="02020603050405020304" charset="0"/>
                <a:cs typeface="Times New Roman" panose="02020603050405020304" charset="0"/>
              </a:rPr>
              <a:t>a carefully crafted document</a:t>
            </a:r>
            <a:r>
              <a:rPr lang="en-US" altLang="zh-CN" sz="2400">
                <a:latin typeface="Times New Roman" panose="02020603050405020304" charset="0"/>
                <a:cs typeface="Times New Roman" panose="02020603050405020304" charset="0"/>
              </a:rPr>
              <a:t> that summarizes the processes, data, and findings of a systematic investigation or research study.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It offers </a:t>
            </a:r>
            <a:r>
              <a:rPr lang="en-US" altLang="zh-CN" sz="2400" b="1">
                <a:latin typeface="Times New Roman" panose="02020603050405020304" charset="0"/>
                <a:cs typeface="Times New Roman" panose="02020603050405020304" charset="0"/>
              </a:rPr>
              <a:t>a comprehensive overview</a:t>
            </a:r>
            <a:r>
              <a:rPr lang="en-US" altLang="zh-CN" sz="2400">
                <a:latin typeface="Times New Roman" panose="02020603050405020304" charset="0"/>
                <a:cs typeface="Times New Roman" panose="02020603050405020304" charset="0"/>
              </a:rPr>
              <a:t> of the research process and includes important details.</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purpose of research reports is to communicate research findings to the intended audience, which may include researchers, academic institutions, organizations, or the general public.</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02995" y="2887980"/>
            <a:ext cx="9693910" cy="209169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pPr>
            <a:r>
              <a:rPr lang="en-US" altLang="zh-CN" sz="2200">
                <a:latin typeface="Times New Roman" panose="02020603050405020304" charset="0"/>
                <a:cs typeface="Times New Roman" panose="02020603050405020304" charset="0"/>
              </a:rPr>
              <a:t>In this chapter it is described how the 2D system is extended to a 3D system.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a:latin typeface="Times New Roman" panose="02020603050405020304" charset="0"/>
                <a:cs typeface="Times New Roman" panose="02020603050405020304" charset="0"/>
              </a:rPr>
              <a:t>This chapter contains the extension from a 2D system to a 3D system. (√)</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a:latin typeface="Times New Roman" panose="02020603050405020304" charset="0"/>
                <a:cs typeface="Times New Roman" panose="02020603050405020304" charset="0"/>
              </a:rPr>
              <a:t>Control of heavy machines… for… in…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p>
            <a:pPr indent="558800" algn="just" fontAlgn="auto">
              <a:lnSpc>
                <a:spcPct val="125000"/>
              </a:lnSpc>
            </a:pPr>
            <a:r>
              <a:rPr lang="en-US" altLang="zh-CN" sz="2200">
                <a:latin typeface="Times New Roman" panose="02020603050405020304" charset="0"/>
                <a:cs typeface="Times New Roman" panose="02020603050405020304" charset="0"/>
              </a:rPr>
              <a:t>Controlling heavy machines… for… in… (√)</a:t>
            </a:r>
            <a:endParaRPr lang="en-US" altLang="zh-CN" sz="2200">
              <a:latin typeface="Times New Roman" panose="02020603050405020304" charset="0"/>
              <a:cs typeface="Times New Roman" panose="02020603050405020304" charset="0"/>
            </a:endParaRPr>
          </a:p>
        </p:txBody>
      </p:sp>
      <p:sp>
        <p:nvSpPr>
          <p:cNvPr id="2" name="Title 1"/>
          <p:cNvSpPr>
            <a:spLocks noGrp="1"/>
          </p:cNvSpPr>
          <p:nvPr/>
        </p:nvSpPr>
        <p:spPr>
          <a:xfrm>
            <a:off x="564515" y="23602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463040" y="1019175"/>
            <a:ext cx="9333865" cy="1276350"/>
          </a:xfrm>
          <a:prstGeom prst="rect">
            <a:avLst/>
          </a:prstGeom>
          <a:noFill/>
        </p:spPr>
        <p:txBody>
          <a:bodyPr wrap="square" rtlCol="0">
            <a:spAutoFit/>
          </a:bodyPr>
          <a:p>
            <a:pPr indent="558800"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sym typeface="+mn-ea"/>
              </a:rPr>
              <a:t>Replace nouns with their verb forms. Too many nominalizations may produce a text which is difficult to read.</a:t>
            </a:r>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Tables, figures and graphs</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387475" y="1501775"/>
            <a:ext cx="9526905" cy="432308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Every table, figure and graph should </a:t>
            </a:r>
            <a:r>
              <a:rPr lang="en-US" altLang="zh-CN" sz="2200" b="1">
                <a:latin typeface="Times New Roman" panose="02020603050405020304" charset="0"/>
                <a:cs typeface="Times New Roman" panose="02020603050405020304" charset="0"/>
              </a:rPr>
              <a:t>be numbered in the sequence</a:t>
            </a:r>
            <a:r>
              <a:rPr lang="en-US" altLang="zh-CN" sz="2200">
                <a:latin typeface="Times New Roman" panose="02020603050405020304" charset="0"/>
                <a:cs typeface="Times New Roman" panose="02020603050405020304" charset="0"/>
              </a:rPr>
              <a:t> in which they will be referred to. </a:t>
            </a:r>
            <a:endParaRPr lang="en-US" altLang="zh-CN" sz="2200">
              <a:latin typeface="Times New Roman" panose="02020603050405020304" charset="0"/>
              <a:cs typeface="Times New Roman" panose="02020603050405020304" charset="0"/>
            </a:endParaRPr>
          </a:p>
          <a:p>
            <a:pPr marL="342900" indent="558800" algn="just"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Tables should be numbered and captioned </a:t>
            </a:r>
            <a:r>
              <a:rPr lang="en-US" altLang="zh-CN" sz="2200" b="1">
                <a:latin typeface="Times New Roman" panose="02020603050405020304" charset="0"/>
                <a:cs typeface="Times New Roman" panose="02020603050405020304" charset="0"/>
              </a:rPr>
              <a:t>above </a:t>
            </a:r>
            <a:r>
              <a:rPr lang="en-US" altLang="zh-CN" sz="2200">
                <a:latin typeface="Times New Roman" panose="02020603050405020304" charset="0"/>
                <a:cs typeface="Times New Roman" panose="02020603050405020304" charset="0"/>
              </a:rPr>
              <a:t>the table. </a:t>
            </a:r>
            <a:endParaRPr lang="en-US" altLang="zh-CN" sz="2200">
              <a:latin typeface="Times New Roman" panose="02020603050405020304" charset="0"/>
              <a:cs typeface="Times New Roman" panose="02020603050405020304" charset="0"/>
            </a:endParaRPr>
          </a:p>
          <a:p>
            <a:pPr marL="342900" indent="558800" algn="just"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Figures and graphs should be labeled </a:t>
            </a:r>
            <a:r>
              <a:rPr lang="en-US" altLang="zh-CN" sz="2200" b="1">
                <a:latin typeface="Times New Roman" panose="02020603050405020304" charset="0"/>
                <a:cs typeface="Times New Roman" panose="02020603050405020304" charset="0"/>
              </a:rPr>
              <a:t>below </a:t>
            </a:r>
            <a:r>
              <a:rPr lang="en-US" altLang="zh-CN" sz="2200">
                <a:latin typeface="Times New Roman" panose="02020603050405020304" charset="0"/>
                <a:cs typeface="Times New Roman" panose="02020603050405020304" charset="0"/>
              </a:rPr>
              <a:t>with their number and descriptive title.</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Normally, the table, figure and graph included in the text will be referred to by using </a:t>
            </a:r>
            <a:r>
              <a:rPr lang="en-US" altLang="zh-CN" sz="2200" b="1">
                <a:latin typeface="Times New Roman" panose="02020603050405020304" charset="0"/>
                <a:cs typeface="Times New Roman" panose="02020603050405020304" charset="0"/>
              </a:rPr>
              <a:t>the present tense</a:t>
            </a:r>
            <a:r>
              <a:rPr lang="en-US" altLang="zh-CN" sz="2200">
                <a:latin typeface="Times New Roman" panose="02020603050405020304" charset="0"/>
                <a:cs typeface="Times New Roman" panose="02020603050405020304" charset="0"/>
              </a:rPr>
              <a:t>.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Each reference to tables, figures and graphs cites the corresponding number. The text should highlight and interpret only two or three key results shown. Finally, the writer should cite references if applicable.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537210" y="5543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311275" y="1322705"/>
            <a:ext cx="9194800" cy="429895"/>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Table 1 Results of students’ performance of initial tasks based on video review</a:t>
            </a:r>
            <a:endParaRPr lang="zh-CN" altLang="en-US" sz="2200">
              <a:latin typeface="Times New Roman" panose="02020603050405020304" charset="0"/>
              <a:cs typeface="Times New Roman" panose="02020603050405020304" charset="0"/>
            </a:endParaRPr>
          </a:p>
        </p:txBody>
      </p:sp>
      <p:graphicFrame>
        <p:nvGraphicFramePr>
          <p:cNvPr id="5" name="表格 4"/>
          <p:cNvGraphicFramePr/>
          <p:nvPr/>
        </p:nvGraphicFramePr>
        <p:xfrm>
          <a:off x="1511300" y="1787525"/>
          <a:ext cx="9194802" cy="3406140"/>
        </p:xfrm>
        <a:graphic>
          <a:graphicData uri="http://schemas.openxmlformats.org/drawingml/2006/table">
            <a:tbl>
              <a:tblPr firstRow="1" bandRow="1">
                <a:tableStyleId>{5940675A-B579-460E-94D1-54222C63F5DA}</a:tableStyleId>
              </a:tblPr>
              <a:tblGrid>
                <a:gridCol w="3879850"/>
                <a:gridCol w="2733040"/>
                <a:gridCol w="2581912"/>
              </a:tblGrid>
              <a:tr h="355600">
                <a:tc>
                  <a:txBody>
                    <a:bodyPr/>
                    <a:p>
                      <a:pPr algn="ctr">
                        <a:buNone/>
                      </a:pPr>
                      <a:r>
                        <a:rPr lang="en-US" altLang="zh-CN" sz="2000" b="1">
                          <a:latin typeface="Times New Roman" panose="02020603050405020304" charset="0"/>
                          <a:cs typeface="Times New Roman" panose="02020603050405020304" charset="0"/>
                        </a:rPr>
                        <a:t>Task</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Median Points</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IQR</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397510">
                <a:tc>
                  <a:txBody>
                    <a:bodyPr/>
                    <a:p>
                      <a:pPr>
                        <a:buNone/>
                      </a:pPr>
                      <a:r>
                        <a:rPr lang="en-US" altLang="zh-CN" sz="2000">
                          <a:latin typeface="Times New Roman" panose="02020603050405020304" charset="0"/>
                          <a:cs typeface="Times New Roman" panose="02020603050405020304" charset="0"/>
                        </a:rPr>
                        <a:t>Drying/wrapping and stimulation</a:t>
                      </a:r>
                      <a:endParaRPr lang="en-US" altLang="zh-CN" sz="2000">
                        <a:latin typeface="Times New Roman" panose="02020603050405020304" charset="0"/>
                        <a:cs typeface="Times New Roman" panose="02020603050405020304" charset="0"/>
                      </a:endParaRPr>
                    </a:p>
                  </a:txBody>
                  <a:tcPr>
                    <a:lnL w="12700">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2.0</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0.5–2.0</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8000">
                <a:tc>
                  <a:txBody>
                    <a:bodyPr/>
                    <a:p>
                      <a:pPr>
                        <a:buNone/>
                      </a:pPr>
                      <a:r>
                        <a:rPr lang="en-US" altLang="zh-CN" sz="2000">
                          <a:latin typeface="Times New Roman" panose="02020603050405020304" charset="0"/>
                          <a:cs typeface="Times New Roman" panose="02020603050405020304" charset="0"/>
                        </a:rPr>
                        <a:t>Keeping warm (check preheated radiant warmer, remove wet linen, cover neonate’s head and body)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0.0–1.5</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8000">
                <a:tc>
                  <a:txBody>
                    <a:bodyPr/>
                    <a:p>
                      <a:pPr>
                        <a:buNone/>
                      </a:pPr>
                      <a:r>
                        <a:rPr lang="en-US" altLang="zh-CN" sz="2000">
                          <a:latin typeface="Times New Roman" panose="02020603050405020304" charset="0"/>
                          <a:cs typeface="Times New Roman" panose="02020603050405020304" charset="0"/>
                        </a:rPr>
                        <a:t>Heart rate assessment: auscultation and/or ECG</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0–2</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7510">
                <a:tc>
                  <a:txBody>
                    <a:bodyPr/>
                    <a:p>
                      <a:pPr>
                        <a:buNone/>
                      </a:pPr>
                      <a:r>
                        <a:rPr lang="en-US" altLang="zh-CN" sz="2000">
                          <a:latin typeface="Times New Roman" panose="02020603050405020304" charset="0"/>
                          <a:cs typeface="Times New Roman" panose="02020603050405020304" charset="0"/>
                        </a:rPr>
                        <a:t>Opening the airway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2</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1–2</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8000">
                <a:tc>
                  <a:txBody>
                    <a:bodyPr/>
                    <a:p>
                      <a:pPr>
                        <a:buNone/>
                      </a:pPr>
                      <a:r>
                        <a:rPr lang="en-US" altLang="zh-CN" sz="2000">
                          <a:latin typeface="Times New Roman" panose="02020603050405020304" charset="0"/>
                          <a:cs typeface="Times New Roman" panose="02020603050405020304" charset="0"/>
                        </a:rPr>
                        <a:t>Giving five inflation breaths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1</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1–2</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7" name="文本框 6"/>
          <p:cNvSpPr txBox="1"/>
          <p:nvPr/>
        </p:nvSpPr>
        <p:spPr>
          <a:xfrm>
            <a:off x="1311275" y="5314950"/>
            <a:ext cx="9505315" cy="1106805"/>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(0 point = task omitted or incorrectly performed; 1 point = task partially performed or performed in wrong sequence; 2 points = task performed effectively and in correct sequence)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4" name="文本框 3"/>
          <p:cNvSpPr txBox="1"/>
          <p:nvPr/>
        </p:nvSpPr>
        <p:spPr>
          <a:xfrm>
            <a:off x="1304925" y="1379220"/>
            <a:ext cx="9706610" cy="1198880"/>
          </a:xfrm>
          <a:prstGeom prst="rect">
            <a:avLst/>
          </a:prstGeom>
          <a:noFill/>
        </p:spPr>
        <p:txBody>
          <a:bodyPr wrap="square" rtlCol="0">
            <a:spAutoFit/>
          </a:bodyPr>
          <a:lstStyle/>
          <a:p>
            <a:pPr algn="just"/>
            <a:r>
              <a:rPr lang="en-US" altLang="zh-CN" sz="2400" b="1" i="1">
                <a:solidFill>
                  <a:schemeClr val="accent1"/>
                </a:solidFill>
                <a:latin typeface="Times New Roman" panose="02020603050405020304" charset="0"/>
                <a:cs typeface="Times New Roman" panose="02020603050405020304" charset="0"/>
              </a:rPr>
              <a:t>Read the following research report written to introduce the influence of TikTok challenges on younger generations and answer the following questions.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7" name="文本框 6"/>
          <p:cNvSpPr txBox="1"/>
          <p:nvPr/>
        </p:nvSpPr>
        <p:spPr>
          <a:xfrm>
            <a:off x="441325" y="75120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428115" y="2745740"/>
            <a:ext cx="9199245" cy="2207260"/>
          </a:xfrm>
          <a:prstGeom prst="rect">
            <a:avLst/>
          </a:prstGeom>
          <a:noFill/>
        </p:spPr>
        <p:txBody>
          <a:bodyPr wrap="square" rtlCol="0">
            <a:spAutoFit/>
          </a:bodyPr>
          <a:p>
            <a:pPr indent="0" algn="just" fontAlgn="auto">
              <a:lnSpc>
                <a:spcPct val="125000"/>
              </a:lnSpc>
            </a:pPr>
            <a:r>
              <a:rPr lang="en-US" altLang="zh-CN" sz="2200">
                <a:solidFill>
                  <a:schemeClr val="tx1"/>
                </a:solidFill>
                <a:latin typeface="Times New Roman" panose="02020603050405020304" charset="0"/>
                <a:cs typeface="Times New Roman" panose="02020603050405020304" charset="0"/>
              </a:rPr>
              <a:t>(1) According to the previous introduction to research reports, is this report qualified? Why or why not?</a:t>
            </a:r>
            <a:endParaRPr lang="en-US" altLang="zh-CN" sz="2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200">
                <a:solidFill>
                  <a:schemeClr val="tx1"/>
                </a:solidFill>
                <a:latin typeface="Times New Roman" panose="02020603050405020304" charset="0"/>
                <a:cs typeface="Times New Roman" panose="02020603050405020304" charset="0"/>
              </a:rPr>
              <a:t>(2) One research report can normally be divided into several essential sections. How many sections can this research report be divided into? What are the functions of each section? Are there any essential sections missing?</a:t>
            </a: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34" name="矩形: 圆角 33"/>
          <p:cNvSpPr/>
          <p:nvPr>
            <p:custDataLst>
              <p:tags r:id="rId2"/>
            </p:custDataLst>
          </p:nvPr>
        </p:nvSpPr>
        <p:spPr>
          <a:xfrm>
            <a:off x="1148715" y="763270"/>
            <a:ext cx="9964420" cy="529907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extLst>
                <a:ext uri="{35155182-B16C-46BC-9424-99874614C6A1}">
                  <wpsdc:indentchars xmlns:wpsdc="http://www.wps.cn/officeDocument/2017/drawingmlCustomData" val="200" checksum="1956455923"/>
                </a:ext>
              </a:extLst>
            </a:pPr>
            <a:r>
              <a:rPr lang="en-US" altLang="zh-CN" sz="2200" dirty="0">
                <a:latin typeface="Times New Roman" panose="02020603050405020304" charset="0"/>
                <a:ea typeface="方正细谭黑简体"/>
                <a:cs typeface="Times New Roman" panose="02020603050405020304" charset="0"/>
                <a:sym typeface="Calibri Light" panose="020F0302020204030204"/>
              </a:rPr>
              <a:t>TikTok is a popular social media platform where individuals make and share short videos, including activity challenges. Younger generations comprise the majority of TikTok users and are more impressionable to impersonate these challenges. The challenges range in severity of potential hazard, with the Benadryl challenge being one of the high-risk challenges. Here, we report a case of a 14-year-old female who presented with a seizure from diphenhydramine (Benadryl) overdose following participation in the TikTok Benadryl Challenge.</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a:p>
            <a:pPr indent="558800" algn="just" fontAlgn="auto">
              <a:extLst>
                <a:ext uri="{35155182-B16C-46BC-9424-99874614C6A1}">
                  <wpsdc:indentchars xmlns:wpsdc="http://www.wps.cn/officeDocument/2017/drawingmlCustomData" val="200" checksum="1956455923"/>
                </a:ext>
              </a:extLst>
            </a:pP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a:p>
            <a:pPr indent="558800" algn="just" fontAlgn="auto">
              <a:extLst>
                <a:ext uri="{35155182-B16C-46BC-9424-99874614C6A1}">
                  <wpsdc:indentchars xmlns:wpsdc="http://www.wps.cn/officeDocument/2017/drawingmlCustomData" val="200" checksum="1956455923"/>
                </a:ext>
              </a:extLst>
            </a:pPr>
            <a:r>
              <a:rPr lang="en-US" altLang="zh-CN" sz="2200" dirty="0">
                <a:latin typeface="Times New Roman" panose="02020603050405020304" charset="0"/>
                <a:ea typeface="方正细谭黑简体"/>
                <a:cs typeface="Times New Roman" panose="02020603050405020304" charset="0"/>
                <a:sym typeface="Calibri Light" panose="020F0302020204030204"/>
              </a:rPr>
              <a:t>One of the more common reasons why people participate in the challenges is for a sense of belonging. Physicians and parents should learn the motivation behind engagement to help facilitate conversations and educate adolescents on the safety of the different social media challenges. In this case, we discussed a case of 14-year-old female who presented with a seizure from Benadryl overdose in an attempt to imitate a TikTok challenge involving hallucinating from several tablets of Benadryl.</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34" name="矩形: 圆角 33"/>
          <p:cNvSpPr/>
          <p:nvPr>
            <p:custDataLst>
              <p:tags r:id="rId2"/>
            </p:custDataLst>
          </p:nvPr>
        </p:nvSpPr>
        <p:spPr>
          <a:xfrm>
            <a:off x="1148715" y="763270"/>
            <a:ext cx="9964420" cy="529907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extLst>
                <a:ext uri="{35155182-B16C-46BC-9424-99874614C6A1}">
                  <wpsdc:indentchars xmlns:wpsdc="http://www.wps.cn/officeDocument/2017/drawingmlCustomData" val="200" checksum="1956455923"/>
                </a:ext>
              </a:extLst>
            </a:pPr>
            <a:r>
              <a:rPr lang="en-US" altLang="zh-CN" sz="2200" dirty="0">
                <a:latin typeface="Times New Roman" panose="02020603050405020304" charset="0"/>
                <a:ea typeface="方正细谭黑简体"/>
                <a:cs typeface="Times New Roman" panose="02020603050405020304" charset="0"/>
                <a:sym typeface="Calibri Light" panose="020F0302020204030204"/>
              </a:rPr>
              <a:t>By learning about the challenges and the motivation for participation, physicians and parents should discuss dangers of social media challenges with adolescents. To our knowledge, there are no studies examining whether adolescents with mental health conditions are especially prone to participating in these challenges. However, the use of social media has been positively linked to depression and reduced psychological well-being, thus highlighting the importance of additional research in this area (Huang, 2010; Davila et al., 2012). Future research can assess the motivation behind participation in social media challenges in patients with pre-existing mental health conditions and those without, in order to assess any differences that would allow for better screening for risk factors. As healthcare professionals, it is important to emphasize to parents and other caregivers the importance of supervising kids’ use of social media and that inappropriate use can lead to life-threatening situations or long-term negative effects.</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6" name="组合 5"/>
          <p:cNvGrpSpPr/>
          <p:nvPr/>
        </p:nvGrpSpPr>
        <p:grpSpPr>
          <a:xfrm>
            <a:off x="441960" y="590550"/>
            <a:ext cx="10644505" cy="1534795"/>
            <a:chOff x="696" y="930"/>
            <a:chExt cx="16763" cy="2417"/>
          </a:xfrm>
        </p:grpSpPr>
        <p:sp>
          <p:nvSpPr>
            <p:cNvPr id="4" name="文本框 3"/>
            <p:cNvSpPr txBox="1"/>
            <p:nvPr/>
          </p:nvSpPr>
          <p:spPr>
            <a:xfrm>
              <a:off x="696" y="930"/>
              <a:ext cx="5988"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977" y="2137"/>
              <a:ext cx="15483" cy="1210"/>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(1) According to the previous introduction to research reports, is this report qualified? Why or why not?</a:t>
              </a:r>
              <a:endParaRPr lang="en-US" altLang="zh-CN" sz="2200">
                <a:latin typeface="Times New Roman" panose="02020603050405020304" charset="0"/>
                <a:cs typeface="Times New Roman" panose="02020603050405020304" charset="0"/>
              </a:endParaRPr>
            </a:p>
          </p:txBody>
        </p:sp>
      </p:grpSp>
      <p:sp>
        <p:nvSpPr>
          <p:cNvPr id="7" name="文本框 6"/>
          <p:cNvSpPr txBox="1"/>
          <p:nvPr/>
        </p:nvSpPr>
        <p:spPr>
          <a:xfrm>
            <a:off x="1456055" y="2558415"/>
            <a:ext cx="9223375" cy="2122805"/>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According to the previous introduction, research reports generally contain common elements and follow the same basic format. There is no literature review to critically survey recent relevant research in a particular field. It is true that not all research reports have a separate literature review section, but it will offer readers an overview of the current state of research and to support your chosen methodology and research questions.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1000"/>
                                        <p:tgtEl>
                                          <p:spTgt spid="7">
                                            <p:txEl>
                                              <p:pRg st="0" end="0"/>
                                            </p:txEl>
                                          </p:spTgt>
                                        </p:tgtEl>
                                      </p:cBhvr>
                                    </p:animEffect>
                                    <p:anim calcmode="lin" valueType="num">
                                      <p:cBhvr>
                                        <p:cTn id="1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255395" y="749300"/>
            <a:ext cx="9831705" cy="1106805"/>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(2) One research report can normally be divided into several essential sections. How many sections can this research report be divided into? What are the functions of each section? Are there any essential sections missing?</a:t>
            </a: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456055" y="1966595"/>
            <a:ext cx="9360535" cy="4154170"/>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This research report can be divided into four sections: introduction, methodology, discussion and conclusion. Introduction sets the context for your research and supplies sufficient background to allow readers to understand and evaluate your study without needing to refer to previous publications. Methodology is to detail how you conducted your research so that others can understand and replicate your approach. Discussion demonstrates a high level of analysis, links strongly with the issues identified in the introduction, interprets your results and explains their significance within the context of other research. Conclusion is generally fairly short and follows on naturally from points raised in the discussion section and discusses the significance of your findings. Here in this report the results section is missing, which is used to present a concise, factual summary of your findings, appropriate to your research questions.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036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8" name="组合 7"/>
          <p:cNvGrpSpPr/>
          <p:nvPr/>
        </p:nvGrpSpPr>
        <p:grpSpPr>
          <a:xfrm>
            <a:off x="441960" y="900430"/>
            <a:ext cx="10568940" cy="2783205"/>
            <a:chOff x="696" y="1418"/>
            <a:chExt cx="16644" cy="4383"/>
          </a:xfrm>
        </p:grpSpPr>
        <p:grpSp>
          <p:nvGrpSpPr>
            <p:cNvPr id="5" name="组合 4"/>
            <p:cNvGrpSpPr/>
            <p:nvPr/>
          </p:nvGrpSpPr>
          <p:grpSpPr>
            <a:xfrm>
              <a:off x="696" y="1418"/>
              <a:ext cx="16645" cy="1479"/>
              <a:chOff x="696" y="1418"/>
              <a:chExt cx="16645" cy="1479"/>
            </a:xfrm>
          </p:grpSpPr>
          <p:sp>
            <p:nvSpPr>
              <p:cNvPr id="4" name="文本框 3"/>
              <p:cNvSpPr txBox="1"/>
              <p:nvPr/>
            </p:nvSpPr>
            <p:spPr>
              <a:xfrm>
                <a:off x="696" y="1418"/>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2055" y="2172"/>
                <a:ext cx="15286" cy="725"/>
              </a:xfrm>
              <a:prstGeom prst="rect">
                <a:avLst/>
              </a:prstGeom>
              <a:noFill/>
            </p:spPr>
            <p:txBody>
              <a:bodyPr wrap="square" rtlCol="0">
                <a:spAutoFit/>
              </a:bodyPr>
              <a:p>
                <a:pPr algn="l"/>
                <a:r>
                  <a:rPr lang="en-US" altLang="zh-CN" sz="2400" b="1" i="1">
                    <a:solidFill>
                      <a:schemeClr val="accent1"/>
                    </a:solidFill>
                    <a:latin typeface="Times New Roman" panose="02020603050405020304" charset="0"/>
                    <a:cs typeface="Times New Roman" panose="02020603050405020304" charset="0"/>
                  </a:rPr>
                  <a:t>Rewrite the following sentences and improve the use of verbs and structure.</a:t>
                </a:r>
                <a:endParaRPr lang="en-US" altLang="zh-CN" sz="2400" b="1" i="1">
                  <a:solidFill>
                    <a:schemeClr val="accent1"/>
                  </a:solidFill>
                  <a:latin typeface="Times New Roman" panose="02020603050405020304" charset="0"/>
                  <a:cs typeface="Times New Roman" panose="02020603050405020304" charset="0"/>
                </a:endParaRPr>
              </a:p>
            </p:txBody>
          </p:sp>
        </p:grpSp>
        <p:sp>
          <p:nvSpPr>
            <p:cNvPr id="6" name="文本框 5"/>
            <p:cNvSpPr txBox="1"/>
            <p:nvPr/>
          </p:nvSpPr>
          <p:spPr>
            <a:xfrm>
              <a:off x="2221" y="2993"/>
              <a:ext cx="14915" cy="2809"/>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(1) Both methods are applicable to systems that can be considered single degree of freedom and few restrictions are imposed upon the type of non-linearity. The methods are self-consistent in the sense that no a priori knowledge about the nonlinear system characteristics is required and no initial estimates or approximative functions have to be provided.</a:t>
              </a:r>
              <a:endParaRPr lang="zh-CN" altLang="en-US" sz="2200">
                <a:latin typeface="Times New Roman" panose="02020603050405020304" charset="0"/>
                <a:cs typeface="Times New Roman" panose="02020603050405020304" charset="0"/>
              </a:endParaRPr>
            </a:p>
          </p:txBody>
        </p:sp>
      </p:grpSp>
      <p:sp>
        <p:nvSpPr>
          <p:cNvPr id="7" name="文本框 6"/>
          <p:cNvSpPr txBox="1"/>
          <p:nvPr/>
        </p:nvSpPr>
        <p:spPr>
          <a:xfrm>
            <a:off x="1458595" y="3934460"/>
            <a:ext cx="9422765" cy="1445260"/>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Both methods apply only to single degree of freedom systems, however with few restrictions imposed upon the type of non-linearity. These methods require no a priori knowledge about the type of non-linearity: no initial estimates or approximate functions are needed.</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036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558925" y="1340485"/>
            <a:ext cx="9141460" cy="1360805"/>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(2) A self-calibration procedure will deduce the systematic errors of the CMMs and this information can be used in an online error correction of single measurements by the CMM.</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1559560" y="2876550"/>
            <a:ext cx="9140825" cy="93726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A calibration procedure determines the systematic errors of the CMM. These errors are subsequently used for online error correction.</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116965" y="1179195"/>
            <a:ext cx="9349105" cy="369252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Some of the </a:t>
            </a:r>
            <a:r>
              <a:rPr lang="en-US" altLang="zh-CN" sz="2400" b="1">
                <a:latin typeface="Times New Roman" panose="02020603050405020304" charset="0"/>
                <a:cs typeface="Times New Roman" panose="02020603050405020304" charset="0"/>
              </a:rPr>
              <a:t>basic features</a:t>
            </a:r>
            <a:r>
              <a:rPr lang="en-US" altLang="zh-CN" sz="2400">
                <a:latin typeface="Times New Roman" panose="02020603050405020304" charset="0"/>
                <a:cs typeface="Times New Roman" panose="02020603050405020304" charset="0"/>
              </a:rPr>
              <a:t> that define a research report. </a:t>
            </a:r>
            <a:endParaRPr lang="en-US" altLang="zh-CN" sz="24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is a detailed presentation of research processes and findings, and it usually includes tables and graphs. </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is written in formal language.</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is informative and based on first-hand verifiable information.</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is formally structured with headings, sections, and bullet points.</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always includes recommendations for future actions.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2" name="文本框 1"/>
          <p:cNvSpPr txBox="1"/>
          <p:nvPr/>
        </p:nvSpPr>
        <p:spPr>
          <a:xfrm>
            <a:off x="1384935" y="825500"/>
            <a:ext cx="8554085" cy="521970"/>
          </a:xfrm>
          <a:prstGeom prst="rect">
            <a:avLst/>
          </a:prstGeom>
          <a:solidFill>
            <a:srgbClr val="ABC0D1"/>
          </a:solidFill>
        </p:spPr>
        <p:txBody>
          <a:bodyPr wrap="square" rtlCol="0">
            <a:spAutoFit/>
          </a:bodyPr>
          <a:p>
            <a:r>
              <a:rPr lang="en-US" altLang="zh-CN" sz="2800" b="1">
                <a:latin typeface="Times New Roman" panose="02020603050405020304" charset="0"/>
                <a:cs typeface="Times New Roman" panose="02020603050405020304" charset="0"/>
              </a:rPr>
              <a:t>A. Useful Expressions in Writing Research Reports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404620" y="168910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(1) Theory</a:t>
            </a:r>
            <a:endParaRPr lang="en-US" altLang="zh-CN" sz="2400" b="1">
              <a:solidFill>
                <a:schemeClr val="accent1">
                  <a:lumMod val="75000"/>
                </a:schemeClr>
              </a:solidFill>
              <a:latin typeface="Times New Roman" panose="02020603050405020304" charset="0"/>
              <a:cs typeface="Times New Roman" panose="02020603050405020304" charset="0"/>
            </a:endParaRPr>
          </a:p>
        </p:txBody>
      </p:sp>
      <p:sp>
        <p:nvSpPr>
          <p:cNvPr id="9" name="文本框 8"/>
          <p:cNvSpPr txBox="1"/>
          <p:nvPr/>
        </p:nvSpPr>
        <p:spPr>
          <a:xfrm>
            <a:off x="1363345" y="2306955"/>
            <a:ext cx="9342120" cy="1122045"/>
          </a:xfrm>
          <a:prstGeom prst="rect">
            <a:avLst/>
          </a:prstGeom>
          <a:noFill/>
        </p:spPr>
        <p:txBody>
          <a:bodyPr wrap="square" rtlCol="0">
            <a:noAutofit/>
          </a:bodyPr>
          <a:p>
            <a:pPr indent="609600" algn="just" fontAlgn="auto">
              <a:lnSpc>
                <a:spcPct val="125000"/>
              </a:lnSpc>
            </a:pPr>
            <a:r>
              <a:rPr lang="en-US" altLang="zh-CN" sz="2400">
                <a:latin typeface="Times New Roman" panose="02020603050405020304" charset="0"/>
                <a:cs typeface="Times New Roman" panose="02020603050405020304" charset="0"/>
              </a:rPr>
              <a:t>In research reports, you may give definitions and classification. </a:t>
            </a:r>
            <a:endParaRPr lang="en-US" altLang="zh-CN" sz="2400">
              <a:latin typeface="Times New Roman" panose="02020603050405020304" charset="0"/>
              <a:cs typeface="Times New Roman" panose="02020603050405020304" charset="0"/>
            </a:endParaRPr>
          </a:p>
          <a:p>
            <a:pPr indent="60960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1600">
                <a:latin typeface="宋体" panose="02010600030101010101" pitchFamily="2" charset="-122"/>
                <a:ea typeface="宋体" panose="02010600030101010101" pitchFamily="2" charset="-122"/>
                <a:cs typeface="Times New Roman" panose="02020603050405020304" charset="0"/>
              </a:rPr>
              <a:t>◎ </a:t>
            </a:r>
            <a:r>
              <a:rPr lang="en-US" altLang="zh-CN" sz="2400">
                <a:latin typeface="Times New Roman" panose="02020603050405020304" charset="0"/>
                <a:cs typeface="Times New Roman" panose="02020603050405020304" charset="0"/>
              </a:rPr>
              <a:t>Structures used for referring to theories or principles:</a:t>
            </a:r>
            <a:endParaRPr lang="en-US" altLang="zh-CN" sz="2400">
              <a:latin typeface="Times New Roman" panose="02020603050405020304" charset="0"/>
              <a:cs typeface="Times New Roman" panose="02020603050405020304" charset="0"/>
            </a:endParaRPr>
          </a:p>
        </p:txBody>
      </p:sp>
      <p:graphicFrame>
        <p:nvGraphicFramePr>
          <p:cNvPr id="4" name="表格 3"/>
          <p:cNvGraphicFramePr/>
          <p:nvPr/>
        </p:nvGraphicFramePr>
        <p:xfrm>
          <a:off x="1762760" y="3877310"/>
          <a:ext cx="8467090" cy="1383665"/>
        </p:xfrm>
        <a:graphic>
          <a:graphicData uri="http://schemas.openxmlformats.org/drawingml/2006/table">
            <a:tbl>
              <a:tblPr firstRow="1" bandRow="1">
                <a:tableStyleId>{5940675A-B579-460E-94D1-54222C63F5DA}</a:tableStyleId>
              </a:tblPr>
              <a:tblGrid>
                <a:gridCol w="4364990"/>
                <a:gridCol w="4102100"/>
              </a:tblGrid>
              <a:tr h="470535">
                <a:tc>
                  <a:txBody>
                    <a:bodyPr/>
                    <a:p>
                      <a:pPr>
                        <a:buNone/>
                      </a:pPr>
                      <a:r>
                        <a:rPr lang="en-US" altLang="zh-CN" sz="2200">
                          <a:latin typeface="Times New Roman" panose="02020603050405020304" charset="0"/>
                          <a:cs typeface="Times New Roman" panose="02020603050405020304" charset="0"/>
                        </a:rPr>
                        <a:t>As stated by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buNone/>
                      </a:pPr>
                      <a:r>
                        <a:rPr lang="en-US" altLang="zh-CN" sz="2200">
                          <a:latin typeface="Times New Roman" panose="02020603050405020304" charset="0"/>
                          <a:cs typeface="Times New Roman" panose="02020603050405020304" charset="0"/>
                        </a:rPr>
                        <a:t>Newton’s first law, ...</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3870">
                <a:tc>
                  <a:txBody>
                    <a:bodyPr/>
                    <a:p>
                      <a:pPr>
                        <a:buNone/>
                      </a:pPr>
                      <a:r>
                        <a:rPr lang="en-US" altLang="zh-CN" sz="2200">
                          <a:latin typeface="Times New Roman" panose="02020603050405020304" charset="0"/>
                          <a:cs typeface="Times New Roman" panose="02020603050405020304" charset="0"/>
                        </a:rPr>
                        <a:t>According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200">
                          <a:latin typeface="Times New Roman" panose="02020603050405020304" charset="0"/>
                          <a:cs typeface="Times New Roman" panose="02020603050405020304" charset="0"/>
                        </a:rPr>
                        <a:t>Newton’s first law</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states that...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04620" y="1126490"/>
            <a:ext cx="9529445" cy="460375"/>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Structures used for presenting equations:</a:t>
            </a:r>
            <a:endParaRPr lang="en-US" altLang="zh-CN" sz="2400">
              <a:latin typeface="Times New Roman" panose="02020603050405020304" charset="0"/>
              <a:ea typeface="宋体" panose="02010600030101010101" pitchFamily="2" charset="-122"/>
              <a:cs typeface="Times New Roman" panose="02020603050405020304" charset="0"/>
            </a:endParaRPr>
          </a:p>
        </p:txBody>
      </p:sp>
      <p:graphicFrame>
        <p:nvGraphicFramePr>
          <p:cNvPr id="4" name="表格 3"/>
          <p:cNvGraphicFramePr/>
          <p:nvPr/>
        </p:nvGraphicFramePr>
        <p:xfrm>
          <a:off x="1734820" y="2151380"/>
          <a:ext cx="8467090" cy="2200275"/>
        </p:xfrm>
        <a:graphic>
          <a:graphicData uri="http://schemas.openxmlformats.org/drawingml/2006/table">
            <a:tbl>
              <a:tblPr firstRow="1" bandRow="1">
                <a:tableStyleId>{5940675A-B579-460E-94D1-54222C63F5DA}</a:tableStyleId>
              </a:tblPr>
              <a:tblGrid>
                <a:gridCol w="4364990"/>
                <a:gridCol w="4102100"/>
              </a:tblGrid>
              <a:tr h="470535">
                <a:tc>
                  <a:txBody>
                    <a:bodyPr/>
                    <a:p>
                      <a:pPr>
                        <a:buNone/>
                      </a:pPr>
                      <a:r>
                        <a:rPr lang="en-US" altLang="zh-CN" sz="2200">
                          <a:latin typeface="Times New Roman" panose="02020603050405020304" charset="0"/>
                          <a:cs typeface="Times New Roman" panose="02020603050405020304" charset="0"/>
                        </a:rPr>
                        <a:t>The equation for Z is...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gn="ctr">
                        <a:lnSpc>
                          <a:spcPct val="410000"/>
                        </a:lnSpc>
                        <a:buNone/>
                      </a:pPr>
                      <a:r>
                        <a:rPr lang="en-US" altLang="zh-CN" sz="2200">
                          <a:latin typeface="Times New Roman" panose="02020603050405020304" charset="0"/>
                          <a:cs typeface="Times New Roman" panose="02020603050405020304" charset="0"/>
                        </a:rPr>
                        <a:t>(where X is... and Y is...)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3870">
                <a:tc>
                  <a:txBody>
                    <a:bodyPr/>
                    <a:p>
                      <a:pPr>
                        <a:buNone/>
                      </a:pPr>
                      <a:r>
                        <a:rPr lang="en-US" altLang="zh-CN" sz="2200">
                          <a:latin typeface="Times New Roman" panose="02020603050405020304" charset="0"/>
                          <a:cs typeface="Times New Roman" panose="02020603050405020304" charset="0"/>
                        </a:rPr>
                        <a:t>The equation of Z can be written...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3870">
                <a:tc>
                  <a:txBody>
                    <a:bodyPr/>
                    <a:p>
                      <a:pPr>
                        <a:buNone/>
                      </a:pPr>
                      <a:r>
                        <a:rPr lang="en-US" altLang="zh-CN" sz="2200">
                          <a:latin typeface="Times New Roman" panose="02020603050405020304" charset="0"/>
                          <a:cs typeface="Times New Roman" panose="02020603050405020304" charset="0"/>
                        </a:rPr>
                        <a:t>The Z equation can be given as ...</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The following equation of Z can be obtained: ...</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04620" y="1278255"/>
            <a:ext cx="9529445" cy="460375"/>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Phrases used for stating what something stands for or represents:</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2" name="文本框 1"/>
          <p:cNvSpPr txBox="1"/>
          <p:nvPr/>
        </p:nvSpPr>
        <p:spPr>
          <a:xfrm>
            <a:off x="1840865" y="1909445"/>
            <a:ext cx="7800975" cy="2630170"/>
          </a:xfrm>
          <a:prstGeom prst="rect">
            <a:avLst/>
          </a:prstGeom>
          <a:noFill/>
        </p:spPr>
        <p:txBody>
          <a:bodyPr wrap="square" rtlCol="0">
            <a:spAutoFit/>
          </a:bodyPr>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X stands for/represents/denotes/symbolizes Y</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Y is represented by X</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Y is denoted by X</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Y is symbolized by X</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...where X is/stands for/denotes/represents Y</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0960" y="94361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(2) Aims</a:t>
            </a:r>
            <a:endParaRPr lang="en-US" altLang="zh-CN" sz="2400" b="1">
              <a:solidFill>
                <a:schemeClr val="accent1">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490980" y="1605915"/>
            <a:ext cx="9596120" cy="1783715"/>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This part of the report explains the purpose of the research. The tense will depend on whether the subject of the sentence is the report (which still exists) or the experiment (which has finished).</a:t>
            </a:r>
            <a:endParaRPr lang="en-US" altLang="zh-CN" sz="2200">
              <a:latin typeface="Times New Roman" panose="02020603050405020304" charset="0"/>
              <a:cs typeface="Times New Roman" panose="02020603050405020304" charset="0"/>
            </a:endParaRPr>
          </a:p>
          <a:p>
            <a:pPr marL="285750" indent="558800" algn="just" fontAlgn="auto">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present tense is used when referring to the report. </a:t>
            </a:r>
            <a:endParaRPr lang="en-US" altLang="zh-CN" sz="2200">
              <a:latin typeface="Times New Roman" panose="02020603050405020304" charset="0"/>
              <a:cs typeface="Times New Roman" panose="02020603050405020304" charset="0"/>
            </a:endParaRPr>
          </a:p>
          <a:p>
            <a:pPr marL="285750" indent="558800" algn="just" fontAlgn="auto">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past tense is used when referring to the experiment, which has finished.</a:t>
            </a:r>
            <a:endParaRPr lang="zh-CN" altLang="en-US" sz="2200">
              <a:latin typeface="Times New Roman" panose="02020603050405020304" charset="0"/>
              <a:cs typeface="Times New Roman" panose="02020603050405020304" charset="0"/>
            </a:endParaRPr>
          </a:p>
        </p:txBody>
      </p:sp>
      <p:graphicFrame>
        <p:nvGraphicFramePr>
          <p:cNvPr id="4" name="表格 3"/>
          <p:cNvGraphicFramePr/>
          <p:nvPr/>
        </p:nvGraphicFramePr>
        <p:xfrm>
          <a:off x="1460500" y="3664585"/>
          <a:ext cx="9715500" cy="2055495"/>
        </p:xfrm>
        <a:graphic>
          <a:graphicData uri="http://schemas.openxmlformats.org/drawingml/2006/table">
            <a:tbl>
              <a:tblPr firstRow="1" bandRow="1">
                <a:tableStyleId>{5940675A-B579-460E-94D1-54222C63F5DA}</a:tableStyleId>
              </a:tblPr>
              <a:tblGrid>
                <a:gridCol w="6016625"/>
                <a:gridCol w="3698875"/>
              </a:tblGrid>
              <a:tr h="558800">
                <a:tc>
                  <a:txBody>
                    <a:bodyPr/>
                    <a:p>
                      <a:pPr>
                        <a:buNone/>
                      </a:pPr>
                      <a:r>
                        <a:rPr lang="en-US" altLang="zh-CN" sz="2000">
                          <a:latin typeface="Times New Roman" panose="02020603050405020304" charset="0"/>
                          <a:cs typeface="Times New Roman" panose="02020603050405020304" charset="0"/>
                        </a:rPr>
                        <a:t>The aim/purpose/objective of this report </a:t>
                      </a:r>
                      <a:r>
                        <a:rPr lang="en-US" altLang="zh-CN" sz="2000" b="1">
                          <a:latin typeface="Times New Roman" panose="02020603050405020304" charset="0"/>
                          <a:cs typeface="Times New Roman" panose="02020603050405020304" charset="0"/>
                        </a:rPr>
                        <a:t>is</a:t>
                      </a:r>
                      <a:r>
                        <a:rPr lang="en-US" altLang="zh-CN" sz="2000">
                          <a:latin typeface="Times New Roman" panose="02020603050405020304" charset="0"/>
                          <a:cs typeface="Times New Roman" panose="02020603050405020304" charset="0"/>
                        </a:rPr>
                        <a:t> firstly to</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buNone/>
                      </a:pP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research [sth.]</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discover [wh-]</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investigate/find out [sth. or wh-]</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measure [sth.]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8310">
                <a:tc>
                  <a:txBody>
                    <a:bodyPr/>
                    <a:p>
                      <a:pPr>
                        <a:buNone/>
                      </a:pPr>
                      <a:r>
                        <a:rPr lang="en-US" altLang="zh-CN" sz="2000">
                          <a:latin typeface="Times New Roman" panose="02020603050405020304" charset="0"/>
                          <a:cs typeface="Times New Roman" panose="02020603050405020304" charset="0"/>
                        </a:rPr>
                        <a:t>A second/third/final aim (of the report) </a:t>
                      </a:r>
                      <a:r>
                        <a:rPr lang="en-US" altLang="zh-CN" sz="2000" b="1">
                          <a:latin typeface="Times New Roman" panose="02020603050405020304" charset="0"/>
                          <a:cs typeface="Times New Roman" panose="02020603050405020304" charset="0"/>
                        </a:rPr>
                        <a:t>is</a:t>
                      </a:r>
                      <a:r>
                        <a:rPr lang="en-US" altLang="zh-CN" sz="2000">
                          <a:latin typeface="Times New Roman" panose="02020603050405020304" charset="0"/>
                          <a:cs typeface="Times New Roman" panose="02020603050405020304" charset="0"/>
                        </a:rPr>
                        <a:t> to</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58800">
                <a:tc>
                  <a:txBody>
                    <a:bodyPr/>
                    <a:p>
                      <a:pPr>
                        <a:buNone/>
                      </a:pPr>
                      <a:r>
                        <a:rPr lang="en-US" altLang="zh-CN" sz="2000">
                          <a:latin typeface="Times New Roman" panose="02020603050405020304" charset="0"/>
                          <a:cs typeface="Times New Roman" panose="02020603050405020304" charset="0"/>
                        </a:rPr>
                        <a:t>The aim/purpose/objective of the experiment </a:t>
                      </a:r>
                      <a:r>
                        <a:rPr lang="en-US" altLang="zh-CN" sz="2000" b="1">
                          <a:latin typeface="Times New Roman" panose="02020603050405020304" charset="0"/>
                          <a:cs typeface="Times New Roman" panose="02020603050405020304" charset="0"/>
                        </a:rPr>
                        <a:t>was</a:t>
                      </a:r>
                      <a:r>
                        <a:rPr lang="en-US" altLang="zh-CN" sz="2000">
                          <a:latin typeface="Times New Roman" panose="02020603050405020304" charset="0"/>
                          <a:cs typeface="Times New Roman" panose="02020603050405020304" charset="0"/>
                        </a:rPr>
                        <a:t> to</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9585">
                <a:tc>
                  <a:txBody>
                    <a:bodyPr/>
                    <a:p>
                      <a:pPr>
                        <a:buNone/>
                      </a:pPr>
                      <a:r>
                        <a:rPr lang="en-US" altLang="zh-CN" sz="2000">
                          <a:latin typeface="Times New Roman" panose="02020603050405020304" charset="0"/>
                          <a:cs typeface="Times New Roman" panose="02020603050405020304" charset="0"/>
                        </a:rPr>
                        <a:t>The experiment </a:t>
                      </a:r>
                      <a:r>
                        <a:rPr lang="en-US" altLang="zh-CN" sz="2000" b="1">
                          <a:latin typeface="Times New Roman" panose="02020603050405020304" charset="0"/>
                          <a:cs typeface="Times New Roman" panose="02020603050405020304" charset="0"/>
                        </a:rPr>
                        <a:t>aimed</a:t>
                      </a:r>
                      <a:r>
                        <a:rPr lang="en-US" altLang="zh-CN" sz="2000">
                          <a:latin typeface="Times New Roman" panose="02020603050405020304" charset="0"/>
                          <a:cs typeface="Times New Roman" panose="02020603050405020304" charset="0"/>
                        </a:rPr>
                        <a:t> to</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0960" y="94361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(3) </a:t>
            </a:r>
            <a:r>
              <a:rPr lang="en-US" altLang="zh-CN" sz="2400" b="1">
                <a:solidFill>
                  <a:srgbClr val="2F5597"/>
                </a:solidFill>
                <a:latin typeface="Times New Roman" panose="02020603050405020304" charset="0"/>
                <a:cs typeface="Times New Roman" panose="02020603050405020304" charset="0"/>
              </a:rPr>
              <a:t>Methods</a:t>
            </a:r>
            <a:endParaRPr lang="en-US" altLang="zh-CN" sz="2400" b="1">
              <a:solidFill>
                <a:srgbClr val="2F5597"/>
              </a:solidFill>
              <a:latin typeface="Times New Roman" panose="02020603050405020304" charset="0"/>
              <a:cs typeface="Times New Roman" panose="02020603050405020304" charset="0"/>
            </a:endParaRPr>
          </a:p>
        </p:txBody>
      </p:sp>
      <p:sp>
        <p:nvSpPr>
          <p:cNvPr id="2" name="文本框 1"/>
          <p:cNvSpPr txBox="1"/>
          <p:nvPr/>
        </p:nvSpPr>
        <p:spPr>
          <a:xfrm>
            <a:off x="1490980" y="1605915"/>
            <a:ext cx="9596120" cy="4655820"/>
          </a:xfrm>
          <a:prstGeom prst="rect">
            <a:avLst/>
          </a:prstGeom>
          <a:noFill/>
        </p:spPr>
        <p:txBody>
          <a:bodyPr wrap="square" rtlCol="0">
            <a:spAutoFit/>
          </a:bodyPr>
          <a:p>
            <a:pPr indent="457200" algn="just" fontAlgn="auto">
              <a:extLst>
                <a:ext uri="{35155182-B16C-46BC-9424-99874614C6A1}">
                  <wpsdc:indentchars xmlns:wpsdc="http://www.wps.cn/officeDocument/2017/drawingmlCustomData" val="200" checksum="59296752"/>
                </a:ext>
              </a:extLst>
            </a:pPr>
            <a:r>
              <a:rPr lang="en-US" altLang="zh-CN">
                <a:latin typeface="宋体" panose="02010600030101010101" pitchFamily="2" charset="-122"/>
                <a:ea typeface="宋体" panose="02010600030101010101" pitchFamily="2" charset="-122"/>
                <a:cs typeface="Times New Roman" panose="02020603050405020304" charset="0"/>
              </a:rPr>
              <a:t>◎</a:t>
            </a:r>
            <a:r>
              <a:rPr lang="en-US" altLang="zh-CN" sz="2200">
                <a:latin typeface="Times New Roman" panose="02020603050405020304" charset="0"/>
                <a:cs typeface="Times New Roman" panose="02020603050405020304" charset="0"/>
              </a:rPr>
              <a:t>Methods description will often contain passive structure, usually the past passive (because the experiment or survey has finished). It can be helpful to use </a:t>
            </a:r>
            <a:r>
              <a:rPr lang="en-US" altLang="zh-CN" sz="2200" b="1">
                <a:latin typeface="Times New Roman" panose="02020603050405020304" charset="0"/>
                <a:cs typeface="Times New Roman" panose="02020603050405020304" charset="0"/>
              </a:rPr>
              <a:t>transitional signals</a:t>
            </a:r>
            <a:r>
              <a:rPr lang="en-US" altLang="zh-CN" sz="2200">
                <a:latin typeface="Times New Roman" panose="02020603050405020304" charset="0"/>
                <a:cs typeface="Times New Roman" panose="02020603050405020304" charset="0"/>
              </a:rPr>
              <a:t> to show the sequence or process, such as the ones below.</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indent="0" algn="just"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First(ly)/Initially/At first/At the beginning/To begin with...</a:t>
            </a:r>
            <a:endParaRPr lang="en-US" altLang="zh-CN" sz="2000">
              <a:latin typeface="Times New Roman" panose="02020603050405020304" charset="0"/>
              <a:cs typeface="Times New Roman" panose="02020603050405020304" charset="0"/>
            </a:endParaRPr>
          </a:p>
          <a:p>
            <a:pPr algn="just" fontAlgn="auto">
              <a:lnSpc>
                <a:spcPct val="12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Second(ly)/Then/Next/Subsequently/After that...</a:t>
            </a:r>
            <a:endParaRPr lang="en-US" altLang="zh-CN" sz="20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Finally/At the end/Lastly...</a:t>
            </a:r>
            <a:endParaRPr lang="en-US" altLang="zh-CN" sz="2000">
              <a:latin typeface="Times New Roman" panose="02020603050405020304" charset="0"/>
              <a:cs typeface="Times New Roman" panose="02020603050405020304" charset="0"/>
            </a:endParaRPr>
          </a:p>
          <a:p>
            <a:pPr algn="l" fontAlgn="auto">
              <a:lnSpc>
                <a:spcPct val="120000"/>
              </a:lnSpc>
              <a:buClrTx/>
              <a:buSzTx/>
              <a:buFontTx/>
            </a:pPr>
            <a:r>
              <a:rPr lang="en-US" altLang="en-US" sz="16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After doing X, Y was done.</a:t>
            </a:r>
            <a:endParaRPr lang="en-US" altLang="zh-CN" sz="2000">
              <a:latin typeface="Times New Roman" panose="02020603050405020304" charset="0"/>
              <a:cs typeface="Times New Roman" panose="02020603050405020304" charset="0"/>
            </a:endParaRPr>
          </a:p>
          <a:p>
            <a:pPr algn="l" fontAlgn="auto">
              <a:lnSpc>
                <a:spcPct val="12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After X was done, Y was done.</a:t>
            </a:r>
            <a:endParaRPr lang="en-US" altLang="zh-CN" sz="2000">
              <a:latin typeface="Times New Roman" panose="02020603050405020304" charset="0"/>
              <a:cs typeface="Times New Roman" panose="02020603050405020304" charset="0"/>
            </a:endParaRPr>
          </a:p>
          <a:p>
            <a:pPr algn="l" fontAlgn="auto">
              <a:lnSpc>
                <a:spcPct val="12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Before/prior to doing X, Y was done.</a:t>
            </a:r>
            <a:endParaRPr lang="en-US" altLang="zh-CN" sz="20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Before X was done, Y was done.</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Prior to X being done, Y was done.</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62355" y="873125"/>
            <a:ext cx="10150475" cy="2731135"/>
          </a:xfrm>
          <a:prstGeom prst="rect">
            <a:avLst/>
          </a:prstGeom>
          <a:noFill/>
        </p:spPr>
        <p:txBody>
          <a:bodyPr wrap="square" rtlCol="0">
            <a:noAutofit/>
          </a:bodyPr>
          <a:p>
            <a:pPr indent="0" algn="just" fontAlgn="auto">
              <a:lnSpc>
                <a:spcPct val="125000"/>
              </a:lnSpc>
            </a:pPr>
            <a:r>
              <a:rPr lang="en-US" altLang="zh-CN" sz="2200" b="1">
                <a:solidFill>
                  <a:srgbClr val="2F5597"/>
                </a:solidFill>
                <a:latin typeface="Times New Roman" panose="02020603050405020304" charset="0"/>
                <a:cs typeface="Times New Roman" panose="02020603050405020304" charset="0"/>
                <a:sym typeface="+mn-ea"/>
              </a:rPr>
              <a:t>Example</a:t>
            </a: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sz="2200" b="1" i="1">
                <a:latin typeface="Times New Roman" panose="02020603050405020304" charset="0"/>
                <a:cs typeface="Times New Roman" panose="02020603050405020304" charset="0"/>
              </a:rPr>
              <a:t>After measuring</a:t>
            </a:r>
            <a:r>
              <a:rPr lang="en-US" altLang="zh-CN" sz="2200" i="1">
                <a:latin typeface="Times New Roman" panose="02020603050405020304" charset="0"/>
                <a:cs typeface="Times New Roman" panose="02020603050405020304" charset="0"/>
              </a:rPr>
              <a:t> the length of the string, the rope </a:t>
            </a:r>
            <a:r>
              <a:rPr lang="en-US" altLang="zh-CN" sz="2200" b="1" i="1">
                <a:latin typeface="Times New Roman" panose="02020603050405020304" charset="0"/>
                <a:cs typeface="Times New Roman" panose="02020603050405020304" charset="0"/>
              </a:rPr>
              <a:t>was moved </a:t>
            </a:r>
            <a:r>
              <a:rPr lang="en-US" altLang="zh-CN" sz="2200" i="1">
                <a:latin typeface="Times New Roman" panose="02020603050405020304" charset="0"/>
                <a:cs typeface="Times New Roman" panose="02020603050405020304" charset="0"/>
              </a:rPr>
              <a:t>several degrees.</a:t>
            </a:r>
            <a:endParaRPr lang="en-US" altLang="zh-CN" sz="2200" i="1">
              <a:latin typeface="Times New Roman" panose="02020603050405020304" charset="0"/>
              <a:cs typeface="Times New Roman" panose="02020603050405020304" charset="0"/>
            </a:endParaRPr>
          </a:p>
          <a:p>
            <a:pPr indent="609600" algn="just" fontAlgn="auto">
              <a:lnSpc>
                <a:spcPct val="125000"/>
              </a:lnSpc>
            </a:pPr>
            <a:endParaRPr lang="en-US" altLang="zh-CN" sz="2200" b="1" i="1">
              <a:latin typeface="Times New Roman" panose="02020603050405020304" charset="0"/>
              <a:cs typeface="Times New Roman" panose="02020603050405020304" charset="0"/>
            </a:endParaRPr>
          </a:p>
          <a:p>
            <a:pPr indent="609600" algn="just" fontAlgn="auto">
              <a:lnSpc>
                <a:spcPct val="125000"/>
              </a:lnSpc>
            </a:pPr>
            <a:endParaRPr lang="en-US" altLang="zh-CN" sz="2200" b="1" i="1">
              <a:latin typeface="Times New Roman" panose="02020603050405020304" charset="0"/>
              <a:cs typeface="Times New Roman" panose="02020603050405020304" charset="0"/>
            </a:endParaRPr>
          </a:p>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Science reports will usually include apparatus for conducting the experiment. The following phrases can be used for describing the apparatus.</a:t>
            </a:r>
            <a:endParaRPr lang="en-US" altLang="zh-CN" sz="2200">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1763395" y="3771900"/>
          <a:ext cx="9001125" cy="1517015"/>
        </p:xfrm>
        <a:graphic>
          <a:graphicData uri="http://schemas.openxmlformats.org/drawingml/2006/table">
            <a:tbl>
              <a:tblPr firstRow="1" bandRow="1">
                <a:tableStyleId>{5940675A-B579-460E-94D1-54222C63F5DA}</a:tableStyleId>
              </a:tblPr>
              <a:tblGrid>
                <a:gridCol w="2816225"/>
                <a:gridCol w="3286125"/>
                <a:gridCol w="2898775"/>
              </a:tblGrid>
              <a:tr h="458470">
                <a:tc rowSpan="3">
                  <a:txBody>
                    <a:bodyPr/>
                    <a:p>
                      <a:pPr algn="ctr">
                        <a:buNone/>
                      </a:pPr>
                      <a:r>
                        <a:rPr lang="en-US" altLang="zh-CN" sz="2200">
                          <a:latin typeface="Times New Roman" panose="02020603050405020304" charset="0"/>
                          <a:cs typeface="Times New Roman" panose="02020603050405020304" charset="0"/>
                        </a:rPr>
                        <a:t>The apparatus</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gn="ctr">
                        <a:buNone/>
                      </a:pPr>
                      <a:r>
                        <a:rPr lang="en-US" altLang="zh-CN" sz="2200">
                          <a:latin typeface="Times New Roman" panose="02020603050405020304" charset="0"/>
                          <a:cs typeface="Times New Roman" panose="02020603050405020304" charset="0"/>
                        </a:rPr>
                        <a:t>used in the experiment</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consisted of...</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672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comprised...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3182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p>
                      <a:pPr algn="ctr">
                        <a:buNone/>
                      </a:pPr>
                      <a:r>
                        <a:rPr lang="en-US" altLang="zh-CN" sz="2200">
                          <a:latin typeface="Times New Roman" panose="02020603050405020304" charset="0"/>
                          <a:cs typeface="Times New Roman" panose="02020603050405020304" charset="0"/>
                        </a:rPr>
                        <a:t>was set up as shown in the diagram below.</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0960" y="94361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(4) Results</a:t>
            </a:r>
            <a:endParaRPr lang="en-US" altLang="zh-CN" sz="2400" b="1">
              <a:solidFill>
                <a:schemeClr val="accent1">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642110" y="1703070"/>
            <a:ext cx="9217660" cy="944245"/>
          </a:xfrm>
          <a:prstGeom prst="rect">
            <a:avLst/>
          </a:prstGeom>
          <a:noFill/>
        </p:spPr>
        <p:txBody>
          <a:bodyPr wrap="square" rtlCol="0">
            <a:noAutofit/>
          </a:bodyPr>
          <a:p>
            <a:pPr indent="558800" algn="just"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the description of tables and figures, the following expressions can be used. Note that these expressions are descriptions, i.e., they do not analyze or draw conclusions.</a:t>
            </a:r>
            <a:endParaRPr lang="en-US" altLang="zh-CN" sz="2200">
              <a:latin typeface="Times New Roman" panose="02020603050405020304" charset="0"/>
              <a:cs typeface="Times New Roman" panose="02020603050405020304" charset="0"/>
            </a:endParaRPr>
          </a:p>
          <a:p>
            <a:pPr indent="0" algn="just" fontAlgn="auto">
              <a:lnSpc>
                <a:spcPct val="120000"/>
              </a:lnSpc>
            </a:pPr>
            <a:endParaRPr lang="en-US" altLang="zh-CN" sz="2000">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2009140" y="3014980"/>
          <a:ext cx="8557260" cy="1691005"/>
        </p:xfrm>
        <a:graphic>
          <a:graphicData uri="http://schemas.openxmlformats.org/drawingml/2006/table">
            <a:tbl>
              <a:tblPr firstRow="1" bandRow="1">
                <a:tableStyleId>{5940675A-B579-460E-94D1-54222C63F5DA}</a:tableStyleId>
              </a:tblPr>
              <a:tblGrid>
                <a:gridCol w="2948940"/>
                <a:gridCol w="2562225"/>
                <a:gridCol w="3046095"/>
              </a:tblGrid>
              <a:tr h="757555">
                <a:tc>
                  <a:txBody>
                    <a:bodyPr/>
                    <a:p>
                      <a:pPr algn="ctr">
                        <a:buNone/>
                      </a:pPr>
                      <a:r>
                        <a:rPr lang="en-US" altLang="zh-CN" sz="2200">
                          <a:latin typeface="Times New Roman" panose="02020603050405020304" charset="0"/>
                          <a:cs typeface="Times New Roman" panose="02020603050405020304" charset="0"/>
                        </a:rPr>
                        <a:t>Figure X</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gn="ctr">
                        <a:buNone/>
                      </a:pPr>
                      <a:r>
                        <a:rPr lang="en-US" altLang="zh-CN" sz="2200">
                          <a:latin typeface="Times New Roman" panose="02020603050405020304" charset="0"/>
                          <a:cs typeface="Times New Roman" panose="02020603050405020304" charset="0"/>
                        </a:rPr>
                        <a:t>gives</a:t>
                      </a:r>
                      <a:endParaRPr lang="en-US" altLang="zh-CN" sz="2200">
                        <a:latin typeface="Times New Roman" panose="02020603050405020304" charset="0"/>
                        <a:cs typeface="Times New Roman" panose="02020603050405020304" charset="0"/>
                      </a:endParaRPr>
                    </a:p>
                    <a:p>
                      <a:pPr algn="ctr">
                        <a:buNone/>
                      </a:pPr>
                      <a:r>
                        <a:rPr lang="en-US" altLang="zh-CN" sz="2200">
                          <a:latin typeface="Times New Roman" panose="02020603050405020304" charset="0"/>
                          <a:cs typeface="Times New Roman" panose="02020603050405020304" charset="0"/>
                        </a:rPr>
                        <a:t>shows</a:t>
                      </a:r>
                      <a:endParaRPr lang="en-US" altLang="zh-CN" sz="2200">
                        <a:latin typeface="Times New Roman" panose="02020603050405020304" charset="0"/>
                        <a:cs typeface="Times New Roman" panose="02020603050405020304" charset="0"/>
                      </a:endParaRPr>
                    </a:p>
                    <a:p>
                      <a:pPr algn="ctr">
                        <a:buNone/>
                      </a:pPr>
                      <a:r>
                        <a:rPr lang="en-US" altLang="zh-CN" sz="2200">
                          <a:latin typeface="Times New Roman" panose="02020603050405020304" charset="0"/>
                          <a:cs typeface="Times New Roman" panose="02020603050405020304" charset="0"/>
                        </a:rPr>
                        <a:t>indicates</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lgn="ctr">
                        <a:buNone/>
                      </a:pPr>
                      <a:r>
                        <a:rPr lang="en-US" altLang="zh-CN" sz="2200">
                          <a:latin typeface="Times New Roman" panose="02020603050405020304" charset="0"/>
                          <a:cs typeface="Times New Roman" panose="02020603050405020304" charset="0"/>
                        </a:rPr>
                        <a:t>Y/information about Y</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33450">
                <a:tc>
                  <a:txBody>
                    <a:bodyPr/>
                    <a:p>
                      <a:pPr algn="ctr">
                        <a:buNone/>
                      </a:pPr>
                      <a:r>
                        <a:rPr lang="en-US" altLang="zh-CN" sz="2200">
                          <a:latin typeface="Times New Roman" panose="02020603050405020304" charset="0"/>
                          <a:cs typeface="Times New Roman" panose="02020603050405020304" charset="0"/>
                        </a:rPr>
                        <a:t>Table X</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0960" y="94361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(5) Discussion</a:t>
            </a:r>
            <a:endParaRPr lang="en-US" altLang="zh-CN" sz="2400" b="1">
              <a:solidFill>
                <a:schemeClr val="accent1">
                  <a:lumMod val="75000"/>
                </a:schemeClr>
              </a:solidFill>
              <a:latin typeface="Times New Roman" panose="02020603050405020304" charset="0"/>
              <a:cs typeface="Times New Roman" panose="02020603050405020304" charset="0"/>
            </a:endParaRPr>
          </a:p>
        </p:txBody>
      </p:sp>
      <p:sp>
        <p:nvSpPr>
          <p:cNvPr id="6" name="文本框 5"/>
          <p:cNvSpPr txBox="1"/>
          <p:nvPr/>
        </p:nvSpPr>
        <p:spPr>
          <a:xfrm>
            <a:off x="1331595" y="1651000"/>
            <a:ext cx="9749790" cy="1168400"/>
          </a:xfrm>
          <a:prstGeom prst="rect">
            <a:avLst/>
          </a:prstGeom>
          <a:noFill/>
        </p:spPr>
        <p:txBody>
          <a:bodyPr wrap="square" rtlCol="0">
            <a:spAutoFit/>
          </a:bodyPr>
          <a:p>
            <a:pPr indent="457200" algn="just" fontAlgn="auto">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a:t>
            </a:r>
            <a:r>
              <a:rPr lang="en-US" altLang="zh-CN" sz="2400">
                <a:latin typeface="Times New Roman" panose="02020603050405020304" charset="0"/>
                <a:ea typeface="宋体" panose="02010600030101010101" pitchFamily="2" charset="-122"/>
                <a:cs typeface="Times New Roman" panose="02020603050405020304" charset="0"/>
              </a:rPr>
              <a:t> Expressions used for referring to tables or figures in the discussion section: </a:t>
            </a:r>
            <a:r>
              <a:rPr lang="en-US" altLang="zh-CN" sz="2200">
                <a:latin typeface="Times New Roman" panose="02020603050405020304" charset="0"/>
                <a:ea typeface="宋体" panose="02010600030101010101" pitchFamily="2" charset="-122"/>
                <a:cs typeface="Times New Roman" panose="02020603050405020304" charset="0"/>
              </a:rPr>
              <a:t>(</a:t>
            </a:r>
            <a:r>
              <a:rPr lang="en-US" altLang="zh-CN" sz="2000">
                <a:latin typeface="Times New Roman" panose="02020603050405020304" charset="0"/>
                <a:ea typeface="宋体" panose="02010600030101010101" pitchFamily="2" charset="-122"/>
                <a:cs typeface="Times New Roman" panose="02020603050405020304" charset="0"/>
              </a:rPr>
              <a:t>Unlike similar phrases used for the results section, these expressions convey what the information means.</a:t>
            </a:r>
            <a:r>
              <a:rPr lang="en-US" altLang="zh-CN" sz="2200">
                <a:latin typeface="Times New Roman" panose="02020603050405020304" charset="0"/>
                <a:ea typeface="宋体" panose="02010600030101010101" pitchFamily="2" charset="-122"/>
                <a:cs typeface="Times New Roman" panose="02020603050405020304" charset="0"/>
              </a:rPr>
              <a:t>)</a:t>
            </a:r>
            <a:endParaRPr lang="en-US" altLang="zh-CN" sz="2200">
              <a:latin typeface="Times New Roman" panose="02020603050405020304" charset="0"/>
              <a:ea typeface="宋体" panose="02010600030101010101" pitchFamily="2" charset="-122"/>
              <a:cs typeface="Times New Roman" panose="02020603050405020304" charset="0"/>
            </a:endParaRPr>
          </a:p>
        </p:txBody>
      </p:sp>
      <p:graphicFrame>
        <p:nvGraphicFramePr>
          <p:cNvPr id="7" name="表格 6"/>
          <p:cNvGraphicFramePr/>
          <p:nvPr/>
        </p:nvGraphicFramePr>
        <p:xfrm>
          <a:off x="1562100" y="3022600"/>
          <a:ext cx="9347202" cy="2103120"/>
        </p:xfrm>
        <a:graphic>
          <a:graphicData uri="http://schemas.openxmlformats.org/drawingml/2006/table">
            <a:tbl>
              <a:tblPr firstRow="1" bandRow="1">
                <a:tableStyleId>{5940675A-B579-460E-94D1-54222C63F5DA}</a:tableStyleId>
              </a:tblPr>
              <a:tblGrid>
                <a:gridCol w="3115734"/>
                <a:gridCol w="3115734"/>
                <a:gridCol w="3115734"/>
              </a:tblGrid>
              <a:tr h="499745">
                <a:tc>
                  <a:txBody>
                    <a:bodyPr/>
                    <a:p>
                      <a:pPr>
                        <a:buNone/>
                      </a:pPr>
                      <a:r>
                        <a:rPr lang="en-US" altLang="zh-CN" sz="2200">
                          <a:latin typeface="Times New Roman" panose="02020603050405020304" charset="0"/>
                          <a:cs typeface="Times New Roman" panose="02020603050405020304" charset="0"/>
                        </a:rPr>
                        <a:t>As can be seen from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lvl="1" algn="l">
                        <a:buNone/>
                      </a:pPr>
                      <a:r>
                        <a:rPr lang="en-US" altLang="zh-CN" sz="2200">
                          <a:latin typeface="Times New Roman" panose="02020603050405020304" charset="0"/>
                          <a:cs typeface="Times New Roman" panose="02020603050405020304" charset="0"/>
                        </a:rPr>
                        <a:t>the chart,</a:t>
                      </a:r>
                      <a:endParaRPr lang="en-US" altLang="zh-CN" sz="2200">
                        <a:latin typeface="Times New Roman" panose="02020603050405020304" charset="0"/>
                        <a:cs typeface="Times New Roman" panose="02020603050405020304" charset="0"/>
                      </a:endParaRPr>
                    </a:p>
                    <a:p>
                      <a:pPr lvl="1" algn="l">
                        <a:buNone/>
                      </a:pPr>
                      <a:r>
                        <a:rPr lang="en-US" altLang="zh-CN" sz="2200">
                          <a:latin typeface="Times New Roman" panose="02020603050405020304" charset="0"/>
                          <a:cs typeface="Times New Roman" panose="02020603050405020304" charset="0"/>
                        </a:rPr>
                        <a:t>the figure,</a:t>
                      </a:r>
                      <a:endParaRPr lang="en-US" altLang="zh-CN" sz="2200">
                        <a:latin typeface="Times New Roman" panose="02020603050405020304" charset="0"/>
                        <a:cs typeface="Times New Roman" panose="02020603050405020304" charset="0"/>
                      </a:endParaRPr>
                    </a:p>
                    <a:p>
                      <a:pPr lvl="1" algn="l">
                        <a:buNone/>
                      </a:pPr>
                      <a:r>
                        <a:rPr lang="en-US" altLang="zh-CN" sz="2200">
                          <a:latin typeface="Times New Roman" panose="02020603050405020304" charset="0"/>
                          <a:cs typeface="Times New Roman" panose="02020603050405020304" charset="0"/>
                        </a:rPr>
                        <a:t>the table,</a:t>
                      </a:r>
                      <a:endParaRPr lang="en-US" altLang="zh-CN" sz="2200">
                        <a:latin typeface="Times New Roman" panose="02020603050405020304" charset="0"/>
                        <a:cs typeface="Times New Roman" panose="02020603050405020304" charset="0"/>
                      </a:endParaRPr>
                    </a:p>
                    <a:p>
                      <a:pPr lvl="1" algn="l">
                        <a:buNone/>
                      </a:pPr>
                      <a:r>
                        <a:rPr lang="en-US" altLang="zh-CN" sz="2200">
                          <a:latin typeface="Times New Roman" panose="02020603050405020304" charset="0"/>
                          <a:cs typeface="Times New Roman" panose="02020603050405020304" charset="0"/>
                        </a:rPr>
                        <a:t>the graph,</a:t>
                      </a:r>
                      <a:endParaRPr lang="en-US" altLang="zh-CN" sz="2200">
                        <a:latin typeface="Times New Roman" panose="02020603050405020304" charset="0"/>
                        <a:cs typeface="Times New Roman" panose="02020603050405020304" charset="0"/>
                      </a:endParaRPr>
                    </a:p>
                    <a:p>
                      <a:pPr lvl="1" algn="l">
                        <a:buNone/>
                      </a:pPr>
                      <a:r>
                        <a:rPr lang="en-US" altLang="zh-CN" sz="2200">
                          <a:latin typeface="Times New Roman" panose="02020603050405020304" charset="0"/>
                          <a:cs typeface="Times New Roman" panose="02020603050405020304" charset="0"/>
                        </a:rPr>
                        <a:t>Table 1,</a:t>
                      </a:r>
                      <a:endParaRPr lang="en-US" altLang="zh-CN" sz="2200">
                        <a:latin typeface="Times New Roman" panose="02020603050405020304" charset="0"/>
                        <a:cs typeface="Times New Roman" panose="02020603050405020304" charset="0"/>
                      </a:endParaRPr>
                    </a:p>
                    <a:p>
                      <a:pPr lvl="1" algn="l">
                        <a:buNone/>
                      </a:pPr>
                      <a:r>
                        <a:rPr lang="en-US" altLang="zh-CN" sz="2200">
                          <a:latin typeface="Times New Roman" panose="02020603050405020304" charset="0"/>
                          <a:cs typeface="Times New Roman" panose="02020603050405020304" charset="0"/>
                        </a:rPr>
                        <a:t>Figure 2,</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buNone/>
                      </a:pP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7210">
                <a:tc>
                  <a:txBody>
                    <a:bodyPr/>
                    <a:p>
                      <a:pPr>
                        <a:buNone/>
                      </a:pPr>
                      <a:r>
                        <a:rPr lang="en-US" altLang="zh-CN" sz="2200">
                          <a:latin typeface="Times New Roman" panose="02020603050405020304" charset="0"/>
                          <a:cs typeface="Times New Roman" panose="02020603050405020304" charset="0"/>
                        </a:rPr>
                        <a:t>According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7210">
                <a:tc>
                  <a:txBody>
                    <a:bodyPr/>
                    <a:p>
                      <a:pPr>
                        <a:buNone/>
                      </a:pPr>
                      <a:r>
                        <a:rPr lang="en-US" altLang="zh-CN" sz="2200">
                          <a:latin typeface="Times New Roman" panose="02020603050405020304" charset="0"/>
                          <a:cs typeface="Times New Roman" panose="02020603050405020304" charset="0"/>
                        </a:rPr>
                        <a:t>As is shown in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buNone/>
                      </a:pPr>
                      <a:r>
                        <a:rPr lang="en-US" altLang="zh-CN" sz="2200">
                          <a:latin typeface="Times New Roman" panose="02020603050405020304" charset="0"/>
                          <a:cs typeface="Times New Roman" panose="02020603050405020304" charset="0"/>
                        </a:rPr>
                        <a:t>that...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7050">
                <a:tc>
                  <a:txBody>
                    <a:bodyPr/>
                    <a:p>
                      <a:pPr>
                        <a:buNone/>
                      </a:pPr>
                      <a:r>
                        <a:rPr lang="en-US" altLang="zh-CN" sz="2200">
                          <a:latin typeface="Times New Roman" panose="02020603050405020304" charset="0"/>
                          <a:cs typeface="Times New Roman" panose="02020603050405020304" charset="0"/>
                        </a:rPr>
                        <a:t>It can be seen from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04620" y="1278255"/>
            <a:ext cx="9529445" cy="829945"/>
          </a:xfrm>
          <a:prstGeom prst="rect">
            <a:avLst/>
          </a:prstGeom>
          <a:noFill/>
        </p:spPr>
        <p:txBody>
          <a:bodyPr wrap="square" rtlCol="0">
            <a:spAutoFit/>
          </a:bodyPr>
          <a:p>
            <a:pPr indent="457200" fontAlgn="auto">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Phrases used for science reports when comparing the results to those expected.</a:t>
            </a:r>
            <a:endParaRPr lang="en-US" altLang="zh-CN" sz="2400">
              <a:latin typeface="Times New Roman" panose="02020603050405020304" charset="0"/>
              <a:ea typeface="宋体" panose="02010600030101010101" pitchFamily="2" charset="-122"/>
              <a:cs typeface="Times New Roman" panose="02020603050405020304" charset="0"/>
            </a:endParaRPr>
          </a:p>
        </p:txBody>
      </p:sp>
      <p:graphicFrame>
        <p:nvGraphicFramePr>
          <p:cNvPr id="4" name="表格 3"/>
          <p:cNvGraphicFramePr/>
          <p:nvPr/>
        </p:nvGraphicFramePr>
        <p:xfrm>
          <a:off x="1675130" y="2349500"/>
          <a:ext cx="8992871" cy="2381250"/>
        </p:xfrm>
        <a:graphic>
          <a:graphicData uri="http://schemas.openxmlformats.org/drawingml/2006/table">
            <a:tbl>
              <a:tblPr firstRow="1" bandRow="1">
                <a:tableStyleId>{5940675A-B579-460E-94D1-54222C63F5DA}</a:tableStyleId>
              </a:tblPr>
              <a:tblGrid>
                <a:gridCol w="4159250"/>
                <a:gridCol w="4833621"/>
              </a:tblGrid>
              <a:tr h="539750">
                <a:tc>
                  <a:txBody>
                    <a:bodyPr/>
                    <a:p>
                      <a:pPr>
                        <a:buNone/>
                      </a:pPr>
                      <a:r>
                        <a:rPr lang="en-US" altLang="zh-CN" sz="2200">
                          <a:latin typeface="Times New Roman" panose="02020603050405020304" charset="0"/>
                          <a:cs typeface="Times New Roman" panose="02020603050405020304" charset="0"/>
                        </a:rPr>
                        <a:t>This result can be compared with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lgn="ctr">
                        <a:buNone/>
                      </a:pPr>
                      <a:r>
                        <a:rPr lang="en-US" altLang="zh-CN" sz="2200">
                          <a:latin typeface="Times New Roman" panose="02020603050405020304" charset="0"/>
                          <a:cs typeface="Times New Roman" panose="02020603050405020304" charset="0"/>
                        </a:rPr>
                        <a:t>the given/accepted value of X, which is...</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9750">
                <a:tc>
                  <a:txBody>
                    <a:bodyPr/>
                    <a:p>
                      <a:pPr>
                        <a:buNone/>
                      </a:pPr>
                      <a:r>
                        <a:rPr lang="en-US" altLang="zh-CN" sz="2200">
                          <a:latin typeface="Times New Roman" panose="02020603050405020304" charset="0"/>
                          <a:cs typeface="Times New Roman" panose="02020603050405020304" charset="0"/>
                        </a:rPr>
                        <a:t>This result/value agrees with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9750">
                <a:tc>
                  <a:txBody>
                    <a:bodyPr/>
                    <a:p>
                      <a:pPr>
                        <a:buNone/>
                      </a:pPr>
                      <a:r>
                        <a:rPr lang="en-US" altLang="zh-CN" sz="2200">
                          <a:latin typeface="Times New Roman" panose="02020603050405020304" charset="0"/>
                          <a:cs typeface="Times New Roman" panose="02020603050405020304" charset="0"/>
                        </a:rPr>
                        <a:t>This result/value is close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9750">
                <a:tc>
                  <a:txBody>
                    <a:bodyPr/>
                    <a:p>
                      <a:pPr>
                        <a:buNone/>
                      </a:pPr>
                      <a:r>
                        <a:rPr lang="en-US" altLang="zh-CN" sz="2200">
                          <a:latin typeface="Times New Roman" panose="02020603050405020304" charset="0"/>
                          <a:cs typeface="Times New Roman" panose="02020603050405020304" charset="0"/>
                        </a:rPr>
                        <a:t>The calculated answer is a little different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24610" y="1305560"/>
            <a:ext cx="9915525" cy="460375"/>
          </a:xfrm>
          <a:prstGeom prst="rect">
            <a:avLst/>
          </a:prstGeom>
          <a:noFill/>
        </p:spPr>
        <p:txBody>
          <a:bodyPr wrap="square" rtlCol="0">
            <a:spAutoFit/>
          </a:bodyPr>
          <a:p>
            <a:pPr indent="457200" fontAlgn="auto">
              <a:extLst>
                <a:ext uri="{35155182-B16C-46BC-9424-99874614C6A1}">
                  <wpsdc:indentchars xmlns:wpsdc="http://www.wps.cn/officeDocument/2017/drawingmlCustomData" val="200" checksum="59296752"/>
                </a:ext>
              </a:extLst>
            </a:pPr>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Phrases used when discussing how errors may have affected the results.</a:t>
            </a:r>
            <a:endParaRPr lang="en-US" altLang="zh-CN" sz="2400">
              <a:latin typeface="Times New Roman" panose="02020603050405020304" charset="0"/>
              <a:ea typeface="宋体" panose="02010600030101010101" pitchFamily="2" charset="-122"/>
              <a:cs typeface="Times New Roman" panose="02020603050405020304" charset="0"/>
            </a:endParaRPr>
          </a:p>
        </p:txBody>
      </p:sp>
      <p:graphicFrame>
        <p:nvGraphicFramePr>
          <p:cNvPr id="2" name="表格 1"/>
          <p:cNvGraphicFramePr/>
          <p:nvPr/>
        </p:nvGraphicFramePr>
        <p:xfrm>
          <a:off x="1828800" y="2376805"/>
          <a:ext cx="8756650" cy="1524000"/>
        </p:xfrm>
        <a:graphic>
          <a:graphicData uri="http://schemas.openxmlformats.org/drawingml/2006/table">
            <a:tbl>
              <a:tblPr firstRow="1" bandRow="1">
                <a:tableStyleId>{5940675A-B579-460E-94D1-54222C63F5DA}</a:tableStyleId>
              </a:tblPr>
              <a:tblGrid>
                <a:gridCol w="1845945"/>
                <a:gridCol w="2054225"/>
                <a:gridCol w="4856480"/>
              </a:tblGrid>
              <a:tr h="636270">
                <a:tc>
                  <a:txBody>
                    <a:bodyPr/>
                    <a:p>
                      <a:pPr algn="ctr">
                        <a:buNone/>
                      </a:pPr>
                      <a:r>
                        <a:rPr lang="en-US" altLang="zh-CN" sz="2200">
                          <a:latin typeface="Times New Roman" panose="02020603050405020304" charset="0"/>
                          <a:cs typeface="Times New Roman" panose="02020603050405020304" charset="0"/>
                        </a:rPr>
                        <a:t>Errors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2">
                  <a:txBody>
                    <a:bodyPr/>
                    <a:p>
                      <a:pPr>
                        <a:buNone/>
                      </a:pPr>
                      <a:r>
                        <a:rPr lang="en-US" altLang="zh-CN" sz="2200">
                          <a:latin typeface="Times New Roman" panose="02020603050405020304" charset="0"/>
                          <a:cs typeface="Times New Roman" panose="02020603050405020304" charset="0"/>
                        </a:rPr>
                        <a:t>may have arisen</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in the measurement of X, thereby affecting the results.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0730">
                <a:tc>
                  <a:txBody>
                    <a:bodyPr/>
                    <a:p>
                      <a:pPr algn="ctr">
                        <a:buNone/>
                      </a:pPr>
                      <a:r>
                        <a:rPr lang="en-US" altLang="zh-CN" sz="2200">
                          <a:latin typeface="Times New Roman" panose="02020603050405020304" charset="0"/>
                          <a:cs typeface="Times New Roman" panose="02020603050405020304" charset="0"/>
                        </a:rPr>
                        <a:t>A further error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from the neglect of X, which might have affected the results.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nvGraphicFramePr>
        <p:xfrm>
          <a:off x="1123315" y="1261745"/>
          <a:ext cx="9972675" cy="5534660"/>
        </p:xfrm>
        <a:graphic>
          <a:graphicData uri="http://schemas.openxmlformats.org/drawingml/2006/table">
            <a:tbl>
              <a:tblPr firstRow="1" bandRow="1">
                <a:tableStyleId>{5940675A-B579-460E-94D1-54222C63F5DA}</a:tableStyleId>
              </a:tblPr>
              <a:tblGrid>
                <a:gridCol w="2084070"/>
                <a:gridCol w="2931160"/>
                <a:gridCol w="4957445"/>
              </a:tblGrid>
              <a:tr h="618490">
                <a:tc>
                  <a:txBody>
                    <a:bodyPr/>
                    <a:p>
                      <a:pPr algn="ctr">
                        <a:buNone/>
                      </a:pPr>
                      <a:r>
                        <a:rPr lang="en-US" altLang="zh-CN" sz="2200" b="1">
                          <a:latin typeface="Times New Roman" panose="02020603050405020304" charset="0"/>
                          <a:cs typeface="Times New Roman" panose="02020603050405020304" charset="0"/>
                        </a:rPr>
                        <a:t>Broad divisions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Individual sections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Content of each section</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38175">
                <a:tc rowSpan="3">
                  <a:txBody>
                    <a:bodyPr/>
                    <a:p>
                      <a:pPr>
                        <a:buNone/>
                      </a:pPr>
                      <a:r>
                        <a:rPr lang="en-US" altLang="zh-CN" sz="2200">
                          <a:latin typeface="Times New Roman" panose="02020603050405020304" charset="0"/>
                          <a:cs typeface="Times New Roman" panose="02020603050405020304" charset="0"/>
                        </a:rPr>
                        <a:t>Preliminary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material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Title of the report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Use a concise heading to indicate what the report is about.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849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Table of contents</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not always required</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List major sections and headings with page numbers.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481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Abstract/Synopsis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Summarize main findings concisely.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8490">
                <a:tc rowSpan="2">
                  <a:txBody>
                    <a:bodyPr/>
                    <a:p>
                      <a:pPr>
                        <a:buNone/>
                      </a:pPr>
                      <a:r>
                        <a:rPr lang="en-US" altLang="zh-CN" sz="2200">
                          <a:latin typeface="Times New Roman" panose="02020603050405020304" charset="0"/>
                          <a:cs typeface="Times New Roman" panose="02020603050405020304" charset="0"/>
                        </a:rPr>
                        <a:t>Body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buNone/>
                      </a:pPr>
                      <a:r>
                        <a:rPr lang="en-US" altLang="zh-CN" sz="2200">
                          <a:latin typeface="Times New Roman" panose="02020603050405020304" charset="0"/>
                          <a:cs typeface="Times New Roman" panose="02020603050405020304" charset="0"/>
                        </a:rPr>
                        <a:t>Introduction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Start with an introduction that provides background information, objectives, and the research question or hypothesis.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849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buNone/>
                      </a:pPr>
                      <a:r>
                        <a:rPr lang="en-US" altLang="zh-CN" sz="2200">
                          <a:latin typeface="Times New Roman" panose="02020603050405020304" charset="0"/>
                          <a:cs typeface="Times New Roman" panose="02020603050405020304" charset="0"/>
                        </a:rPr>
                        <a:t>Literature review</a:t>
                      </a:r>
                      <a:endParaRPr lang="en-US" altLang="zh-CN" sz="2200">
                        <a:latin typeface="Times New Roman" panose="02020603050405020304" charset="0"/>
                        <a:cs typeface="Times New Roman" panose="02020603050405020304" charset="0"/>
                      </a:endParaRPr>
                    </a:p>
                    <a:p>
                      <a:pPr indent="0" fontAlgn="auto">
                        <a:buNone/>
                      </a:pPr>
                      <a:r>
                        <a:rPr lang="en-US" altLang="zh-CN" sz="22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sometimes included in the introduction section</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Review existing literature and research related to the topic to provide context and demonstrate the gap this study aims to fill.</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Title 1"/>
          <p:cNvSpPr>
            <a:spLocks noGrp="1"/>
          </p:cNvSpPr>
          <p:nvPr/>
        </p:nvSpPr>
        <p:spPr>
          <a:xfrm>
            <a:off x="2180590" y="338455"/>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Common Structure of Research Reports</a:t>
            </a:r>
            <a:endParaRPr lang="en-US" altLang="zh-CN" sz="3600" b="1">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0960" y="943610"/>
            <a:ext cx="9529445" cy="553085"/>
          </a:xfrm>
          <a:prstGeom prst="rect">
            <a:avLst/>
          </a:prstGeom>
          <a:noFill/>
        </p:spPr>
        <p:txBody>
          <a:bodyPr wrap="square" rtlCol="0">
            <a:spAutoFit/>
          </a:bodyPr>
          <a:p>
            <a:pPr algn="just">
              <a:lnSpc>
                <a:spcPct val="125000"/>
              </a:lnSpc>
              <a:buClrTx/>
              <a:buSzTx/>
              <a:buFontTx/>
            </a:pPr>
            <a:r>
              <a:rPr lang="en-US" altLang="zh-CN" sz="2400" b="1">
                <a:solidFill>
                  <a:schemeClr val="accent1">
                    <a:lumMod val="75000"/>
                  </a:schemeClr>
                </a:solidFill>
                <a:latin typeface="Times New Roman" panose="02020603050405020304" charset="0"/>
                <a:cs typeface="Times New Roman" panose="02020603050405020304" charset="0"/>
              </a:rPr>
              <a:t>(6) Conclusion</a:t>
            </a:r>
            <a:endParaRPr lang="en-US" altLang="zh-CN" sz="2400" b="1">
              <a:solidFill>
                <a:schemeClr val="accent1">
                  <a:lumMod val="75000"/>
                </a:schemeClr>
              </a:solidFill>
              <a:latin typeface="Times New Roman" panose="02020603050405020304" charset="0"/>
              <a:cs typeface="Times New Roman" panose="02020603050405020304" charset="0"/>
            </a:endParaRPr>
          </a:p>
        </p:txBody>
      </p:sp>
      <p:sp>
        <p:nvSpPr>
          <p:cNvPr id="6" name="文本框 5"/>
          <p:cNvSpPr txBox="1"/>
          <p:nvPr/>
        </p:nvSpPr>
        <p:spPr>
          <a:xfrm>
            <a:off x="1331595" y="1651000"/>
            <a:ext cx="9749790" cy="1106805"/>
          </a:xfrm>
          <a:prstGeom prst="rect">
            <a:avLst/>
          </a:prstGeom>
          <a:noFill/>
        </p:spPr>
        <p:txBody>
          <a:bodyPr wrap="square" rtlCol="0">
            <a:spAutoFit/>
          </a:bodyPr>
          <a:p>
            <a:pPr indent="558800"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ea typeface="宋体" panose="02010600030101010101" pitchFamily="2" charset="-122"/>
                <a:cs typeface="Times New Roman" panose="02020603050405020304" charset="0"/>
              </a:rPr>
              <a:t>There are not many expressions for conclusions, though conclusion signals such as “in conclusion” are useful. For science reports, the following phrases can be used to indicate the degree of accuracy.</a:t>
            </a:r>
            <a:endParaRPr lang="en-US" altLang="zh-CN" sz="2200">
              <a:latin typeface="Times New Roman" panose="02020603050405020304" charset="0"/>
              <a:ea typeface="宋体" panose="02010600030101010101" pitchFamily="2" charset="-122"/>
              <a:cs typeface="Times New Roman" panose="02020603050405020304" charset="0"/>
            </a:endParaRPr>
          </a:p>
        </p:txBody>
      </p:sp>
      <p:graphicFrame>
        <p:nvGraphicFramePr>
          <p:cNvPr id="4" name="表格 3"/>
          <p:cNvGraphicFramePr/>
          <p:nvPr/>
        </p:nvGraphicFramePr>
        <p:xfrm>
          <a:off x="1435100" y="3340100"/>
          <a:ext cx="9372600" cy="2019300"/>
        </p:xfrm>
        <a:graphic>
          <a:graphicData uri="http://schemas.openxmlformats.org/drawingml/2006/table">
            <a:tbl>
              <a:tblPr firstRow="1" bandRow="1">
                <a:tableStyleId>{5940675A-B579-460E-94D1-54222C63F5DA}</a:tableStyleId>
              </a:tblPr>
              <a:tblGrid>
                <a:gridCol w="2654300"/>
                <a:gridCol w="3317875"/>
                <a:gridCol w="3400425"/>
              </a:tblGrid>
              <a:tr h="525780">
                <a:tc rowSpan="4">
                  <a:txBody>
                    <a:bodyPr/>
                    <a:p>
                      <a:pPr>
                        <a:buNone/>
                      </a:pPr>
                      <a:r>
                        <a:rPr lang="en-US" altLang="zh-CN" sz="2200">
                          <a:latin typeface="Times New Roman" panose="02020603050405020304" charset="0"/>
                          <a:cs typeface="Times New Roman" panose="02020603050405020304" charset="0"/>
                        </a:rPr>
                        <a:t>The results obtained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agree with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4">
                  <a:txBody>
                    <a:bodyPr/>
                    <a:p>
                      <a:pPr>
                        <a:buNone/>
                      </a:pPr>
                      <a:r>
                        <a:rPr lang="en-US" altLang="zh-CN" sz="2200">
                          <a:latin typeface="Times New Roman" panose="02020603050405020304" charset="0"/>
                          <a:cs typeface="Times New Roman" panose="02020603050405020304" charset="0"/>
                        </a:rPr>
                        <a:t>the given/accepted/true value of X</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847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partly agree with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593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are close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911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are a little different from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808609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Common Writing Errors in Research Reports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090930" y="1357630"/>
            <a:ext cx="10010775" cy="4961890"/>
          </a:xfrm>
          <a:prstGeom prst="rect">
            <a:avLst/>
          </a:prstGeom>
          <a:noFill/>
        </p:spPr>
        <p:txBody>
          <a:bodyPr wrap="square" rtlCol="0">
            <a:spAutoFit/>
          </a:bodyPr>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The writing lacks clarity. Sentences are not easily understood.</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Key information is not provided (e.g., sample sizes, context for the research project).</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Information is not presented in a clear, logical sequence.</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Most important findings are not highlighted.</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Trivial information is highlighted in tables and graphs.</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Symbols and abbreviations used in the text are not explained.</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Tables are not self-explanatory.</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Table and figure titles are too long or are not clearly described.</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Figures are difficult to understand (e.g., too complex).</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There are numerous spelling and grammatical errors.</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Start a new line for each sentence (i.e., using one-sentence paragraphs).</a:t>
            </a:r>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References in the text and reference list are incorrectly formatted.</a:t>
            </a:r>
            <a:endParaRPr lang="zh-CN" altLang="en-US"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64159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Dos and Don’ts of Research Reports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366520" y="1315720"/>
            <a:ext cx="213995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Dos:</a:t>
            </a:r>
            <a:endParaRPr lang="en-US" altLang="zh-CN" sz="2400" b="1">
              <a:latin typeface="Times New Roman" panose="02020603050405020304" charset="0"/>
              <a:cs typeface="Times New Roman" panose="02020603050405020304" charset="0"/>
            </a:endParaRPr>
          </a:p>
        </p:txBody>
      </p:sp>
      <p:sp>
        <p:nvSpPr>
          <p:cNvPr id="5" name="文本框 4"/>
          <p:cNvSpPr txBox="1"/>
          <p:nvPr/>
        </p:nvSpPr>
        <p:spPr>
          <a:xfrm>
            <a:off x="1035050" y="1776095"/>
            <a:ext cx="9787890" cy="3476625"/>
          </a:xfrm>
          <a:prstGeom prst="rect">
            <a:avLst/>
          </a:prstGeom>
          <a:noFill/>
        </p:spPr>
        <p:txBody>
          <a:bodyPr wrap="square" rtlCol="0">
            <a:spAutoFit/>
          </a:bodyPr>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write in an objective and unbiased manner. </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write in a systematic manner.</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write in a detailed and comprehensive manner. </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discuss based on sound research methods. </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include headings and subheadings to help the readers navigate the report and understand the main points.</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write in clear and concise language. </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include citations and references to support the findings and conclusions. </a:t>
            </a:r>
            <a:endParaRPr lang="zh-CN" altLang="en-US"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49070" y="901700"/>
            <a:ext cx="213995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Don’ts:</a:t>
            </a:r>
            <a:endParaRPr lang="en-US" altLang="zh-CN" sz="2400" b="1">
              <a:latin typeface="Times New Roman" panose="02020603050405020304" charset="0"/>
              <a:cs typeface="Times New Roman" panose="02020603050405020304" charset="0"/>
            </a:endParaRPr>
          </a:p>
        </p:txBody>
      </p:sp>
      <p:sp>
        <p:nvSpPr>
          <p:cNvPr id="5" name="文本框 4"/>
          <p:cNvSpPr txBox="1"/>
          <p:nvPr/>
        </p:nvSpPr>
        <p:spPr>
          <a:xfrm>
            <a:off x="1186180" y="1362075"/>
            <a:ext cx="9636760" cy="3900170"/>
          </a:xfrm>
          <a:prstGeom prst="rect">
            <a:avLst/>
          </a:prstGeom>
          <a:noFill/>
        </p:spPr>
        <p:txBody>
          <a:bodyPr wrap="square" rtlCol="0">
            <a:spAutoFit/>
          </a:bodyPr>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not use colloquial or informal language. </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not use personal or familiar language. Do not directly address the readers or ask rhetorical questions. </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not use ambiguous, imprecise or vague words such as “various”, “some”, “particular”, “numerous”. </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not use wordy expressions.</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 not use contractions such as “doesn’t”, “haven’t”, and always write full forms.</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Limit the use of abbreviations in research reports. It is necessary to explain the abbreviations used.</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nvGraphicFramePr>
        <p:xfrm>
          <a:off x="1108710" y="882333"/>
          <a:ext cx="9972675" cy="5093335"/>
        </p:xfrm>
        <a:graphic>
          <a:graphicData uri="http://schemas.openxmlformats.org/drawingml/2006/table">
            <a:tbl>
              <a:tblPr firstRow="1" bandRow="1">
                <a:tableStyleId>{5940675A-B579-460E-94D1-54222C63F5DA}</a:tableStyleId>
              </a:tblPr>
              <a:tblGrid>
                <a:gridCol w="2084070"/>
                <a:gridCol w="2573020"/>
                <a:gridCol w="5315585"/>
              </a:tblGrid>
              <a:tr h="978535">
                <a:tc rowSpan="5">
                  <a:txBody>
                    <a:bodyPr/>
                    <a:p>
                      <a:pPr>
                        <a:buNone/>
                      </a:pP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Methodology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Describe the research design, data collection methods, sample size, and any instruments or tools used. Ensure that the methods are replicable.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853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Results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Present and analyze the data using appropriate tables, graphs, or charts. Explain the findings objectively and support them with evidence.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849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Discussion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Interpret the results, analyze their significance, and relate them to the research question. Discuss any limitations or potential sources of bias.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95350">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Conclusion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Summarize the main findings, restate the research question, and discuss the implications of your study.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948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Recommendations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sometimes included in the conclusion section</a:t>
                      </a:r>
                      <a:r>
                        <a:rPr lang="en-US" altLang="zh-CN" sz="2200">
                          <a:latin typeface="Times New Roman" panose="02020603050405020304" charset="0"/>
                          <a:cs typeface="Times New Roman" panose="02020603050405020304" charset="0"/>
                        </a:rPr>
                        <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Give suggestions about what needs to be done as a result of the findings.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nvGraphicFramePr>
        <p:xfrm>
          <a:off x="1108710" y="2123440"/>
          <a:ext cx="9972675" cy="5882640"/>
        </p:xfrm>
        <a:graphic>
          <a:graphicData uri="http://schemas.openxmlformats.org/drawingml/2006/table">
            <a:tbl>
              <a:tblPr firstRow="1" bandRow="1">
                <a:tableStyleId>{5940675A-B579-460E-94D1-54222C63F5DA}</a:tableStyleId>
              </a:tblPr>
              <a:tblGrid>
                <a:gridCol w="2084070"/>
                <a:gridCol w="2573020"/>
                <a:gridCol w="5315585"/>
              </a:tblGrid>
              <a:tr h="618490">
                <a:tc rowSpan="2">
                  <a:txBody>
                    <a:bodyPr/>
                    <a:p>
                      <a:pPr>
                        <a:buNone/>
                      </a:pPr>
                      <a:r>
                        <a:rPr lang="en-US" altLang="zh-CN" sz="2200">
                          <a:latin typeface="Times New Roman" panose="02020603050405020304" charset="0"/>
                          <a:cs typeface="Times New Roman" panose="02020603050405020304" charset="0"/>
                        </a:rPr>
                        <a:t>Supplementary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material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buNone/>
                      </a:pPr>
                      <a:r>
                        <a:rPr lang="en-US" altLang="zh-CN" sz="2200">
                          <a:latin typeface="Times New Roman" panose="02020603050405020304" charset="0"/>
                          <a:cs typeface="Times New Roman" panose="02020603050405020304" charset="0"/>
                        </a:rPr>
                        <a:t>References or bibliography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Include a list of all the sources cited in this report using a consistent citation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9125">
                <a:tc v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Appendices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Include all additional supporting materials, such as raw data, questionnaires, or interview transcripts.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2180590" y="338455"/>
            <a:ext cx="8229600" cy="102044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Steps and Tips for Writing Research Reports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642110" y="1254125"/>
            <a:ext cx="8768080" cy="5169535"/>
          </a:xfrm>
          <a:prstGeom prst="rect">
            <a:avLst/>
          </a:prstGeom>
          <a:noFill/>
        </p:spPr>
        <p:txBody>
          <a:bodyPr wrap="square" rtlCol="0">
            <a:spAutoFit/>
          </a:bodyPr>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Prepare the context before starting to write and start from the basics.</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Keep the target audience in mind and select a format that is clear, logical and obvious to them.</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Have a clear research objective.</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Establish a working model.</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Gather all the information about the research topic.</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Check grammar and spelling.</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Discuss only the discoveries that are significant.</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The graphs must be clear enough for the readers to understand.</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Be clear with messages.</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Be creative with titles.</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Create an effective conclusion.</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TABLE_ENDDRAG_ORIGIN_RECT" val="765*441"/>
  <p:tag name="TABLE_ENDDRAG_RECT" val="104*50*765*441"/>
</p:tagLst>
</file>

<file path=ppt/tags/tag12.xml><?xml version="1.0" encoding="utf-8"?>
<p:tagLst xmlns:p="http://schemas.openxmlformats.org/presentationml/2006/main">
  <p:tag name="TABLE_ENDDRAG_ORIGIN_RECT" val="765*268"/>
  <p:tag name="TABLE_ENDDRAG_RECT" val="113*123*765*268"/>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TABLE_ENDDRAG_ORIGIN_RECT" val="839*378"/>
  <p:tag name="TABLE_ENDDRAG_RECT" val="60*108*839*378"/>
</p:tagLst>
</file>

<file path=ppt/tags/tag25.xml><?xml version="1.0" encoding="utf-8"?>
<p:tagLst xmlns:p="http://schemas.openxmlformats.org/presentationml/2006/main">
  <p:tag name="TABLE_ENDDRAG_ORIGIN_RECT" val="806*320"/>
  <p:tag name="TABLE_ENDDRAG_RECT" val="78*54*806*320"/>
</p:tagLst>
</file>

<file path=ppt/tags/tag26.xml><?xml version="1.0" encoding="utf-8"?>
<p:tagLst xmlns:p="http://schemas.openxmlformats.org/presentationml/2006/main">
  <p:tag name="KSO_WM_DIAGRAM_VIRTUALLY_FRAME" val="{&quot;height&quot;:397.9,&quot;left&quot;:202.85,&quot;top&quot;:88.55,&quot;width&quot;:683.2}"/>
</p:tagLst>
</file>

<file path=ppt/tags/tag27.xml><?xml version="1.0" encoding="utf-8"?>
<p:tagLst xmlns:p="http://schemas.openxmlformats.org/presentationml/2006/main">
  <p:tag name="KSO_WM_DIAGRAM_VIRTUALLY_FRAME" val="{&quot;height&quot;:397.9,&quot;left&quot;:202.85,&quot;top&quot;:88.55,&quot;width&quot;:683.2}"/>
</p:tagLst>
</file>

<file path=ppt/tags/tag28.xml><?xml version="1.0" encoding="utf-8"?>
<p:tagLst xmlns:p="http://schemas.openxmlformats.org/presentationml/2006/main">
  <p:tag name="KSO_WM_DIAGRAM_VIRTUALLY_FRAME" val="{&quot;height&quot;:397.9,&quot;left&quot;:202.85,&quot;top&quot;:88.55,&quot;width&quot;:683.2}"/>
</p:tagLst>
</file>

<file path=ppt/tags/tag29.xml><?xml version="1.0" encoding="utf-8"?>
<p:tagLst xmlns:p="http://schemas.openxmlformats.org/presentationml/2006/main">
  <p:tag name="KSO_WM_DIAGRAM_VIRTUALLY_FRAME" val="{&quot;height&quot;:397.9,&quot;left&quot;:202.85,&quot;top&quot;:88.55,&quot;width&quot;:683.2}"/>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397.9,&quot;left&quot;:202.85,&quot;top&quot;:88.55,&quot;width&quot;:683.2}"/>
</p:tagLst>
</file>

<file path=ppt/tags/tag31.xml><?xml version="1.0" encoding="utf-8"?>
<p:tagLst xmlns:p="http://schemas.openxmlformats.org/presentationml/2006/main">
  <p:tag name="KSO_WM_DIAGRAM_VIRTUALLY_FRAME" val="{&quot;height&quot;:397.9,&quot;left&quot;:202.85,&quot;top&quot;:88.55,&quot;width&quot;:683.2}"/>
</p:tagLst>
</file>

<file path=ppt/tags/tag32.xml><?xml version="1.0" encoding="utf-8"?>
<p:tagLst xmlns:p="http://schemas.openxmlformats.org/presentationml/2006/main">
  <p:tag name="KSO_WM_DIAGRAM_VIRTUALLY_FRAME" val="{&quot;height&quot;:397.9,&quot;left&quot;:202.85,&quot;top&quot;:88.55,&quot;width&quot;:683.2}"/>
</p:tagLst>
</file>

<file path=ppt/tags/tag33.xml><?xml version="1.0" encoding="utf-8"?>
<p:tagLst xmlns:p="http://schemas.openxmlformats.org/presentationml/2006/main">
  <p:tag name="KSO_WM_DIAGRAM_VIRTUALLY_FRAME" val="{&quot;height&quot;:397.9,&quot;left&quot;:202.85,&quot;top&quot;:88.55,&quot;width&quot;:683.2}"/>
</p:tagLst>
</file>

<file path=ppt/tags/tag34.xml><?xml version="1.0" encoding="utf-8"?>
<p:tagLst xmlns:p="http://schemas.openxmlformats.org/presentationml/2006/main">
  <p:tag name="KSO_WM_DIAGRAM_VIRTUALLY_FRAME" val="{&quot;height&quot;:397.9,&quot;left&quot;:202.85,&quot;top&quot;:88.55,&quot;width&quot;:683.2}"/>
</p:tagLst>
</file>

<file path=ppt/tags/tag35.xml><?xml version="1.0" encoding="utf-8"?>
<p:tagLst xmlns:p="http://schemas.openxmlformats.org/presentationml/2006/main">
  <p:tag name="KSO_WM_DIAGRAM_VIRTUALLY_FRAME" val="{&quot;height&quot;:397.9,&quot;left&quot;:202.85,&quot;top&quot;:88.55,&quot;width&quot;:683.2}"/>
</p:tagLst>
</file>

<file path=ppt/tags/tag36.xml><?xml version="1.0" encoding="utf-8"?>
<p:tagLst xmlns:p="http://schemas.openxmlformats.org/presentationml/2006/main">
  <p:tag name="KSO_WM_DIAGRAM_VIRTUALLY_FRAME" val="{&quot;height&quot;:397.9,&quot;left&quot;:202.85,&quot;top&quot;:88.55,&quot;width&quot;:683.2}"/>
</p:tagLst>
</file>

<file path=ppt/tags/tag37.xml><?xml version="1.0" encoding="utf-8"?>
<p:tagLst xmlns:p="http://schemas.openxmlformats.org/presentationml/2006/main">
  <p:tag name="KSO_WM_DIAGRAM_VIRTUALLY_FRAME" val="{&quot;height&quot;:397.9,&quot;left&quot;:202.85,&quot;top&quot;:88.55,&quot;width&quot;:683.2}"/>
</p:tagLst>
</file>

<file path=ppt/tags/tag38.xml><?xml version="1.0" encoding="utf-8"?>
<p:tagLst xmlns:p="http://schemas.openxmlformats.org/presentationml/2006/main">
  <p:tag name="TABLE_ENDDRAG_ORIGIN_RECT" val="806*421"/>
  <p:tag name="TABLE_ENDDRAG_RECT" val="78*54*806*421"/>
</p:tagLst>
</file>

<file path=ppt/tags/tag39.xml><?xml version="1.0" encoding="utf-8"?>
<p:tagLst xmlns:p="http://schemas.openxmlformats.org/presentationml/2006/main">
  <p:tag name="TABLE_ENDDRAG_ORIGIN_RECT" val="806*421"/>
  <p:tag name="TABLE_ENDDRAG_RECT" val="78*54*806*421"/>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KSO_WM_DIAGRAM_VIRTUALLY_FRAME" val="{&quot;height&quot;:304.1,&quot;left&quot;:206.9,&quot;top&quot;:100.5,&quot;width&quot;:297.65}"/>
</p:tagLst>
</file>

<file path=ppt/tags/tag41.xml><?xml version="1.0" encoding="utf-8"?>
<p:tagLst xmlns:p="http://schemas.openxmlformats.org/presentationml/2006/main">
  <p:tag name="KSO_WM_DIAGRAM_VIRTUALLY_FRAME" val="{&quot;height&quot;:304.1,&quot;left&quot;:206.9,&quot;top&quot;:100.5,&quot;width&quot;:297.65}"/>
</p:tagLst>
</file>

<file path=ppt/tags/tag42.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43.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4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48.xml><?xml version="1.0" encoding="utf-8"?>
<p:tagLst xmlns:p="http://schemas.openxmlformats.org/presentationml/2006/main">
  <p:tag name="TABLE_ENDDRAG_ORIGIN_RECT" val="737*116"/>
  <p:tag name="TABLE_ENDDRAG_RECT" val="128*297*737*116"/>
</p:tagLst>
</file>

<file path=ppt/tags/tag49.xml><?xml version="1.0" encoding="utf-8"?>
<p:tagLst xmlns:p="http://schemas.openxmlformats.org/presentationml/2006/main">
  <p:tag name="TABLE_ENDDRAG_ORIGIN_RECT" val="673*133"/>
  <p:tag name="TABLE_ENDDRAG_RECT" val="158*237*673*133"/>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0.xml><?xml version="1.0" encoding="utf-8"?>
<p:tagLst xmlns:p="http://schemas.openxmlformats.org/presentationml/2006/main">
  <p:tag name="PA" val="v3.2.0"/>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38528</Words>
  <Application>WPS 演示</Application>
  <PresentationFormat>宽屏</PresentationFormat>
  <Paragraphs>871</Paragraphs>
  <Slides>64</Slides>
  <Notes>10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64</vt:i4>
      </vt:variant>
    </vt:vector>
  </HeadingPairs>
  <TitlesOfParts>
    <vt:vector size="85"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Calibri</vt:lpstr>
      <vt:lpstr>等线 Light</vt:lpstr>
      <vt:lpstr>Yu Gothic Medium</vt:lpstr>
      <vt:lpstr>Bahnschrift SemiCondensed</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403</cp:revision>
  <dcterms:created xsi:type="dcterms:W3CDTF">2021-05-06T02:24:00Z</dcterms:created>
  <dcterms:modified xsi:type="dcterms:W3CDTF">2025-01-08T09:00:23Z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2CF1B05C29814FA28B8FEB49A10EE8D8_13</vt:lpwstr>
  </property>
  <property fmtid="{D5CDD505-2E9C-101B-9397-08002B2CF9AE}" pid="3" name="KSOProductBuildVer">
    <vt:lpwstr>2052-12.1.0.19770</vt:lpwstr>
  </property>
</Properties>
</file>