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42" r:id="rId9"/>
    <p:sldId id="541" r:id="rId10"/>
    <p:sldId id="543" r:id="rId11"/>
    <p:sldId id="544" r:id="rId12"/>
    <p:sldId id="590" r:id="rId13"/>
    <p:sldId id="485" r:id="rId14"/>
    <p:sldId id="591" r:id="rId15"/>
    <p:sldId id="592" r:id="rId16"/>
    <p:sldId id="385" r:id="rId17"/>
    <p:sldId id="447" r:id="rId18"/>
    <p:sldId id="545" r:id="rId19"/>
    <p:sldId id="550" r:id="rId20"/>
    <p:sldId id="546" r:id="rId21"/>
    <p:sldId id="547" r:id="rId22"/>
    <p:sldId id="593" r:id="rId23"/>
    <p:sldId id="594" r:id="rId24"/>
    <p:sldId id="548" r:id="rId25"/>
    <p:sldId id="549" r:id="rId26"/>
    <p:sldId id="526" r:id="rId27"/>
    <p:sldId id="528" r:id="rId28"/>
    <p:sldId id="386" r:id="rId29"/>
    <p:sldId id="415" r:id="rId30"/>
    <p:sldId id="607" r:id="rId31"/>
    <p:sldId id="608" r:id="rId32"/>
    <p:sldId id="419" r:id="rId33"/>
    <p:sldId id="595" r:id="rId34"/>
    <p:sldId id="596" r:id="rId35"/>
    <p:sldId id="597" r:id="rId36"/>
    <p:sldId id="598" r:id="rId37"/>
    <p:sldId id="599" r:id="rId38"/>
    <p:sldId id="422" r:id="rId39"/>
    <p:sldId id="600" r:id="rId40"/>
    <p:sldId id="431" r:id="rId41"/>
    <p:sldId id="601" r:id="rId42"/>
    <p:sldId id="602" r:id="rId43"/>
    <p:sldId id="433" r:id="rId44"/>
    <p:sldId id="436" r:id="rId45"/>
    <p:sldId id="603" r:id="rId46"/>
    <p:sldId id="604" r:id="rId47"/>
    <p:sldId id="605" r:id="rId48"/>
    <p:sldId id="606" r:id="rId49"/>
    <p:sldId id="446"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58" userDrawn="1">
          <p15:clr>
            <a:srgbClr val="A4A3A4"/>
          </p15:clr>
        </p15:guide>
        <p15:guide id="2" pos="38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译途一心-Vera审校" initials="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4058"/>
        <p:guide pos="3816"/>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29.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3" Type="http://schemas.openxmlformats.org/officeDocument/2006/relationships/notesSlide" Target="../notesSlides/notesSlide13.xml"/><Relationship Id="rId22" Type="http://schemas.openxmlformats.org/officeDocument/2006/relationships/slideLayout" Target="../slideLayouts/slideLayout3.xml"/><Relationship Id="rId21" Type="http://schemas.openxmlformats.org/officeDocument/2006/relationships/tags" Target="../tags/tag58.xml"/><Relationship Id="rId20" Type="http://schemas.openxmlformats.org/officeDocument/2006/relationships/tags" Target="../tags/tag57.xml"/><Relationship Id="rId2" Type="http://schemas.openxmlformats.org/officeDocument/2006/relationships/tags" Target="../tags/tag39.xml"/><Relationship Id="rId19" Type="http://schemas.openxmlformats.org/officeDocument/2006/relationships/tags" Target="../tags/tag56.xml"/><Relationship Id="rId18" Type="http://schemas.openxmlformats.org/officeDocument/2006/relationships/tags" Target="../tags/tag55.xml"/><Relationship Id="rId17" Type="http://schemas.openxmlformats.org/officeDocument/2006/relationships/tags" Target="../tags/tag54.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891540" y="844550"/>
            <a:ext cx="10309225" cy="54571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In order to further promote the research on the key scientific concepts of the Moon, many countries, institutions and scientists are planning for the next generation of lunar surface landing missions and conducting research on the selection of landing sites. </a:t>
            </a: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According to the importance degree of scientific goals provided in NRC report (NRC, 2007), NASA has selected several high priority potential areas for future landing missions (Jawin et al., 2019). LPI-JSC has also carried out a detailed study on the selection of landing sites for the first seven scientific goals and the corresponding sub-items proposed by NRC (Kring &amp; Durda, 2012). In 2019, NASA announced that it would send the astronauts to the Moon in 2024 to land in the South Pole (NASA, 2019; Crawford et al., 2012). The corresponding work of landing site selection is also in progress.</a:t>
            </a:r>
            <a:endParaRPr lang="en-US" altLang="zh-CN" sz="2400">
              <a:solidFill>
                <a:schemeClr val="tx2"/>
              </a:solidFill>
              <a:latin typeface="Times New Roman" panose="02020603050405020304" charset="0"/>
              <a:cs typeface="Times New Roman" panose="02020603050405020304" charset="0"/>
              <a:sym typeface="+mn-ea"/>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876300" y="873760"/>
            <a:ext cx="10324465" cy="53238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Aiming at lunar science goals related to lunar rock types, age, distribution and origin, Flahaut et al. (2012) provided an approach to optimizing science-rich lunar landing site selection. In that research, multi-source remote sensing observations data are firstly used to study the distribution of main geologic unit and composition of the lunar surface. The Proximity Model (Wieczorek &amp; Zuber, 2001; Cahill et al., 2009) and the requirements of science issued to the landing site were discussed next and the selected landing site is finally proposed using the Geographic Information System (GIS) tools. Flahaut et al. (2019) further investigated the regions of interest in the lunar polar region. The landing site was selected with the aim of detecting the distribution of water ice based on the terrain conditions, conditions and other factors for future missions such as Luna-25, Luna-27 and Lunar Prospecting Rover. </a:t>
            </a:r>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876300" y="725805"/>
            <a:ext cx="10324465" cy="56502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25000"/>
              </a:lnSpc>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To study special space environment in the polar region of the Moon, Lemelin et al. (2014) selected the landing site by considering the areas of H enrichment, the distance from the Permanent Shadow Region (PSR), the maximum and minimum annual average temperature, and the convenience of slope navigation. Many other scientists have also conducted numerous work regarding landing site selection at SPA basin (Koebel et al., 2012) or specific crater such as Schrodinger (Potts et al., 2015).</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(Jianjun Liu, et al., Landing site selection and overview of China’s lunar landing missions. </a:t>
            </a:r>
            <a:r>
              <a:rPr lang="en-US" altLang="zh-CN" sz="2400" i="1">
                <a:solidFill>
                  <a:schemeClr val="tx2"/>
                </a:solidFill>
                <a:latin typeface="Times New Roman" panose="02020603050405020304" charset="0"/>
                <a:cs typeface="Times New Roman" panose="02020603050405020304" charset="0"/>
                <a:sym typeface="+mn-ea"/>
              </a:rPr>
              <a:t>Space Science Reviews</a:t>
            </a:r>
            <a:r>
              <a:rPr lang="en-US" altLang="zh-CN" sz="2400">
                <a:solidFill>
                  <a:schemeClr val="tx2"/>
                </a:solidFill>
                <a:latin typeface="Times New Roman" panose="02020603050405020304" charset="0"/>
                <a:cs typeface="Times New Roman" panose="02020603050405020304" charset="0"/>
                <a:sym typeface="+mn-ea"/>
              </a:rPr>
              <a:t>, 6, 2021.)</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custDataLst>
              <p:tags r:id="rId2"/>
            </p:custDataLst>
          </p:nvPr>
        </p:nvGraphicFramePr>
        <p:xfrm>
          <a:off x="1452880" y="1856740"/>
          <a:ext cx="9378950" cy="3945890"/>
        </p:xfrm>
        <a:graphic>
          <a:graphicData uri="http://schemas.openxmlformats.org/drawingml/2006/table">
            <a:tbl>
              <a:tblPr firstRow="1" bandRow="1">
                <a:tableStyleId>{5940675A-B579-460E-94D1-54222C63F5DA}</a:tableStyleId>
              </a:tblPr>
              <a:tblGrid>
                <a:gridCol w="2258695"/>
                <a:gridCol w="2033905"/>
                <a:gridCol w="2571115"/>
                <a:gridCol w="2515235"/>
              </a:tblGrid>
              <a:tr h="836930">
                <a:tc>
                  <a:txBody>
                    <a:bodyPr/>
                    <a:lstStyle/>
                    <a:p>
                      <a:pPr algn="ctr">
                        <a:lnSpc>
                          <a:spcPct val="160000"/>
                        </a:lnSpc>
                        <a:buNone/>
                      </a:pPr>
                      <a:r>
                        <a:rPr lang="en-US" altLang="zh-CN" sz="2400" b="1">
                          <a:latin typeface="Times New Roman" panose="02020603050405020304" charset="0"/>
                          <a:cs typeface="Times New Roman" panose="02020603050405020304" charset="0"/>
                        </a:rPr>
                        <a:t>Paragraphs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60000"/>
                        </a:lnSpc>
                        <a:buNone/>
                      </a:pPr>
                      <a:r>
                        <a:rPr lang="en-US" altLang="zh-CN" sz="2400" b="1">
                          <a:latin typeface="Times New Roman" panose="02020603050405020304" charset="0"/>
                          <a:cs typeface="Times New Roman" panose="02020603050405020304" charset="0"/>
                        </a:rPr>
                        <a:t>Theme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60000"/>
                        </a:lnSpc>
                        <a:buNone/>
                      </a:pPr>
                      <a:r>
                        <a:rPr lang="en-US" altLang="zh-CN" sz="2400" b="1">
                          <a:latin typeface="Times New Roman" panose="02020603050405020304" charset="0"/>
                          <a:cs typeface="Times New Roman" panose="02020603050405020304" charset="0"/>
                        </a:rPr>
                        <a:t>Citation elements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lstStyle/>
                    <a:p>
                      <a:pPr algn="ctr">
                        <a:lnSpc>
                          <a:spcPct val="160000"/>
                        </a:lnSpc>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518160">
                <a:tc>
                  <a:txBody>
                    <a:bodyPr/>
                    <a:lstStyle/>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lgn="ctr">
                        <a:buNone/>
                      </a:pPr>
                      <a:r>
                        <a:rPr lang="en-US" altLang="zh-CN" sz="2400">
                          <a:latin typeface="Times New Roman" panose="02020603050405020304" charset="0"/>
                          <a:cs typeface="Times New Roman" panose="02020603050405020304" charset="0"/>
                        </a:rPr>
                        <a:t>2</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lstStyle/>
                    <a:p>
                      <a:pPr algn="ctr">
                        <a:buNone/>
                      </a:pPr>
                      <a:r>
                        <a:rPr lang="en-US" altLang="zh-CN" sz="2400">
                          <a:latin typeface="Times New Roman" panose="02020603050405020304" charset="0"/>
                          <a:cs typeface="Times New Roman" panose="02020603050405020304" charset="0"/>
                        </a:rPr>
                        <a:t>3</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4</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5</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6</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矩形: 圆角 36"/>
          <p:cNvSpPr/>
          <p:nvPr>
            <p:custDataLst>
              <p:tags r:id="rId2"/>
            </p:custDataLst>
          </p:nvPr>
        </p:nvSpPr>
        <p:spPr>
          <a:xfrm>
            <a:off x="993140" y="606425"/>
            <a:ext cx="10224770" cy="56591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Past research suggests that people often make appearance-based inferences about individuals (Antonakis &amp; Dalgas, 2009; Oh et al., 2020). For example, Lower (2018) highlights that physical appearance plays an important role in first impression formation, and research by Olivola and Todorov (2010) supports the idea that complex judgments about individuals are made based on appearance in a fraction of a second. What is perhaps more surprising is that these rapid judgments are consistent with those made without any time pressure, and affect important individual, organizational, and country-level outcomes. For instance, appearance-based competence judgments have been found to predict election results in several studies (Antonakis &amp; Dalgas, 2009; Todorov et al., 2005).</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035050" y="787400"/>
            <a:ext cx="10180955" cy="52438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Research on appearance-based inferences reveals that, among other visual cues (e.g., facial traits), attire is a highly influential factor in first impressions and initial judgments (Carr et al., 2009; Howlett et al., 2015; Lennon, 1986; Lower, 2018). In the current paper, we focus on attire, which refers to one’s clothing (Esmail et al., 2020) and excludes the other components of “dress”. Although attire (clothing) and dress are often used interchangeably, the latter is a much broader construct, defined as “an assemblage of modifications of the body and/or supplements to the body” (Roach-Higgins &amp; Eicher, 1992). Johnson et al. (2014) list as examples of body modifications cosmetic use, piercing, tattooing, cosmetic surgery and even dieting and exercising, and, as examples of body supplements, clothing, accessories, glasses, and hearing aids.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072515" y="935990"/>
            <a:ext cx="10047605" cy="50952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According to the Apparel Search Company Y(2006), an online guide to the apparel and textile industry, attire (clothing) is limited to textiles worn to cover, protect or decorate the body for functional and/or social reasons. We focus on attire because it covers a larger part of the body than other elements of dress and is thus likely to contribute more to impression formation. Additionally, body modifications and other body supplements have received considerably less attention in the literature, and their ranges are much wider, less clear, and may function in different ways (Johnson et al., 2014).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1069340" y="881380"/>
            <a:ext cx="10269855" cy="51022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Studies on the effects of attire on impression formation, social perception and attributions have a long history (Johnson et al., 2014; Lennon &amp; Davis, 1989). Among different attire characteristics (e.g., color, quality of fabric), attire style/mode has emerged particularly relevant to workplace perceptions and outcomes (Howlett et al., 2015; Karl et al., 2013; Kwantes et al., 2011). Whereas some studies on the effects of workplace attire categorize the latter into formal vs. informal (Slepian et al., 2015), others recognize that there are three main styles of attire that we encounter in business settings: business formal, business casual, and casual (Karl et al., 2013; Shinn et al., 2011).</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702310"/>
            <a:ext cx="10342880" cy="554228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Indeed, prior literature suggests that perceivers associate several positive attributes related to ethicality with formal attire, possibly due to the halo effect (Latham et al., 1975; Nisbett &amp; Wilson, 1977). Theory on this effect proposes that perceivers form a global evaluation of a target based on a single attribute of the target, which then impacts the perceivers’ evaluations of other unknown target attributes. For instance, Gross and De Dreu (2021) suggest that those perceived as following norms are also perceived as behaving more honestly; Scilhavy and King (2009) argue that individuals scoring high on professionalism have a higher ability to recognize ethical dilemmas, use moral equity judgments, and engage in ethical actions.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582930"/>
            <a:ext cx="10358755" cy="57658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Other positive occupational attributes associated with formal attire, such as self-discipline, expertise, credibility, trustworthiness, and being responsible (Adomaitis &amp; Johnson, 2005; Kwon &amp; Johnson-Hillery, 1998; Sebastian &amp; Bristow, 2008), have also been positively related with perceptions of different aspects of ethicality (e.g., values, behavior) in prior studies (Bataineh, 2020; Davis &amp; Rothstein, 2006; Du Toit, 2015). Moreover, research suggests individuals make role and hierarchy attributions based on attire formality, dressed in more formal attire being perceived as having higher level positions within organizations, and more authority and responsibility (Damhorst, 1985). The study of Johnston et al. (2009) also reveals that individuals go as far as inferring/projecting others’ education level based on attire. Specifically, those dressed in more formal attire are perceived to have a higher level of education.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Unit3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Literature Review</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90905" y="560070"/>
            <a:ext cx="10574020" cy="5709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Both a higher level of education and being in a position of authority in an organization are indicative of a track record of accomplishment, more exposure to complex situations, and more training in problem-solving in general, and navigating ethical dilemmas in particular (Boni &amp; Lozano, 2007; Deloitte, 2018; Gomez et al., 2020). Research suggests that higher education in general (Boni &amp; Lozano, 2007; Gomez et al., 2020) and business schools in particular (Fr</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é</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meaux et al., 2018), include various forms of ethical training in their curricula. Reports by Deloitte (2018) also suggest that organizations are increasingly including ethical training for those in leadership positions. As such, perceivers may project higher ethicality onto individuals in higher authority positions, as the latter should be better equipped to understand and deal with ethical issues and have higher levels of responsibility. Some prior literature actually reveals an implicit assumption that leaders have high moral ethics (Luthans &amp; Avolio, 2003).</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1023620" y="723265"/>
            <a:ext cx="10173970" cy="539877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Additionally, casual attire has been associated with negative attributes, such as perceptions of tardiness, absenteeism, flirtatious behavior (Egodigwe &amp; Alleyne, 2003); perception of laxness and decreased productivity (McIntyre, 1998); perception of the target as unprofessional, incompetent, underqualified or uncommitted (Maysonave, 2001). Specifically referencing ethicality, Peluchette and Karl (2007) suggest that casual attire may lead to a “casual” work ethic. Taken together, the literature above suggests attire style may trigger a halo effect which extends to perception of ethicality, such that employees dressed in formal attire at work are likely perceived as higher in terms of ethicality than those dressed in casual attire.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790575"/>
            <a:ext cx="10047605" cy="511238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25000"/>
              </a:lnSpc>
              <a:extLst>
                <a:ext uri="{35155182-B16C-46BC-9424-99874614C6A1}">
                  <wpsdc:indentchars xmlns:wpsdc="http://www.wps.cn/officeDocument/2017/drawingmlCustomData" val="200" checksum="59296752"/>
                </a:ext>
              </a:extLst>
            </a:pPr>
            <a:r>
              <a:rPr lang="en-US" altLang="zh-CN" i="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Taken together, prior studies’ findings on attire formality and occupational attributes (e.g., professionalism, credibility, trustworthiness) and status (i.e., position within an organization) suggest that individuals dressed in more formal attire will likely be perceived as more ethical than those dressed casually.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(Kristin Lee Sotak, et al., Perceptions of ethicality: The role of attire style, attire appropriateness, and context.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Journal of Business Ethics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2023.)</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84935" y="977265"/>
            <a:ext cx="767842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custDataLst>
              <p:tags r:id="rId2"/>
            </p:custDataLst>
          </p:nvPr>
        </p:nvGraphicFramePr>
        <p:xfrm>
          <a:off x="1452880" y="1856740"/>
          <a:ext cx="9378950" cy="4050030"/>
        </p:xfrm>
        <a:graphic>
          <a:graphicData uri="http://schemas.openxmlformats.org/drawingml/2006/table">
            <a:tbl>
              <a:tblPr firstRow="1" bandRow="1">
                <a:tableStyleId>{5940675A-B579-460E-94D1-54222C63F5DA}</a:tableStyleId>
              </a:tblPr>
              <a:tblGrid>
                <a:gridCol w="2258695"/>
                <a:gridCol w="2033905"/>
                <a:gridCol w="2571115"/>
                <a:gridCol w="2515235"/>
              </a:tblGrid>
              <a:tr h="941070">
                <a:tc>
                  <a:txBody>
                    <a:bodyPr/>
                    <a:p>
                      <a:pPr algn="ctr">
                        <a:lnSpc>
                          <a:spcPct val="160000"/>
                        </a:lnSpc>
                        <a:buNone/>
                      </a:pPr>
                      <a:r>
                        <a:rPr lang="en-US" altLang="zh-CN" sz="2400" b="1">
                          <a:latin typeface="Times New Roman" panose="02020603050405020304" charset="0"/>
                          <a:cs typeface="Times New Roman" panose="02020603050405020304" charset="0"/>
                        </a:rPr>
                        <a:t>Paragraphs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60000"/>
                        </a:lnSpc>
                        <a:buNone/>
                      </a:pPr>
                      <a:r>
                        <a:rPr lang="en-US" altLang="zh-CN" sz="2400" b="1">
                          <a:latin typeface="Times New Roman" panose="02020603050405020304" charset="0"/>
                          <a:cs typeface="Times New Roman" panose="02020603050405020304" charset="0"/>
                        </a:rPr>
                        <a:t>Theme</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60000"/>
                        </a:lnSpc>
                        <a:buNone/>
                      </a:pPr>
                      <a:r>
                        <a:rPr lang="en-US" altLang="zh-CN" sz="2400" b="1">
                          <a:latin typeface="Times New Roman" panose="02020603050405020304" charset="0"/>
                          <a:cs typeface="Times New Roman" panose="02020603050405020304" charset="0"/>
                        </a:rPr>
                        <a:t>Citation elements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60000"/>
                        </a:lnSpc>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518160">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2</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3</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4</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5</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18160">
                <a:tc>
                  <a:txBody>
                    <a:bodyPr/>
                    <a:p>
                      <a:pPr algn="ctr">
                        <a:buNone/>
                      </a:pPr>
                      <a:r>
                        <a:rPr lang="en-US" altLang="zh-CN" sz="2400">
                          <a:latin typeface="Times New Roman" panose="02020603050405020304" charset="0"/>
                          <a:cs typeface="Times New Roman" panose="02020603050405020304" charset="0"/>
                        </a:rPr>
                        <a:t>6</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31603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179830"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Tenses in citation</a:t>
            </a:r>
            <a:endParaRPr lang="en-US" altLang="zh-CN" sz="3200" b="1">
              <a:solidFill>
                <a:schemeClr val="accent1"/>
              </a:solidFill>
              <a:latin typeface="Times New Roman" panose="02020603050405020304" charset="0"/>
              <a:cs typeface="Times New Roman" panose="02020603050405020304" charset="0"/>
            </a:endParaRPr>
          </a:p>
        </p:txBody>
      </p:sp>
      <p:sp>
        <p:nvSpPr>
          <p:cNvPr id="4" name="Content Placeholder 2"/>
          <p:cNvSpPr>
            <a:spLocks noGrp="1"/>
          </p:cNvSpPr>
          <p:nvPr/>
        </p:nvSpPr>
        <p:spPr>
          <a:xfrm>
            <a:off x="957580" y="1193800"/>
            <a:ext cx="10102215" cy="47434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fontAlgn="auto">
              <a:lnSpc>
                <a:spcPct val="150000"/>
              </a:lnSpc>
              <a:spcBef>
                <a:spcPts val="0"/>
              </a:spcBef>
            </a:pPr>
            <a:r>
              <a:rPr lang="en-US" altLang="zh-CN" sz="2400">
                <a:latin typeface="Times New Roman" panose="02020603050405020304" charset="0"/>
                <a:cs typeface="Times New Roman" panose="02020603050405020304" charset="0"/>
              </a:rPr>
              <a:t>Simple present tense</a:t>
            </a:r>
            <a:endParaRPr lang="en-US" altLang="zh-CN" sz="2400">
              <a:latin typeface="Times New Roman" panose="02020603050405020304" charset="0"/>
              <a:cs typeface="Times New Roman" panose="02020603050405020304" charset="0"/>
            </a:endParaRPr>
          </a:p>
          <a:p>
            <a:pPr marL="0" indent="0" algn="just" fontAlgn="auto">
              <a:lnSpc>
                <a:spcPct val="150000"/>
              </a:lnSpc>
              <a:spcBef>
                <a:spcPts val="0"/>
              </a:spcBef>
              <a:buNone/>
            </a:pPr>
            <a:r>
              <a:rPr lang="en-US" altLang="zh-CN" sz="2000">
                <a:latin typeface="Times New Roman" panose="02020603050405020304" charset="0"/>
                <a:cs typeface="Times New Roman" panose="02020603050405020304" charset="0"/>
              </a:rPr>
              <a:t>    used to cite researchers’ theoretical concepts, methods, and findings.</a:t>
            </a:r>
            <a:endParaRPr lang="en-US" altLang="zh-CN" sz="2000">
              <a:latin typeface="Times New Roman" panose="02020603050405020304" charset="0"/>
              <a:cs typeface="Times New Roman" panose="02020603050405020304" charset="0"/>
            </a:endParaRPr>
          </a:p>
          <a:p>
            <a:pPr algn="just" fontAlgn="auto">
              <a:lnSpc>
                <a:spcPct val="150000"/>
              </a:lnSpc>
              <a:spcBef>
                <a:spcPts val="0"/>
              </a:spcBef>
            </a:pPr>
            <a:r>
              <a:rPr lang="en-US" altLang="zh-CN" sz="2400">
                <a:latin typeface="Times New Roman" panose="02020603050405020304" charset="0"/>
                <a:cs typeface="Times New Roman" panose="02020603050405020304" charset="0"/>
              </a:rPr>
              <a:t>Simple past tense</a:t>
            </a:r>
            <a:endParaRPr lang="en-US" altLang="zh-CN" sz="2400">
              <a:latin typeface="Times New Roman" panose="02020603050405020304" charset="0"/>
              <a:cs typeface="Times New Roman" panose="02020603050405020304" charset="0"/>
            </a:endParaRPr>
          </a:p>
          <a:p>
            <a:pPr marL="0" indent="0" algn="just" fontAlgn="auto">
              <a:lnSpc>
                <a:spcPct val="150000"/>
              </a:lnSpc>
              <a:spcBef>
                <a:spcPts val="0"/>
              </a:spcBef>
              <a:buNone/>
            </a:pPr>
            <a:r>
              <a:rPr lang="en-US" altLang="zh-CN" sz="2000">
                <a:latin typeface="Times New Roman" panose="02020603050405020304" charset="0"/>
                <a:cs typeface="Times New Roman" panose="02020603050405020304" charset="0"/>
              </a:rPr>
              <a:t>    used, not so frequently though, to report the researchers’ specific procedures in the experiments or researching events, or emphasize the generalization or claim that precedes the current one.</a:t>
            </a:r>
            <a:endParaRPr lang="en-US" altLang="zh-CN" sz="2000">
              <a:latin typeface="Times New Roman" panose="02020603050405020304" charset="0"/>
              <a:cs typeface="Times New Roman" panose="02020603050405020304" charset="0"/>
            </a:endParaRPr>
          </a:p>
          <a:p>
            <a:pPr algn="just" fontAlgn="auto">
              <a:lnSpc>
                <a:spcPct val="150000"/>
              </a:lnSpc>
              <a:spcBef>
                <a:spcPts val="0"/>
              </a:spcBef>
            </a:pPr>
            <a:r>
              <a:rPr lang="en-US" altLang="zh-CN" sz="2400">
                <a:latin typeface="Times New Roman" panose="02020603050405020304" charset="0"/>
                <a:cs typeface="Times New Roman" panose="02020603050405020304" charset="0"/>
              </a:rPr>
              <a:t>Present perfect tense</a:t>
            </a:r>
            <a:endParaRPr lang="en-US" altLang="zh-CN" sz="2400">
              <a:latin typeface="Times New Roman" panose="02020603050405020304" charset="0"/>
              <a:cs typeface="Times New Roman" panose="02020603050405020304" charset="0"/>
            </a:endParaRPr>
          </a:p>
          <a:p>
            <a:pPr marL="0" indent="0" algn="just" fontAlgn="auto">
              <a:lnSpc>
                <a:spcPct val="150000"/>
              </a:lnSpc>
              <a:spcBef>
                <a:spcPts val="0"/>
              </a:spcBef>
              <a:buNone/>
            </a:pPr>
            <a:r>
              <a:rPr lang="en-US" altLang="zh-CN" sz="2000">
                <a:latin typeface="Times New Roman" panose="02020603050405020304" charset="0"/>
                <a:cs typeface="Times New Roman" panose="02020603050405020304" charset="0"/>
              </a:rPr>
              <a:t>       used, not so often though, to report the recent results of the research, highlighting the relevance of the study to the researcher’s recent research.</a:t>
            </a:r>
            <a:endParaRPr lang="en-US" altLang="zh-CN" sz="2000">
              <a:latin typeface="Times New Roman" panose="02020603050405020304" charset="0"/>
              <a:cs typeface="Times New Roman" panose="02020603050405020304" charset="0"/>
            </a:endParaRPr>
          </a:p>
          <a:p>
            <a:pPr marL="0" indent="0" algn="just">
              <a:buNone/>
            </a:pPr>
            <a:endParaRPr lang="en-US" altLang="zh-CN" sz="11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652395"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Reporting verbs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202690" y="1520825"/>
            <a:ext cx="9881235" cy="1908175"/>
          </a:xfrm>
          <a:prstGeom prst="rect">
            <a:avLst/>
          </a:prstGeom>
          <a:noFill/>
        </p:spPr>
        <p:txBody>
          <a:bodyPr wrap="square" rtlCol="0">
            <a:noAutofit/>
          </a:bodyPr>
          <a:lstStyle/>
          <a:p>
            <a:pPr indent="711200" algn="just" fontAlgn="auto">
              <a:lnSpc>
                <a:spcPct val="125000"/>
              </a:lnSpc>
              <a:extLst>
                <a:ext uri="{35155182-B16C-46BC-9424-99874614C6A1}">
                  <wpsdc:indentchars xmlns:wpsdc="http://www.wps.cn/officeDocument/2017/drawingmlCustomData" val="200" checksum="3773799597"/>
                </a:ext>
              </a:extLst>
            </a:pPr>
            <a:r>
              <a:rPr lang="en-US" altLang="zh-CN" sz="2800">
                <a:latin typeface="Times New Roman" panose="02020603050405020304" charset="0"/>
                <a:cs typeface="Times New Roman" panose="02020603050405020304" charset="0"/>
              </a:rPr>
              <a:t> In academic writing, it is imperative to refer to the previous research, reporting their findings related to our current research. In the citation of previous studies, we may report what the researchers did, what they said, and in some cases, their opinions on the issues.</a:t>
            </a:r>
            <a:endParaRPr lang="en-US" altLang="zh-CN" sz="2800">
              <a:latin typeface="Times New Roman" panose="02020603050405020304" charset="0"/>
              <a:cs typeface="Times New Roman" panose="02020603050405020304" charset="0"/>
            </a:endParaRPr>
          </a:p>
          <a:p>
            <a:pPr indent="609600" algn="just" fontAlgn="auto">
              <a:lnSpc>
                <a:spcPct val="125000"/>
              </a:lnSpc>
              <a:buFont typeface="Arial" panose="020B0604020202020204" pitchFamily="34" charset="0"/>
              <a:buNone/>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custDataLst>
              <p:tags r:id="rId2"/>
            </p:custDataLst>
          </p:nvPr>
        </p:nvGraphicFramePr>
        <p:xfrm>
          <a:off x="874395" y="723900"/>
          <a:ext cx="10443210" cy="5363210"/>
        </p:xfrm>
        <a:graphic>
          <a:graphicData uri="http://schemas.openxmlformats.org/drawingml/2006/table">
            <a:tbl>
              <a:tblPr firstRow="1" bandRow="1">
                <a:tableStyleId>{5940675A-B579-460E-94D1-54222C63F5DA}</a:tableStyleId>
              </a:tblPr>
              <a:tblGrid>
                <a:gridCol w="1725295"/>
                <a:gridCol w="1771650"/>
                <a:gridCol w="1771650"/>
                <a:gridCol w="1771650"/>
                <a:gridCol w="1771650"/>
                <a:gridCol w="1631315"/>
              </a:tblGrid>
              <a:tr h="491490">
                <a:tc gridSpan="2">
                  <a:txBody>
                    <a:bodyPr/>
                    <a:p>
                      <a:pPr>
                        <a:buNone/>
                      </a:pPr>
                      <a:r>
                        <a:rPr lang="en-US" altLang="zh-CN" sz="2200">
                          <a:latin typeface="Times New Roman" panose="02020603050405020304" charset="0"/>
                          <a:cs typeface="Times New Roman" panose="02020603050405020304" charset="0"/>
                        </a:rPr>
                        <a:t>Reporting what the author did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p>
                      <a:pPr>
                        <a:buNone/>
                      </a:pPr>
                      <a:r>
                        <a:rPr lang="en-US" altLang="zh-CN" sz="2200">
                          <a:latin typeface="Times New Roman" panose="02020603050405020304" charset="0"/>
                          <a:cs typeface="Times New Roman" panose="02020603050405020304" charset="0"/>
                        </a:rPr>
                        <a:t>Reporting what the author stated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p>
                      <a:pPr>
                        <a:buNone/>
                      </a:pPr>
                      <a:r>
                        <a:rPr lang="en-US" altLang="zh-CN" sz="2200">
                          <a:latin typeface="Times New Roman" panose="02020603050405020304" charset="0"/>
                          <a:cs typeface="Times New Roman" panose="02020603050405020304" charset="0"/>
                        </a:rPr>
                        <a:t>Reporting the author’s opinion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6410">
                <a:tc>
                  <a:txBody>
                    <a:bodyPr/>
                    <a:p>
                      <a:pPr>
                        <a:buNone/>
                      </a:pPr>
                      <a:r>
                        <a:rPr lang="en-US" altLang="zh-CN" sz="2200">
                          <a:latin typeface="Times New Roman" panose="02020603050405020304" charset="0"/>
                          <a:cs typeface="Times New Roman" panose="02020603050405020304" charset="0"/>
                        </a:rPr>
                        <a:t>Process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Findings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Neutral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Tentative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Approve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Disapprove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099560">
                <a:tc>
                  <a:txBody>
                    <a:bodyPr/>
                    <a:p>
                      <a:pPr>
                        <a:buNone/>
                      </a:pPr>
                      <a:r>
                        <a:rPr lang="en-US" altLang="zh-CN" sz="2200">
                          <a:latin typeface="Times New Roman" panose="02020603050405020304" charset="0"/>
                          <a:cs typeface="Times New Roman" panose="02020603050405020304" charset="0"/>
                        </a:rPr>
                        <a:t>observe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compare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calculate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examine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investigate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analyze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identify</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assess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find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discover</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notice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demonstrate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report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discern</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show</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prove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establish</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conclude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comment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describe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discuss</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point out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note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remark</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affirm</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maintain</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stipulate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explain</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conclude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suggest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propose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speculate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suspect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hypothesize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imply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propose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recommend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postulate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accept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believe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argue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assert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claim</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contend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advocate</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maintain</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support the view/</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argument that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refute</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reject</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challenge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question</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deny</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counter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the view/</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argument that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202690" y="731520"/>
            <a:ext cx="9881235" cy="2004060"/>
          </a:xfrm>
          <a:prstGeom prst="rect">
            <a:avLst/>
          </a:prstGeom>
          <a:noFill/>
        </p:spPr>
        <p:txBody>
          <a:bodyPr wrap="square" rtlCol="0">
            <a:no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Many of the verbs in the table are used with the conjunction “that”. (exceptions like “examine” and “analyze”[verbs in the category of reporting the procedures of the research]). Some verbs like “reveal” can be followed with both a noun phrase and a subordinate clause.</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
        <p:nvSpPr>
          <p:cNvPr id="5" name="文本框 4"/>
          <p:cNvSpPr txBox="1"/>
          <p:nvPr/>
        </p:nvSpPr>
        <p:spPr>
          <a:xfrm>
            <a:off x="1432560" y="2975610"/>
            <a:ext cx="9491980" cy="2106930"/>
          </a:xfrm>
          <a:prstGeom prst="rect">
            <a:avLst/>
          </a:prstGeom>
          <a:noFill/>
        </p:spPr>
        <p:txBody>
          <a:bodyPr wrap="square" rtlCol="0">
            <a:noAutofit/>
          </a:bodyPr>
          <a:p>
            <a:pPr algn="just"/>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Some prior literature actually</a:t>
            </a:r>
            <a:r>
              <a:rPr lang="en-US" altLang="zh-CN" sz="2200" b="1" i="1">
                <a:latin typeface="Times New Roman" panose="02020603050405020304" charset="0"/>
                <a:cs typeface="Times New Roman" panose="02020603050405020304" charset="0"/>
              </a:rPr>
              <a:t> reveals</a:t>
            </a:r>
            <a:r>
              <a:rPr lang="en-US" altLang="zh-CN" sz="2200" i="1">
                <a:latin typeface="Times New Roman" panose="02020603050405020304" charset="0"/>
                <a:cs typeface="Times New Roman" panose="02020603050405020304" charset="0"/>
              </a:rPr>
              <a:t> an implicit assumption that leaders have high moral ethics (Luthans &amp; Avolio, 2003).</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The study of Johnston et al. (2009) also</a:t>
            </a:r>
            <a:r>
              <a:rPr lang="en-US" altLang="zh-CN" sz="2200" b="1" i="1">
                <a:latin typeface="Times New Roman" panose="02020603050405020304" charset="0"/>
                <a:cs typeface="Times New Roman" panose="02020603050405020304" charset="0"/>
              </a:rPr>
              <a:t> reveals that</a:t>
            </a:r>
            <a:r>
              <a:rPr lang="en-US" altLang="zh-CN" sz="2200" i="1">
                <a:latin typeface="Times New Roman" panose="02020603050405020304" charset="0"/>
                <a:cs typeface="Times New Roman" panose="02020603050405020304" charset="0"/>
              </a:rPr>
              <a:t> individuals go as far as inferring/projecting others’ education level based on attire</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202690" y="731520"/>
            <a:ext cx="9638665" cy="1024255"/>
          </a:xfrm>
          <a:prstGeom prst="rect">
            <a:avLst/>
          </a:prstGeom>
          <a:noFill/>
        </p:spPr>
        <p:txBody>
          <a:bodyPr wrap="square" rtlCol="0">
            <a:no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reporting verbs are often used actively, but in some cases can be also used passively.</a:t>
            </a:r>
            <a:endParaRPr lang="en-US" altLang="zh-CN" sz="2400">
              <a:latin typeface="Times New Roman" panose="02020603050405020304" charset="0"/>
              <a:cs typeface="Times New Roman" panose="02020603050405020304" charset="0"/>
            </a:endParaRPr>
          </a:p>
        </p:txBody>
      </p:sp>
      <p:sp>
        <p:nvSpPr>
          <p:cNvPr id="5" name="文本框 4"/>
          <p:cNvSpPr txBox="1"/>
          <p:nvPr/>
        </p:nvSpPr>
        <p:spPr>
          <a:xfrm>
            <a:off x="1350010" y="2390775"/>
            <a:ext cx="9491980" cy="3018155"/>
          </a:xfrm>
          <a:prstGeom prst="rect">
            <a:avLst/>
          </a:prstGeom>
          <a:noFill/>
        </p:spPr>
        <p:txBody>
          <a:bodyPr wrap="square" rtlCol="0">
            <a:noAutofit/>
          </a:bodyPr>
          <a:p>
            <a:pPr algn="just"/>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Scilhavy and King (2009) </a:t>
            </a:r>
            <a:r>
              <a:rPr lang="en-US" altLang="zh-CN" sz="2200" b="1" i="1">
                <a:latin typeface="Times New Roman" panose="02020603050405020304" charset="0"/>
                <a:cs typeface="Times New Roman" panose="02020603050405020304" charset="0"/>
              </a:rPr>
              <a:t>argue</a:t>
            </a:r>
            <a:r>
              <a:rPr lang="en-US" altLang="zh-CN" sz="2200" i="1">
                <a:latin typeface="Times New Roman" panose="02020603050405020304" charset="0"/>
                <a:cs typeface="Times New Roman" panose="02020603050405020304" charset="0"/>
              </a:rPr>
              <a:t> that individuals scoring high on professionalism have a higher ability to recognize ethical dilemmas, use moral equity judgments, and engage in ethical actions.</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It is argued</a:t>
            </a:r>
            <a:r>
              <a:rPr lang="en-US" altLang="zh-CN" sz="2200" i="1">
                <a:latin typeface="Times New Roman" panose="02020603050405020304" charset="0"/>
                <a:cs typeface="Times New Roman" panose="02020603050405020304" charset="0"/>
              </a:rPr>
              <a:t> (Scilhavy &amp; King, 2009) that individuals scoring high on professionalism have a higher ability to recognize ethical dilemmas, use moral equity judgments, and engage in ethical actions</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9976485"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Read the following literature extracts and fill in the table below.</a:t>
            </a:r>
            <a:endParaRPr lang="en-US" altLang="zh-CN" sz="2400" b="1" i="1">
              <a:solidFill>
                <a:schemeClr val="accent1"/>
              </a:solidFill>
              <a:latin typeface="Times New Roman" panose="02020603050405020304" charset="0"/>
              <a:cs typeface="Times New Roman" panose="02020603050405020304" charset="0"/>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34" name="矩形: 圆角 33"/>
          <p:cNvSpPr/>
          <p:nvPr>
            <p:custDataLst>
              <p:tags r:id="rId3"/>
            </p:custDataLst>
          </p:nvPr>
        </p:nvSpPr>
        <p:spPr>
          <a:xfrm>
            <a:off x="1052830" y="1945640"/>
            <a:ext cx="10307955" cy="439801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600" algn="just" fontAlgn="auto">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方正细谭黑简体"/>
                <a:cs typeface="Times New Roman" panose="02020603050405020304" charset="0"/>
                <a:sym typeface="Calibri Light" panose="020F0302020204030204"/>
              </a:rPr>
              <a:t>Prior research reveals that professional attire generally triggers favorable perception of the wearer, whether the latter is an employee or a candidate interviewing for a job (Carr et al., 2009; Ruetzler et al., 2012). For instance, Wood and Benitez (2003) suggest that those dressed in formal attire have higher credibility, are taken more seriously and are more likely to be regarded as “upper management material” by top executives. Other researchers also argue that formal attire signals positive occupational attributes, such as the following of norms and professionalism in an employee (Butler &amp; Roesel, 1989; Lukavsky et al., 1995; Slepian et al., 2015). Using this research as our point of departure, in this paper we focus on the effects of one’s workplace attire on others’ perception of that person’s ethicality. </a:t>
            </a:r>
            <a:endParaRPr lang="en-US" altLang="zh-CN" sz="2400" dirty="0">
              <a:latin typeface="Times New Roman" panose="02020603050405020304" charset="0"/>
              <a:ea typeface="方正细谭黑简体"/>
              <a:cs typeface="Times New Roman" panose="02020603050405020304" charset="0"/>
              <a:sym typeface="Calibri Light" panose="020F0302020204030204"/>
            </a:endParaRPr>
          </a:p>
        </p:txBody>
      </p:sp>
      <p:sp>
        <p:nvSpPr>
          <p:cNvPr id="62" name="TextBox 7"/>
          <p:cNvSpPr txBox="1"/>
          <p:nvPr>
            <p:custDataLst>
              <p:tags r:id="rId4"/>
            </p:custDataLst>
          </p:nvPr>
        </p:nvSpPr>
        <p:spPr>
          <a:xfrm>
            <a:off x="4376420" y="1495425"/>
            <a:ext cx="2936240" cy="521335"/>
          </a:xfrm>
          <a:prstGeom prst="rect">
            <a:avLst/>
          </a:prstGeom>
          <a:noFill/>
        </p:spPr>
        <p:txBody>
          <a:bodyPr wrap="square" rtlCol="0" anchor="t">
            <a:noAutofit/>
          </a:bodyPr>
          <a:lstStyle/>
          <a:p>
            <a:pPr algn="ctr" defTabSz="457200"/>
            <a:r>
              <a:rPr lang="en-US" altLang="zh-CN" sz="2400" b="1" dirty="0">
                <a:solidFill>
                  <a:schemeClr val="accent1"/>
                </a:solidFill>
                <a:latin typeface="Calibri Light" panose="020F0302020204030204"/>
                <a:ea typeface="方正细谭黑简体"/>
                <a:cs typeface="Open Sans" panose="020B0606030504020204"/>
                <a:sym typeface="Calibri Light" panose="020F0302020204030204"/>
              </a:rPr>
              <a:t>Passage 1</a:t>
            </a:r>
            <a:endParaRPr lang="en-US" altLang="zh-CN" sz="2400" b="1" dirty="0">
              <a:solidFill>
                <a:schemeClr val="accent1"/>
              </a:solidFill>
              <a:latin typeface="Calibri Light" panose="020F0302020204030204"/>
              <a:ea typeface="方正细谭黑简体"/>
              <a:cs typeface="Open Sans" panose="020B0606030504020204"/>
              <a:sym typeface="Calibri Light" panose="020F0302020204030204"/>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720215" y="1167130"/>
            <a:ext cx="8752840" cy="4154170"/>
          </a:xfrm>
          <a:prstGeom prst="rect">
            <a:avLst/>
          </a:prstGeom>
          <a:noFill/>
        </p:spPr>
        <p:txBody>
          <a:bodyPr wrap="square" rtlCol="0">
            <a:spAutoFit/>
          </a:bodyPr>
          <a:lstStyle/>
          <a:p>
            <a:pPr algn="just"/>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algn="just"/>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a) What is the purpose of writing a literature review?</a:t>
            </a: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b) What steps may be taken in conducting a literature review?</a:t>
            </a: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c) What are the proper ways to cite other scholars’ research results?</a:t>
            </a:r>
            <a:endParaRPr lang="en-US" altLang="zh-CN" sz="32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34" name="矩形: 圆角 33"/>
          <p:cNvSpPr/>
          <p:nvPr>
            <p:custDataLst>
              <p:tags r:id="rId3"/>
            </p:custDataLst>
          </p:nvPr>
        </p:nvSpPr>
        <p:spPr>
          <a:xfrm>
            <a:off x="1052830" y="1010920"/>
            <a:ext cx="10307955" cy="5223510"/>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just" fontAlgn="auto"/>
            <a:r>
              <a:rPr lang="en-US" altLang="zh-CN" sz="2400" dirty="0">
                <a:latin typeface="Times New Roman" panose="02020603050405020304" charset="0"/>
                <a:ea typeface="方正细谭黑简体"/>
                <a:cs typeface="Times New Roman" panose="02020603050405020304" charset="0"/>
                <a:sym typeface="Calibri Light" panose="020F0302020204030204"/>
              </a:rPr>
              <a:t>While prior research has often used the terms “ethicality”, “ethics”, and “morality” interchangeably (Leban et al., 2020), in this paper we use the term “ethicality” as a comprehensive concept. Specifically, whereas some research conceptualizes ethicality as adherence to a set of community norms and rules (Leban et al., 2020; Moraes et al., 2017), others recognize that it goes beyond norms, rules, laws or societal obligations (Ambrose et al., 2008; Kohlberg, 1981, 1984; Yukl et al., 2013) and is grounded in personal values and beliefs (Luedicke et al., 2009). Recent research has revealed specific values associated with the concept of ethicality, such as honesty, integrity, altruism, and concern for sustainability (Yukl et al., 2013). We follow this more comprehensive view of ethicality (Fichter, 2018; Nygaard et al., 2017; Yukl et al., 2013).</a:t>
            </a:r>
            <a:endParaRPr lang="en-US" altLang="zh-CN" sz="24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4" name="表格 3"/>
          <p:cNvGraphicFramePr/>
          <p:nvPr/>
        </p:nvGraphicFramePr>
        <p:xfrm>
          <a:off x="1703705" y="903605"/>
          <a:ext cx="8953500" cy="5358130"/>
        </p:xfrm>
        <a:graphic>
          <a:graphicData uri="http://schemas.openxmlformats.org/drawingml/2006/table">
            <a:tbl>
              <a:tblPr firstRow="1" bandRow="1">
                <a:tableStyleId>{5940675A-B579-460E-94D1-54222C63F5DA}</a:tableStyleId>
              </a:tblPr>
              <a:tblGrid>
                <a:gridCol w="4476750"/>
                <a:gridCol w="4476750"/>
              </a:tblGrid>
              <a:tr h="464185">
                <a:tc gridSpan="2">
                  <a:txBody>
                    <a:bodyPr/>
                    <a:p>
                      <a:pPr algn="ctr">
                        <a:buNone/>
                      </a:pPr>
                      <a:r>
                        <a:rPr lang="en-US" altLang="zh-CN" sz="2400" b="0">
                          <a:latin typeface="Times New Roman" panose="02020603050405020304" charset="0"/>
                          <a:cs typeface="Times New Roman" panose="02020603050405020304" charset="0"/>
                        </a:rPr>
                        <a:t>Passage 1</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70205">
                <a:tc>
                  <a:txBody>
                    <a:bodyPr/>
                    <a:p>
                      <a:pPr algn="ctr">
                        <a:buNone/>
                      </a:pPr>
                      <a:r>
                        <a:rPr lang="en-US" altLang="zh-CN" sz="2400">
                          <a:latin typeface="Times New Roman" panose="02020603050405020304" charset="0"/>
                          <a:cs typeface="Times New Roman" panose="02020603050405020304" charset="0"/>
                        </a:rPr>
                        <a:t>Tenses used in citations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Functions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15125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26047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2501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1800860" y="1812925"/>
            <a:ext cx="4043045" cy="768350"/>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simple present tense: </a:t>
            </a:r>
            <a:endParaRPr lang="en-US" altLang="zh-CN" sz="2200" u="sng">
              <a:solidFill>
                <a:srgbClr val="FF0000"/>
              </a:solidFill>
              <a:latin typeface="Times New Roman" panose="02020603050405020304" charset="0"/>
              <a:cs typeface="Times New Roman" panose="02020603050405020304" charset="0"/>
            </a:endParaRPr>
          </a:p>
          <a:p>
            <a:pPr algn="just">
              <a:buNone/>
            </a:pPr>
            <a:r>
              <a:rPr lang="en-US" altLang="zh-CN" sz="2200" u="sng">
                <a:solidFill>
                  <a:srgbClr val="FF0000"/>
                </a:solidFill>
                <a:latin typeface="Times New Roman" panose="02020603050405020304" charset="0"/>
                <a:cs typeface="Times New Roman" panose="02020603050405020304" charset="0"/>
                <a:sym typeface="+mn-ea"/>
              </a:rPr>
              <a:t>Prior research reveals that…</a:t>
            </a:r>
            <a:endParaRPr lang="en-US" altLang="zh-CN" sz="2200" u="sng">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6327775" y="1953260"/>
            <a:ext cx="3808730" cy="768350"/>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summarizing the prior research</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7" name="文本框 6"/>
          <p:cNvSpPr txBox="1"/>
          <p:nvPr/>
        </p:nvSpPr>
        <p:spPr>
          <a:xfrm>
            <a:off x="1800860" y="3060065"/>
            <a:ext cx="4173220" cy="1118235"/>
          </a:xfrm>
          <a:prstGeom prst="rect">
            <a:avLst/>
          </a:prstGeom>
          <a:noFill/>
        </p:spPr>
        <p:txBody>
          <a:bodyPr wrap="square" rtlCol="0">
            <a:no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simple present tense:</a:t>
            </a:r>
            <a:endParaRPr lang="en-US" altLang="zh-CN" sz="2200" u="sng">
              <a:solidFill>
                <a:srgbClr val="FF0000"/>
              </a:solidFill>
              <a:latin typeface="Times New Roman" panose="02020603050405020304" charset="0"/>
              <a:cs typeface="Times New Roman" panose="02020603050405020304" charset="0"/>
            </a:endParaRPr>
          </a:p>
          <a:p>
            <a:pPr algn="just">
              <a:buNone/>
            </a:pPr>
            <a:r>
              <a:rPr lang="en-US" altLang="zh-CN" sz="2200" u="sng">
                <a:solidFill>
                  <a:srgbClr val="FF0000"/>
                </a:solidFill>
                <a:latin typeface="Times New Roman" panose="02020603050405020304" charset="0"/>
                <a:cs typeface="Times New Roman" panose="02020603050405020304" charset="0"/>
                <a:sym typeface="+mn-ea"/>
              </a:rPr>
              <a:t>Wood and Benitez (2003) suggest that…</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8" name="文本框 7"/>
          <p:cNvSpPr txBox="1"/>
          <p:nvPr/>
        </p:nvSpPr>
        <p:spPr>
          <a:xfrm>
            <a:off x="6327775" y="3124200"/>
            <a:ext cx="3808730" cy="1106805"/>
          </a:xfrm>
          <a:prstGeom prst="rect">
            <a:avLst/>
          </a:prstGeom>
          <a:noFill/>
        </p:spPr>
        <p:txBody>
          <a:bodyPr wrap="square" rtlCol="0">
            <a:spAutoFit/>
          </a:bodyPr>
          <a:p>
            <a:pPr>
              <a:buNone/>
            </a:pPr>
            <a:r>
              <a:rPr lang="en-US" altLang="zh-CN" sz="2200" u="sng">
                <a:solidFill>
                  <a:srgbClr val="FF0000"/>
                </a:solidFill>
                <a:latin typeface="Times New Roman" panose="02020603050405020304" charset="0"/>
                <a:cs typeface="Times New Roman" panose="02020603050405020304" charset="0"/>
                <a:sym typeface="+mn-ea"/>
              </a:rPr>
              <a:t>presenting the argument of the researchers</a:t>
            </a:r>
            <a:endParaRPr lang="en-US" altLang="zh-CN" sz="2200" u="sng">
              <a:solidFill>
                <a:srgbClr val="FF0000"/>
              </a:solidFill>
              <a:latin typeface="Times New Roman" panose="02020603050405020304" charset="0"/>
              <a:cs typeface="Times New Roman" panose="02020603050405020304" charset="0"/>
            </a:endParaRPr>
          </a:p>
          <a:p>
            <a:endParaRPr lang="zh-CN" altLang="en-US" sz="2200"/>
          </a:p>
        </p:txBody>
      </p:sp>
      <p:sp>
        <p:nvSpPr>
          <p:cNvPr id="9" name="文本框 8"/>
          <p:cNvSpPr txBox="1"/>
          <p:nvPr/>
        </p:nvSpPr>
        <p:spPr>
          <a:xfrm>
            <a:off x="1878965" y="4318635"/>
            <a:ext cx="3964940" cy="1783715"/>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simple present tense:</a:t>
            </a:r>
            <a:endParaRPr lang="en-US" altLang="zh-CN" sz="2200" u="sng">
              <a:solidFill>
                <a:srgbClr val="FF0000"/>
              </a:solidFill>
              <a:latin typeface="Times New Roman" panose="02020603050405020304" charset="0"/>
              <a:cs typeface="Times New Roman" panose="02020603050405020304" charset="0"/>
            </a:endParaRPr>
          </a:p>
          <a:p>
            <a:pPr algn="just">
              <a:buNone/>
            </a:pPr>
            <a:r>
              <a:rPr lang="en-US" altLang="zh-CN" sz="2200" u="sng">
                <a:solidFill>
                  <a:srgbClr val="FF0000"/>
                </a:solidFill>
                <a:latin typeface="Times New Roman" panose="02020603050405020304" charset="0"/>
                <a:cs typeface="Times New Roman" panose="02020603050405020304" charset="0"/>
                <a:sym typeface="+mn-ea"/>
              </a:rPr>
              <a:t>…those dressed in formal attire have higher credibility, are taken more seriously...</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10" name="文本框 9"/>
          <p:cNvSpPr txBox="1"/>
          <p:nvPr/>
        </p:nvSpPr>
        <p:spPr>
          <a:xfrm>
            <a:off x="6327775" y="4435475"/>
            <a:ext cx="3808095" cy="768350"/>
          </a:xfrm>
          <a:prstGeom prst="rect">
            <a:avLst/>
          </a:prstGeom>
          <a:noFill/>
        </p:spPr>
        <p:txBody>
          <a:bodyPr wrap="square" rtlCol="0">
            <a:spAutoFit/>
          </a:bodyPr>
          <a:p>
            <a:pPr>
              <a:buNone/>
            </a:pPr>
            <a:r>
              <a:rPr lang="en-US" altLang="zh-CN" sz="2200" u="sng">
                <a:solidFill>
                  <a:srgbClr val="FF0000"/>
                </a:solidFill>
                <a:latin typeface="Times New Roman" panose="02020603050405020304" charset="0"/>
                <a:cs typeface="Times New Roman" panose="02020603050405020304" charset="0"/>
                <a:sym typeface="+mn-ea"/>
              </a:rPr>
              <a:t>describing the common fact</a:t>
            </a:r>
            <a:endParaRPr lang="en-US" altLang="zh-CN" sz="2200" u="sng">
              <a:solidFill>
                <a:srgbClr val="FF0000"/>
              </a:solidFill>
              <a:latin typeface="Times New Roman" panose="02020603050405020304" charset="0"/>
              <a:cs typeface="Times New Roman" panose="02020603050405020304" charset="0"/>
            </a:endParaRPr>
          </a:p>
          <a:p>
            <a:endParaRPr lang="zh-CN" altLang="en-US" sz="22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34" name="矩形: 圆角 33"/>
          <p:cNvSpPr/>
          <p:nvPr>
            <p:custDataLst>
              <p:tags r:id="rId3"/>
            </p:custDataLst>
          </p:nvPr>
        </p:nvSpPr>
        <p:spPr>
          <a:xfrm>
            <a:off x="1052830" y="1772285"/>
            <a:ext cx="10307955" cy="391604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600" algn="just" fontAlgn="auto">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方正细谭黑简体"/>
                <a:cs typeface="Times New Roman" panose="02020603050405020304" charset="0"/>
                <a:sym typeface="Calibri Light" panose="020F0302020204030204"/>
              </a:rPr>
              <a:t>Research has found support for the significant effects of attire appropriateness on important workplace outcomes (Shao et al., 2004). For instance, Bardack and McAndrew (1985) showed that appropriateness of clothing affects the decision about whether a person should be offered a job. The findings of Ray (1986) support this idea; the author showed that a job applicant rated as “low” on appropriateness of attire received significantly different hiring recommendations compared to those rated as “moderate” and “high” for appropriateness.</a:t>
            </a:r>
            <a:endParaRPr lang="en-US" altLang="zh-CN" sz="2400" dirty="0">
              <a:latin typeface="Times New Roman" panose="02020603050405020304" charset="0"/>
              <a:ea typeface="方正细谭黑简体"/>
              <a:cs typeface="Times New Roman" panose="02020603050405020304" charset="0"/>
              <a:sym typeface="Calibri Light" panose="020F0302020204030204"/>
            </a:endParaRPr>
          </a:p>
        </p:txBody>
      </p:sp>
      <p:sp>
        <p:nvSpPr>
          <p:cNvPr id="62" name="TextBox 7"/>
          <p:cNvSpPr txBox="1"/>
          <p:nvPr>
            <p:custDataLst>
              <p:tags r:id="rId4"/>
            </p:custDataLst>
          </p:nvPr>
        </p:nvSpPr>
        <p:spPr>
          <a:xfrm>
            <a:off x="4283075" y="989965"/>
            <a:ext cx="2936240" cy="478155"/>
          </a:xfrm>
          <a:prstGeom prst="rect">
            <a:avLst/>
          </a:prstGeom>
          <a:noFill/>
        </p:spPr>
        <p:txBody>
          <a:bodyPr wrap="square" rtlCol="0" anchor="t">
            <a:noAutofit/>
          </a:bodyPr>
          <a:lstStyle/>
          <a:p>
            <a:pPr algn="ctr" defTabSz="457200"/>
            <a:r>
              <a:rPr lang="en-US" altLang="zh-CN" sz="2400" b="1" dirty="0">
                <a:solidFill>
                  <a:schemeClr val="accent1"/>
                </a:solidFill>
                <a:latin typeface="Calibri Light" panose="020F0302020204030204"/>
                <a:ea typeface="方正细谭黑简体"/>
                <a:cs typeface="Open Sans" panose="020B0606030504020204"/>
                <a:sym typeface="Calibri Light" panose="020F0302020204030204"/>
              </a:rPr>
              <a:t>Passage 2</a:t>
            </a:r>
            <a:endParaRPr lang="en-US" altLang="zh-CN" sz="2400" b="1" dirty="0">
              <a:solidFill>
                <a:schemeClr val="accent1"/>
              </a:solidFill>
              <a:latin typeface="Calibri Light" panose="020F0302020204030204"/>
              <a:ea typeface="方正细谭黑简体"/>
              <a:cs typeface="Open Sans" panose="020B0606030504020204"/>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34" name="矩形: 圆角 33"/>
          <p:cNvSpPr/>
          <p:nvPr>
            <p:custDataLst>
              <p:tags r:id="rId3"/>
            </p:custDataLst>
          </p:nvPr>
        </p:nvSpPr>
        <p:spPr>
          <a:xfrm>
            <a:off x="1052830" y="1276350"/>
            <a:ext cx="10307955" cy="475551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609600" algn="just" fontAlgn="auto">
              <a:buClrTx/>
              <a:buSzTx/>
              <a:buFontTx/>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方正细谭黑简体"/>
                <a:cs typeface="Times New Roman" panose="02020603050405020304" charset="0"/>
                <a:sym typeface="Calibri Light" panose="020F0302020204030204"/>
              </a:rPr>
              <a:t>In a study examining the effects of attire style on the musical evaluation of female classical soloists, Griffiths (2008) also found a strong concept of what constitutes appropriate dress for a female recitalist on the part of observers, with the target dressed in concert attire being rated significantly more positively than those dressed in nightclubbing attire or jeans. These findings suggest that individuals wearing “appropriate” attire are rated more favorably on a variety of criteria (e.g., hireability, musical performance). Thus, a halo effect is likely to appear here as well, with those wearing more “appropriate” attire being perceived as more ethical.</a:t>
            </a:r>
            <a:endParaRPr lang="en-US" altLang="zh-CN" sz="24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graphicFrame>
        <p:nvGraphicFramePr>
          <p:cNvPr id="4" name="表格 3"/>
          <p:cNvGraphicFramePr/>
          <p:nvPr/>
        </p:nvGraphicFramePr>
        <p:xfrm>
          <a:off x="1703705" y="903605"/>
          <a:ext cx="8953500" cy="5358130"/>
        </p:xfrm>
        <a:graphic>
          <a:graphicData uri="http://schemas.openxmlformats.org/drawingml/2006/table">
            <a:tbl>
              <a:tblPr firstRow="1" bandRow="1">
                <a:tableStyleId>{5940675A-B579-460E-94D1-54222C63F5DA}</a:tableStyleId>
              </a:tblPr>
              <a:tblGrid>
                <a:gridCol w="4476750"/>
                <a:gridCol w="4476750"/>
              </a:tblGrid>
              <a:tr h="464185">
                <a:tc gridSpan="2">
                  <a:txBody>
                    <a:bodyPr/>
                    <a:p>
                      <a:pPr algn="ctr">
                        <a:buNone/>
                      </a:pPr>
                      <a:r>
                        <a:rPr lang="en-US" altLang="zh-CN" sz="2400" b="0">
                          <a:latin typeface="Times New Roman" panose="02020603050405020304" charset="0"/>
                          <a:cs typeface="Times New Roman" panose="02020603050405020304" charset="0"/>
                        </a:rPr>
                        <a:t>Passage 2</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70205">
                <a:tc>
                  <a:txBody>
                    <a:bodyPr/>
                    <a:p>
                      <a:pPr algn="ctr">
                        <a:buNone/>
                      </a:pPr>
                      <a:r>
                        <a:rPr lang="en-US" altLang="zh-CN" sz="2400">
                          <a:latin typeface="Times New Roman" panose="02020603050405020304" charset="0"/>
                          <a:cs typeface="Times New Roman" panose="02020603050405020304" charset="0"/>
                        </a:rPr>
                        <a:t>Tenses used in citations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Functions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15125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26047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25015">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400" u="sng">
                        <a:solidFill>
                          <a:srgbClr val="FF0000"/>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1800860" y="1812925"/>
            <a:ext cx="4295140" cy="768350"/>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present perfect tense:</a:t>
            </a:r>
            <a:endParaRPr lang="en-US" altLang="zh-CN" sz="2200" u="sng">
              <a:solidFill>
                <a:srgbClr val="FF0000"/>
              </a:solidFill>
              <a:latin typeface="Times New Roman" panose="02020603050405020304" charset="0"/>
              <a:cs typeface="Times New Roman" panose="02020603050405020304" charset="0"/>
              <a:sym typeface="+mn-ea"/>
            </a:endParaRPr>
          </a:p>
          <a:p>
            <a:pPr algn="just">
              <a:buNone/>
            </a:pPr>
            <a:r>
              <a:rPr lang="en-US" altLang="zh-CN" sz="2200" u="sng">
                <a:solidFill>
                  <a:srgbClr val="FF0000"/>
                </a:solidFill>
                <a:latin typeface="Times New Roman" panose="02020603050405020304" charset="0"/>
                <a:cs typeface="Times New Roman" panose="02020603050405020304" charset="0"/>
                <a:sym typeface="+mn-ea"/>
              </a:rPr>
              <a:t>Research has found support...</a:t>
            </a:r>
            <a:endParaRPr lang="en-US" altLang="zh-CN" sz="2200" u="sng">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6327775" y="1812925"/>
            <a:ext cx="3604895" cy="1445260"/>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summarizing the previous research by indicating its effect on the present</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7" name="文本框 6"/>
          <p:cNvSpPr txBox="1"/>
          <p:nvPr/>
        </p:nvSpPr>
        <p:spPr>
          <a:xfrm>
            <a:off x="1800860" y="3060065"/>
            <a:ext cx="3987800" cy="1118235"/>
          </a:xfrm>
          <a:prstGeom prst="rect">
            <a:avLst/>
          </a:prstGeom>
          <a:noFill/>
        </p:spPr>
        <p:txBody>
          <a:bodyPr wrap="square" rtlCol="0">
            <a:noAutofit/>
          </a:bodyPr>
          <a:p>
            <a:pPr algn="just">
              <a:buNone/>
            </a:pPr>
            <a:r>
              <a:rPr lang="en-US" altLang="zh-CN" sz="2200" u="sng">
                <a:solidFill>
                  <a:srgbClr val="FF0000"/>
                </a:solidFill>
                <a:latin typeface="Times New Roman" panose="02020603050405020304" charset="0"/>
                <a:cs typeface="Times New Roman" panose="02020603050405020304" charset="0"/>
              </a:rPr>
              <a:t>simple past tense:</a:t>
            </a:r>
            <a:endParaRPr lang="en-US" altLang="zh-CN" sz="2200" u="sng">
              <a:solidFill>
                <a:srgbClr val="FF0000"/>
              </a:solidFill>
              <a:latin typeface="Times New Roman" panose="02020603050405020304" charset="0"/>
              <a:cs typeface="Times New Roman" panose="02020603050405020304" charset="0"/>
            </a:endParaRPr>
          </a:p>
          <a:p>
            <a:pPr algn="just">
              <a:buNone/>
            </a:pPr>
            <a:r>
              <a:rPr lang="en-US" altLang="zh-CN" sz="2200" u="sng">
                <a:solidFill>
                  <a:srgbClr val="FF0000"/>
                </a:solidFill>
                <a:latin typeface="Times New Roman" panose="02020603050405020304" charset="0"/>
                <a:cs typeface="Times New Roman" panose="02020603050405020304" charset="0"/>
              </a:rPr>
              <a:t>Bardack and McAndrew (1985) showed that…</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8" name="文本框 7"/>
          <p:cNvSpPr txBox="1"/>
          <p:nvPr/>
        </p:nvSpPr>
        <p:spPr>
          <a:xfrm>
            <a:off x="6327775" y="3124200"/>
            <a:ext cx="3605530" cy="1106805"/>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presenting the argument of the researchers</a:t>
            </a:r>
            <a:endParaRPr lang="en-US" altLang="zh-CN" sz="2200" u="sng">
              <a:solidFill>
                <a:srgbClr val="FF0000"/>
              </a:solidFill>
              <a:latin typeface="Times New Roman" panose="02020603050405020304" charset="0"/>
              <a:cs typeface="Times New Roman" panose="02020603050405020304" charset="0"/>
            </a:endParaRPr>
          </a:p>
          <a:p>
            <a:pPr algn="just"/>
            <a:endParaRPr lang="zh-CN" altLang="en-US" sz="2200"/>
          </a:p>
        </p:txBody>
      </p:sp>
      <p:sp>
        <p:nvSpPr>
          <p:cNvPr id="9" name="文本框 8"/>
          <p:cNvSpPr txBox="1"/>
          <p:nvPr/>
        </p:nvSpPr>
        <p:spPr>
          <a:xfrm>
            <a:off x="1800860" y="4318635"/>
            <a:ext cx="4089400" cy="1783715"/>
          </a:xfrm>
          <a:prstGeom prst="rect">
            <a:avLst/>
          </a:prstGeom>
          <a:noFill/>
        </p:spPr>
        <p:txBody>
          <a:bodyPr wrap="square" rtlCol="0">
            <a:spAutoFit/>
          </a:bodyPr>
          <a:p>
            <a:pPr algn="just">
              <a:buNone/>
            </a:pPr>
            <a:r>
              <a:rPr lang="en-US" altLang="zh-CN" sz="2200" u="sng">
                <a:solidFill>
                  <a:srgbClr val="FF0000"/>
                </a:solidFill>
                <a:latin typeface="Times New Roman" panose="02020603050405020304" charset="0"/>
                <a:cs typeface="Times New Roman" panose="02020603050405020304" charset="0"/>
                <a:sym typeface="+mn-ea"/>
              </a:rPr>
              <a:t>simple present tense:</a:t>
            </a:r>
            <a:endParaRPr lang="en-US" altLang="zh-CN" sz="2200" u="sng">
              <a:solidFill>
                <a:srgbClr val="FF0000"/>
              </a:solidFill>
              <a:latin typeface="Times New Roman" panose="02020603050405020304" charset="0"/>
              <a:cs typeface="Times New Roman" panose="02020603050405020304" charset="0"/>
              <a:sym typeface="+mn-ea"/>
            </a:endParaRPr>
          </a:p>
          <a:p>
            <a:pPr algn="just">
              <a:buNone/>
            </a:pPr>
            <a:r>
              <a:rPr lang="en-US" altLang="zh-CN" sz="2200" u="sng">
                <a:solidFill>
                  <a:srgbClr val="FF0000"/>
                </a:solidFill>
                <a:latin typeface="Times New Roman" panose="02020603050405020304" charset="0"/>
                <a:cs typeface="Times New Roman" panose="02020603050405020304" charset="0"/>
                <a:sym typeface="+mn-ea"/>
              </a:rPr>
              <a:t>These findings suggest that individuals wearing “appropriate” attire are rated more favorably on a variety of criteria.</a:t>
            </a:r>
            <a:endParaRPr lang="zh-CN" altLang="en-US" sz="2200"/>
          </a:p>
        </p:txBody>
      </p:sp>
      <p:sp>
        <p:nvSpPr>
          <p:cNvPr id="10" name="文本框 9"/>
          <p:cNvSpPr txBox="1"/>
          <p:nvPr/>
        </p:nvSpPr>
        <p:spPr>
          <a:xfrm>
            <a:off x="6327775" y="4435475"/>
            <a:ext cx="3605530" cy="768350"/>
          </a:xfrm>
          <a:prstGeom prst="rect">
            <a:avLst/>
          </a:prstGeom>
          <a:noFill/>
        </p:spPr>
        <p:txBody>
          <a:bodyPr wrap="square" rtlCol="0">
            <a:spAutoFit/>
          </a:bodyPr>
          <a:p>
            <a:pPr>
              <a:buNone/>
            </a:pPr>
            <a:r>
              <a:rPr lang="en-US" altLang="zh-CN" sz="2200" u="sng">
                <a:solidFill>
                  <a:srgbClr val="FF0000"/>
                </a:solidFill>
                <a:latin typeface="Times New Roman" panose="02020603050405020304" charset="0"/>
                <a:cs typeface="Times New Roman" panose="02020603050405020304" charset="0"/>
                <a:sym typeface="+mn-ea"/>
              </a:rPr>
              <a:t>summarizing the findings</a:t>
            </a:r>
            <a:endParaRPr lang="en-US" altLang="zh-CN" sz="2200" u="sng">
              <a:solidFill>
                <a:srgbClr val="FF0000"/>
              </a:solidFill>
              <a:latin typeface="Times New Roman" panose="02020603050405020304" charset="0"/>
              <a:cs typeface="Times New Roman" panose="02020603050405020304" charset="0"/>
            </a:endParaRPr>
          </a:p>
          <a:p>
            <a:endParaRPr lang="zh-CN" altLang="en-US" sz="220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P spid="8" grpId="0"/>
      <p:bldP spid="8" grpId="1"/>
      <p:bldP spid="9" grpId="0"/>
      <p:bldP spid="9" grpId="1"/>
      <p:bldP spid="10" grpId="0"/>
      <p:bldP spid="10"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8782050" cy="82994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Read the following literature extract and choose the verbs to fill in the blanks in their proper forms.</a:t>
            </a:r>
            <a:endParaRPr lang="en-US" altLang="zh-CN" sz="2400" b="1" i="1">
              <a:solidFill>
                <a:schemeClr val="accent1"/>
              </a:solidFill>
              <a:latin typeface="Times New Roman" panose="02020603050405020304" charset="0"/>
              <a:cs typeface="Times New Roman" panose="02020603050405020304" charset="0"/>
            </a:endParaRPr>
          </a:p>
        </p:txBody>
      </p:sp>
      <p:graphicFrame>
        <p:nvGraphicFramePr>
          <p:cNvPr id="8" name="表格 7"/>
          <p:cNvGraphicFramePr/>
          <p:nvPr/>
        </p:nvGraphicFramePr>
        <p:xfrm>
          <a:off x="1066800" y="1854200"/>
          <a:ext cx="10185406" cy="1143000"/>
        </p:xfrm>
        <a:graphic>
          <a:graphicData uri="http://schemas.openxmlformats.org/drawingml/2006/table">
            <a:tbl>
              <a:tblPr firstRow="1" bandRow="1">
                <a:tableStyleId>{5940675A-B579-460E-94D1-54222C63F5DA}</a:tableStyleId>
              </a:tblPr>
              <a:tblGrid>
                <a:gridCol w="1455058"/>
                <a:gridCol w="1455058"/>
                <a:gridCol w="1455058"/>
                <a:gridCol w="1455058"/>
                <a:gridCol w="1455058"/>
                <a:gridCol w="1455058"/>
                <a:gridCol w="1455058"/>
              </a:tblGrid>
              <a:tr h="381000">
                <a:tc>
                  <a:txBody>
                    <a:bodyPr/>
                    <a:p>
                      <a:pPr algn="ctr">
                        <a:buNone/>
                      </a:pPr>
                      <a:r>
                        <a:rPr lang="en-US" altLang="zh-CN" sz="2200">
                          <a:latin typeface="Times New Roman" panose="02020603050405020304" charset="0"/>
                          <a:cs typeface="Times New Roman" panose="02020603050405020304" charset="0"/>
                        </a:rPr>
                        <a:t>examine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reveal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identify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note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conclude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support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refute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1000">
                <a:tc>
                  <a:txBody>
                    <a:bodyPr/>
                    <a:p>
                      <a:pPr algn="ctr">
                        <a:buNone/>
                      </a:pPr>
                      <a:r>
                        <a:rPr lang="en-US" altLang="zh-CN" sz="2200">
                          <a:latin typeface="Times New Roman" panose="02020603050405020304" charset="0"/>
                          <a:cs typeface="Times New Roman" panose="02020603050405020304" charset="0"/>
                        </a:rPr>
                        <a:t>challenge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argue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reject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discuss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believe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counter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analyze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1000">
                <a:tc>
                  <a:txBody>
                    <a:bodyPr/>
                    <a:p>
                      <a:pPr algn="ctr">
                        <a:buNone/>
                      </a:pPr>
                      <a:r>
                        <a:rPr lang="en-US" altLang="zh-CN" sz="2200">
                          <a:latin typeface="Times New Roman" panose="02020603050405020304" charset="0"/>
                          <a:cs typeface="Times New Roman" panose="02020603050405020304" charset="0"/>
                        </a:rPr>
                        <a:t>suggest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compare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observe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imply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propose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point out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9" name="文本框 8"/>
          <p:cNvSpPr txBox="1"/>
          <p:nvPr/>
        </p:nvSpPr>
        <p:spPr>
          <a:xfrm>
            <a:off x="1045845" y="3303905"/>
            <a:ext cx="10318750" cy="3138170"/>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Prior literature (1) ________________  several reasons why technology/IT companies have different attire norms than companies pertaining to the professional services. Some authors (2) ________________ differences between the two industries, (3) _______________________ that what employees wear is reflective of the culture they work and live in. The professional services industry uses the “power suit” (i.e., formal business attire) as a symbol of the power and prestige it views as core identity values (Hollander, 1994), whereas the IT industry uses casual attire to symbolize its investment in a product, idea, and mission, rather than image and “the trappings of wealth” (Schulte, 2021).</a:t>
            </a:r>
            <a:endParaRPr lang="en-US" altLang="zh-CN" sz="2200">
              <a:latin typeface="Times New Roman" panose="02020603050405020304" charset="0"/>
              <a:cs typeface="Times New Roman" panose="02020603050405020304" charset="0"/>
            </a:endParaRPr>
          </a:p>
        </p:txBody>
      </p:sp>
      <p:sp>
        <p:nvSpPr>
          <p:cNvPr id="11" name="文本框 10"/>
          <p:cNvSpPr txBox="1"/>
          <p:nvPr/>
        </p:nvSpPr>
        <p:spPr>
          <a:xfrm>
            <a:off x="4324350" y="3286125"/>
            <a:ext cx="220027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reveals/identifies</a:t>
            </a:r>
            <a:endParaRPr lang="en-US" altLang="zh-CN" sz="22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4201795" y="3952240"/>
            <a:ext cx="220027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compare/examine</a:t>
            </a:r>
            <a:endParaRPr lang="en-US" altLang="zh-CN" sz="22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955675" y="4272280"/>
            <a:ext cx="3713480" cy="631825"/>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arguing/concluding/suggesting</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4" grpId="0"/>
      <p:bldP spid="1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8" name="表格 7"/>
          <p:cNvGraphicFramePr/>
          <p:nvPr/>
        </p:nvGraphicFramePr>
        <p:xfrm>
          <a:off x="1045845" y="527685"/>
          <a:ext cx="10185406" cy="1143000"/>
        </p:xfrm>
        <a:graphic>
          <a:graphicData uri="http://schemas.openxmlformats.org/drawingml/2006/table">
            <a:tbl>
              <a:tblPr firstRow="1" bandRow="1">
                <a:tableStyleId>{5940675A-B579-460E-94D1-54222C63F5DA}</a:tableStyleId>
              </a:tblPr>
              <a:tblGrid>
                <a:gridCol w="1455058"/>
                <a:gridCol w="1455058"/>
                <a:gridCol w="1455058"/>
                <a:gridCol w="1455058"/>
                <a:gridCol w="1455058"/>
                <a:gridCol w="1455058"/>
                <a:gridCol w="1455058"/>
              </a:tblGrid>
              <a:tr h="381000">
                <a:tc>
                  <a:txBody>
                    <a:bodyPr/>
                    <a:p>
                      <a:pPr algn="ctr">
                        <a:buNone/>
                      </a:pPr>
                      <a:r>
                        <a:rPr lang="en-US" altLang="zh-CN" sz="2200">
                          <a:latin typeface="Times New Roman" panose="02020603050405020304" charset="0"/>
                          <a:cs typeface="Times New Roman" panose="02020603050405020304" charset="0"/>
                        </a:rPr>
                        <a:t>examine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reveal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identify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note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conclude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support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refute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1000">
                <a:tc>
                  <a:txBody>
                    <a:bodyPr/>
                    <a:p>
                      <a:pPr algn="ctr">
                        <a:buNone/>
                      </a:pPr>
                      <a:r>
                        <a:rPr lang="en-US" altLang="zh-CN" sz="2200">
                          <a:latin typeface="Times New Roman" panose="02020603050405020304" charset="0"/>
                          <a:cs typeface="Times New Roman" panose="02020603050405020304" charset="0"/>
                        </a:rPr>
                        <a:t>challenge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argue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reject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discuss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believe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counter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analyze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1000">
                <a:tc>
                  <a:txBody>
                    <a:bodyPr/>
                    <a:p>
                      <a:pPr algn="ctr">
                        <a:buNone/>
                      </a:pPr>
                      <a:r>
                        <a:rPr lang="en-US" altLang="zh-CN" sz="2200">
                          <a:latin typeface="Times New Roman" panose="02020603050405020304" charset="0"/>
                          <a:cs typeface="Times New Roman" panose="02020603050405020304" charset="0"/>
                        </a:rPr>
                        <a:t>suggest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compare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observe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imply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propose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point out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9" name="文本框 8"/>
          <p:cNvSpPr txBox="1"/>
          <p:nvPr/>
        </p:nvSpPr>
        <p:spPr>
          <a:xfrm>
            <a:off x="1045845" y="1950085"/>
            <a:ext cx="10318750" cy="4492625"/>
          </a:xfrm>
          <a:prstGeom prst="rect">
            <a:avLst/>
          </a:prstGeom>
          <a:noFill/>
        </p:spPr>
        <p:txBody>
          <a:bodyPr wrap="square" rtlCol="0">
            <a:spAutoFit/>
          </a:bodyPr>
          <a:p>
            <a:pPr indent="0" algn="just" fontAlgn="auto"/>
            <a:r>
              <a:rPr lang="en-US" altLang="zh-CN" sz="2200">
                <a:latin typeface="Times New Roman" panose="02020603050405020304" charset="0"/>
                <a:cs typeface="Times New Roman" panose="02020603050405020304" charset="0"/>
              </a:rPr>
              <a:t>Casual attire is also used in IT to symbolize values such as non-conformity, creativity and entrepreneurship, and a focus on productivity (Ashton, 2019; Schulte, 2021). Greenfield (2012) (4) ____________ that casual attire (the hoodie) has become central to tech employees’ identity and aims to project the image of a different, more modern businessperson. Schulte (2021) (5) ________________________________ this idea and (6) _______________ that this type of attire symbolizes other markers of power and prestige (rather than wealth), such as academic credentials and a whiz kid reputation. Another reason for the different attire norms between the IT and professional services industries involves the types of interactions employees traditionally engaged in, specifically the direct interactions with clients. As Ashton (2019) (7) ________, IT employees were, traditionally, members of staff who did not venture into the public domain or meet with clients. As such, there was an unwritten rule that they could wear casual attire at work.</a:t>
            </a:r>
            <a:endParaRPr lang="en-US" altLang="zh-CN" sz="2200">
              <a:latin typeface="Times New Roman" panose="02020603050405020304" charset="0"/>
              <a:cs typeface="Times New Roman" panose="02020603050405020304" charset="0"/>
            </a:endParaRPr>
          </a:p>
        </p:txBody>
      </p:sp>
      <p:sp>
        <p:nvSpPr>
          <p:cNvPr id="11" name="文本框 10"/>
          <p:cNvSpPr txBox="1"/>
          <p:nvPr/>
        </p:nvSpPr>
        <p:spPr>
          <a:xfrm>
            <a:off x="2814320" y="2600960"/>
            <a:ext cx="98234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notes</a:t>
            </a:r>
            <a:endParaRPr lang="en-US" altLang="zh-CN" sz="22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5372735" y="3272790"/>
            <a:ext cx="408749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rejects/counters/refutes/challenges</a:t>
            </a:r>
            <a:endParaRPr lang="en-US" altLang="zh-CN" sz="22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1574800" y="3605530"/>
            <a:ext cx="2315210" cy="631825"/>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points out/argues</a:t>
            </a:r>
            <a:endParaRPr lang="en-US" altLang="zh-CN" sz="22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9650095" y="4945380"/>
            <a:ext cx="1128395" cy="631825"/>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implied</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P spid="14" grpId="0"/>
      <p:bldP spid="14" grpId="1"/>
      <p:bldP spid="5" grpId="0"/>
      <p:bldP spid="5"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6771005" cy="460375"/>
          </a:xfrm>
          <a:prstGeom prst="rect">
            <a:avLst/>
          </a:prstGeom>
          <a:solidFill>
            <a:srgbClr val="ABC0D1"/>
          </a:solidFill>
        </p:spPr>
        <p:txBody>
          <a:bodyPr wrap="square" rtlCol="0">
            <a:spAutoFit/>
          </a:bodyPr>
          <a:lstStyle/>
          <a:p>
            <a:r>
              <a:rPr lang="en-US" altLang="zh-CN" sz="2400" b="1">
                <a:latin typeface="Times New Roman" panose="02020603050405020304" charset="0"/>
                <a:cs typeface="Times New Roman" panose="02020603050405020304" charset="0"/>
              </a:rPr>
              <a:t>A. Being Flexible in Citation Forms</a:t>
            </a:r>
            <a:endParaRPr lang="en-US" altLang="zh-CN" sz="24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9" name="文本框 8"/>
          <p:cNvSpPr txBox="1"/>
          <p:nvPr/>
        </p:nvSpPr>
        <p:spPr>
          <a:xfrm>
            <a:off x="1410335" y="1374140"/>
            <a:ext cx="9342120" cy="1056005"/>
          </a:xfrm>
          <a:prstGeom prst="rect">
            <a:avLst/>
          </a:prstGeom>
          <a:noFill/>
        </p:spPr>
        <p:txBody>
          <a:bodyPr wrap="square" rtlCol="0">
            <a:noAutofit/>
          </a:bodyPr>
          <a:p>
            <a:pPr algn="just" fontAlgn="auto">
              <a:lnSpc>
                <a:spcPct val="125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rPr>
              <a:t>Citation forms could be</a:t>
            </a:r>
            <a:r>
              <a:rPr lang="en-US" altLang="zh-CN" sz="2400" b="1">
                <a:solidFill>
                  <a:schemeClr val="accent2">
                    <a:lumMod val="75000"/>
                  </a:schemeClr>
                </a:solidFill>
                <a:latin typeface="Times New Roman" panose="02020603050405020304" charset="0"/>
                <a:cs typeface="Times New Roman" panose="02020603050405020304" charset="0"/>
              </a:rPr>
              <a:t> varied and flexible, with the adjustment of syntactic structures.</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
        <p:nvSpPr>
          <p:cNvPr id="5" name="文本框 4"/>
          <p:cNvSpPr txBox="1"/>
          <p:nvPr/>
        </p:nvSpPr>
        <p:spPr>
          <a:xfrm>
            <a:off x="1432560" y="2540000"/>
            <a:ext cx="9491980" cy="3359150"/>
          </a:xfrm>
          <a:prstGeom prst="rect">
            <a:avLst/>
          </a:prstGeom>
          <a:noFill/>
        </p:spPr>
        <p:txBody>
          <a:bodyPr wrap="square" rtlCol="0">
            <a:noAutofit/>
          </a:bodyPr>
          <a:p>
            <a:pPr algn="just"/>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Specifically referencing ethicality, </a:t>
            </a:r>
            <a:r>
              <a:rPr lang="en-US" altLang="zh-CN" sz="2200" b="1" i="1">
                <a:latin typeface="Times New Roman" panose="02020603050405020304" charset="0"/>
                <a:cs typeface="Times New Roman" panose="02020603050405020304" charset="0"/>
              </a:rPr>
              <a:t>Peluchette and Karl (2007)</a:t>
            </a:r>
            <a:r>
              <a:rPr lang="en-US" altLang="zh-CN" sz="22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suggest </a:t>
            </a:r>
            <a:r>
              <a:rPr lang="en-US" altLang="zh-CN" sz="2200" i="1">
                <a:latin typeface="Times New Roman" panose="02020603050405020304" charset="0"/>
                <a:cs typeface="Times New Roman" panose="02020603050405020304" charset="0"/>
              </a:rPr>
              <a:t>that casual attire may lead to a “casual” work ethic.</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Peluchette and Karl (2007)</a:t>
            </a:r>
            <a:r>
              <a:rPr lang="en-US" altLang="zh-CN" sz="2200" i="1">
                <a:latin typeface="Times New Roman" panose="02020603050405020304" charset="0"/>
                <a:cs typeface="Times New Roman" panose="02020603050405020304" charset="0"/>
              </a:rPr>
              <a:t>, specifically referencing ethicality, </a:t>
            </a:r>
            <a:r>
              <a:rPr lang="en-US" altLang="zh-CN" sz="2200" b="1" i="1">
                <a:latin typeface="Times New Roman" panose="02020603050405020304" charset="0"/>
                <a:cs typeface="Times New Roman" panose="02020603050405020304" charset="0"/>
              </a:rPr>
              <a:t>suggest </a:t>
            </a:r>
            <a:r>
              <a:rPr lang="en-US" altLang="zh-CN" sz="2200" i="1">
                <a:latin typeface="Times New Roman" panose="02020603050405020304" charset="0"/>
                <a:cs typeface="Times New Roman" panose="02020603050405020304" charset="0"/>
              </a:rPr>
              <a:t>that casual attire may lead to a “casual” work ethic.</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As Peluchette and Karl (2007) suggest</a:t>
            </a:r>
            <a:r>
              <a:rPr lang="en-US" altLang="zh-CN" sz="2200" i="1">
                <a:latin typeface="Times New Roman" panose="02020603050405020304" charset="0"/>
                <a:cs typeface="Times New Roman" panose="02020603050405020304" charset="0"/>
              </a:rPr>
              <a:t> in their study of attire ethicality, casual attire may lead to a “casual” work ethic.</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Casual attire, </a:t>
            </a:r>
            <a:r>
              <a:rPr lang="en-US" altLang="zh-CN" sz="2200" b="1" i="1">
                <a:latin typeface="Times New Roman" panose="02020603050405020304" charset="0"/>
                <a:cs typeface="Times New Roman" panose="02020603050405020304" charset="0"/>
              </a:rPr>
              <a:t>argued by Peluchette and Karl (2007)</a:t>
            </a:r>
            <a:r>
              <a:rPr lang="en-US" altLang="zh-CN" sz="2200" i="1">
                <a:latin typeface="Times New Roman" panose="02020603050405020304" charset="0"/>
                <a:cs typeface="Times New Roman" panose="02020603050405020304" charset="0"/>
              </a:rPr>
              <a:t>, may lead to a “casual” work ethic.</a:t>
            </a:r>
            <a:endParaRPr lang="en-US" altLang="zh-CN" sz="2200" i="1">
              <a:latin typeface="Times New Roman" panose="02020603050405020304" charset="0"/>
              <a:cs typeface="Times New Roman" panose="02020603050405020304" charset="0"/>
            </a:endParaRPr>
          </a:p>
          <a:p>
            <a:pPr algn="just"/>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133475" y="816610"/>
            <a:ext cx="9904095" cy="2093595"/>
          </a:xfrm>
          <a:prstGeom prst="rect">
            <a:avLst/>
          </a:prstGeom>
          <a:noFill/>
        </p:spPr>
        <p:txBody>
          <a:bodyPr wrap="square" rtlCol="0">
            <a:noAutofit/>
          </a:bodyPr>
          <a:p>
            <a:pPr indent="0" algn="just" fontAlgn="auto">
              <a:lnSpc>
                <a:spcPct val="125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rPr>
              <a:t>The flexibility can also be achieved through different means of citations, with either the name of researcher(s) or the generic term (research, study, reports, etc.) as the subject, with the name of researcher(s) in the brackets or in the subject.</a:t>
            </a:r>
            <a:endParaRPr lang="en-US" altLang="zh-CN" sz="2400">
              <a:latin typeface="Times New Roman" panose="02020603050405020304" charset="0"/>
              <a:cs typeface="Times New Roman" panose="02020603050405020304" charset="0"/>
            </a:endParaRPr>
          </a:p>
        </p:txBody>
      </p:sp>
      <p:sp>
        <p:nvSpPr>
          <p:cNvPr id="5" name="文本框 4"/>
          <p:cNvSpPr txBox="1"/>
          <p:nvPr/>
        </p:nvSpPr>
        <p:spPr>
          <a:xfrm>
            <a:off x="1118870" y="3324860"/>
            <a:ext cx="10036810" cy="2179955"/>
          </a:xfrm>
          <a:prstGeom prst="rect">
            <a:avLst/>
          </a:prstGeom>
          <a:noFill/>
        </p:spPr>
        <p:txBody>
          <a:bodyPr wrap="square" rtlCol="0">
            <a:noAutofit/>
          </a:bodyPr>
          <a:p>
            <a:pPr algn="just"/>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Johnson et al. (2014)</a:t>
            </a:r>
            <a:r>
              <a:rPr lang="en-US" altLang="zh-CN" sz="2200" i="1">
                <a:latin typeface="Times New Roman" panose="02020603050405020304" charset="0"/>
                <a:cs typeface="Times New Roman" panose="02020603050405020304" charset="0"/>
              </a:rPr>
              <a:t> list as examples of body modifications cosmetic use, piercing, tattooing, cosmetic surgery and even dieting and exercising, and, as examples of body supplements, clothing, accessories, glasses, and hearing aids. </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32560" y="1125220"/>
            <a:ext cx="9438640" cy="4300220"/>
          </a:xfrm>
          <a:prstGeom prst="rect">
            <a:avLst/>
          </a:prstGeom>
          <a:noFill/>
        </p:spPr>
        <p:txBody>
          <a:bodyPr wrap="square" rtlCol="0">
            <a:no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sym typeface="+mn-ea"/>
              </a:rPr>
              <a:t>Body modifications and other body supplements have received considerably less attention in the literature, and their ranges are much wider, less clear, and may function in different ways </a:t>
            </a:r>
            <a:r>
              <a:rPr lang="en-US" altLang="zh-CN" sz="2200" b="1" i="1">
                <a:latin typeface="Times New Roman" panose="02020603050405020304" charset="0"/>
                <a:cs typeface="Times New Roman" panose="02020603050405020304" charset="0"/>
                <a:sym typeface="+mn-ea"/>
              </a:rPr>
              <a:t>(Johnson et al., 2014).</a:t>
            </a:r>
            <a:endParaRPr lang="en-US" altLang="zh-CN" sz="2200" b="1" i="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Research suggests</a:t>
            </a:r>
            <a:r>
              <a:rPr lang="en-US" altLang="zh-CN" sz="2200" i="1">
                <a:latin typeface="Times New Roman" panose="02020603050405020304" charset="0"/>
                <a:cs typeface="Times New Roman" panose="02020603050405020304" charset="0"/>
              </a:rPr>
              <a:t> that higher education in general </a:t>
            </a:r>
            <a:r>
              <a:rPr lang="en-US" altLang="zh-CN" sz="2200" b="1" i="1">
                <a:latin typeface="Times New Roman" panose="02020603050405020304" charset="0"/>
                <a:cs typeface="Times New Roman" panose="02020603050405020304" charset="0"/>
              </a:rPr>
              <a:t>(Boni &amp; Lozano, 2007; Gomez et al., 2020)</a:t>
            </a:r>
            <a:r>
              <a:rPr lang="en-US" altLang="zh-CN" sz="2200" i="1">
                <a:latin typeface="Times New Roman" panose="02020603050405020304" charset="0"/>
                <a:cs typeface="Times New Roman" panose="02020603050405020304" charset="0"/>
              </a:rPr>
              <a:t> and business schools in particular </a:t>
            </a:r>
            <a:r>
              <a:rPr lang="en-US" altLang="zh-CN" sz="2200" b="1" i="1">
                <a:latin typeface="Times New Roman" panose="02020603050405020304" charset="0"/>
                <a:cs typeface="Times New Roman" panose="02020603050405020304" charset="0"/>
              </a:rPr>
              <a:t>(Fr</a:t>
            </a:r>
            <a:r>
              <a:rPr lang="en-US" altLang="en-US" sz="2200" b="1" i="1">
                <a:latin typeface="Times New Roman" panose="02020603050405020304" charset="0"/>
                <a:cs typeface="Times New Roman" panose="02020603050405020304" charset="0"/>
              </a:rPr>
              <a:t>é</a:t>
            </a:r>
            <a:r>
              <a:rPr lang="en-US" altLang="zh-CN" sz="2200" b="1" i="1">
                <a:latin typeface="Times New Roman" panose="02020603050405020304" charset="0"/>
                <a:cs typeface="Times New Roman" panose="02020603050405020304" charset="0"/>
              </a:rPr>
              <a:t>meaux et al., 2018)</a:t>
            </a:r>
            <a:r>
              <a:rPr lang="en-US" altLang="zh-CN" sz="2200" i="1">
                <a:latin typeface="Times New Roman" panose="02020603050405020304" charset="0"/>
                <a:cs typeface="Times New Roman" panose="02020603050405020304" charset="0"/>
              </a:rPr>
              <a:t>, include various forms of ethical training in their curricula.</a:t>
            </a:r>
            <a:endParaRPr lang="en-US" altLang="zh-CN" sz="2200" i="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Reports by Deloitte (2018)</a:t>
            </a:r>
            <a:r>
              <a:rPr lang="en-US" altLang="zh-CN" sz="2200" i="1">
                <a:latin typeface="Times New Roman" panose="02020603050405020304" charset="0"/>
                <a:cs typeface="Times New Roman" panose="02020603050405020304" charset="0"/>
              </a:rPr>
              <a:t> also </a:t>
            </a:r>
            <a:r>
              <a:rPr lang="en-US" altLang="zh-CN" sz="2200" b="1" i="1">
                <a:latin typeface="Times New Roman" panose="02020603050405020304" charset="0"/>
                <a:cs typeface="Times New Roman" panose="02020603050405020304" charset="0"/>
              </a:rPr>
              <a:t>suggest</a:t>
            </a:r>
            <a:r>
              <a:rPr lang="en-US" altLang="zh-CN" sz="2200" i="1">
                <a:latin typeface="Times New Roman" panose="02020603050405020304" charset="0"/>
                <a:cs typeface="Times New Roman" panose="02020603050405020304" charset="0"/>
              </a:rPr>
              <a:t> that organizations are increasingly including ethical trainings for those in leadership positions.</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488440" y="49244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b="1">
                <a:latin typeface="Times New Roman" panose="02020603050405020304" charset="0"/>
                <a:cs typeface="Times New Roman" panose="02020603050405020304" charset="0"/>
              </a:rPr>
              <a:t>What is </a:t>
            </a:r>
            <a:r>
              <a:rPr lang="en-US" altLang="zh-CN" b="1">
                <a:latin typeface="Times New Roman" panose="02020603050405020304" charset="0"/>
                <a:cs typeface="Times New Roman" panose="02020603050405020304" charset="0"/>
              </a:rPr>
              <a:t>A literature review</a:t>
            </a:r>
            <a:r>
              <a:rPr b="1">
                <a:latin typeface="Times New Roman" panose="02020603050405020304" charset="0"/>
                <a:cs typeface="Times New Roman" panose="02020603050405020304" charset="0"/>
              </a:rPr>
              <a:t>?</a:t>
            </a:r>
            <a:endParaRPr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635760"/>
            <a:ext cx="9541510" cy="4104640"/>
          </a:xfrm>
          <a:prstGeom prst="rect">
            <a:avLst/>
          </a:prstGeom>
        </p:spPr>
        <p:txBody>
          <a:bodyPr vert="horz" lIns="91440" tIns="45720" rIns="91440" bIns="45720" rtlCol="0">
            <a:normAutofit fontScale="25000"/>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r>
              <a:rPr lang="en-US" altLang="zh-CN" sz="12800">
                <a:latin typeface="Times New Roman" panose="02020603050405020304" charset="0"/>
                <a:cs typeface="Times New Roman" panose="02020603050405020304" charset="0"/>
              </a:rPr>
              <a:t>An indispensable part of the thesis writing process</a:t>
            </a:r>
            <a:endParaRPr lang="en-US" altLang="zh-CN" sz="12800">
              <a:latin typeface="Times New Roman" panose="02020603050405020304" charset="0"/>
              <a:cs typeface="Times New Roman" panose="02020603050405020304" charset="0"/>
            </a:endParaRPr>
          </a:p>
          <a:p>
            <a:pPr algn="just"/>
            <a:r>
              <a:rPr lang="en-US" altLang="zh-CN" sz="12800">
                <a:latin typeface="Times New Roman" panose="02020603050405020304" charset="0"/>
                <a:cs typeface="Times New Roman" panose="02020603050405020304" charset="0"/>
              </a:rPr>
              <a:t>Provides the theoretical framework, methodology, concepts and problems</a:t>
            </a:r>
            <a:endParaRPr lang="en-US" altLang="zh-CN" sz="12800">
              <a:latin typeface="Times New Roman" panose="02020603050405020304" charset="0"/>
              <a:cs typeface="Times New Roman" panose="02020603050405020304" charset="0"/>
            </a:endParaRPr>
          </a:p>
          <a:p>
            <a:pPr algn="just"/>
            <a:r>
              <a:rPr lang="en-US" altLang="zh-CN" sz="12800">
                <a:latin typeface="Times New Roman" panose="02020603050405020304" charset="0"/>
                <a:cs typeface="Times New Roman" panose="02020603050405020304" charset="0"/>
              </a:rPr>
              <a:t>A critical and in-depth survey of scholarly sources on a </a:t>
            </a:r>
            <a:endParaRPr lang="en-US" altLang="zh-CN" sz="12800">
              <a:latin typeface="Times New Roman" panose="02020603050405020304" charset="0"/>
              <a:cs typeface="Times New Roman" panose="02020603050405020304" charset="0"/>
            </a:endParaRPr>
          </a:p>
          <a:p>
            <a:pPr marL="0" indent="0" algn="just">
              <a:buNone/>
            </a:pPr>
            <a:r>
              <a:rPr lang="en-US" altLang="zh-CN" sz="12800">
                <a:latin typeface="Times New Roman" panose="02020603050405020304" charset="0"/>
                <a:cs typeface="Times New Roman" panose="02020603050405020304" charset="0"/>
              </a:rPr>
              <a:t>   specific topic</a:t>
            </a:r>
            <a:endParaRPr lang="en-US" altLang="zh-CN" sz="12800">
              <a:latin typeface="Times New Roman" panose="02020603050405020304" charset="0"/>
              <a:cs typeface="Times New Roman" panose="02020603050405020304" charset="0"/>
            </a:endParaRPr>
          </a:p>
          <a:p>
            <a:pPr algn="just"/>
            <a:r>
              <a:rPr lang="en-US" altLang="zh-CN" sz="12800">
                <a:latin typeface="Times New Roman" panose="02020603050405020304" charset="0"/>
                <a:cs typeface="Times New Roman" panose="02020603050405020304" charset="0"/>
              </a:rPr>
              <a:t>Focuses on a specific domain and provides an overview of current knowledge</a:t>
            </a:r>
            <a:endParaRPr lang="en-US" altLang="zh-CN" sz="12800">
              <a:latin typeface="Times New Roman" panose="02020603050405020304" charset="0"/>
              <a:cs typeface="Times New Roman" panose="02020603050405020304" charset="0"/>
            </a:endParaRPr>
          </a:p>
          <a:p>
            <a:pPr algn="just"/>
            <a:r>
              <a:rPr lang="en-US" altLang="zh-CN" sz="12800">
                <a:latin typeface="Times New Roman" panose="02020603050405020304" charset="0"/>
                <a:cs typeface="Times New Roman" panose="02020603050405020304" charset="0"/>
              </a:rPr>
              <a:t>An independent article/the introduction part/a chapter</a:t>
            </a:r>
            <a:endParaRPr lang="en-US" altLang="zh-CN" sz="12800">
              <a:latin typeface="Times New Roman" panose="02020603050405020304" charset="0"/>
              <a:cs typeface="Times New Roman" panose="02020603050405020304" charset="0"/>
            </a:endParaRPr>
          </a:p>
          <a:p>
            <a:pPr algn="just"/>
            <a:endParaRPr lang="en-US" altLang="zh-CN">
              <a:latin typeface="Times New Roman" panose="02020603050405020304" charset="0"/>
              <a:cs typeface="Times New Roman" panose="02020603050405020304" charset="0"/>
            </a:endParaRPr>
          </a:p>
          <a:p>
            <a:pPr marL="0" indent="0" algn="just">
              <a:buNone/>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700468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Adding the Lead-in</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1713865"/>
          </a:xfrm>
          <a:prstGeom prst="rect">
            <a:avLst/>
          </a:prstGeom>
          <a:noFill/>
        </p:spPr>
        <p:txBody>
          <a:bodyPr wrap="square" rtlCol="0">
            <a:noAutofit/>
          </a:bodyPr>
          <a:lstStyle/>
          <a:p>
            <a:pPr algn="just" fontAlgn="auto">
              <a:lnSpc>
                <a:spcPct val="125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rPr>
              <a:t>Citations often go after the “lead-in”, which might be a general statement that summarizes the specific research, or a transitional phrase or sentence for the coherence of the paper.</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457200" algn="just" fontAlgn="auto">
              <a:lnSpc>
                <a:spcPct val="125000"/>
              </a:lnSpc>
              <a:buClrTx/>
              <a:buSzTx/>
              <a:buFontTx/>
              <a:extLst>
                <a:ext uri="{35155182-B16C-46BC-9424-99874614C6A1}">
                  <wpsdc:indentchars xmlns:wpsdc="http://www.wps.cn/officeDocument/2017/drawingmlCustomData" val="200" checksum="59296752"/>
                </a:ext>
              </a:extLst>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901700"/>
            <a:ext cx="9785985" cy="478472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u="sng">
                <a:latin typeface="Times New Roman" panose="02020603050405020304" charset="0"/>
                <a:cs typeface="Times New Roman" panose="02020603050405020304" charset="0"/>
              </a:rPr>
              <a:t>However, the potential concerns of chatbots haven’t been investigated as much. </a:t>
            </a:r>
            <a:r>
              <a:rPr lang="en-US" altLang="zh-CN" sz="2200" i="1">
                <a:latin typeface="Times New Roman" panose="02020603050405020304" charset="0"/>
                <a:cs typeface="Times New Roman" panose="02020603050405020304" charset="0"/>
              </a:rPr>
              <a:t>Janssen et al. (2021) described reasons for chatbots’ failure in practice, including not having enough resources, wrong use case (i.e., the basic chatbot technology did not match the required task), poor law regulations, data security, and liability concerns, ignorance of user expectation and bad conversation design, or simply poor content.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u="sng">
                <a:latin typeface="Times New Roman" panose="02020603050405020304" charset="0"/>
                <a:cs typeface="Times New Roman" panose="02020603050405020304" charset="0"/>
              </a:rPr>
              <a:t>Recently, this theory has been applied to examining the effects of leader signaling on followers’ evaluation of the leader’s ethics.</a:t>
            </a:r>
            <a:r>
              <a:rPr lang="en-US" altLang="zh-CN" sz="2200" i="1">
                <a:latin typeface="Times New Roman" panose="02020603050405020304" charset="0"/>
                <a:cs typeface="Times New Roman" panose="02020603050405020304" charset="0"/>
              </a:rPr>
              <a:t> Specifically, Banks et al. (2021) propose that ethical leadership behavior comprises signals related to the enactment of prosocial values and expressions of moral emotions targeted at organizational stakeholders such as subordinates/followers.</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865886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Arranging and Connecting Citations Logically</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426210" y="1838960"/>
            <a:ext cx="9342120" cy="3848100"/>
          </a:xfrm>
          <a:prstGeom prst="rect">
            <a:avLst/>
          </a:prstGeom>
          <a:noFill/>
        </p:spPr>
        <p:txBody>
          <a:bodyPr wrap="square" rtlCol="0">
            <a:noAutofit/>
          </a:bodyPr>
          <a:lstStyle/>
          <a:p>
            <a:pPr marL="342900" indent="-342900" algn="just" fontAlgn="auto">
              <a:lnSpc>
                <a:spcPct val="125000"/>
              </a:lnSpc>
              <a:buClrTx/>
              <a:buSzTx/>
              <a:buFont typeface="Arial" panose="020B0604020202020204" pitchFamily="34" charset="0"/>
              <a:buChar char="•"/>
            </a:pPr>
            <a:r>
              <a:rPr lang="en-US" altLang="zh-CN" sz="2400" b="1">
                <a:solidFill>
                  <a:schemeClr val="accent2">
                    <a:lumMod val="75000"/>
                  </a:schemeClr>
                </a:solidFill>
                <a:latin typeface="Times New Roman" panose="02020603050405020304" charset="0"/>
                <a:cs typeface="Times New Roman" panose="02020603050405020304" charset="0"/>
              </a:rPr>
              <a:t>Similar idea: </a:t>
            </a:r>
            <a:r>
              <a:rPr lang="en-US" altLang="zh-CN" sz="2400">
                <a:solidFill>
                  <a:schemeClr val="tx1"/>
                </a:solidFill>
                <a:latin typeface="Times New Roman" panose="02020603050405020304" charset="0"/>
                <a:cs typeface="Times New Roman" panose="02020603050405020304" charset="0"/>
              </a:rPr>
              <a:t>words indicating additional</a:t>
            </a:r>
            <a:r>
              <a:rPr lang="en-US" altLang="zh-CN" sz="2400" i="1">
                <a:solidFill>
                  <a:schemeClr val="tx1"/>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sym typeface="+mn-ea"/>
              </a:rPr>
              <a:t>information</a:t>
            </a:r>
            <a:endParaRPr lang="en-US" altLang="zh-CN" sz="2400" i="1">
              <a:solidFill>
                <a:schemeClr val="tx1"/>
              </a:solidFill>
              <a:latin typeface="Times New Roman" panose="02020603050405020304" charset="0"/>
              <a:cs typeface="Times New Roman" panose="02020603050405020304" charset="0"/>
            </a:endParaRPr>
          </a:p>
          <a:p>
            <a:pPr indent="0" algn="just" fontAlgn="auto">
              <a:lnSpc>
                <a:spcPct val="125000"/>
              </a:lnSpc>
              <a:buClrTx/>
              <a:buSzTx/>
              <a:buFont typeface="Arial" panose="020B0604020202020204" pitchFamily="34" charset="0"/>
              <a:buNone/>
            </a:pPr>
            <a:r>
              <a:rPr lang="en-US" altLang="zh-CN" sz="2400" i="1">
                <a:solidFill>
                  <a:schemeClr val="tx1"/>
                </a:solidFill>
                <a:latin typeface="Times New Roman" panose="02020603050405020304" charset="0"/>
                <a:cs typeface="Times New Roman" panose="02020603050405020304" charset="0"/>
              </a:rPr>
              <a:t>    moreover, furthermore, similarly, also, other</a:t>
            </a:r>
            <a:r>
              <a:rPr lang="en-US" altLang="zh-CN" sz="2400">
                <a:solidFill>
                  <a:schemeClr val="tx1"/>
                </a:solidFill>
                <a:latin typeface="Times New Roman" panose="02020603050405020304" charset="0"/>
                <a:cs typeface="Times New Roman" panose="02020603050405020304" charset="0"/>
              </a:rPr>
              <a:t>, etc. </a:t>
            </a:r>
            <a:endParaRPr lang="en-US" altLang="zh-CN" sz="2400">
              <a:solidFill>
                <a:schemeClr val="tx1"/>
              </a:solidFill>
              <a:latin typeface="Times New Roman" panose="02020603050405020304" charset="0"/>
              <a:cs typeface="Times New Roman" panose="02020603050405020304" charset="0"/>
            </a:endParaRPr>
          </a:p>
          <a:p>
            <a:pPr marL="342900" indent="-342900" algn="just" fontAlgn="auto">
              <a:lnSpc>
                <a:spcPct val="125000"/>
              </a:lnSpc>
              <a:buClrTx/>
              <a:buSzTx/>
              <a:buFont typeface="Arial" panose="020B0604020202020204" pitchFamily="34" charset="0"/>
              <a:buChar char="•"/>
            </a:pPr>
            <a:endParaRPr lang="en-US" altLang="zh-CN" sz="2400">
              <a:solidFill>
                <a:schemeClr val="tx1"/>
              </a:solidFill>
              <a:latin typeface="Times New Roman" panose="02020603050405020304" charset="0"/>
              <a:cs typeface="Times New Roman" panose="02020603050405020304" charset="0"/>
            </a:endParaRPr>
          </a:p>
          <a:p>
            <a:pPr marL="342900" indent="-342900" algn="just" fontAlgn="auto">
              <a:lnSpc>
                <a:spcPct val="125000"/>
              </a:lnSpc>
              <a:buClrTx/>
              <a:buSzTx/>
              <a:buFont typeface="Arial" panose="020B0604020202020204" pitchFamily="34" charset="0"/>
              <a:buChar char="•"/>
            </a:pPr>
            <a:r>
              <a:rPr lang="en-US" altLang="zh-CN" sz="2400" b="1">
                <a:solidFill>
                  <a:schemeClr val="accent2">
                    <a:lumMod val="75000"/>
                  </a:schemeClr>
                </a:solidFill>
                <a:latin typeface="Times New Roman" panose="02020603050405020304" charset="0"/>
                <a:cs typeface="Times New Roman" panose="02020603050405020304" charset="0"/>
              </a:rPr>
              <a:t>Opposite ideas:</a:t>
            </a:r>
            <a:r>
              <a:rPr lang="en-US" altLang="zh-CN" sz="2400">
                <a:solidFill>
                  <a:schemeClr val="tx1"/>
                </a:solidFill>
                <a:latin typeface="Times New Roman" panose="02020603050405020304" charset="0"/>
                <a:cs typeface="Times New Roman" panose="02020603050405020304" charset="0"/>
              </a:rPr>
              <a:t> words signifying the relationship of contrast</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5000"/>
              </a:lnSpc>
              <a:buClrTx/>
              <a:buSzTx/>
              <a:buFont typeface="Arial" panose="020B0604020202020204" pitchFamily="34" charset="0"/>
              <a:buNone/>
            </a:pPr>
            <a:r>
              <a:rPr lang="en-US" altLang="zh-CN" sz="2400" i="1">
                <a:solidFill>
                  <a:schemeClr val="tx1"/>
                </a:solidFill>
                <a:latin typeface="Times New Roman" panose="02020603050405020304" charset="0"/>
                <a:cs typeface="Times New Roman" panose="02020603050405020304" charset="0"/>
              </a:rPr>
              <a:t>    however, nevertheless, by contrast, whereas,</a:t>
            </a:r>
            <a:r>
              <a:rPr lang="en-US" altLang="zh-CN" sz="2400">
                <a:solidFill>
                  <a:schemeClr val="tx1"/>
                </a:solidFill>
                <a:latin typeface="Times New Roman" panose="02020603050405020304" charset="0"/>
                <a:cs typeface="Times New Roman" panose="02020603050405020304" charset="0"/>
              </a:rPr>
              <a:t> etc. </a:t>
            </a:r>
            <a:endParaRPr lang="en-US" altLang="zh-CN" sz="2400">
              <a:solidFill>
                <a:schemeClr val="tx1"/>
              </a:solidFill>
              <a:latin typeface="Times New Roman" panose="02020603050405020304" charset="0"/>
              <a:cs typeface="Times New Roman" panose="02020603050405020304" charset="0"/>
            </a:endParaRPr>
          </a:p>
          <a:p>
            <a:pPr marL="342900" indent="-342900" algn="just" fontAlgn="auto">
              <a:lnSpc>
                <a:spcPct val="125000"/>
              </a:lnSpc>
              <a:buClrTx/>
              <a:buSzTx/>
              <a:buFont typeface="Arial" panose="020B0604020202020204" pitchFamily="34" charset="0"/>
              <a:buChar char="•"/>
            </a:pPr>
            <a:endParaRPr lang="en-US" altLang="zh-CN" sz="2400">
              <a:solidFill>
                <a:schemeClr val="tx1"/>
              </a:solidFill>
              <a:latin typeface="Times New Roman" panose="02020603050405020304" charset="0"/>
              <a:cs typeface="Times New Roman" panose="02020603050405020304" charset="0"/>
            </a:endParaRPr>
          </a:p>
          <a:p>
            <a:pPr marL="342900" indent="-342900" algn="just" fontAlgn="auto">
              <a:lnSpc>
                <a:spcPct val="125000"/>
              </a:lnSpc>
              <a:buClrTx/>
              <a:buSzTx/>
              <a:buFont typeface="Arial" panose="020B0604020202020204" pitchFamily="34" charset="0"/>
              <a:buChar char="•"/>
            </a:pPr>
            <a:r>
              <a:rPr lang="en-US" altLang="zh-CN" sz="2400" b="1">
                <a:solidFill>
                  <a:schemeClr val="accent2">
                    <a:lumMod val="75000"/>
                  </a:schemeClr>
                </a:solidFill>
                <a:latin typeface="Times New Roman" panose="02020603050405020304" charset="0"/>
                <a:cs typeface="Times New Roman" panose="02020603050405020304" charset="0"/>
              </a:rPr>
              <a:t>The specific evidence of the general idea:</a:t>
            </a:r>
            <a:r>
              <a:rPr lang="en-US" altLang="zh-CN" sz="2400">
                <a:solidFill>
                  <a:schemeClr val="tx1"/>
                </a:solidFill>
                <a:latin typeface="Times New Roman" panose="02020603050405020304" charset="0"/>
                <a:cs typeface="Times New Roman" panose="02020603050405020304" charset="0"/>
              </a:rPr>
              <a:t> </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5000"/>
              </a:lnSpc>
              <a:buClrTx/>
              <a:buSzTx/>
              <a:buFont typeface="Arial" panose="020B0604020202020204" pitchFamily="34" charset="0"/>
              <a:buNone/>
            </a:pPr>
            <a:r>
              <a:rPr lang="en-US" altLang="zh-CN" sz="2400" i="1">
                <a:solidFill>
                  <a:schemeClr val="tx1"/>
                </a:solidFill>
                <a:latin typeface="Times New Roman" panose="02020603050405020304" charset="0"/>
                <a:cs typeface="Times New Roman" panose="02020603050405020304" charset="0"/>
              </a:rPr>
              <a:t>    for example, for instance, specifically </a:t>
            </a:r>
            <a:endParaRPr lang="en-US" altLang="zh-CN" sz="2400" i="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14375"/>
            <a:ext cx="10050780" cy="5631180"/>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Whereas</a:t>
            </a:r>
            <a:r>
              <a:rPr lang="en-US" altLang="zh-CN" sz="2200" i="1">
                <a:latin typeface="Times New Roman" panose="02020603050405020304" charset="0"/>
                <a:cs typeface="Times New Roman" panose="02020603050405020304" charset="0"/>
              </a:rPr>
              <a:t> </a:t>
            </a:r>
            <a:r>
              <a:rPr lang="en-US" altLang="zh-CN" sz="2200" i="1" u="sng">
                <a:latin typeface="Times New Roman" panose="02020603050405020304" charset="0"/>
                <a:cs typeface="Times New Roman" panose="02020603050405020304" charset="0"/>
              </a:rPr>
              <a:t>some studies</a:t>
            </a:r>
            <a:r>
              <a:rPr lang="en-US" altLang="zh-CN" sz="2200" i="1">
                <a:latin typeface="Times New Roman" panose="02020603050405020304" charset="0"/>
                <a:cs typeface="Times New Roman" panose="02020603050405020304" charset="0"/>
              </a:rPr>
              <a:t> on the effects of workplace attire categorize the latter into formal vs. informal (Slepian et al., 2015),</a:t>
            </a:r>
            <a:r>
              <a:rPr lang="en-US" altLang="zh-CN" sz="2200" i="1" u="sng">
                <a:latin typeface="Times New Roman" panose="02020603050405020304" charset="0"/>
                <a:cs typeface="Times New Roman" panose="02020603050405020304" charset="0"/>
              </a:rPr>
              <a:t> others recognize</a:t>
            </a:r>
            <a:r>
              <a:rPr lang="en-US" altLang="zh-CN" sz="2200" i="1">
                <a:latin typeface="Times New Roman" panose="02020603050405020304" charset="0"/>
                <a:cs typeface="Times New Roman" panose="02020603050405020304" charset="0"/>
              </a:rPr>
              <a:t> that there are three main styles of attire that we encounter in business settings: business formal, business casual, and casual (Karl et al., 2013; Shinn et al., 2011).</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Prior research reveals that professional attire generally triggers favorable perceptions of the wearer, whether the latter is an employee or a candidate interviewing for a job (Carr et al., 2009; Ruetzler et al., 2012). </a:t>
            </a:r>
            <a:r>
              <a:rPr lang="en-US" altLang="zh-CN" sz="2200" b="1" i="1">
                <a:latin typeface="Times New Roman" panose="02020603050405020304" charset="0"/>
                <a:cs typeface="Times New Roman" panose="02020603050405020304" charset="0"/>
              </a:rPr>
              <a:t>For instance</a:t>
            </a:r>
            <a:r>
              <a:rPr lang="en-US" altLang="zh-CN" sz="2200" i="1">
                <a:latin typeface="Times New Roman" panose="02020603050405020304" charset="0"/>
                <a:cs typeface="Times New Roman" panose="02020603050405020304" charset="0"/>
              </a:rPr>
              <a:t>, Wood and Benitez (2003) suggest that those dressed in formal attire have higher credibility, are taken more seriously and are more likely to be regarded as “upper management material” by top executives. </a:t>
            </a:r>
            <a:r>
              <a:rPr lang="en-US" altLang="zh-CN" sz="2200" b="1" i="1">
                <a:latin typeface="Times New Roman" panose="02020603050405020304" charset="0"/>
                <a:cs typeface="Times New Roman" panose="02020603050405020304" charset="0"/>
              </a:rPr>
              <a:t>Other</a:t>
            </a:r>
            <a:r>
              <a:rPr lang="en-US" altLang="zh-CN" sz="2200" i="1">
                <a:latin typeface="Times New Roman" panose="02020603050405020304" charset="0"/>
                <a:cs typeface="Times New Roman" panose="02020603050405020304" charset="0"/>
              </a:rPr>
              <a:t> researchers </a:t>
            </a:r>
            <a:r>
              <a:rPr lang="en-US" altLang="zh-CN" sz="2200" b="1" i="1">
                <a:latin typeface="Times New Roman" panose="02020603050405020304" charset="0"/>
                <a:cs typeface="Times New Roman" panose="02020603050405020304" charset="0"/>
              </a:rPr>
              <a:t>also</a:t>
            </a:r>
            <a:r>
              <a:rPr lang="en-US" altLang="zh-CN" sz="2200" i="1">
                <a:latin typeface="Times New Roman" panose="02020603050405020304" charset="0"/>
                <a:cs typeface="Times New Roman" panose="02020603050405020304" charset="0"/>
              </a:rPr>
              <a:t> argue that formal attire signals positive occupational attributes, such as the following of norms and professionalism in an employee (Butler &amp; Roesel, 1989; Lukavsky et al., 1995; Slepian et al., 2015)</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865886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Relating Literature to Your Study</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426210" y="1838960"/>
            <a:ext cx="9342120" cy="2599690"/>
          </a:xfrm>
          <a:prstGeom prst="rect">
            <a:avLst/>
          </a:prstGeom>
          <a:noFill/>
        </p:spPr>
        <p:txBody>
          <a:bodyPr wrap="square" rtlCol="0">
            <a:noAutofit/>
          </a:bodyPr>
          <a:lstStyle/>
          <a:p>
            <a:pPr indent="0" algn="just" fontAlgn="auto">
              <a:lnSpc>
                <a:spcPct val="125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rPr>
              <a:t>As the purpose of literature is not to elevate or emphasize what has been done but to lead in to your current study, there should be statements that relate the citations to the thesis of your research. The focus of the current study usually follows the citations that point out the problems and limitations of previous studies.</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464820"/>
            <a:ext cx="10050780" cy="605472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However, concerns coming from an advanced chatbot, such as ChatGPT, were not well investigated in the education field.</a:t>
            </a:r>
            <a:r>
              <a:rPr lang="en-US" altLang="zh-CN" sz="2200" i="1">
                <a:latin typeface="Times New Roman" panose="02020603050405020304" charset="0"/>
                <a:cs typeface="Times New Roman" panose="02020603050405020304" charset="0"/>
              </a:rPr>
              <a:t> Therefore, it is not clear if ChatGPT will overcome the concerns found in previous chatbots or will even deepen them. Consequently, this may lead to a serious and quick protective reaction to a potential opportunity, such as New York City and Los Angeles unified schools’ banning of ChatGPT from educational networks due to the risk of using it to cheat in assignments (Shen-Berro, 2023; The Guardian, 2023). It is therefore important to investigate the concerns of using this technology, ChatGPT, in education to ensure safe use. </a:t>
            </a:r>
            <a:r>
              <a:rPr lang="en-US" altLang="zh-CN" sz="2200" b="1" i="1">
                <a:latin typeface="Times New Roman" panose="02020603050405020304" charset="0"/>
                <a:cs typeface="Times New Roman" panose="02020603050405020304" charset="0"/>
              </a:rPr>
              <a:t>The purpose of this study is, therefore, to examine chatbots in education and for this purpose, the study approaches ChatGPT as a representative case of an advanced chatbot among early adopters. In this regard, this study answers the following research question: What are the concerns of using chatbots, specifically ChatGPT, in education?</a:t>
            </a:r>
            <a:endParaRPr lang="en-US" altLang="zh-CN" sz="2200" b="1"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09955" y="955040"/>
            <a:ext cx="104870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Since the beginning of the 21st century, Europe (SMART-1), Japan (SELENE), India (Chandrayaan-1, Chandrayaan-2), United States (LRO, GRAIL, LADEE), Israel (Beresheet), and China (CE-1, CE-2, CE-3, CE-4) have carried out several lunar exploration missions acquiring many new discoveries and achievements (Foing et al., 2007; Kato et al., 2010; Goswami &amp; Annadurai, 2009; Petro &amp; Keller, 2014; Zuber et al., 2013; Hor</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á</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nyi et al., 2014; Clery, 2019; Ouyang et al., 2010; Li et al., 2019a; Li et al., 2019b).</a:t>
            </a:r>
            <a:endParaRPr lang="en-US" altLang="zh-CN" sz="2400" dirty="0">
              <a:solidFill>
                <a:schemeClr val="tx2"/>
              </a:solidFill>
              <a:latin typeface="Times New Roman" panose="02020603050405020304" charset="0"/>
              <a:ea typeface="方正细谭黑简体"/>
              <a:cs typeface="Times New Roman" panose="02020603050405020304" charset="0"/>
              <a:sym typeface="+mn-ea"/>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In 2005, during the demonstration of China’s Lunar Exploration Program, Ouyang et al. summarized 14 key science concepts which are closely relevant to lunar exploration (Ouyang et al., 2005; Li et al., 2019b). In 2006, a new understanding of the lunar geologic structure and its evolution was proposed by a number of planetary scientists,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18845" y="1005840"/>
            <a:ext cx="10250170" cy="50914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and 9 key concepts for current lunar science were summarized according to the comprehensive research results obtained based on remote sensing data from Clementine and Lunar Prospector missions, exploration data from 6 Apollo manned lunar exploration missions, and laboratory analysis of returned lunar samples and meteorites (Jolliff, 2000; Jolliff et al., 2006). In 2007, 8 key science concepts were addressed in the report “Scientific Context for Exploration of the Moon” (NRC 2007) and several science goals were added in 2011 (NRC 2011). In 2017, Lunar Exploration and Analysis Group (LEAG) updated and improved 11 core scientific concepts of lunar exploration, and proposed research suggestions for these scientific concepts in “Advancing Science of the Moon” (LEAG, 2017) based on the NRC report. In 2019, European Space Agency (ESA) also proposed 7 lunar science activities of higher priority for the next decade (ESA, 2019).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908685" y="803275"/>
            <a:ext cx="10420985"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To date, there have been 20 successful manned and unmanned soft-landing missions on the Moon, including Surveyor series missions, Apollo series missions, Luna series missions and CE series missions. All lunar soft landing sites are located in the lunar near side in the middle or low latitudes (−45</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S–45</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N) except for CE-4. Constrainedly the spatial distribution of the available landing sites, many core lunar science goals could not be fully accomplished (LEAG, 2017). Several reasons can account for this. Firstly, there were too few landing sites in the lunar far side. The corresponding field work such as in-situ dating, in-situ elemental and mineralogical analysis, and low frequency radio observation of lunar far side could not be well conducted, which will impede the study of some science goals provided in NRC (2007). For example, the science concept 1 in NRC (2007) (The bombardment history of the inner Solar System is uniquely revealed on the Moon) cannot be answered since the biggest impact basin of the Moon (SPA) is in the lunar far side lacking effective in-situ exploration.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908050" y="910590"/>
            <a:ext cx="10495280" cy="53943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Secondly, no landing sites are located at the high latitude region (60</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N–90</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N or 60</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S–90</a:t>
            </a:r>
            <a:r>
              <a:rPr lang="zh-CN"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 leading to the insufficient support to the in-situ analyses and the return of cryogenically preserved samples of the lunar polar region, which will impede the study of science concept 4 in NRC (2007): The lunar poles are special environments that may bear witness to the volatile flux over the latter part of Solar System history. Thirdly, according to the Mare Unit classification method (Chevrel et al., 2002), the lunar mare could be classified into M1–M5 units by iron, Titanium (Ti), and Thorium (Th) contents. M1 and M2 are high-Ti mare basalts with different Th contents. M3 and M4 units also of different Th contents contain less Ti than M1 and M2 sites. M5 is the unit with very low Ti levels, and the lowest Fe content as well. Lunar samples from M1, M3 and M4 were collected in the Luna and Apollo missions, but the samples from M2, M5 were still not available (Kring &amp; Durda, 2012).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79475" y="868680"/>
            <a:ext cx="10524490" cy="53765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lack of specific type of mare rocks will impede the study of science concept 3 in NRC (2007): Key planetary processes are manifested in the diversity of lunar crustal rock.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Fourthly, according to the research from LPI-JSC (Lunar and Planetary Institute, Johnson Space Center) for Lunar Science and Exploration, the youngest lunar samples obtained from the Apollo and Luna sample return missions have an age of 3.08 Ga, and the youngest lunar meteorite (basalt) has an age of 2.8 Ga (Fagan et al., 2002). The lack of younger lunar samples could affect the reliability of the calibration curve generated on the basis of the crater formation rate and absolute crater age in lunar chronology (Kring &amp; Durda, 2012), and thus impedes the study of science concept 5 in NRC (2007): Lunar volcanism provides a window into the thermal and compositional evolution of the Moon.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TABLE_ENDDRAG_ORIGIN_RECT" val="699*196"/>
  <p:tag name="TABLE_ENDDRAG_RECT" val="114*159*699*196"/>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TABLE_ENDDRAG_ORIGIN_RECT" val="699*196"/>
  <p:tag name="TABLE_ENDDRAG_RECT" val="114*159*699*196"/>
</p:tagLst>
</file>

<file path=ppt/tags/tag25.xml><?xml version="1.0" encoding="utf-8"?>
<p:tagLst xmlns:p="http://schemas.openxmlformats.org/presentationml/2006/main">
  <p:tag name="TABLE_ENDDRAG_ORIGIN_RECT" val="837*434"/>
  <p:tag name="TABLE_ENDDRAG_RECT" val="57*57*837*434"/>
</p:tagLst>
</file>

<file path=ppt/tags/tag26.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7.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9.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1.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2.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3.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4.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5.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6.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7.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35317</Words>
  <Application>WPS 演示</Application>
  <PresentationFormat>宽屏</PresentationFormat>
  <Paragraphs>499</Paragraphs>
  <Slides>46</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46</vt:i4>
      </vt:variant>
    </vt:vector>
  </HeadingPairs>
  <TitlesOfParts>
    <vt:vector size="66"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Calibri</vt:lpstr>
      <vt:lpstr>等线 Light</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336</cp:revision>
  <dcterms:created xsi:type="dcterms:W3CDTF">2021-05-06T02:24:00Z</dcterms:created>
  <dcterms:modified xsi:type="dcterms:W3CDTF">2025-01-07T07:29:30Z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7ACF0155444B45599DABF6D348D8F331_13</vt:lpwstr>
  </property>
  <property fmtid="{D5CDD505-2E9C-101B-9397-08002B2CF9AE}" pid="3" name="KSOProductBuildVer">
    <vt:lpwstr>2052-12.1.0.19770</vt:lpwstr>
  </property>
</Properties>
</file>