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679" r:id="rId9"/>
    <p:sldId id="680" r:id="rId10"/>
    <p:sldId id="542" r:id="rId11"/>
    <p:sldId id="541" r:id="rId12"/>
    <p:sldId id="385" r:id="rId13"/>
    <p:sldId id="681" r:id="rId14"/>
    <p:sldId id="683" r:id="rId15"/>
    <p:sldId id="688" r:id="rId16"/>
    <p:sldId id="684" r:id="rId17"/>
    <p:sldId id="685" r:id="rId18"/>
    <p:sldId id="686" r:id="rId19"/>
    <p:sldId id="687" r:id="rId20"/>
    <p:sldId id="689" r:id="rId21"/>
    <p:sldId id="419" r:id="rId22"/>
    <p:sldId id="691" r:id="rId23"/>
    <p:sldId id="690" r:id="rId24"/>
    <p:sldId id="422" r:id="rId25"/>
    <p:sldId id="692" r:id="rId26"/>
    <p:sldId id="693" r:id="rId27"/>
    <p:sldId id="694" r:id="rId28"/>
    <p:sldId id="695" r:id="rId29"/>
    <p:sldId id="696" r:id="rId30"/>
    <p:sldId id="656" r:id="rId31"/>
    <p:sldId id="436" r:id="rId32"/>
    <p:sldId id="433" r:id="rId33"/>
    <p:sldId id="697" r:id="rId34"/>
    <p:sldId id="698" r:id="rId35"/>
    <p:sldId id="699" r:id="rId36"/>
    <p:sldId id="700" r:id="rId37"/>
    <p:sldId id="701" r:id="rId38"/>
    <p:sldId id="702" r:id="rId39"/>
    <p:sldId id="446"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3" userDrawn="1">
          <p15:clr>
            <a:srgbClr val="A4A3A4"/>
          </p15:clr>
        </p15:guide>
        <p15:guide id="2" pos="381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3973"/>
        <p:guide pos="3814"/>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27.xml"/><Relationship Id="rId5" Type="http://schemas.openxmlformats.org/officeDocument/2006/relationships/slide" Target="slide18.xml"/><Relationship Id="rId4" Type="http://schemas.openxmlformats.org/officeDocument/2006/relationships/slide" Target="slide7.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3" Type="http://schemas.openxmlformats.org/officeDocument/2006/relationships/notesSlide" Target="../notesSlides/notesSlide11.xml"/><Relationship Id="rId22" Type="http://schemas.openxmlformats.org/officeDocument/2006/relationships/slideLayout" Target="../slideLayouts/slideLayout3.xml"/><Relationship Id="rId21" Type="http://schemas.openxmlformats.org/officeDocument/2006/relationships/tags" Target="../tags/tag48.xml"/><Relationship Id="rId20" Type="http://schemas.openxmlformats.org/officeDocument/2006/relationships/tags" Target="../tags/tag47.xml"/><Relationship Id="rId2" Type="http://schemas.openxmlformats.org/officeDocument/2006/relationships/tags" Target="../tags/tag29.xml"/><Relationship Id="rId19" Type="http://schemas.openxmlformats.org/officeDocument/2006/relationships/tags" Target="../tags/tag46.xml"/><Relationship Id="rId18" Type="http://schemas.openxmlformats.org/officeDocument/2006/relationships/tags" Target="../tags/tag45.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713105"/>
            <a:ext cx="10487025" cy="559435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Sample 2: APA style</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ctr" fontAlgn="auto">
              <a:lnSpc>
                <a:spcPct val="125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Guided Imagery and Progressive Muscle Relaxation in Group Psychotherapy</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A majority of Americans experience stress in their daily lives (American Psychological Association, 2017). Thus, an important goal of psychological research is to evaluate techniques that promote stress reduction and relaxation. Two techniques that have been associated with reduced stress and increased relaxation in psychotherapy contexts are guided imagery and progressive muscle relaxation (McGuigan &amp; Lehrer, 2007). Guided imagery aids individuals in connecting their internal and external experiences, allowing them, for example, to feel calmer externally because they practice thinking about calming imagery. Progressive muscle relaxation involves diaphragmatic breathing and the tensing and releasing of 16 major muscle groups; together these behaviors lead individuals to a more relaxed state (Jacobson, 1938; Trakhtenberg, 2008). </a:t>
            </a:r>
            <a:r>
              <a:rPr lang="en-US" altLang="zh-CN" sz="2000">
                <a:solidFill>
                  <a:schemeClr val="tx2"/>
                </a:solidFill>
                <a:latin typeface="Times New Roman" panose="02020603050405020304" charset="0"/>
                <a:cs typeface="Times New Roman" panose="02020603050405020304" charset="0"/>
                <a:sym typeface="+mn-ea"/>
              </a:rPr>
              <a:t>Guided imagery and progressive muscle relaxation are both cognitive behavioral techniques (Yalom &amp; Leszcz, 2005) in which individuals focus on the relationship among thoughts, emotions, and behaviors (White, 2000).</a:t>
            </a:r>
            <a:endParaRPr lang="en-US" altLang="zh-CN" sz="20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713105"/>
            <a:ext cx="10587990" cy="559435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0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000" b="1" dirty="0">
                <a:solidFill>
                  <a:schemeClr val="tx2"/>
                </a:solidFill>
                <a:latin typeface="Times New Roman" panose="02020603050405020304" charset="0"/>
                <a:ea typeface="方正细谭黑简体"/>
                <a:cs typeface="Times New Roman" panose="02020603050405020304" charset="0"/>
                <a:sym typeface="Calibri Light" panose="020F0302020204030204"/>
              </a:rPr>
              <a:t>References</a:t>
            </a:r>
            <a:endParaRPr lang="en-US" altLang="zh-CN" sz="20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508000" algn="just" fontAlgn="auto">
              <a:lnSpc>
                <a:spcPct val="125000"/>
              </a:lnSpc>
              <a:extLst>
                <a:ext uri="{35155182-B16C-46BC-9424-99874614C6A1}">
                  <wpsdc:indentchars xmlns:wpsdc="http://www.wps.cn/officeDocument/2017/drawingmlCustomData" val="-200" checksum="653400869"/>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American Psychological Association. (2017). </a:t>
            </a:r>
            <a:r>
              <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rPr>
              <a:t>Stress in America: The state of our nation.</a:t>
            </a: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 https://www.apa.org/news/press/releases/stress/2017/state-nation.pdf</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Jacobson, E. (1938). </a:t>
            </a:r>
            <a:r>
              <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rPr>
              <a:t>Progressive relaxation</a:t>
            </a: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 (2nd ed.). University of Chicago Press.</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McGuigan, F. J. &amp; Lehrer, P. M. (2007). Progressive relaxation: Origins, principles, and clinical </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0" algn="just" fontAlgn="auto">
              <a:lnSpc>
                <a:spcPct val="125000"/>
              </a:lnSpc>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applications. In P. M. Lehrer, R. L. Woolfolk &amp; W. E. Sime (Eds.), </a:t>
            </a:r>
            <a:r>
              <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rPr>
              <a:t>Principles and practice of stress management</a:t>
            </a: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 (3rd ed., pp. 57–87). Guilford Press.</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508000" algn="just" fontAlgn="auto">
              <a:lnSpc>
                <a:spcPct val="125000"/>
              </a:lnSpc>
              <a:extLst>
                <a:ext uri="{35155182-B16C-46BC-9424-99874614C6A1}">
                  <wpsdc:indentchars xmlns:wpsdc="http://www.wps.cn/officeDocument/2017/drawingmlCustomData" val="-200" checksum="653400869"/>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Trakhtenberg, E. C. (2008). The effects of guided imagery on the immune system: A critical review. </a:t>
            </a:r>
            <a:r>
              <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rPr>
              <a:t>International Journal of Neuroscience</a:t>
            </a: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 118(6), 839–855. http://doi.org/fxfsbq</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508000" algn="just" fontAlgn="auto">
              <a:lnSpc>
                <a:spcPct val="125000"/>
              </a:lnSpc>
              <a:extLst>
                <a:ext uri="{35155182-B16C-46BC-9424-99874614C6A1}">
                  <wpsdc:indentchars xmlns:wpsdc="http://www.wps.cn/officeDocument/2017/drawingmlCustomData" val="-200" checksum="653400869"/>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White, J. R. (2000). Introduction. In J. R. White &amp; A. S. Freeman (Eds.), </a:t>
            </a:r>
            <a:r>
              <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rPr>
              <a:t>Cognitive-behavioral group therapy: For specific problems and populations</a:t>
            </a: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 (pp. 3–25). American Psychological Association. https://doi.org/10.1037/10352-001</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508000" algn="just" fontAlgn="auto">
              <a:lnSpc>
                <a:spcPct val="125000"/>
              </a:lnSpc>
              <a:extLst>
                <a:ext uri="{35155182-B16C-46BC-9424-99874614C6A1}">
                  <wpsdc:indentchars xmlns:wpsdc="http://www.wps.cn/officeDocument/2017/drawingmlCustomData" val="-200" checksum="653400869"/>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Yalom, I. D. &amp; Leszcz, M. (2005). </a:t>
            </a:r>
            <a:r>
              <a:rPr lang="en-US" altLang="zh-CN" sz="2000" i="1" dirty="0">
                <a:solidFill>
                  <a:schemeClr val="tx2"/>
                </a:solidFill>
                <a:latin typeface="Times New Roman" panose="02020603050405020304" charset="0"/>
                <a:ea typeface="方正细谭黑简体"/>
                <a:cs typeface="Times New Roman" panose="02020603050405020304" charset="0"/>
                <a:sym typeface="Calibri Light" panose="020F0302020204030204"/>
              </a:rPr>
              <a:t>The theory and practice of group psychotherapy</a:t>
            </a: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 (5th ed.). Basic Books.</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708660"/>
            <a:ext cx="8662035" cy="953135"/>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Complete the major differences in the format of the above samples.</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custDataLst>
              <p:tags r:id="rId2"/>
            </p:custDataLst>
          </p:nvPr>
        </p:nvGraphicFramePr>
        <p:xfrm>
          <a:off x="1554480" y="1803400"/>
          <a:ext cx="8937625" cy="4307205"/>
        </p:xfrm>
        <a:graphic>
          <a:graphicData uri="http://schemas.openxmlformats.org/drawingml/2006/table">
            <a:tbl>
              <a:tblPr firstRow="1" bandRow="1">
                <a:tableStyleId>{5940675A-B579-460E-94D1-54222C63F5DA}</a:tableStyleId>
              </a:tblPr>
              <a:tblGrid>
                <a:gridCol w="4796790"/>
                <a:gridCol w="4140835"/>
              </a:tblGrid>
              <a:tr h="429260">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APA</a:t>
                      </a:r>
                      <a:endParaRPr lang="en-US" altLang="zh-CN" sz="20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428625">
                <a:tc>
                  <a:txBody>
                    <a:bodyPr/>
                    <a:p>
                      <a:pPr>
                        <a:buNone/>
                      </a:pPr>
                      <a:r>
                        <a:rPr lang="en-US" altLang="zh-CN" sz="2000">
                          <a:latin typeface="Times New Roman" panose="02020603050405020304" charset="0"/>
                          <a:cs typeface="Times New Roman" panose="02020603050405020304" charset="0"/>
                        </a:rPr>
                        <a:t>Headings of the bibliography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9260">
                <a:tc>
                  <a:txBody>
                    <a:bodyPr/>
                    <a:p>
                      <a:pPr>
                        <a:buNone/>
                      </a:pPr>
                      <a:r>
                        <a:rPr lang="en-US" altLang="zh-CN" sz="2000">
                          <a:latin typeface="Times New Roman" panose="02020603050405020304" charset="0"/>
                          <a:cs typeface="Times New Roman" panose="02020603050405020304" charset="0"/>
                        </a:rPr>
                        <a:t>In-text citation patterns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sym typeface="+mn-ea"/>
                        </a:rPr>
                        <a:t>Name-year</a:t>
                      </a: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8625">
                <a:tc>
                  <a:txBody>
                    <a:bodyPr/>
                    <a:p>
                      <a:pPr>
                        <a:buNone/>
                      </a:pPr>
                      <a:r>
                        <a:rPr lang="en-US" altLang="zh-CN" sz="2000">
                          <a:latin typeface="Times New Roman" panose="02020603050405020304" charset="0"/>
                          <a:cs typeface="Times New Roman" panose="02020603050405020304" charset="0"/>
                        </a:rPr>
                        <a:t>Order of the entries in the bibliography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72795">
                <a:tc>
                  <a:txBody>
                    <a:bodyPr/>
                    <a:p>
                      <a:pPr>
                        <a:buNone/>
                      </a:pPr>
                      <a:r>
                        <a:rPr lang="en-US" altLang="zh-CN" sz="2000">
                          <a:latin typeface="Times New Roman" panose="02020603050405020304" charset="0"/>
                          <a:cs typeface="Times New Roman" panose="02020603050405020304" charset="0"/>
                        </a:rPr>
                        <a:t>Name of the authors in the bibliography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67360">
                <a:tc>
                  <a:txBody>
                    <a:bodyPr/>
                    <a:p>
                      <a:pPr>
                        <a:buNone/>
                      </a:pPr>
                      <a:r>
                        <a:rPr lang="en-US" altLang="zh-CN" sz="2000">
                          <a:latin typeface="Times New Roman" panose="02020603050405020304" charset="0"/>
                          <a:cs typeface="Times New Roman" panose="02020603050405020304" charset="0"/>
                        </a:rPr>
                        <a:t>Position of the publication date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After the authors’ name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93395">
                <a:tc>
                  <a:txBody>
                    <a:bodyPr/>
                    <a:p>
                      <a:pPr>
                        <a:buNone/>
                      </a:pPr>
                      <a:r>
                        <a:rPr lang="en-US" altLang="zh-CN" sz="2000">
                          <a:latin typeface="Times New Roman" panose="02020603050405020304" charset="0"/>
                          <a:cs typeface="Times New Roman" panose="02020603050405020304" charset="0"/>
                        </a:rPr>
                        <a:t>Capitalization of the titles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8625">
                <a:tc>
                  <a:txBody>
                    <a:bodyPr/>
                    <a:p>
                      <a:pPr>
                        <a:buNone/>
                      </a:pPr>
                      <a:r>
                        <a:rPr lang="en-US" altLang="zh-CN" sz="2000">
                          <a:latin typeface="Times New Roman" panose="02020603050405020304" charset="0"/>
                          <a:cs typeface="Times New Roman" panose="02020603050405020304" charset="0"/>
                        </a:rPr>
                        <a:t>Italicizing books’ titles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9260">
                <a:tc>
                  <a:txBody>
                    <a:bodyPr/>
                    <a:p>
                      <a:pPr>
                        <a:buNone/>
                      </a:pPr>
                      <a:r>
                        <a:rPr lang="en-US" altLang="zh-CN" sz="2000">
                          <a:latin typeface="Times New Roman" panose="02020603050405020304" charset="0"/>
                          <a:cs typeface="Times New Roman" panose="02020603050405020304" charset="0"/>
                        </a:rPr>
                        <a:t>Using quotation marks for titles of articles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6" name="文本框 5"/>
          <p:cNvSpPr txBox="1"/>
          <p:nvPr/>
        </p:nvSpPr>
        <p:spPr>
          <a:xfrm>
            <a:off x="6337300" y="2274570"/>
            <a:ext cx="346837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References</a:t>
            </a:r>
            <a:endParaRPr lang="en-US" altLang="zh-CN" sz="20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6337300" y="3141345"/>
            <a:ext cx="3914775" cy="398780"/>
          </a:xfrm>
          <a:prstGeom prst="rect">
            <a:avLst/>
          </a:prstGeom>
          <a:noFill/>
        </p:spPr>
        <p:txBody>
          <a:bodyPr wrap="square" rtlCol="0">
            <a:spAutoFit/>
          </a:bodyPr>
          <a:p>
            <a:pPr>
              <a:buNone/>
            </a:pPr>
            <a:r>
              <a:rPr lang="en-US" altLang="zh-CN" sz="2000">
                <a:solidFill>
                  <a:srgbClr val="FF0000"/>
                </a:solidFill>
                <a:latin typeface="Times New Roman" panose="02020603050405020304" charset="0"/>
                <a:cs typeface="Times New Roman" panose="02020603050405020304" charset="0"/>
                <a:sym typeface="+mn-ea"/>
              </a:rPr>
              <a:t>Alphabetical</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6337300" y="3540125"/>
            <a:ext cx="3914775" cy="70675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Surname, Initials of the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given name</a:t>
            </a:r>
            <a:endParaRPr lang="en-US" altLang="zh-CN" sz="2000">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6337300" y="4763770"/>
            <a:ext cx="391477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Only the first word</a:t>
            </a:r>
            <a:endParaRPr lang="en-US" altLang="zh-CN" sz="20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6337300" y="5240655"/>
            <a:ext cx="391477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Yes</a:t>
            </a:r>
            <a:endParaRPr lang="en-US" altLang="zh-CN" sz="20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6414135" y="5679440"/>
            <a:ext cx="391477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No</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5" grpId="0"/>
      <p:bldP spid="5" grpId="1"/>
      <p:bldP spid="9" grpId="0"/>
      <p:bldP spid="9" grpId="1"/>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713105"/>
            <a:ext cx="10487025" cy="559435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Sample 3: </a:t>
            </a:r>
            <a:r>
              <a:rPr lang="en-US" altLang="zh-CN" sz="2400" b="1" dirty="0">
                <a:solidFill>
                  <a:schemeClr val="accent2">
                    <a:lumMod val="75000"/>
                  </a:schemeClr>
                </a:solidFill>
                <a:latin typeface="Times New Roman" panose="02020603050405020304" charset="0"/>
                <a:cs typeface="Times New Roman" panose="02020603050405020304" charset="0"/>
                <a:sym typeface="Calibri Light" panose="020F0302020204030204"/>
              </a:rPr>
              <a:t>CSE style (citation-sequence format)</a:t>
            </a:r>
            <a:endParaRPr lang="en-US" altLang="zh-CN" sz="2400" b="1" dirty="0">
              <a:solidFill>
                <a:schemeClr val="accent2">
                  <a:lumMod val="75000"/>
                </a:schemeClr>
              </a:solidFill>
              <a:latin typeface="Times New Roman" panose="02020603050405020304" charset="0"/>
              <a:cs typeface="Times New Roman" panose="02020603050405020304" charset="0"/>
              <a:sym typeface="Calibri Light" panose="020F0302020204030204"/>
            </a:endParaRPr>
          </a:p>
          <a:p>
            <a:pPr indent="0" algn="ctr" fontAlgn="auto">
              <a:lnSpc>
                <a:spcPct val="125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Hypothermia, the Diving Reflex, and Survival</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Drowning and near-drowning incidents are leading causes of mortality and morbidity in both children1 and adults2. Over the past 30 years, there has been considerable interest in cold-water immersion incidents, particularly the reasons for the survival of some victims under seemingly fatal conditions. Research suggests that both hypothermia and a “mammalian diving reflex” (MDR) may account for survival in many near-drowning episodes3. However, the extent to which these two processes interact is not fully understood. Controversy also exists regarding the effect of the victim’s age on the physiological responses to cold-water immersion. In this paper, I provide an overview of recent research on the protective value of hypothermia and the MDR in cold-water immersions. I also examine hypotheses concerning the effects of age on these processes and conclude with suggestions about future lines of research that may lead to improved patient care.</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08000" algn="just" fontAlgn="auto">
              <a:lnSpc>
                <a:spcPct val="125000"/>
              </a:lnSpc>
              <a:extLst>
                <a:ext uri="{35155182-B16C-46BC-9424-99874614C6A1}">
                  <wpsdc:indentchars xmlns:wpsdc="http://www.wps.cn/officeDocument/2017/drawingmlCustomData" val="200" checksum="282533468"/>
                </a:ext>
              </a:extLst>
            </a:pP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85190" y="1194435"/>
            <a:ext cx="10434955" cy="471424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0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000" b="1" dirty="0">
                <a:solidFill>
                  <a:schemeClr val="tx2"/>
                </a:solidFill>
                <a:latin typeface="Times New Roman" panose="02020603050405020304" charset="0"/>
                <a:ea typeface="方正细谭黑简体"/>
                <a:cs typeface="Times New Roman" panose="02020603050405020304" charset="0"/>
                <a:sym typeface="Calibri Light" panose="020F0302020204030204"/>
              </a:rPr>
              <a:t>References</a:t>
            </a:r>
            <a:endParaRPr lang="en-US" altLang="zh-CN" sz="20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508000" algn="just" fontAlgn="auto">
              <a:lnSpc>
                <a:spcPct val="125000"/>
              </a:lnSpc>
              <a:extLst>
                <a:ext uri="{35155182-B16C-46BC-9424-99874614C6A1}">
                  <wpsdc:indentchars xmlns:wpsdc="http://www.wps.cn/officeDocument/2017/drawingmlCustomData" val="-200" checksum="653400869"/>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1. Kallas H. J., O’Rourke P. P. Drowning and immersion injuries in children. Current Opinion in Pediatrics. 1993; 5(3):295–302. </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508000" algn="just" fontAlgn="auto">
              <a:lnSpc>
                <a:spcPct val="125000"/>
              </a:lnSpc>
              <a:extLst>
                <a:ext uri="{35155182-B16C-46BC-9424-99874614C6A1}">
                  <wpsdc:indentchars xmlns:wpsdc="http://www.wps.cn/officeDocument/2017/drawingmlCustomData" val="-200" checksum="653400869"/>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2. Keatinge W. R. Accidental immersion hypothermia and drowning. Practitioner. 1997; 219(1310):183–187. </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3. Gooden B. A. Why some people do not drown—hypothermia versus the diving response. The </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2" indent="-508000" algn="just" fontAlgn="auto">
              <a:lnSpc>
                <a:spcPct val="125000"/>
              </a:lnSpc>
              <a:extLst>
                <a:ext uri="{35155182-B16C-46BC-9424-99874614C6A1}">
                  <wpsdc:indentchars xmlns:wpsdc="http://www.wps.cn/officeDocument/2017/drawingmlCustomData" val="-200" checksum="653400869"/>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Medical Journal of Australia. 1992; 157(9):629–632.</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713105"/>
            <a:ext cx="10487025" cy="559435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Sample 4: </a:t>
            </a:r>
            <a:r>
              <a:rPr lang="en-US" altLang="zh-CN" sz="2400" b="1" dirty="0">
                <a:solidFill>
                  <a:schemeClr val="accent2">
                    <a:lumMod val="75000"/>
                  </a:schemeClr>
                </a:solidFill>
                <a:latin typeface="Times New Roman" panose="02020603050405020304" charset="0"/>
                <a:cs typeface="Times New Roman" panose="02020603050405020304" charset="0"/>
                <a:sym typeface="Calibri Light" panose="020F0302020204030204"/>
              </a:rPr>
              <a:t>CSE style (name-year format)</a:t>
            </a:r>
            <a:endParaRPr lang="en-US" altLang="zh-CN" sz="2400" b="1" dirty="0">
              <a:solidFill>
                <a:schemeClr val="accent2">
                  <a:lumMod val="75000"/>
                </a:schemeClr>
              </a:solidFill>
              <a:latin typeface="Times New Roman" panose="02020603050405020304" charset="0"/>
              <a:cs typeface="Times New Roman" panose="02020603050405020304" charset="0"/>
              <a:sym typeface="Calibri Light" panose="020F0302020204030204"/>
            </a:endParaRPr>
          </a:p>
          <a:p>
            <a:pPr indent="0" algn="ctr" fontAlgn="auto">
              <a:lnSpc>
                <a:spcPct val="125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Hypothermia, the Diving Reflex, and Survival</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Drowning and near-drowning incidents are leading causes of mortality and morbidity in both children1 and adults2. Over the past 30 years, there has been considerable interest in cold-water immersion incidents, particularly the reasons for the survival of some victims under seemingly fatal conditions. Research suggests that both hypothermia and a “mammalian diving reflex” (MDR) may account for survival in many near-drowning episodes3. However, the extent to which these two processes interact is not fully understood. Controversy also exists regarding the effect of the victim’s age on the physiological responses to cold-water immersion. In this paper, I provide an overview of recent research on the protective value of hypothermia and the MDR in cold-water immersions. I also examine hypotheses concerning the effects of age on these processes and conclude with suggestions about future lines of research that may lead to improved patient care.</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08000" algn="just" fontAlgn="auto">
              <a:lnSpc>
                <a:spcPct val="125000"/>
              </a:lnSpc>
              <a:extLst>
                <a:ext uri="{35155182-B16C-46BC-9424-99874614C6A1}">
                  <wpsdc:indentchars xmlns:wpsdc="http://www.wps.cn/officeDocument/2017/drawingmlCustomData" val="200" checksum="282533468"/>
                </a:ext>
              </a:extLst>
            </a:pP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7255" y="1194435"/>
            <a:ext cx="10411460" cy="471424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0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000" b="1" dirty="0">
                <a:solidFill>
                  <a:schemeClr val="tx2"/>
                </a:solidFill>
                <a:latin typeface="Times New Roman" panose="02020603050405020304" charset="0"/>
                <a:ea typeface="方正细谭黑简体"/>
                <a:cs typeface="Times New Roman" panose="02020603050405020304" charset="0"/>
                <a:sym typeface="Calibri Light" panose="020F0302020204030204"/>
              </a:rPr>
              <a:t>References</a:t>
            </a:r>
            <a:endParaRPr lang="en-US" altLang="zh-CN" sz="20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508000" algn="just" fontAlgn="auto">
              <a:lnSpc>
                <a:spcPct val="125000"/>
              </a:lnSpc>
              <a:extLst>
                <a:ext uri="{35155182-B16C-46BC-9424-99874614C6A1}">
                  <wpsdc:indentchars xmlns:wpsdc="http://www.wps.cn/officeDocument/2017/drawingmlCustomData" val="-200" checksum="653400869"/>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Gooden B. A. 1992. Why some people do not drown—hypothermia versus the diving response. The Medical Journal of Australia. </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508000" algn="just" fontAlgn="auto">
              <a:lnSpc>
                <a:spcPct val="125000"/>
              </a:lnSpc>
              <a:extLst>
                <a:ext uri="{35155182-B16C-46BC-9424-99874614C6A1}">
                  <wpsdc:indentchars xmlns:wpsdc="http://www.wps.cn/officeDocument/2017/drawingmlCustomData" val="-200" checksum="653400869"/>
                </a:ext>
              </a:extLst>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Kallas H. J., O’Rourke P. P. 1993. Drowning and immersion injuries in children. Current Opinion in Pediatrics. </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rPr>
              <a:t>Keatinge W. R. 1997. Accidental immersion hypothermia and drowning. Practitioner.</a:t>
            </a: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0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031875" y="454660"/>
            <a:ext cx="993648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Complete the major differences in the format of the above samples.</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custDataLst>
              <p:tags r:id="rId2"/>
            </p:custDataLst>
          </p:nvPr>
        </p:nvGraphicFramePr>
        <p:xfrm>
          <a:off x="1285875" y="1046480"/>
          <a:ext cx="9613900" cy="5345430"/>
        </p:xfrm>
        <a:graphic>
          <a:graphicData uri="http://schemas.openxmlformats.org/drawingml/2006/table">
            <a:tbl>
              <a:tblPr firstRow="1" bandRow="1">
                <a:tableStyleId>{5940675A-B579-460E-94D1-54222C63F5DA}</a:tableStyleId>
              </a:tblPr>
              <a:tblGrid>
                <a:gridCol w="4695825"/>
                <a:gridCol w="4918075"/>
              </a:tblGrid>
              <a:tr h="396240">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CSE</a:t>
                      </a:r>
                      <a:endParaRPr lang="en-US" altLang="zh-CN" sz="20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652145">
                <a:tc>
                  <a:txBody>
                    <a:bodyPr/>
                    <a:p>
                      <a:pPr>
                        <a:buNone/>
                      </a:pPr>
                      <a:r>
                        <a:rPr lang="en-US" altLang="zh-CN" sz="2000">
                          <a:latin typeface="Times New Roman" panose="02020603050405020304" charset="0"/>
                          <a:cs typeface="Times New Roman" panose="02020603050405020304" charset="0"/>
                        </a:rPr>
                        <a:t>Headings of the bibliography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75005">
                <a:tc>
                  <a:txBody>
                    <a:bodyPr/>
                    <a:p>
                      <a:pPr>
                        <a:buNone/>
                      </a:pPr>
                      <a:r>
                        <a:rPr lang="en-US" altLang="zh-CN" sz="2000">
                          <a:latin typeface="Times New Roman" panose="02020603050405020304" charset="0"/>
                          <a:cs typeface="Times New Roman" panose="02020603050405020304" charset="0"/>
                        </a:rPr>
                        <a:t>In-text citation patterns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fontAlgn="auto">
                        <a:lnSpc>
                          <a:spcPct val="100000"/>
                        </a:lnSpc>
                        <a:buNone/>
                      </a:pPr>
                      <a:r>
                        <a:rPr lang="en-US" altLang="zh-CN" sz="2000">
                          <a:latin typeface="Times New Roman" panose="02020603050405020304" charset="0"/>
                          <a:cs typeface="Times New Roman" panose="02020603050405020304" charset="0"/>
                        </a:rPr>
                        <a:t>Citation-sequence format:</a:t>
                      </a:r>
                      <a:endParaRPr lang="en-US" altLang="zh-CN" sz="2000">
                        <a:latin typeface="Times New Roman" panose="02020603050405020304" charset="0"/>
                        <a:cs typeface="Times New Roman" panose="02020603050405020304" charset="0"/>
                      </a:endParaRPr>
                    </a:p>
                    <a:p>
                      <a:pPr indent="0" fontAlgn="auto">
                        <a:lnSpc>
                          <a:spcPct val="100000"/>
                        </a:lnSpc>
                        <a:buNone/>
                      </a:pPr>
                      <a:r>
                        <a:rPr lang="en-US" altLang="zh-CN" sz="2000">
                          <a:latin typeface="Times New Roman" panose="02020603050405020304" charset="0"/>
                          <a:cs typeface="Times New Roman" panose="02020603050405020304" charset="0"/>
                        </a:rPr>
                        <a:t>Name-year format: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48970">
                <a:tc>
                  <a:txBody>
                    <a:bodyPr/>
                    <a:p>
                      <a:pPr>
                        <a:buNone/>
                      </a:pPr>
                      <a:r>
                        <a:rPr lang="en-US" altLang="zh-CN" sz="2000">
                          <a:latin typeface="Times New Roman" panose="02020603050405020304" charset="0"/>
                          <a:cs typeface="Times New Roman" panose="02020603050405020304" charset="0"/>
                        </a:rPr>
                        <a:t>Order of the entries in the bibliography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fontAlgn="auto">
                        <a:lnSpc>
                          <a:spcPct val="100000"/>
                        </a:lnSpc>
                        <a:buNone/>
                      </a:pPr>
                      <a:r>
                        <a:rPr lang="en-US" altLang="zh-CN" sz="2000">
                          <a:latin typeface="Times New Roman" panose="02020603050405020304" charset="0"/>
                          <a:cs typeface="Times New Roman" panose="02020603050405020304" charset="0"/>
                          <a:sym typeface="+mn-ea"/>
                        </a:rPr>
                        <a:t>Citation-sequence format:</a:t>
                      </a:r>
                      <a:endParaRPr lang="en-US" altLang="zh-CN" sz="2000">
                        <a:latin typeface="Times New Roman" panose="02020603050405020304" charset="0"/>
                        <a:cs typeface="Times New Roman" panose="02020603050405020304" charset="0"/>
                      </a:endParaRPr>
                    </a:p>
                    <a:p>
                      <a:pPr indent="0" fontAlgn="auto">
                        <a:lnSpc>
                          <a:spcPct val="100000"/>
                        </a:lnSpc>
                        <a:buNone/>
                      </a:pPr>
                      <a:r>
                        <a:rPr lang="en-US" altLang="zh-CN" sz="2000">
                          <a:latin typeface="Times New Roman" panose="02020603050405020304" charset="0"/>
                          <a:cs typeface="Times New Roman" panose="02020603050405020304" charset="0"/>
                          <a:sym typeface="+mn-ea"/>
                        </a:rPr>
                        <a:t>Name-year format: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7350">
                <a:tc>
                  <a:txBody>
                    <a:bodyPr/>
                    <a:p>
                      <a:pPr>
                        <a:buNone/>
                      </a:pPr>
                      <a:r>
                        <a:rPr lang="en-US" altLang="zh-CN" sz="2000">
                          <a:latin typeface="Times New Roman" panose="02020603050405020304" charset="0"/>
                          <a:cs typeface="Times New Roman" panose="02020603050405020304" charset="0"/>
                        </a:rPr>
                        <a:t>Name of the authors in the bibliography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25220">
                <a:tc>
                  <a:txBody>
                    <a:bodyPr/>
                    <a:p>
                      <a:pPr>
                        <a:buNone/>
                      </a:pPr>
                      <a:r>
                        <a:rPr lang="en-US" altLang="zh-CN" sz="2000">
                          <a:latin typeface="Times New Roman" panose="02020603050405020304" charset="0"/>
                          <a:cs typeface="Times New Roman" panose="02020603050405020304" charset="0"/>
                        </a:rPr>
                        <a:t>Position of the publication date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69265">
                <a:tc>
                  <a:txBody>
                    <a:bodyPr/>
                    <a:p>
                      <a:pPr>
                        <a:buNone/>
                      </a:pPr>
                      <a:r>
                        <a:rPr lang="en-US" altLang="zh-CN" sz="2000">
                          <a:latin typeface="Times New Roman" panose="02020603050405020304" charset="0"/>
                          <a:cs typeface="Times New Roman" panose="02020603050405020304" charset="0"/>
                        </a:rPr>
                        <a:t>Capitalization of the titles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Only the first word</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1485">
                <a:tc>
                  <a:txBody>
                    <a:bodyPr/>
                    <a:p>
                      <a:pPr>
                        <a:buNone/>
                      </a:pPr>
                      <a:r>
                        <a:rPr lang="en-US" altLang="zh-CN" sz="2000">
                          <a:latin typeface="Times New Roman" panose="02020603050405020304" charset="0"/>
                          <a:cs typeface="Times New Roman" panose="02020603050405020304" charset="0"/>
                        </a:rPr>
                        <a:t>Italicizing books’ titles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2755">
                <a:tc>
                  <a:txBody>
                    <a:bodyPr/>
                    <a:p>
                      <a:pPr>
                        <a:buNone/>
                      </a:pPr>
                      <a:r>
                        <a:rPr lang="en-US" altLang="zh-CN" sz="2000">
                          <a:latin typeface="Times New Roman" panose="02020603050405020304" charset="0"/>
                          <a:cs typeface="Times New Roman" panose="02020603050405020304" charset="0"/>
                        </a:rPr>
                        <a:t>Using quotation marks for titles of articles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6" name="文本框 5"/>
          <p:cNvSpPr txBox="1"/>
          <p:nvPr/>
        </p:nvSpPr>
        <p:spPr>
          <a:xfrm>
            <a:off x="6018530" y="1400810"/>
            <a:ext cx="3468370" cy="70675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References/CitedReferences/</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Literature Cited/Bibliographies</a:t>
            </a:r>
            <a:endParaRPr lang="en-US" altLang="zh-CN" sz="20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8761095" y="2055495"/>
            <a:ext cx="1567815" cy="398780"/>
          </a:xfrm>
          <a:prstGeom prst="rect">
            <a:avLst/>
          </a:prstGeom>
          <a:noFill/>
        </p:spPr>
        <p:txBody>
          <a:bodyPr wrap="square" rtlCol="0">
            <a:spAutoFit/>
          </a:bodyPr>
          <a:p>
            <a:pPr>
              <a:buNone/>
            </a:pPr>
            <a:r>
              <a:rPr lang="en-US" altLang="zh-CN" sz="2000">
                <a:solidFill>
                  <a:srgbClr val="FF0000"/>
                </a:solidFill>
                <a:latin typeface="Times New Roman" panose="02020603050405020304" charset="0"/>
                <a:cs typeface="Times New Roman" panose="02020603050405020304" charset="0"/>
                <a:sym typeface="+mn-ea"/>
              </a:rPr>
              <a:t>sequence</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6018530" y="3454400"/>
            <a:ext cx="3914775" cy="440055"/>
          </a:xfrm>
          <a:prstGeom prst="rect">
            <a:avLst/>
          </a:prstGeom>
          <a:noFill/>
        </p:spPr>
        <p:txBody>
          <a:bodyPr wrap="square" rtlCol="0">
            <a:noAutofit/>
          </a:bodyPr>
          <a:p>
            <a:r>
              <a:rPr lang="en-US" altLang="zh-CN" sz="2000">
                <a:solidFill>
                  <a:srgbClr val="FF0000"/>
                </a:solidFill>
                <a:latin typeface="Times New Roman" panose="02020603050405020304" charset="0"/>
                <a:cs typeface="Times New Roman" panose="02020603050405020304" charset="0"/>
              </a:rPr>
              <a:t>Surname, Initials of the given name</a:t>
            </a:r>
            <a:endParaRPr lang="en-US" altLang="zh-CN" sz="2000">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6018530" y="3937635"/>
            <a:ext cx="5021580" cy="1014730"/>
          </a:xfrm>
          <a:prstGeom prst="rect">
            <a:avLst/>
          </a:prstGeom>
          <a:noFill/>
        </p:spPr>
        <p:txBody>
          <a:bodyPr wrap="square" rtlCol="0">
            <a:spAutoFit/>
          </a:bodyPr>
          <a:p>
            <a:pPr indent="0" fontAlgn="auto"/>
            <a:r>
              <a:rPr lang="en-US" altLang="zh-CN" sz="2000">
                <a:solidFill>
                  <a:srgbClr val="FF0000"/>
                </a:solidFill>
                <a:latin typeface="Times New Roman" panose="02020603050405020304" charset="0"/>
                <a:cs typeface="Times New Roman" panose="02020603050405020304" charset="0"/>
              </a:rPr>
              <a:t>Citation-sequence format: At the end of the entry</a:t>
            </a:r>
            <a:endParaRPr lang="en-US" altLang="zh-CN" sz="2000">
              <a:solidFill>
                <a:srgbClr val="FF0000"/>
              </a:solidFill>
              <a:latin typeface="Times New Roman" panose="02020603050405020304" charset="0"/>
              <a:cs typeface="Times New Roman" panose="02020603050405020304" charset="0"/>
            </a:endParaRPr>
          </a:p>
          <a:p>
            <a:pPr indent="0" fontAlgn="auto"/>
            <a:r>
              <a:rPr lang="en-US" altLang="zh-CN" sz="2000">
                <a:solidFill>
                  <a:srgbClr val="FF0000"/>
                </a:solidFill>
                <a:latin typeface="Times New Roman" panose="02020603050405020304" charset="0"/>
                <a:cs typeface="Times New Roman" panose="02020603050405020304" charset="0"/>
              </a:rPr>
              <a:t>Name-year format: After the author’s name</a:t>
            </a:r>
            <a:endParaRPr lang="en-US" altLang="zh-CN" sz="20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6095365" y="5528945"/>
            <a:ext cx="391477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No</a:t>
            </a:r>
            <a:endParaRPr lang="en-US" altLang="zh-CN" sz="20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6095365" y="5927725"/>
            <a:ext cx="3914775"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No</a:t>
            </a:r>
            <a:endParaRPr lang="en-US" altLang="zh-CN" sz="20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8072120" y="2418715"/>
            <a:ext cx="1567815" cy="398780"/>
          </a:xfrm>
          <a:prstGeom prst="rect">
            <a:avLst/>
          </a:prstGeom>
          <a:noFill/>
        </p:spPr>
        <p:txBody>
          <a:bodyPr wrap="square" rtlCol="0">
            <a:spAutoFit/>
          </a:bodyPr>
          <a:p>
            <a:pPr>
              <a:buNone/>
            </a:pPr>
            <a:r>
              <a:rPr lang="en-US" altLang="zh-CN" sz="2000">
                <a:solidFill>
                  <a:srgbClr val="FF0000"/>
                </a:solidFill>
                <a:latin typeface="Times New Roman" panose="02020603050405020304" charset="0"/>
                <a:cs typeface="Times New Roman" panose="02020603050405020304" charset="0"/>
                <a:sym typeface="+mn-ea"/>
              </a:rPr>
              <a:t>name-year</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8761095" y="2811780"/>
            <a:ext cx="1567815" cy="398780"/>
          </a:xfrm>
          <a:prstGeom prst="rect">
            <a:avLst/>
          </a:prstGeom>
          <a:noFill/>
        </p:spPr>
        <p:txBody>
          <a:bodyPr wrap="square" rtlCol="0">
            <a:spAutoFit/>
          </a:bodyPr>
          <a:p>
            <a:pPr>
              <a:buNone/>
            </a:pPr>
            <a:r>
              <a:rPr lang="en-US" altLang="zh-CN" sz="2000">
                <a:solidFill>
                  <a:srgbClr val="FF0000"/>
                </a:solidFill>
                <a:latin typeface="Times New Roman" panose="02020603050405020304" charset="0"/>
                <a:cs typeface="Times New Roman" panose="02020603050405020304" charset="0"/>
                <a:sym typeface="+mn-ea"/>
              </a:rPr>
              <a:t>numerical</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3" name="文本框 12"/>
          <p:cNvSpPr txBox="1"/>
          <p:nvPr/>
        </p:nvSpPr>
        <p:spPr>
          <a:xfrm>
            <a:off x="8072120" y="3133090"/>
            <a:ext cx="1567815" cy="398780"/>
          </a:xfrm>
          <a:prstGeom prst="rect">
            <a:avLst/>
          </a:prstGeom>
          <a:noFill/>
        </p:spPr>
        <p:txBody>
          <a:bodyPr wrap="square" rtlCol="0">
            <a:spAutoFit/>
          </a:bodyPr>
          <a:p>
            <a:pPr>
              <a:buNone/>
            </a:pPr>
            <a:r>
              <a:rPr lang="en-US" altLang="zh-CN" sz="2000">
                <a:solidFill>
                  <a:srgbClr val="FF0000"/>
                </a:solidFill>
                <a:latin typeface="Times New Roman" panose="02020603050405020304" charset="0"/>
                <a:cs typeface="Times New Roman" panose="02020603050405020304" charset="0"/>
                <a:sym typeface="+mn-ea"/>
              </a:rPr>
              <a:t>alphabetical</a:t>
            </a:r>
            <a:endParaRPr lang="en-US" altLang="zh-CN" sz="2000">
              <a:solidFill>
                <a:srgbClr val="FF0000"/>
              </a:solidFill>
              <a:latin typeface="Times New Roman" panose="02020603050405020304" charset="0"/>
              <a:cs typeface="Times New Roman" panose="02020603050405020304" charset="0"/>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1000"/>
                                        <p:tgtEl>
                                          <p:spTgt spid="10"/>
                                        </p:tgtEl>
                                      </p:cBhvr>
                                    </p:animEffect>
                                    <p:anim calcmode="lin" valueType="num">
                                      <p:cBhvr>
                                        <p:cTn id="64" dur="1000" fill="hold"/>
                                        <p:tgtEl>
                                          <p:spTgt spid="10"/>
                                        </p:tgtEl>
                                        <p:attrNameLst>
                                          <p:attrName>ppt_x</p:attrName>
                                        </p:attrNameLst>
                                      </p:cBhvr>
                                      <p:tavLst>
                                        <p:tav tm="0">
                                          <p:val>
                                            <p:strVal val="#ppt_x"/>
                                          </p:val>
                                        </p:tav>
                                        <p:tav tm="100000">
                                          <p:val>
                                            <p:strVal val="#ppt_x"/>
                                          </p:val>
                                        </p:tav>
                                      </p:tavLst>
                                    </p:anim>
                                    <p:anim calcmode="lin" valueType="num">
                                      <p:cBhvr>
                                        <p:cTn id="6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5" grpId="0"/>
      <p:bldP spid="5" grpId="1"/>
      <p:bldP spid="9" grpId="0"/>
      <p:bldP spid="9" grpId="1"/>
      <p:bldP spid="10" grpId="0"/>
      <p:bldP spid="10" grpId="1"/>
      <p:bldP spid="11" grpId="0"/>
      <p:bldP spid="11" grpId="1"/>
      <p:bldP spid="12" grpId="0"/>
      <p:bldP spid="12" grpId="1"/>
      <p:bldP spid="13" grpId="0"/>
      <p:bldP spid="1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a:ea typeface="方正细谭黑简体"/>
                <a:sym typeface="Calibri Light" panose="020F0302020204030204"/>
              </a:rPr>
              <a:t> </a:t>
            </a:r>
            <a:endParaRPr lang="en-US" altLang="zh-CN" dirty="0">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84935" y="1034415"/>
            <a:ext cx="7837170" cy="46037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Match the following references with the right styles.</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graphicFrame>
        <p:nvGraphicFramePr>
          <p:cNvPr id="9" name="表格 8"/>
          <p:cNvGraphicFramePr/>
          <p:nvPr>
            <p:custDataLst>
              <p:tags r:id="rId2"/>
            </p:custDataLst>
          </p:nvPr>
        </p:nvGraphicFramePr>
        <p:xfrm>
          <a:off x="1741805" y="1638300"/>
          <a:ext cx="8926830" cy="792480"/>
        </p:xfrm>
        <a:graphic>
          <a:graphicData uri="http://schemas.openxmlformats.org/drawingml/2006/table">
            <a:tbl>
              <a:tblPr firstRow="1" bandRow="1">
                <a:tableStyleId>{5940675A-B579-460E-94D1-54222C63F5DA}</a:tableStyleId>
              </a:tblPr>
              <a:tblGrid>
                <a:gridCol w="4629785"/>
                <a:gridCol w="4297045"/>
              </a:tblGrid>
              <a:tr h="340995">
                <a:tc>
                  <a:txBody>
                    <a:bodyPr/>
                    <a:p>
                      <a:pPr>
                        <a:buNone/>
                      </a:pPr>
                      <a:r>
                        <a:rPr lang="en-US" altLang="zh-CN" sz="2000">
                          <a:latin typeface="Times New Roman" panose="02020603050405020304" charset="0"/>
                          <a:cs typeface="Times New Roman" panose="02020603050405020304" charset="0"/>
                        </a:rPr>
                        <a:t>A. MLA style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B. APA style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2430">
                <a:tc>
                  <a:txBody>
                    <a:bodyPr/>
                    <a:p>
                      <a:pPr>
                        <a:buNone/>
                      </a:pPr>
                      <a:r>
                        <a:rPr lang="en-US" altLang="zh-CN" sz="2000">
                          <a:latin typeface="Times New Roman" panose="02020603050405020304" charset="0"/>
                          <a:cs typeface="Times New Roman" panose="02020603050405020304" charset="0"/>
                        </a:rPr>
                        <a:t>C. CSE style (citation-sequence format)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D. CSE style (name-year format)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12" name="文本框 11"/>
          <p:cNvSpPr txBox="1"/>
          <p:nvPr/>
        </p:nvSpPr>
        <p:spPr>
          <a:xfrm>
            <a:off x="1350645" y="2707640"/>
            <a:ext cx="9348470" cy="3358515"/>
          </a:xfrm>
          <a:prstGeom prst="rect">
            <a:avLst/>
          </a:prstGeom>
          <a:noFill/>
        </p:spPr>
        <p:txBody>
          <a:bodyPr wrap="square" rtlCol="0">
            <a:noAutofit/>
          </a:bodyPr>
          <a:p>
            <a:pPr marL="342900" indent="-342900" algn="just" fontAlgn="auto">
              <a:lnSpc>
                <a:spcPct val="120000"/>
              </a:lnSpc>
              <a:buAutoNum type="arabicPeriod"/>
            </a:pPr>
            <a:r>
              <a:rPr lang="en-US" altLang="zh-CN" sz="2200">
                <a:latin typeface="Times New Roman" panose="02020603050405020304" charset="0"/>
                <a:cs typeface="Times New Roman" panose="02020603050405020304" charset="0"/>
              </a:rPr>
              <a:t>Monsalud, A., Ho, D., Rakas, J. (2015). Greenhouse gas emissions mitigation strategies within the airport sustainability evaluation process. </a:t>
            </a:r>
            <a:r>
              <a:rPr lang="en-US" altLang="zh-CN" sz="2200" i="1">
                <a:latin typeface="Times New Roman" panose="02020603050405020304" charset="0"/>
                <a:cs typeface="Times New Roman" panose="02020603050405020304" charset="0"/>
              </a:rPr>
              <a:t>Sustain Cities and Society</a:t>
            </a:r>
            <a:r>
              <a:rPr lang="en-US" altLang="zh-CN" sz="2200">
                <a:latin typeface="Times New Roman" panose="02020603050405020304" charset="0"/>
                <a:cs typeface="Times New Roman" panose="02020603050405020304" charset="0"/>
              </a:rPr>
              <a:t>, 14, 414–424.</a:t>
            </a:r>
            <a:endParaRPr lang="en-US" altLang="zh-CN" sz="2200">
              <a:latin typeface="Times New Roman" panose="02020603050405020304" charset="0"/>
              <a:cs typeface="Times New Roman" panose="02020603050405020304" charset="0"/>
            </a:endParaRPr>
          </a:p>
          <a:p>
            <a:pPr marL="342900" indent="-342900" algn="just" fontAlgn="auto">
              <a:lnSpc>
                <a:spcPct val="120000"/>
              </a:lnSpc>
              <a:buAutoNum type="arabicPeriod"/>
            </a:pPr>
            <a:r>
              <a:rPr lang="en-US" altLang="zh-CN" sz="2200">
                <a:latin typeface="Times New Roman" panose="02020603050405020304" charset="0"/>
                <a:cs typeface="Times New Roman" panose="02020603050405020304" charset="0"/>
              </a:rPr>
              <a:t>Finkelpearl Tom. 2013. What we made: Conversations on art and social cooperation. Durham: Duke University Press.</a:t>
            </a:r>
            <a:endParaRPr lang="en-US" altLang="zh-CN" sz="2200">
              <a:latin typeface="Times New Roman" panose="02020603050405020304" charset="0"/>
              <a:cs typeface="Times New Roman" panose="02020603050405020304" charset="0"/>
            </a:endParaRPr>
          </a:p>
          <a:p>
            <a:pPr marL="342900" indent="-342900" algn="just" fontAlgn="auto">
              <a:lnSpc>
                <a:spcPct val="120000"/>
              </a:lnSpc>
              <a:buAutoNum type="arabicPeriod"/>
            </a:pPr>
            <a:r>
              <a:rPr lang="en-US" altLang="zh-CN" sz="2200">
                <a:latin typeface="Times New Roman" panose="02020603050405020304" charset="0"/>
                <a:cs typeface="Times New Roman" panose="02020603050405020304" charset="0"/>
              </a:rPr>
              <a:t>Ruan, K. &amp; Li, Y. “Fuzzy mathematics model of the industrial design of human adaptive sports equipment.” </a:t>
            </a:r>
            <a:r>
              <a:rPr lang="en-US" altLang="zh-CN" sz="2200" i="1">
                <a:latin typeface="Times New Roman" panose="02020603050405020304" charset="0"/>
                <a:cs typeface="Times New Roman" panose="02020603050405020304" charset="0"/>
              </a:rPr>
              <a:t>Journal of Intelligent and Fuzzy Systems</a:t>
            </a:r>
            <a:r>
              <a:rPr lang="en-US" altLang="zh-CN" sz="2200">
                <a:latin typeface="Times New Roman" panose="02020603050405020304" charset="0"/>
                <a:cs typeface="Times New Roman" panose="02020603050405020304" charset="0"/>
              </a:rPr>
              <a:t>, vol. 40, no. 4, 2020, pp. 1–10.</a:t>
            </a:r>
            <a:endParaRPr lang="en-US" altLang="zh-CN" sz="2200">
              <a:latin typeface="Times New Roman" panose="02020603050405020304" charset="0"/>
              <a:cs typeface="Times New Roman" panose="02020603050405020304" charset="0"/>
            </a:endParaRPr>
          </a:p>
          <a:p>
            <a:pPr marL="342900" indent="-342900" algn="just" fontAlgn="auto">
              <a:lnSpc>
                <a:spcPct val="120000"/>
              </a:lnSpc>
              <a:buAutoNum type="arabicPeriod"/>
            </a:pPr>
            <a:endParaRPr lang="en-US" altLang="zh-CN" sz="2200">
              <a:latin typeface="Times New Roman" panose="02020603050405020304" charset="0"/>
              <a:cs typeface="Times New Roman" panose="02020603050405020304" charset="0"/>
            </a:endParaRPr>
          </a:p>
        </p:txBody>
      </p:sp>
      <p:sp>
        <p:nvSpPr>
          <p:cNvPr id="13" name="文本框 12"/>
          <p:cNvSpPr txBox="1"/>
          <p:nvPr/>
        </p:nvSpPr>
        <p:spPr>
          <a:xfrm>
            <a:off x="5310505" y="3535045"/>
            <a:ext cx="815975" cy="429895"/>
          </a:xfrm>
          <a:prstGeom prst="rect">
            <a:avLst/>
          </a:prstGeom>
          <a:noFill/>
        </p:spPr>
        <p:txBody>
          <a:bodyPr wrap="square" rtlCol="0">
            <a:spAutoFit/>
          </a:bodyPr>
          <a:p>
            <a:r>
              <a:rPr lang="en-US" altLang="zh-CN" sz="2200" b="1">
                <a:solidFill>
                  <a:srgbClr val="FF0000"/>
                </a:solidFill>
                <a:latin typeface="Times New Roman" panose="02020603050405020304" charset="0"/>
                <a:cs typeface="Times New Roman" panose="02020603050405020304" charset="0"/>
              </a:rPr>
              <a:t>B</a:t>
            </a:r>
            <a:endParaRPr lang="en-US" altLang="zh-CN" sz="2200" b="1">
              <a:solidFill>
                <a:srgbClr val="FF0000"/>
              </a:solidFill>
              <a:latin typeface="Times New Roman" panose="02020603050405020304" charset="0"/>
              <a:cs typeface="Times New Roman" panose="02020603050405020304" charset="0"/>
            </a:endParaRPr>
          </a:p>
        </p:txBody>
      </p:sp>
      <p:sp>
        <p:nvSpPr>
          <p:cNvPr id="14" name="文本框 13"/>
          <p:cNvSpPr txBox="1"/>
          <p:nvPr/>
        </p:nvSpPr>
        <p:spPr>
          <a:xfrm>
            <a:off x="7371715" y="4352290"/>
            <a:ext cx="815975" cy="429895"/>
          </a:xfrm>
          <a:prstGeom prst="rect">
            <a:avLst/>
          </a:prstGeom>
          <a:noFill/>
        </p:spPr>
        <p:txBody>
          <a:bodyPr wrap="square" rtlCol="0">
            <a:spAutoFit/>
          </a:bodyPr>
          <a:p>
            <a:r>
              <a:rPr lang="en-US" altLang="zh-CN" sz="2200" b="1">
                <a:solidFill>
                  <a:srgbClr val="FF0000"/>
                </a:solidFill>
                <a:latin typeface="Times New Roman" panose="02020603050405020304" charset="0"/>
                <a:cs typeface="Times New Roman" panose="02020603050405020304" charset="0"/>
              </a:rPr>
              <a:t>D</a:t>
            </a:r>
            <a:endParaRPr lang="en-US" altLang="zh-CN" sz="2200" b="1">
              <a:solidFill>
                <a:srgbClr val="FF0000"/>
              </a:solidFill>
              <a:latin typeface="Times New Roman" panose="02020603050405020304" charset="0"/>
              <a:cs typeface="Times New Roman" panose="02020603050405020304" charset="0"/>
            </a:endParaRPr>
          </a:p>
        </p:txBody>
      </p:sp>
      <p:sp>
        <p:nvSpPr>
          <p:cNvPr id="15" name="文本框 14"/>
          <p:cNvSpPr txBox="1"/>
          <p:nvPr/>
        </p:nvSpPr>
        <p:spPr>
          <a:xfrm>
            <a:off x="5772785" y="5570855"/>
            <a:ext cx="815975" cy="429895"/>
          </a:xfrm>
          <a:prstGeom prst="rect">
            <a:avLst/>
          </a:prstGeom>
          <a:noFill/>
        </p:spPr>
        <p:txBody>
          <a:bodyPr wrap="square" rtlCol="0">
            <a:spAutoFit/>
          </a:bodyPr>
          <a:p>
            <a:r>
              <a:rPr lang="en-US" altLang="zh-CN" sz="2200" b="1">
                <a:solidFill>
                  <a:srgbClr val="FF0000"/>
                </a:solidFill>
                <a:latin typeface="Times New Roman" panose="02020603050405020304" charset="0"/>
                <a:cs typeface="Times New Roman" panose="02020603050405020304" charset="0"/>
              </a:rPr>
              <a:t>A</a:t>
            </a:r>
            <a:endParaRPr lang="en-US" altLang="zh-CN" sz="2200" b="1">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xEl>
                                              <p:pRg st="0" end="0"/>
                                            </p:txEl>
                                          </p:spTgt>
                                        </p:tgtEl>
                                        <p:attrNameLst>
                                          <p:attrName>style.visibility</p:attrName>
                                        </p:attrNameLst>
                                      </p:cBhvr>
                                      <p:to>
                                        <p:strVal val="visible"/>
                                      </p:to>
                                    </p:set>
                                    <p:animEffect transition="in" filter="fade">
                                      <p:cBhvr>
                                        <p:cTn id="14" dur="1000"/>
                                        <p:tgtEl>
                                          <p:spTgt spid="14">
                                            <p:txEl>
                                              <p:pRg st="0" end="0"/>
                                            </p:txEl>
                                          </p:spTgt>
                                        </p:tgtEl>
                                      </p:cBhvr>
                                    </p:animEffect>
                                    <p:anim calcmode="lin" valueType="num">
                                      <p:cBhvr>
                                        <p:cTn id="15"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1000"/>
                                        <p:tgtEl>
                                          <p:spTgt spid="15">
                                            <p:txEl>
                                              <p:pRg st="0" end="0"/>
                                            </p:txEl>
                                          </p:spTgt>
                                        </p:tgtEl>
                                      </p:cBhvr>
                                    </p:animEffect>
                                    <p:anim calcmode="lin" valueType="num">
                                      <p:cBhvr>
                                        <p:cTn id="22"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55930"/>
            <a:ext cx="11308715" cy="5986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a:ea typeface="方正细谭黑简体"/>
                <a:sym typeface="Calibri Light" panose="020F0302020204030204"/>
              </a:rPr>
              <a:t> </a:t>
            </a:r>
            <a:endParaRPr lang="en-US" altLang="zh-CN" dirty="0">
              <a:latin typeface="Calibri Light" panose="020F0302020204030204"/>
              <a:ea typeface="方正细谭黑简体"/>
              <a:sym typeface="Calibri Light" panose="020F0302020204030204"/>
            </a:endParaRPr>
          </a:p>
        </p:txBody>
      </p:sp>
      <p:sp>
        <p:nvSpPr>
          <p:cNvPr id="2" name="文本框 1"/>
          <p:cNvSpPr txBox="1"/>
          <p:nvPr/>
        </p:nvSpPr>
        <p:spPr>
          <a:xfrm>
            <a:off x="1384300" y="2018665"/>
            <a:ext cx="9284970" cy="4069080"/>
          </a:xfrm>
          <a:prstGeom prst="rect">
            <a:avLst/>
          </a:prstGeom>
          <a:noFill/>
        </p:spPr>
        <p:txBody>
          <a:bodyPr wrap="square" rtlCol="0">
            <a:spAutoFit/>
          </a:bodyPr>
          <a:p>
            <a:pPr marL="342900" indent="-342900" algn="just" fontAlgn="auto">
              <a:lnSpc>
                <a:spcPct val="150000"/>
              </a:lnSpc>
              <a:buFont typeface="+mj-lt"/>
              <a:buAutoNum type="arabicPeriod" startAt="4"/>
            </a:pPr>
            <a:r>
              <a:rPr lang="en-US" altLang="zh-CN" sz="2200">
                <a:latin typeface="Times New Roman" panose="02020603050405020304" charset="0"/>
                <a:cs typeface="Times New Roman" panose="02020603050405020304" charset="0"/>
                <a:sym typeface="+mn-ea"/>
              </a:rPr>
              <a:t>Fournier S. &amp; Alvarez C. 2012. Brands as relationship partners: Warmth, competence, and in-between. Journal of Consumer Psychology, 22(2): 177–185.</a:t>
            </a:r>
            <a:endParaRPr lang="en-US" altLang="zh-CN" sz="2200">
              <a:latin typeface="Times New Roman" panose="02020603050405020304" charset="0"/>
              <a:cs typeface="Times New Roman" panose="02020603050405020304" charset="0"/>
            </a:endParaRPr>
          </a:p>
          <a:p>
            <a:pPr marL="342900" indent="-342900" algn="just" fontAlgn="auto">
              <a:lnSpc>
                <a:spcPct val="150000"/>
              </a:lnSpc>
              <a:buAutoNum type="arabicPeriod" startAt="4"/>
            </a:pPr>
            <a:r>
              <a:rPr lang="en-US" altLang="zh-CN" sz="2200">
                <a:latin typeface="Times New Roman" panose="02020603050405020304" charset="0"/>
                <a:cs typeface="Times New Roman" panose="02020603050405020304" charset="0"/>
                <a:sym typeface="+mn-ea"/>
              </a:rPr>
              <a:t>Reichman, O. J., Jones, M. B., Schildhauer, M. P. (2011) Challenges and opportunities of open data in ecology. </a:t>
            </a:r>
            <a:r>
              <a:rPr lang="en-US" altLang="zh-CN" sz="2200" i="1">
                <a:latin typeface="Times New Roman" panose="02020603050405020304" charset="0"/>
                <a:cs typeface="Times New Roman" panose="02020603050405020304" charset="0"/>
                <a:sym typeface="+mn-ea"/>
              </a:rPr>
              <a:t>Science</a:t>
            </a:r>
            <a:r>
              <a:rPr lang="en-US" altLang="zh-CN" sz="2200">
                <a:latin typeface="Times New Roman" panose="02020603050405020304" charset="0"/>
                <a:cs typeface="Times New Roman" panose="02020603050405020304" charset="0"/>
                <a:sym typeface="+mn-ea"/>
              </a:rPr>
              <a:t>, 311, 703–705.</a:t>
            </a:r>
            <a:endParaRPr lang="en-US" altLang="zh-CN" sz="2200">
              <a:latin typeface="Times New Roman" panose="02020603050405020304" charset="0"/>
              <a:cs typeface="Times New Roman" panose="02020603050405020304" charset="0"/>
            </a:endParaRPr>
          </a:p>
          <a:p>
            <a:pPr marL="342900" indent="-342900" algn="just" fontAlgn="auto">
              <a:lnSpc>
                <a:spcPct val="150000"/>
              </a:lnSpc>
              <a:buAutoNum type="arabicPeriod" startAt="4"/>
            </a:pPr>
            <a:r>
              <a:rPr lang="en-US" altLang="zh-CN" sz="2200">
                <a:latin typeface="Times New Roman" panose="02020603050405020304" charset="0"/>
                <a:cs typeface="Times New Roman" panose="02020603050405020304" charset="0"/>
                <a:sym typeface="+mn-ea"/>
              </a:rPr>
              <a:t>Grohmann B. 2009. Gender dimensions of brand personality. Journal of Marketing Research, 46(1): 105–119.</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p:txBody>
      </p:sp>
      <p:sp>
        <p:nvSpPr>
          <p:cNvPr id="14" name="文本框 13"/>
          <p:cNvSpPr txBox="1"/>
          <p:nvPr/>
        </p:nvSpPr>
        <p:spPr>
          <a:xfrm>
            <a:off x="3590925" y="3152140"/>
            <a:ext cx="815975" cy="429895"/>
          </a:xfrm>
          <a:prstGeom prst="rect">
            <a:avLst/>
          </a:prstGeom>
          <a:noFill/>
        </p:spPr>
        <p:txBody>
          <a:bodyPr wrap="square" rtlCol="0">
            <a:spAutoFit/>
          </a:bodyPr>
          <a:p>
            <a:r>
              <a:rPr lang="en-US" altLang="zh-CN" sz="2200" b="1">
                <a:solidFill>
                  <a:srgbClr val="FF0000"/>
                </a:solidFill>
                <a:latin typeface="Times New Roman" panose="02020603050405020304" charset="0"/>
                <a:cs typeface="Times New Roman" panose="02020603050405020304" charset="0"/>
              </a:rPr>
              <a:t>D</a:t>
            </a:r>
            <a:endParaRPr lang="en-US" altLang="zh-CN" sz="2200" b="1">
              <a:solidFill>
                <a:srgbClr val="FF0000"/>
              </a:solidFill>
              <a:latin typeface="Times New Roman" panose="02020603050405020304" charset="0"/>
              <a:cs typeface="Times New Roman" panose="02020603050405020304" charset="0"/>
            </a:endParaRPr>
          </a:p>
        </p:txBody>
      </p:sp>
      <p:sp>
        <p:nvSpPr>
          <p:cNvPr id="4" name="文本框 3"/>
          <p:cNvSpPr txBox="1"/>
          <p:nvPr/>
        </p:nvSpPr>
        <p:spPr>
          <a:xfrm>
            <a:off x="9066530" y="4171315"/>
            <a:ext cx="815975" cy="429895"/>
          </a:xfrm>
          <a:prstGeom prst="rect">
            <a:avLst/>
          </a:prstGeom>
          <a:noFill/>
        </p:spPr>
        <p:txBody>
          <a:bodyPr wrap="square" rtlCol="0">
            <a:spAutoFit/>
          </a:bodyPr>
          <a:p>
            <a:r>
              <a:rPr lang="en-US" altLang="zh-CN" sz="2200" b="1">
                <a:solidFill>
                  <a:srgbClr val="FF0000"/>
                </a:solidFill>
                <a:latin typeface="Times New Roman" panose="02020603050405020304" charset="0"/>
                <a:cs typeface="Times New Roman" panose="02020603050405020304" charset="0"/>
              </a:rPr>
              <a:t>B</a:t>
            </a:r>
            <a:endParaRPr lang="en-US" altLang="zh-CN" sz="2200" b="1">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6285865" y="5158740"/>
            <a:ext cx="815975" cy="429895"/>
          </a:xfrm>
          <a:prstGeom prst="rect">
            <a:avLst/>
          </a:prstGeom>
          <a:noFill/>
        </p:spPr>
        <p:txBody>
          <a:bodyPr wrap="square" rtlCol="0">
            <a:spAutoFit/>
          </a:bodyPr>
          <a:p>
            <a:r>
              <a:rPr lang="en-US" altLang="zh-CN" sz="2200" b="1">
                <a:solidFill>
                  <a:srgbClr val="FF0000"/>
                </a:solidFill>
                <a:latin typeface="Times New Roman" panose="02020603050405020304" charset="0"/>
                <a:cs typeface="Times New Roman" panose="02020603050405020304" charset="0"/>
              </a:rPr>
              <a:t>D</a:t>
            </a:r>
            <a:endParaRPr lang="en-US" altLang="zh-CN" sz="2200" b="1">
              <a:solidFill>
                <a:srgbClr val="FF0000"/>
              </a:solidFill>
              <a:latin typeface="Times New Roman" panose="02020603050405020304" charset="0"/>
              <a:cs typeface="Times New Roman" panose="02020603050405020304" charset="0"/>
            </a:endParaRPr>
          </a:p>
        </p:txBody>
      </p:sp>
      <p:graphicFrame>
        <p:nvGraphicFramePr>
          <p:cNvPr id="7" name="表格 6"/>
          <p:cNvGraphicFramePr/>
          <p:nvPr>
            <p:custDataLst>
              <p:tags r:id="rId2"/>
            </p:custDataLst>
          </p:nvPr>
        </p:nvGraphicFramePr>
        <p:xfrm>
          <a:off x="1742440" y="1009650"/>
          <a:ext cx="8926830" cy="792480"/>
        </p:xfrm>
        <a:graphic>
          <a:graphicData uri="http://schemas.openxmlformats.org/drawingml/2006/table">
            <a:tbl>
              <a:tblPr firstRow="1" bandRow="1">
                <a:tableStyleId>{5940675A-B579-460E-94D1-54222C63F5DA}</a:tableStyleId>
              </a:tblPr>
              <a:tblGrid>
                <a:gridCol w="4629785"/>
                <a:gridCol w="4297045"/>
              </a:tblGrid>
              <a:tr h="340995">
                <a:tc>
                  <a:txBody>
                    <a:bodyPr/>
                    <a:p>
                      <a:pPr>
                        <a:buNone/>
                      </a:pPr>
                      <a:r>
                        <a:rPr lang="en-US" altLang="zh-CN" sz="2000">
                          <a:latin typeface="Times New Roman" panose="02020603050405020304" charset="0"/>
                          <a:cs typeface="Times New Roman" panose="02020603050405020304" charset="0"/>
                        </a:rPr>
                        <a:t>A. MLA style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B. APA style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2430">
                <a:tc>
                  <a:txBody>
                    <a:bodyPr/>
                    <a:p>
                      <a:pPr>
                        <a:buNone/>
                      </a:pPr>
                      <a:r>
                        <a:rPr lang="en-US" altLang="zh-CN" sz="2000">
                          <a:latin typeface="Times New Roman" panose="02020603050405020304" charset="0"/>
                          <a:cs typeface="Times New Roman" panose="02020603050405020304" charset="0"/>
                        </a:rPr>
                        <a:t>C. CSE style (citation-sequence format)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D. CSE style (name-year format)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1000"/>
                                        <p:tgtEl>
                                          <p:spTgt spid="6">
                                            <p:txEl>
                                              <p:pRg st="0" end="0"/>
                                            </p:txEl>
                                          </p:spTgt>
                                        </p:tgtEl>
                                      </p:cBhvr>
                                    </p:animEffect>
                                    <p:anim calcmode="lin" valueType="num">
                                      <p:cBhvr>
                                        <p:cTn id="22"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304609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Unit8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References or Bibliographies: The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MLA, APA and CSE Styles</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55930"/>
            <a:ext cx="11308715" cy="5986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a:ea typeface="方正细谭黑简体"/>
                <a:sym typeface="Calibri Light" panose="020F0302020204030204"/>
              </a:rPr>
              <a:t> </a:t>
            </a:r>
            <a:endParaRPr lang="en-US" altLang="zh-CN" dirty="0">
              <a:latin typeface="Calibri Light" panose="020F0302020204030204"/>
              <a:ea typeface="方正细谭黑简体"/>
              <a:sym typeface="Calibri Light" panose="020F0302020204030204"/>
            </a:endParaRPr>
          </a:p>
        </p:txBody>
      </p:sp>
      <p:sp>
        <p:nvSpPr>
          <p:cNvPr id="7" name="文本框 6"/>
          <p:cNvSpPr txBox="1"/>
          <p:nvPr/>
        </p:nvSpPr>
        <p:spPr>
          <a:xfrm>
            <a:off x="1427480" y="2223135"/>
            <a:ext cx="9207500" cy="3646170"/>
          </a:xfrm>
          <a:prstGeom prst="rect">
            <a:avLst/>
          </a:prstGeom>
          <a:noFill/>
        </p:spPr>
        <p:txBody>
          <a:bodyPr wrap="square" rtlCol="0">
            <a:spAutoFit/>
          </a:bodyPr>
          <a:p>
            <a:pPr marL="342900" indent="-342900" algn="just" fontAlgn="auto">
              <a:lnSpc>
                <a:spcPct val="150000"/>
              </a:lnSpc>
              <a:buFont typeface="+mj-lt"/>
              <a:buAutoNum type="arabicPeriod" startAt="7"/>
            </a:pPr>
            <a:r>
              <a:rPr lang="en-US" altLang="zh-CN" sz="2200">
                <a:latin typeface="Times New Roman" panose="02020603050405020304" charset="0"/>
                <a:cs typeface="Times New Roman" panose="02020603050405020304" charset="0"/>
                <a:sym typeface="+mn-ea"/>
              </a:rPr>
              <a:t>Cheng, H., Rong, C., Hwang, K. &amp; Li, Y. “Secure big data storage and sharing scheme for cloud tenants.” </a:t>
            </a:r>
            <a:r>
              <a:rPr lang="en-US" altLang="zh-CN" sz="2200" i="1">
                <a:latin typeface="Times New Roman" panose="02020603050405020304" charset="0"/>
                <a:cs typeface="Times New Roman" panose="02020603050405020304" charset="0"/>
                <a:sym typeface="+mn-ea"/>
              </a:rPr>
              <a:t>China Communications</a:t>
            </a:r>
            <a:r>
              <a:rPr lang="en-US" altLang="zh-CN" sz="2200">
                <a:latin typeface="Times New Roman" panose="02020603050405020304" charset="0"/>
                <a:cs typeface="Times New Roman" panose="02020603050405020304" charset="0"/>
                <a:sym typeface="+mn-ea"/>
              </a:rPr>
              <a:t>, vol.12, no.6, 2015, 106–115.</a:t>
            </a:r>
            <a:endParaRPr lang="en-US" altLang="zh-CN" sz="2200">
              <a:latin typeface="Times New Roman" panose="02020603050405020304" charset="0"/>
              <a:cs typeface="Times New Roman" panose="02020603050405020304" charset="0"/>
            </a:endParaRPr>
          </a:p>
          <a:p>
            <a:pPr marL="342900" indent="-342900" algn="just" fontAlgn="auto">
              <a:lnSpc>
                <a:spcPct val="150000"/>
              </a:lnSpc>
              <a:buFont typeface="+mj-lt"/>
              <a:buAutoNum type="arabicPeriod" startAt="7"/>
            </a:pPr>
            <a:r>
              <a:rPr lang="en-US" altLang="zh-CN" sz="2200">
                <a:latin typeface="Times New Roman" panose="02020603050405020304" charset="0"/>
                <a:cs typeface="Times New Roman" panose="02020603050405020304" charset="0"/>
                <a:sym typeface="+mn-ea"/>
              </a:rPr>
              <a:t>Jones K. H., Laurie G., Stevens, L., Dobbs, C., Ford, D. V., Lea, N. The other side of the coin: Harm due to the non-use of health-related data. International Journal of Medical Informatics. 2017; 97:43–51.</a:t>
            </a:r>
            <a:endParaRPr lang="en-US" altLang="zh-CN" sz="2200">
              <a:latin typeface="Times New Roman" panose="02020603050405020304" charset="0"/>
              <a:cs typeface="Times New Roman" panose="02020603050405020304" charset="0"/>
            </a:endParaRPr>
          </a:p>
          <a:p>
            <a:pPr indent="0" algn="just" fontAlgn="auto">
              <a:lnSpc>
                <a:spcPct val="150000"/>
              </a:lnSpc>
              <a:buFont typeface="+mj-lt"/>
              <a:buNone/>
            </a:pPr>
            <a:endParaRPr lang="zh-CN" altLang="en-US" sz="2200"/>
          </a:p>
        </p:txBody>
      </p:sp>
      <p:sp>
        <p:nvSpPr>
          <p:cNvPr id="14" name="文本框 13"/>
          <p:cNvSpPr txBox="1"/>
          <p:nvPr/>
        </p:nvSpPr>
        <p:spPr>
          <a:xfrm>
            <a:off x="4300855" y="3344545"/>
            <a:ext cx="815975" cy="429895"/>
          </a:xfrm>
          <a:prstGeom prst="rect">
            <a:avLst/>
          </a:prstGeom>
          <a:noFill/>
        </p:spPr>
        <p:txBody>
          <a:bodyPr wrap="square" rtlCol="0">
            <a:spAutoFit/>
          </a:bodyPr>
          <a:p>
            <a:r>
              <a:rPr lang="en-US" altLang="zh-CN" sz="2200" b="1">
                <a:solidFill>
                  <a:srgbClr val="FF0000"/>
                </a:solidFill>
                <a:latin typeface="Times New Roman" panose="02020603050405020304" charset="0"/>
                <a:cs typeface="Times New Roman" panose="02020603050405020304" charset="0"/>
              </a:rPr>
              <a:t>A</a:t>
            </a:r>
            <a:endParaRPr lang="en-US" altLang="zh-CN" sz="2200" b="1">
              <a:solidFill>
                <a:srgbClr val="FF0000"/>
              </a:solidFill>
              <a:latin typeface="Times New Roman" panose="02020603050405020304" charset="0"/>
              <a:cs typeface="Times New Roman" panose="02020603050405020304" charset="0"/>
            </a:endParaRPr>
          </a:p>
        </p:txBody>
      </p:sp>
      <p:graphicFrame>
        <p:nvGraphicFramePr>
          <p:cNvPr id="10" name="表格 9"/>
          <p:cNvGraphicFramePr/>
          <p:nvPr>
            <p:custDataLst>
              <p:tags r:id="rId2"/>
            </p:custDataLst>
          </p:nvPr>
        </p:nvGraphicFramePr>
        <p:xfrm>
          <a:off x="1742440" y="1009650"/>
          <a:ext cx="8926830" cy="792480"/>
        </p:xfrm>
        <a:graphic>
          <a:graphicData uri="http://schemas.openxmlformats.org/drawingml/2006/table">
            <a:tbl>
              <a:tblPr firstRow="1" bandRow="1">
                <a:tableStyleId>{5940675A-B579-460E-94D1-54222C63F5DA}</a:tableStyleId>
              </a:tblPr>
              <a:tblGrid>
                <a:gridCol w="4629785"/>
                <a:gridCol w="4297045"/>
              </a:tblGrid>
              <a:tr h="340995">
                <a:tc>
                  <a:txBody>
                    <a:bodyPr/>
                    <a:p>
                      <a:pPr>
                        <a:buNone/>
                      </a:pPr>
                      <a:r>
                        <a:rPr lang="en-US" altLang="zh-CN" sz="2000">
                          <a:latin typeface="Times New Roman" panose="02020603050405020304" charset="0"/>
                          <a:cs typeface="Times New Roman" panose="02020603050405020304" charset="0"/>
                        </a:rPr>
                        <a:t>A. MLA style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B. APA style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2430">
                <a:tc>
                  <a:txBody>
                    <a:bodyPr/>
                    <a:p>
                      <a:pPr>
                        <a:buNone/>
                      </a:pPr>
                      <a:r>
                        <a:rPr lang="en-US" altLang="zh-CN" sz="2000">
                          <a:latin typeface="Times New Roman" panose="02020603050405020304" charset="0"/>
                          <a:cs typeface="Times New Roman" panose="02020603050405020304" charset="0"/>
                        </a:rPr>
                        <a:t>C. CSE style (citation-sequence format)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D. CSE style (name-year format)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12" name="文本框 11"/>
          <p:cNvSpPr txBox="1"/>
          <p:nvPr/>
        </p:nvSpPr>
        <p:spPr>
          <a:xfrm>
            <a:off x="7727950" y="4911090"/>
            <a:ext cx="815975" cy="429895"/>
          </a:xfrm>
          <a:prstGeom prst="rect">
            <a:avLst/>
          </a:prstGeom>
          <a:noFill/>
        </p:spPr>
        <p:txBody>
          <a:bodyPr wrap="square" rtlCol="0">
            <a:spAutoFit/>
          </a:bodyPr>
          <a:p>
            <a:r>
              <a:rPr lang="en-US" altLang="zh-CN" sz="2200" b="1">
                <a:solidFill>
                  <a:srgbClr val="FF0000"/>
                </a:solidFill>
                <a:latin typeface="Times New Roman" panose="02020603050405020304" charset="0"/>
                <a:cs typeface="Times New Roman" panose="02020603050405020304" charset="0"/>
              </a:rPr>
              <a:t>C</a:t>
            </a:r>
            <a:endParaRPr lang="en-US" altLang="zh-CN" sz="2200" b="1">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1000"/>
                                        <p:tgtEl>
                                          <p:spTgt spid="12">
                                            <p:txEl>
                                              <p:pRg st="0" end="0"/>
                                            </p:txEl>
                                          </p:spTgt>
                                        </p:tgtEl>
                                      </p:cBhvr>
                                    </p:animEffect>
                                    <p:anim calcmode="lin" valueType="num">
                                      <p:cBhvr>
                                        <p:cTn id="15"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905510"/>
            <a:ext cx="9623425" cy="46037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Change the following references from the APA style to the MLA style.</a:t>
            </a:r>
            <a:endParaRPr lang="en-US" altLang="zh-CN" sz="2400" b="1" i="1">
              <a:solidFill>
                <a:schemeClr val="tx2"/>
              </a:solidFill>
              <a:latin typeface="Times New Roman" panose="02020603050405020304" charset="0"/>
              <a:cs typeface="Times New Roman" panose="02020603050405020304" charset="0"/>
            </a:endParaRPr>
          </a:p>
        </p:txBody>
      </p:sp>
      <p:sp>
        <p:nvSpPr>
          <p:cNvPr id="5" name="文本框 4"/>
          <p:cNvSpPr txBox="1"/>
          <p:nvPr/>
        </p:nvSpPr>
        <p:spPr>
          <a:xfrm>
            <a:off x="1346200" y="1521460"/>
            <a:ext cx="9334500" cy="3815080"/>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(1) Lee, H. &amp; Xu, Y. (2019). Classification of virtual fitting room technologies in the fashion industry: From the perspective of consumer experience. </a:t>
            </a:r>
            <a:r>
              <a:rPr lang="en-US" altLang="zh-CN" sz="2200" i="1">
                <a:latin typeface="Times New Roman" panose="02020603050405020304" charset="0"/>
                <a:cs typeface="Times New Roman" panose="02020603050405020304" charset="0"/>
              </a:rPr>
              <a:t>International Journal of Fashion Design, Technology and Education</a:t>
            </a:r>
            <a:r>
              <a:rPr lang="en-US" altLang="zh-CN" sz="2200">
                <a:latin typeface="Times New Roman" panose="02020603050405020304" charset="0"/>
                <a:cs typeface="Times New Roman" panose="02020603050405020304" charset="0"/>
              </a:rPr>
              <a:t>, 13(1), 1–10.</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(2) Shin, E. &amp; Baytar, F. (2014). Apparel fit and size concerns and intentions to use virtual try-on. </a:t>
            </a:r>
            <a:r>
              <a:rPr lang="en-US" altLang="zh-CN" sz="2200" i="1">
                <a:latin typeface="Times New Roman" panose="02020603050405020304" charset="0"/>
                <a:cs typeface="Times New Roman" panose="02020603050405020304" charset="0"/>
              </a:rPr>
              <a:t>Clothing and Textiles Research Journal</a:t>
            </a:r>
            <a:r>
              <a:rPr lang="en-US" altLang="zh-CN" sz="2200">
                <a:latin typeface="Times New Roman" panose="02020603050405020304" charset="0"/>
                <a:cs typeface="Times New Roman" panose="02020603050405020304" charset="0"/>
              </a:rPr>
              <a:t>, 32(1), 20–33.</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p:txBody>
      </p:sp>
      <p:sp>
        <p:nvSpPr>
          <p:cNvPr id="7" name="文本框 6"/>
          <p:cNvSpPr txBox="1"/>
          <p:nvPr/>
        </p:nvSpPr>
        <p:spPr>
          <a:xfrm>
            <a:off x="1385570" y="2660650"/>
            <a:ext cx="9192895" cy="1014730"/>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Lee, H. &amp; Xu, Y. “Classification of virtual fitting room technologies in the fashion industry: From the perspective of consumer experience.”</a:t>
            </a:r>
            <a:r>
              <a:rPr lang="en-US" altLang="zh-CN" sz="2000" i="1">
                <a:solidFill>
                  <a:srgbClr val="FF0000"/>
                </a:solidFill>
                <a:latin typeface="Times New Roman" panose="02020603050405020304" charset="0"/>
                <a:cs typeface="Times New Roman" panose="02020603050405020304" charset="0"/>
              </a:rPr>
              <a:t>International Journal of Fashion Design, Technology and Education</a:t>
            </a:r>
            <a:r>
              <a:rPr lang="en-US" altLang="zh-CN" sz="2000">
                <a:solidFill>
                  <a:srgbClr val="FF0000"/>
                </a:solidFill>
                <a:latin typeface="Times New Roman" panose="02020603050405020304" charset="0"/>
                <a:cs typeface="Times New Roman" panose="02020603050405020304" charset="0"/>
              </a:rPr>
              <a:t>, vol. 13, no. 1, 2019, pp. 1–10.</a:t>
            </a:r>
            <a:endParaRPr lang="en-US" altLang="zh-CN" sz="20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1385570" y="4649470"/>
            <a:ext cx="9192895" cy="70675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Shin, E. &amp; Baytar, F. “Apparel fit and size concerns and intentions to use virtual try-on.” </a:t>
            </a:r>
            <a:r>
              <a:rPr lang="en-US" altLang="zh-CN" sz="2000" i="1">
                <a:solidFill>
                  <a:srgbClr val="FF0000"/>
                </a:solidFill>
                <a:latin typeface="Times New Roman" panose="02020603050405020304" charset="0"/>
                <a:cs typeface="Times New Roman" panose="02020603050405020304" charset="0"/>
              </a:rPr>
              <a:t>Clothing and Textiles Research Journal</a:t>
            </a:r>
            <a:r>
              <a:rPr lang="en-US" altLang="zh-CN" sz="2000">
                <a:solidFill>
                  <a:srgbClr val="FF0000"/>
                </a:solidFill>
                <a:latin typeface="Times New Roman" panose="02020603050405020304" charset="0"/>
                <a:cs typeface="Times New Roman" panose="02020603050405020304" charset="0"/>
              </a:rPr>
              <a:t>, vol. 32, no. 1, 2014, pp. 20–33.</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305560" y="692150"/>
            <a:ext cx="9582150" cy="4831080"/>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(3) Papahristou, E. &amp; Bilalis, N. (2017). 3D virtual prototyping traces new avenues for fashion design and product development. </a:t>
            </a:r>
            <a:r>
              <a:rPr lang="en-US" altLang="zh-CN" sz="2200" i="1">
                <a:latin typeface="Times New Roman" panose="02020603050405020304" charset="0"/>
                <a:cs typeface="Times New Roman" panose="02020603050405020304" charset="0"/>
              </a:rPr>
              <a:t>Journal of Textile Science &amp; Engineering</a:t>
            </a:r>
            <a:r>
              <a:rPr lang="en-US" altLang="zh-CN" sz="2200">
                <a:latin typeface="Times New Roman" panose="02020603050405020304" charset="0"/>
                <a:cs typeface="Times New Roman" panose="02020603050405020304" charset="0"/>
              </a:rPr>
              <a:t>, 7(2).</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(4) Torelli, C. J., Monga, A. B. &amp; Kaikati, A. M. (2012). Doing poorly by doing good: Corporate social responsibility and brand concepts. </a:t>
            </a:r>
            <a:r>
              <a:rPr lang="en-US" altLang="zh-CN" sz="2200" i="1">
                <a:latin typeface="Times New Roman" panose="02020603050405020304" charset="0"/>
                <a:cs typeface="Times New Roman" panose="02020603050405020304" charset="0"/>
              </a:rPr>
              <a:t>Journal of Consumer Research</a:t>
            </a:r>
            <a:r>
              <a:rPr lang="en-US" altLang="zh-CN" sz="2200">
                <a:latin typeface="Times New Roman" panose="02020603050405020304" charset="0"/>
                <a:cs typeface="Times New Roman" panose="02020603050405020304" charset="0"/>
              </a:rPr>
              <a:t>, 38(5), 948–963.</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(5) Achabou, M. A. &amp; Dekhili, S. (2013). Luxury and sustainable development: Is there a match? </a:t>
            </a:r>
            <a:r>
              <a:rPr lang="en-US" altLang="zh-CN" sz="2200" i="1">
                <a:latin typeface="Times New Roman" panose="02020603050405020304" charset="0"/>
                <a:cs typeface="Times New Roman" panose="02020603050405020304" charset="0"/>
              </a:rPr>
              <a:t>Journal of Business Research</a:t>
            </a:r>
            <a:r>
              <a:rPr lang="en-US" altLang="zh-CN" sz="2200">
                <a:latin typeface="Times New Roman" panose="02020603050405020304" charset="0"/>
                <a:cs typeface="Times New Roman" panose="02020603050405020304" charset="0"/>
              </a:rPr>
              <a:t>, 66(10), 1896–1903.</a:t>
            </a:r>
            <a:endParaRPr lang="en-US" altLang="zh-CN" sz="2200">
              <a:latin typeface="Times New Roman" panose="02020603050405020304" charset="0"/>
              <a:cs typeface="Times New Roman" panose="02020603050405020304" charset="0"/>
            </a:endParaRPr>
          </a:p>
        </p:txBody>
      </p:sp>
      <p:sp>
        <p:nvSpPr>
          <p:cNvPr id="2" name="文本框 1"/>
          <p:cNvSpPr txBox="1"/>
          <p:nvPr/>
        </p:nvSpPr>
        <p:spPr>
          <a:xfrm>
            <a:off x="1385570" y="1768475"/>
            <a:ext cx="9192895" cy="1014730"/>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Papahristou, E. &amp; Bilalis, N. “3D virtual prototyping traces new avenues for fashion design and product development.” </a:t>
            </a:r>
            <a:r>
              <a:rPr lang="en-US" altLang="zh-CN" sz="2000" i="1">
                <a:solidFill>
                  <a:srgbClr val="FF0000"/>
                </a:solidFill>
                <a:latin typeface="Times New Roman" panose="02020603050405020304" charset="0"/>
                <a:cs typeface="Times New Roman" panose="02020603050405020304" charset="0"/>
              </a:rPr>
              <a:t>Journal of Textile Science &amp; Engineering</a:t>
            </a:r>
            <a:r>
              <a:rPr lang="en-US" altLang="zh-CN" sz="2000">
                <a:solidFill>
                  <a:srgbClr val="FF0000"/>
                </a:solidFill>
                <a:latin typeface="Times New Roman" panose="02020603050405020304" charset="0"/>
                <a:cs typeface="Times New Roman" panose="02020603050405020304" charset="0"/>
              </a:rPr>
              <a:t>, vol. 7, no. 2, 2017.</a:t>
            </a:r>
            <a:endParaRPr lang="en-US" altLang="zh-CN" sz="2000">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1385570" y="3731895"/>
            <a:ext cx="9192895" cy="1014730"/>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Torelli, C. J., Monga, A. B. &amp; Kaikati, A. M. “Doing poorly by doing good: Corporate social responsibility and brand concepts.”</a:t>
            </a:r>
            <a:r>
              <a:rPr lang="en-US" altLang="zh-CN" sz="2000" i="1">
                <a:solidFill>
                  <a:srgbClr val="FF0000"/>
                </a:solidFill>
                <a:latin typeface="Times New Roman" panose="02020603050405020304" charset="0"/>
                <a:cs typeface="Times New Roman" panose="02020603050405020304" charset="0"/>
              </a:rPr>
              <a:t> Journal of Consumer Research</a:t>
            </a:r>
            <a:r>
              <a:rPr lang="en-US" altLang="zh-CN" sz="2000">
                <a:solidFill>
                  <a:srgbClr val="FF0000"/>
                </a:solidFill>
                <a:latin typeface="Times New Roman" panose="02020603050405020304" charset="0"/>
                <a:cs typeface="Times New Roman" panose="02020603050405020304" charset="0"/>
              </a:rPr>
              <a:t>, vol. 38, no. 5, 2012, pp. 948–963.</a:t>
            </a:r>
            <a:endParaRPr lang="en-US" altLang="zh-CN" sz="20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1385570" y="5427980"/>
            <a:ext cx="9192895" cy="70675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Achabou, M. A. &amp; Dekhili, S. “Luxury and sustainable development: Is there a match?” </a:t>
            </a:r>
            <a:r>
              <a:rPr lang="en-US" altLang="zh-CN" sz="2000" i="1">
                <a:solidFill>
                  <a:srgbClr val="FF0000"/>
                </a:solidFill>
                <a:latin typeface="Times New Roman" panose="02020603050405020304" charset="0"/>
                <a:cs typeface="Times New Roman" panose="02020603050405020304" charset="0"/>
              </a:rPr>
              <a:t>Journal of Business Research</a:t>
            </a:r>
            <a:r>
              <a:rPr lang="en-US" altLang="zh-CN" sz="2000">
                <a:solidFill>
                  <a:srgbClr val="FF0000"/>
                </a:solidFill>
                <a:latin typeface="Times New Roman" panose="02020603050405020304" charset="0"/>
                <a:cs typeface="Times New Roman" panose="02020603050405020304" charset="0"/>
              </a:rPr>
              <a:t>, vol. 66, no. 10, 2013, pp. 1896–1903.</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P spid="9" grpId="0"/>
      <p:bldP spid="9"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sp>
        <p:nvSpPr>
          <p:cNvPr id="7" name="文本框 6"/>
          <p:cNvSpPr txBox="1"/>
          <p:nvPr/>
        </p:nvSpPr>
        <p:spPr>
          <a:xfrm>
            <a:off x="1365885" y="2907665"/>
            <a:ext cx="9192895" cy="70675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Fionda A. M. &amp; Moore C. M. 2009. The anatomy of the luxury fashion brand. Journal of Brand Management. 16(5–6): 347–363.</a:t>
            </a:r>
            <a:endParaRPr lang="en-US" altLang="zh-CN" sz="20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1458595" y="4664075"/>
            <a:ext cx="9192895" cy="70675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Achabou M. A. &amp; Dekhili S. 2013. Luxury and sustainable development: Is there a match? Journal of Business Research. 66(10), 1896–1903.</a:t>
            </a:r>
            <a:endParaRPr lang="en-US" altLang="zh-CN" sz="2000">
              <a:solidFill>
                <a:srgbClr val="FF0000"/>
              </a:solidFill>
              <a:latin typeface="Times New Roman" panose="02020603050405020304" charset="0"/>
              <a:cs typeface="Times New Roman" panose="02020603050405020304" charset="0"/>
            </a:endParaRPr>
          </a:p>
        </p:txBody>
      </p:sp>
      <p:grpSp>
        <p:nvGrpSpPr>
          <p:cNvPr id="8" name="组合 7"/>
          <p:cNvGrpSpPr/>
          <p:nvPr/>
        </p:nvGrpSpPr>
        <p:grpSpPr>
          <a:xfrm>
            <a:off x="441960" y="727075"/>
            <a:ext cx="10424795" cy="4264660"/>
            <a:chOff x="696" y="1145"/>
            <a:chExt cx="16417" cy="6716"/>
          </a:xfrm>
        </p:grpSpPr>
        <p:sp>
          <p:nvSpPr>
            <p:cNvPr id="4" name="文本框 3"/>
            <p:cNvSpPr txBox="1"/>
            <p:nvPr/>
          </p:nvSpPr>
          <p:spPr>
            <a:xfrm>
              <a:off x="1959" y="1870"/>
              <a:ext cx="15155" cy="1307"/>
            </a:xfrm>
            <a:prstGeom prst="rect">
              <a:avLst/>
            </a:prstGeom>
            <a:noFill/>
          </p:spPr>
          <p:txBody>
            <a:bodyPr wrap="square" rtlCol="0">
              <a:spAutoFit/>
            </a:bodyPr>
            <a:p>
              <a:r>
                <a:rPr lang="en-US" altLang="zh-CN" sz="2400" b="1" i="1">
                  <a:solidFill>
                    <a:schemeClr val="accent1"/>
                  </a:solidFill>
                  <a:latin typeface="Times New Roman" panose="02020603050405020304" charset="0"/>
                  <a:cs typeface="Times New Roman" panose="02020603050405020304" charset="0"/>
                </a:rPr>
                <a:t>Change the following references from the APA style to the CSE style (name-year format).</a:t>
              </a:r>
              <a:endParaRPr lang="en-US" altLang="zh-CN" sz="2400" b="1" i="1">
                <a:solidFill>
                  <a:schemeClr val="tx2"/>
                </a:solidFill>
                <a:latin typeface="Times New Roman" panose="02020603050405020304" charset="0"/>
                <a:cs typeface="Times New Roman" panose="02020603050405020304" charset="0"/>
              </a:endParaRPr>
            </a:p>
          </p:txBody>
        </p:sp>
        <p:sp>
          <p:nvSpPr>
            <p:cNvPr id="2" name="文本框 1"/>
            <p:cNvSpPr txBox="1"/>
            <p:nvPr/>
          </p:nvSpPr>
          <p:spPr>
            <a:xfrm>
              <a:off x="1959" y="3453"/>
              <a:ext cx="14700" cy="4409"/>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(1) Fionda, A. M. &amp; Moore, C. M. (2009). The anatomy of the luxury fashion brand. </a:t>
              </a:r>
              <a:r>
                <a:rPr lang="en-US" altLang="zh-CN" sz="2200" i="1">
                  <a:latin typeface="Times New Roman" panose="02020603050405020304" charset="0"/>
                  <a:cs typeface="Times New Roman" panose="02020603050405020304" charset="0"/>
                </a:rPr>
                <a:t>Journal of Brand Management</a:t>
              </a:r>
              <a:r>
                <a:rPr lang="en-US" altLang="zh-CN" sz="2200">
                  <a:latin typeface="Times New Roman" panose="02020603050405020304" charset="0"/>
                  <a:cs typeface="Times New Roman" panose="02020603050405020304" charset="0"/>
                </a:rPr>
                <a:t>, 16(5–6), 347–363.</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(2) Achabou, M. A. &amp; Dekhili, S. (2013). Luxury and sustainable development: Is there a match? </a:t>
              </a:r>
              <a:r>
                <a:rPr lang="en-US" altLang="zh-CN" sz="2200" i="1">
                  <a:latin typeface="Times New Roman" panose="02020603050405020304" charset="0"/>
                  <a:cs typeface="Times New Roman" panose="02020603050405020304" charset="0"/>
                </a:rPr>
                <a:t>Journal of Business Research</a:t>
              </a:r>
              <a:r>
                <a:rPr lang="en-US" altLang="zh-CN" sz="2200">
                  <a:latin typeface="Times New Roman" panose="02020603050405020304" charset="0"/>
                  <a:cs typeface="Times New Roman" panose="02020603050405020304" charset="0"/>
                </a:rPr>
                <a:t>, 66(10), 1896–1903.</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p:txBody>
        </p:sp>
        <p:sp>
          <p:nvSpPr>
            <p:cNvPr id="5" name="文本框 4"/>
            <p:cNvSpPr txBox="1"/>
            <p:nvPr/>
          </p:nvSpPr>
          <p:spPr>
            <a:xfrm>
              <a:off x="696" y="1145"/>
              <a:ext cx="2795" cy="72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3</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305560" y="692150"/>
            <a:ext cx="9582150" cy="4492625"/>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(3) Choi, T. M. &amp; Shen, B. (2017). </a:t>
            </a:r>
            <a:r>
              <a:rPr lang="en-US" altLang="zh-CN" sz="2200" i="1">
                <a:latin typeface="Times New Roman" panose="02020603050405020304" charset="0"/>
                <a:cs typeface="Times New Roman" panose="02020603050405020304" charset="0"/>
              </a:rPr>
              <a:t>Luxury fashion retail management</a:t>
            </a:r>
            <a:r>
              <a:rPr lang="en-US" altLang="zh-CN" sz="2200">
                <a:latin typeface="Times New Roman" panose="02020603050405020304" charset="0"/>
                <a:cs typeface="Times New Roman" panose="02020603050405020304" charset="0"/>
              </a:rPr>
              <a:t>. New York: Springer.</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(4) Davies, I. A., Lee, Z. &amp; Ahonkhai, I. (2011). Do consumers care about ethical-luxury? </a:t>
            </a:r>
            <a:r>
              <a:rPr lang="en-US" altLang="zh-CN" sz="2200" i="1">
                <a:latin typeface="Times New Roman" panose="02020603050405020304" charset="0"/>
                <a:cs typeface="Times New Roman" panose="02020603050405020304" charset="0"/>
              </a:rPr>
              <a:t>Journal of Business Ethics</a:t>
            </a:r>
            <a:r>
              <a:rPr lang="en-US" altLang="zh-CN" sz="2200">
                <a:latin typeface="Times New Roman" panose="02020603050405020304" charset="0"/>
                <a:cs typeface="Times New Roman" panose="02020603050405020304" charset="0"/>
              </a:rPr>
              <a:t>, 106(1), 37–51.</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(5) Van Dijck, J. &amp; Poell, T. (2016) Understanding the promises and premises of online health platforms. </a:t>
            </a:r>
            <a:r>
              <a:rPr lang="en-US" altLang="zh-CN" sz="2200" i="1">
                <a:latin typeface="Times New Roman" panose="02020603050405020304" charset="0"/>
                <a:cs typeface="Times New Roman" panose="02020603050405020304" charset="0"/>
              </a:rPr>
              <a:t>Big Data &amp; Society</a:t>
            </a:r>
            <a:r>
              <a:rPr lang="en-US" altLang="zh-CN" sz="2200">
                <a:latin typeface="Times New Roman" panose="02020603050405020304" charset="0"/>
                <a:cs typeface="Times New Roman" panose="02020603050405020304" charset="0"/>
              </a:rPr>
              <a:t>, 3(1), 1–11.</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p:txBody>
      </p:sp>
      <p:sp>
        <p:nvSpPr>
          <p:cNvPr id="7" name="文本框 6"/>
          <p:cNvSpPr txBox="1"/>
          <p:nvPr/>
        </p:nvSpPr>
        <p:spPr>
          <a:xfrm>
            <a:off x="1385570" y="1563370"/>
            <a:ext cx="9192895" cy="398780"/>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Choi T. M. &amp; Shen B. 2017. </a:t>
            </a:r>
            <a:r>
              <a:rPr lang="en-US" altLang="zh-CN" sz="2000">
                <a:solidFill>
                  <a:srgbClr val="FF0000"/>
                </a:solidFill>
                <a:latin typeface="Times New Roman" panose="02020603050405020304" charset="0"/>
                <a:cs typeface="Times New Roman" panose="02020603050405020304" charset="0"/>
              </a:rPr>
              <a:t>Luxury fashion retail management. New York: Springer.</a:t>
            </a:r>
            <a:endParaRPr lang="en-US" altLang="zh-CN" sz="20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1385570" y="3229610"/>
            <a:ext cx="9192895" cy="70675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Davies I. A., Lee Z. &amp; Ahonkhai I. 2011. Do consumers care about ethical-luxury? </a:t>
            </a:r>
            <a:r>
              <a:rPr lang="en-US" altLang="zh-CN" sz="2000">
                <a:solidFill>
                  <a:srgbClr val="FF0000"/>
                </a:solidFill>
                <a:latin typeface="Times New Roman" panose="02020603050405020304" charset="0"/>
                <a:cs typeface="Times New Roman" panose="02020603050405020304" charset="0"/>
              </a:rPr>
              <a:t>Journal of Business Ethics. 106(1): 37–51.</a:t>
            </a:r>
            <a:endParaRPr lang="en-US" altLang="zh-CN" sz="20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385570" y="4899660"/>
            <a:ext cx="9192895" cy="70675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Van Dijck J. &amp; Poell T. 2016. Understanding the promises and premises of online health platforms. </a:t>
            </a:r>
            <a:r>
              <a:rPr lang="en-US" altLang="zh-CN" sz="2000">
                <a:solidFill>
                  <a:srgbClr val="FF0000"/>
                </a:solidFill>
                <a:latin typeface="Times New Roman" panose="02020603050405020304" charset="0"/>
                <a:cs typeface="Times New Roman" panose="02020603050405020304" charset="0"/>
              </a:rPr>
              <a:t>Big Data &amp; Society. 3(1): 1–11.</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sp>
        <p:nvSpPr>
          <p:cNvPr id="4" name="文本框 3"/>
          <p:cNvSpPr txBox="1"/>
          <p:nvPr/>
        </p:nvSpPr>
        <p:spPr>
          <a:xfrm>
            <a:off x="1238885" y="1198245"/>
            <a:ext cx="9623425" cy="460375"/>
          </a:xfrm>
          <a:prstGeom prst="rect">
            <a:avLst/>
          </a:prstGeom>
          <a:noFill/>
        </p:spPr>
        <p:txBody>
          <a:bodyPr wrap="square" rtlCol="0">
            <a:spAutoFit/>
          </a:bodyPr>
          <a:p>
            <a:r>
              <a:rPr lang="en-US" altLang="zh-CN" sz="2400" b="1" i="1">
                <a:solidFill>
                  <a:schemeClr val="accent1"/>
                </a:solidFill>
                <a:latin typeface="Times New Roman" panose="02020603050405020304" charset="0"/>
                <a:cs typeface="Times New Roman" panose="02020603050405020304" charset="0"/>
              </a:rPr>
              <a:t>Correct the format mistakes in the following references.</a:t>
            </a:r>
            <a:endParaRPr lang="en-US" altLang="zh-CN" sz="2400" b="1" i="1">
              <a:solidFill>
                <a:schemeClr val="accent1"/>
              </a:solidFill>
              <a:latin typeface="Times New Roman" panose="02020603050405020304" charset="0"/>
              <a:cs typeface="Times New Roman" panose="02020603050405020304" charset="0"/>
            </a:endParaRPr>
          </a:p>
        </p:txBody>
      </p:sp>
      <p:sp>
        <p:nvSpPr>
          <p:cNvPr id="2" name="文本框 1"/>
          <p:cNvSpPr txBox="1"/>
          <p:nvPr/>
        </p:nvSpPr>
        <p:spPr>
          <a:xfrm>
            <a:off x="1238885" y="1837055"/>
            <a:ext cx="9334500" cy="2799715"/>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(1) Nobubele, A. S., Mtsweni, J. Big data privacy and security: A systematic analysis of current and future challenges; Pretoria: University of South Africa; 2016.</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(2) Shin D-H. Demystifying big data: Anatomy of big data developmental process. Telecommun Policy. 2016; 40(9), 837–854</a:t>
            </a:r>
            <a:endParaRPr lang="en-US" altLang="zh-CN" sz="2200">
              <a:latin typeface="Times New Roman" panose="02020603050405020304" charset="0"/>
              <a:cs typeface="Times New Roman" panose="02020603050405020304" charset="0"/>
            </a:endParaRPr>
          </a:p>
        </p:txBody>
      </p:sp>
      <p:sp>
        <p:nvSpPr>
          <p:cNvPr id="5" name="文本框 4"/>
          <p:cNvSpPr txBox="1"/>
          <p:nvPr/>
        </p:nvSpPr>
        <p:spPr>
          <a:xfrm>
            <a:off x="1365885" y="2883535"/>
            <a:ext cx="9192895" cy="70675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Nobubele A. S. &amp; Mtsweni J. </a:t>
            </a:r>
            <a:r>
              <a:rPr lang="en-US" altLang="zh-CN" sz="2000" i="1">
                <a:solidFill>
                  <a:srgbClr val="FF0000"/>
                </a:solidFill>
                <a:latin typeface="Times New Roman" panose="02020603050405020304" charset="0"/>
                <a:cs typeface="Times New Roman" panose="02020603050405020304" charset="0"/>
              </a:rPr>
              <a:t>Big data privacy and security: A systematic analysis of current and future challenges.</a:t>
            </a:r>
            <a:r>
              <a:rPr lang="en-US" altLang="zh-CN" sz="2000">
                <a:solidFill>
                  <a:srgbClr val="FF0000"/>
                </a:solidFill>
                <a:latin typeface="Times New Roman" panose="02020603050405020304" charset="0"/>
                <a:cs typeface="Times New Roman" panose="02020603050405020304" charset="0"/>
              </a:rPr>
              <a:t> Pretoria: University of South Africa, 2016.</a:t>
            </a:r>
            <a:endParaRPr lang="en-US" altLang="zh-CN" sz="20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492885" y="4732655"/>
            <a:ext cx="9192895" cy="70675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Shin D-H. Demystifying big data: Anatomy of big data developmental process. Telecommun Policy. 2016; 40(9):837–854.</a:t>
            </a:r>
            <a:endParaRPr lang="en-US" altLang="zh-CN" sz="2000">
              <a:solidFill>
                <a:srgbClr val="FF0000"/>
              </a:solidFill>
              <a:latin typeface="Times New Roman" panose="02020603050405020304" charset="0"/>
              <a:cs typeface="Times New Roman" panose="02020603050405020304" charset="0"/>
            </a:endParaRPr>
          </a:p>
        </p:txBody>
      </p:sp>
      <p:cxnSp>
        <p:nvCxnSpPr>
          <p:cNvPr id="11" name="直接连接符 10"/>
          <p:cNvCxnSpPr/>
          <p:nvPr/>
        </p:nvCxnSpPr>
        <p:spPr>
          <a:xfrm flipV="1">
            <a:off x="5278755" y="2210435"/>
            <a:ext cx="5215890" cy="12700"/>
          </a:xfrm>
          <a:prstGeom prst="line">
            <a:avLst/>
          </a:prstGeom>
        </p:spPr>
        <p:style>
          <a:lnRef idx="3">
            <a:schemeClr val="accent1"/>
          </a:lnRef>
          <a:fillRef idx="0">
            <a:srgbClr val="FFFFFF"/>
          </a:fillRef>
          <a:effectRef idx="0">
            <a:srgbClr val="FFFFFF"/>
          </a:effectRef>
          <a:fontRef idx="minor">
            <a:schemeClr val="tx1"/>
          </a:fontRef>
        </p:style>
      </p:cxnSp>
      <p:cxnSp>
        <p:nvCxnSpPr>
          <p:cNvPr id="12" name="直接连接符 11"/>
          <p:cNvCxnSpPr/>
          <p:nvPr/>
        </p:nvCxnSpPr>
        <p:spPr>
          <a:xfrm>
            <a:off x="1298575" y="2541905"/>
            <a:ext cx="4884420" cy="0"/>
          </a:xfrm>
          <a:prstGeom prst="line">
            <a:avLst/>
          </a:prstGeom>
        </p:spPr>
        <p:style>
          <a:lnRef idx="2">
            <a:schemeClr val="accent1"/>
          </a:lnRef>
          <a:fillRef idx="0">
            <a:srgbClr val="FFFFFF"/>
          </a:fillRef>
          <a:effectRef idx="0">
            <a:srgbClr val="FFFFFF"/>
          </a:effectRef>
          <a:fontRef idx="minor">
            <a:schemeClr val="tx1"/>
          </a:fontRef>
        </p:style>
      </p:cxnSp>
      <p:cxnSp>
        <p:nvCxnSpPr>
          <p:cNvPr id="13" name="直接连接符 12"/>
          <p:cNvCxnSpPr/>
          <p:nvPr/>
        </p:nvCxnSpPr>
        <p:spPr>
          <a:xfrm flipV="1">
            <a:off x="5800090" y="4556760"/>
            <a:ext cx="510540" cy="12700"/>
          </a:xfrm>
          <a:prstGeom prst="line">
            <a:avLst/>
          </a:prstGeom>
        </p:spPr>
        <p:style>
          <a:lnRef idx="2">
            <a:schemeClr val="accent1"/>
          </a:lnRef>
          <a:fillRef idx="0">
            <a:srgbClr val="FFFFFF"/>
          </a:fillRef>
          <a:effectRef idx="0">
            <a:srgbClr val="FFFFFF"/>
          </a:effectRef>
          <a:fontRef idx="minor">
            <a:schemeClr val="tx1"/>
          </a:fontRef>
        </p:style>
      </p:cxnSp>
      <p:sp>
        <p:nvSpPr>
          <p:cNvPr id="6" name="文本框 5"/>
          <p:cNvSpPr txBox="1"/>
          <p:nvPr/>
        </p:nvSpPr>
        <p:spPr>
          <a:xfrm>
            <a:off x="441960" y="81597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4</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par>
                                <p:cTn id="33" presetID="1" presetClass="entr" presetSubtype="0"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1000"/>
                                        <p:tgtEl>
                                          <p:spTgt spid="8"/>
                                        </p:tgtEl>
                                      </p:cBhvr>
                                    </p:animEffect>
                                    <p:anim calcmode="lin" valueType="num">
                                      <p:cBhvr>
                                        <p:cTn id="42" dur="1000" fill="hold"/>
                                        <p:tgtEl>
                                          <p:spTgt spid="8"/>
                                        </p:tgtEl>
                                        <p:attrNameLst>
                                          <p:attrName>ppt_x</p:attrName>
                                        </p:attrNameLst>
                                      </p:cBhvr>
                                      <p:tavLst>
                                        <p:tav tm="0">
                                          <p:val>
                                            <p:strVal val="#ppt_x"/>
                                          </p:val>
                                        </p:tav>
                                        <p:tav tm="100000">
                                          <p:val>
                                            <p:strVal val="#ppt_x"/>
                                          </p:val>
                                        </p:tav>
                                      </p:tavLst>
                                    </p:anim>
                                    <p:anim calcmode="lin" valueType="num">
                                      <p:cBhvr>
                                        <p:cTn id="43" dur="1000" fill="hold"/>
                                        <p:tgtEl>
                                          <p:spTgt spid="8"/>
                                        </p:tgtEl>
                                        <p:attrNameLst>
                                          <p:attrName>ppt_y</p:attrName>
                                        </p:attrNameLst>
                                      </p:cBhvr>
                                      <p:tavLst>
                                        <p:tav tm="0">
                                          <p:val>
                                            <p:strVal val="#ppt_y+.1"/>
                                          </p:val>
                                        </p:tav>
                                        <p:tav tm="100000">
                                          <p:val>
                                            <p:strVal val="#ppt_y"/>
                                          </p:val>
                                        </p:tav>
                                      </p:tavLst>
                                    </p:anim>
                                  </p:childTnLst>
                                </p:cTn>
                              </p:par>
                              <p:par>
                                <p:cTn id="44" presetID="1"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8" grpId="1"/>
      <p:bldP spid="4" grpId="0"/>
      <p:bldP spid="2" grpId="0"/>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305560" y="692150"/>
            <a:ext cx="9582150" cy="4492625"/>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(3) Zozus, M. N., Bonner, J. &amp; Rock, L. </a:t>
            </a:r>
            <a:r>
              <a:rPr lang="en-US" altLang="zh-CN" sz="2200" i="1">
                <a:latin typeface="Times New Roman" panose="02020603050405020304" charset="0"/>
                <a:cs typeface="Times New Roman" panose="02020603050405020304" charset="0"/>
              </a:rPr>
              <a:t>Towards data value-level metadata for clinical studies. Indiana</a:t>
            </a:r>
            <a:r>
              <a:rPr lang="en-US" altLang="zh-CN" sz="2200">
                <a:latin typeface="Times New Roman" panose="02020603050405020304" charset="0"/>
                <a:cs typeface="Times New Roman" panose="02020603050405020304" charset="0"/>
              </a:rPr>
              <a:t>: Studies in Health Technology and Informatics, 2017. pp, 418–423.</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(4) Blasimme, A., Fadda, M., Schneider, M., and Vayena, E., (2018), Data sharing for precision medicine: Policy lessons and future directions. Health Affairs 37(5), 702–709.</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(5) Hampton, S. E., Strasser, C. A., Tewksbury, J. J., Gram, W. K., Budden, A. E., Batcheller, A. L., Duke, C. S., Porter, J. H. (2013) Big data and the future of ecology. Frontiers in Ecology and Environment 11–3, 156–162.</a:t>
            </a:r>
            <a:endParaRPr lang="en-US" altLang="zh-CN" sz="2200">
              <a:latin typeface="Times New Roman" panose="02020603050405020304" charset="0"/>
              <a:cs typeface="Times New Roman" panose="02020603050405020304" charset="0"/>
            </a:endParaRPr>
          </a:p>
        </p:txBody>
      </p:sp>
      <p:sp>
        <p:nvSpPr>
          <p:cNvPr id="7" name="文本框 6"/>
          <p:cNvSpPr txBox="1"/>
          <p:nvPr/>
        </p:nvSpPr>
        <p:spPr>
          <a:xfrm>
            <a:off x="1385570" y="1640205"/>
            <a:ext cx="9192895" cy="70675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Zozus, M. N., Bonner, J. &amp; Rock, L. </a:t>
            </a:r>
            <a:r>
              <a:rPr lang="en-US" altLang="zh-CN" sz="2000" i="1">
                <a:solidFill>
                  <a:srgbClr val="FF0000"/>
                </a:solidFill>
                <a:latin typeface="Times New Roman" panose="02020603050405020304" charset="0"/>
                <a:cs typeface="Times New Roman" panose="02020603050405020304" charset="0"/>
              </a:rPr>
              <a:t>Towards data value-level metadata for clinical studies.</a:t>
            </a:r>
            <a:r>
              <a:rPr lang="en-US" altLang="zh-CN" sz="2000">
                <a:solidFill>
                  <a:srgbClr val="FF0000"/>
                </a:solidFill>
                <a:latin typeface="Times New Roman" panose="02020603050405020304" charset="0"/>
                <a:cs typeface="Times New Roman" panose="02020603050405020304" charset="0"/>
              </a:rPr>
              <a:t> Indiana: Studies in Health Technology and Informatics, 2017, pp. 418–423.</a:t>
            </a:r>
            <a:endParaRPr lang="en-US" altLang="zh-CN" sz="20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1385570" y="3328670"/>
            <a:ext cx="9192895" cy="70675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Blasimme, A., Fadda, M., Schneider, M. &amp; Vayena, E. (2018). Data sharing for precision medicine: Policy lessons and future directions. </a:t>
            </a:r>
            <a:r>
              <a:rPr lang="en-US" altLang="zh-CN" sz="2000" i="1">
                <a:solidFill>
                  <a:srgbClr val="FF0000"/>
                </a:solidFill>
                <a:latin typeface="Times New Roman" panose="02020603050405020304" charset="0"/>
                <a:cs typeface="Times New Roman" panose="02020603050405020304" charset="0"/>
              </a:rPr>
              <a:t>Health Affairs</a:t>
            </a:r>
            <a:r>
              <a:rPr lang="en-US" altLang="zh-CN" sz="2000">
                <a:solidFill>
                  <a:srgbClr val="FF0000"/>
                </a:solidFill>
                <a:latin typeface="Times New Roman" panose="02020603050405020304" charset="0"/>
                <a:cs typeface="Times New Roman" panose="02020603050405020304" charset="0"/>
              </a:rPr>
              <a:t>, 37(5), 702–709.</a:t>
            </a:r>
            <a:endParaRPr lang="en-US" altLang="zh-CN" sz="20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385570" y="5184775"/>
            <a:ext cx="9192895" cy="1014730"/>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Hampton, S. E., Strasser, C. A., Tewksbury, J. J., Gram. W. K., Budden, A. E., Batcheller, A. L., Duke, C. S., Porter, J. H. (2013). Big data and the future of ecology. </a:t>
            </a:r>
            <a:r>
              <a:rPr lang="en-US" altLang="zh-CN" sz="2000" i="1">
                <a:solidFill>
                  <a:srgbClr val="FF0000"/>
                </a:solidFill>
                <a:latin typeface="Times New Roman" panose="02020603050405020304" charset="0"/>
                <a:cs typeface="Times New Roman" panose="02020603050405020304" charset="0"/>
              </a:rPr>
              <a:t>Frontiers in Ecology and Environment</a:t>
            </a:r>
            <a:r>
              <a:rPr lang="en-US" altLang="zh-CN" sz="2000">
                <a:solidFill>
                  <a:srgbClr val="FF0000"/>
                </a:solidFill>
                <a:latin typeface="Times New Roman" panose="02020603050405020304" charset="0"/>
                <a:cs typeface="Times New Roman" panose="02020603050405020304" charset="0"/>
              </a:rPr>
              <a:t>, 11(3), 156–162.</a:t>
            </a:r>
            <a:endParaRPr lang="en-US" altLang="zh-CN" sz="2000">
              <a:solidFill>
                <a:srgbClr val="FF0000"/>
              </a:solidFill>
              <a:latin typeface="Times New Roman" panose="02020603050405020304" charset="0"/>
              <a:cs typeface="Times New Roman" panose="02020603050405020304" charset="0"/>
            </a:endParaRPr>
          </a:p>
        </p:txBody>
      </p:sp>
      <p:cxnSp>
        <p:nvCxnSpPr>
          <p:cNvPr id="2" name="直接连接符 1"/>
          <p:cNvCxnSpPr/>
          <p:nvPr/>
        </p:nvCxnSpPr>
        <p:spPr>
          <a:xfrm>
            <a:off x="10539095" y="1421130"/>
            <a:ext cx="264795" cy="0"/>
          </a:xfrm>
          <a:prstGeom prst="line">
            <a:avLst/>
          </a:prstGeom>
        </p:spPr>
        <p:style>
          <a:lnRef idx="2">
            <a:schemeClr val="accent1"/>
          </a:lnRef>
          <a:fillRef idx="0">
            <a:srgbClr val="FFFFFF"/>
          </a:fillRef>
          <a:effectRef idx="0">
            <a:srgbClr val="FFFFFF"/>
          </a:effectRef>
          <a:fontRef idx="minor">
            <a:schemeClr val="tx1"/>
          </a:fontRef>
        </p:style>
      </p:cxnSp>
      <p:cxnSp>
        <p:nvCxnSpPr>
          <p:cNvPr id="5" name="直接连接符 4"/>
          <p:cNvCxnSpPr/>
          <p:nvPr/>
        </p:nvCxnSpPr>
        <p:spPr>
          <a:xfrm flipV="1">
            <a:off x="8391525" y="3089910"/>
            <a:ext cx="1998980" cy="16510"/>
          </a:xfrm>
          <a:prstGeom prst="line">
            <a:avLst/>
          </a:prstGeom>
        </p:spPr>
        <p:style>
          <a:lnRef idx="2">
            <a:schemeClr val="accent1"/>
          </a:lnRef>
          <a:fillRef idx="0">
            <a:srgbClr val="FFFFFF"/>
          </a:fillRef>
          <a:effectRef idx="0">
            <a:srgbClr val="FFFFFF"/>
          </a:effectRef>
          <a:fontRef idx="minor">
            <a:schemeClr val="tx1"/>
          </a:fontRef>
        </p:style>
      </p:cxnSp>
      <p:cxnSp>
        <p:nvCxnSpPr>
          <p:cNvPr id="9" name="直接连接符 8"/>
          <p:cNvCxnSpPr/>
          <p:nvPr/>
        </p:nvCxnSpPr>
        <p:spPr>
          <a:xfrm>
            <a:off x="2395220" y="5105400"/>
            <a:ext cx="4493260" cy="1651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1"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1"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6" grpId="0"/>
      <p:bldP spid="6" grpId="1"/>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803910"/>
            <a:ext cx="428053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A. Works by One Author</a:t>
            </a:r>
            <a:endParaRPr lang="en-US" altLang="zh-CN" sz="2800" b="1">
              <a:latin typeface="Times New Roman" panose="02020603050405020304" charset="0"/>
              <a:cs typeface="Times New Roman" panose="02020603050405020304" charset="0"/>
            </a:endParaRPr>
          </a:p>
        </p:txBody>
      </p:sp>
      <p:sp>
        <p:nvSpPr>
          <p:cNvPr id="6" name="文本框 5"/>
          <p:cNvSpPr txBox="1"/>
          <p:nvPr/>
        </p:nvSpPr>
        <p:spPr>
          <a:xfrm>
            <a:off x="441325"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5" name="文本框 4"/>
          <p:cNvSpPr txBox="1"/>
          <p:nvPr/>
        </p:nvSpPr>
        <p:spPr>
          <a:xfrm>
            <a:off x="756920" y="1447165"/>
            <a:ext cx="10262235" cy="5262245"/>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MLA style</a:t>
            </a:r>
            <a:endParaRPr lang="en-US" altLang="zh-CN" sz="2400" b="1">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Mantel, Hilary. </a:t>
            </a:r>
            <a:r>
              <a:rPr lang="en-US" altLang="zh-CN" sz="2200" i="1">
                <a:latin typeface="Times New Roman" panose="02020603050405020304" charset="0"/>
                <a:cs typeface="Times New Roman" panose="02020603050405020304" charset="0"/>
              </a:rPr>
              <a:t>Wolf Hall</a:t>
            </a:r>
            <a:r>
              <a:rPr lang="en-US" altLang="zh-CN" sz="2200">
                <a:latin typeface="Times New Roman" panose="02020603050405020304" charset="0"/>
                <a:cs typeface="Times New Roman" panose="02020603050405020304" charset="0"/>
              </a:rPr>
              <a:t>. Picador, 2010.</a:t>
            </a:r>
            <a:endParaRPr lang="en-US" altLang="zh-CN" sz="22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Riddle, Julie. “Shadow Animals.” </a:t>
            </a:r>
            <a:r>
              <a:rPr lang="en-US" altLang="zh-CN" sz="2200" i="1">
                <a:latin typeface="Times New Roman" panose="02020603050405020304" charset="0"/>
                <a:cs typeface="Times New Roman" panose="02020603050405020304" charset="0"/>
              </a:rPr>
              <a:t>The Georgia Review</a:t>
            </a:r>
            <a:r>
              <a:rPr lang="en-US" altLang="zh-CN" sz="2200">
                <a:latin typeface="Times New Roman" panose="02020603050405020304" charset="0"/>
                <a:cs typeface="Times New Roman" panose="02020603050405020304" charset="0"/>
              </a:rPr>
              <a:t>, vol. 67, no. 3, fall 2013, pp. 427–447.</a:t>
            </a:r>
            <a:endParaRPr lang="en-US" altLang="zh-CN" sz="2200">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APA style</a:t>
            </a:r>
            <a:endParaRPr lang="en-US" altLang="zh-CN" sz="24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Anderson, A. K. (2005). Affective influence on the attentional dynamics supporting awareness. </a:t>
            </a:r>
            <a:r>
              <a:rPr lang="en-US" altLang="zh-CN" sz="2200" i="1">
                <a:latin typeface="Times New Roman" panose="02020603050405020304" charset="0"/>
                <a:cs typeface="Times New Roman" panose="02020603050405020304" charset="0"/>
              </a:rPr>
              <a:t>Journal of Experimental Psychology</a:t>
            </a:r>
            <a:r>
              <a:rPr lang="en-US" altLang="zh-CN" sz="2200">
                <a:latin typeface="Times New Roman" panose="02020603050405020304" charset="0"/>
                <a:cs typeface="Times New Roman" panose="02020603050405020304" charset="0"/>
              </a:rPr>
              <a:t>:</a:t>
            </a:r>
            <a:r>
              <a:rPr lang="en-US" altLang="zh-CN" sz="2200" i="1">
                <a:latin typeface="Times New Roman" panose="02020603050405020304" charset="0"/>
                <a:cs typeface="Times New Roman" panose="02020603050405020304" charset="0"/>
              </a:rPr>
              <a:t> General</a:t>
            </a:r>
            <a:r>
              <a:rPr lang="en-US" altLang="zh-CN" sz="2200">
                <a:latin typeface="Times New Roman" panose="02020603050405020304" charset="0"/>
                <a:cs typeface="Times New Roman" panose="02020603050405020304" charset="0"/>
              </a:rPr>
              <a:t>, 154, 258–281. </a:t>
            </a:r>
            <a:endParaRPr lang="en-US" altLang="zh-CN" sz="22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Shotton, M. A. (1989). </a:t>
            </a:r>
            <a:r>
              <a:rPr lang="en-US" altLang="zh-CN" sz="2200" i="1">
                <a:latin typeface="Times New Roman" panose="02020603050405020304" charset="0"/>
                <a:cs typeface="Times New Roman" panose="02020603050405020304" charset="0"/>
              </a:rPr>
              <a:t>Computer addiction? A study of computer dependency</a:t>
            </a:r>
            <a:r>
              <a:rPr lang="en-US" altLang="zh-CN" sz="2200">
                <a:latin typeface="Times New Roman" panose="02020603050405020304" charset="0"/>
                <a:cs typeface="Times New Roman" panose="02020603050405020304" charset="0"/>
              </a:rPr>
              <a:t>. Taylor &amp; Francis.</a:t>
            </a:r>
            <a:endParaRPr lang="en-US" altLang="zh-CN" sz="22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68400" y="1282700"/>
            <a:ext cx="9918700" cy="2676525"/>
          </a:xfrm>
          <a:prstGeom prst="rect">
            <a:avLst/>
          </a:prstGeom>
          <a:noFill/>
        </p:spPr>
        <p:txBody>
          <a:bodyPr wrap="square" rtlCol="0">
            <a:spAutoFit/>
          </a:bodyPr>
          <a:p>
            <a:pPr indent="609600" algn="just" fontAlgn="auto">
              <a:lnSpc>
                <a:spcPct val="150000"/>
              </a:lnSpc>
              <a:buClrTx/>
              <a:buSzTx/>
              <a:buFontTx/>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CSE style</a:t>
            </a:r>
            <a:endParaRPr lang="en-US" altLang="zh-CN" sz="2400" b="1">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Freidson E. Profession of medicine. New York: Dodd, Mead &amp; Company; 1972, p 802.</a:t>
            </a:r>
            <a:endParaRPr lang="en-US" altLang="zh-CN" sz="22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Weisshaar K. Publish and perish? An assessment of gender gaps in promotion to tenure in academia. Soc Forces. 2017; 96:529–560.</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471170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Works by Two Authors</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756920" y="1447165"/>
            <a:ext cx="10262235" cy="4799965"/>
          </a:xfrm>
          <a:prstGeom prst="rect">
            <a:avLst/>
          </a:prstGeom>
          <a:noFill/>
        </p:spPr>
        <p:txBody>
          <a:bodyPr wrap="square" rtlCol="0">
            <a:spAutoFit/>
          </a:bodyPr>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MLA style</a:t>
            </a:r>
            <a:endParaRPr lang="en-US" altLang="zh-CN" sz="2200" b="1">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Brueggeman Brenda Jo, and Debra A. Moddelmog. “Coming-Out Pedagogy: Risking Identity in Language and Literature Classrooms.” </a:t>
            </a:r>
            <a:r>
              <a:rPr lang="en-US" altLang="zh-CN" sz="2000" i="1">
                <a:latin typeface="Times New Roman" panose="02020603050405020304" charset="0"/>
                <a:cs typeface="Times New Roman" panose="02020603050405020304" charset="0"/>
              </a:rPr>
              <a:t>Pedagogy</a:t>
            </a:r>
            <a:r>
              <a:rPr lang="en-US" altLang="zh-CN" sz="2000">
                <a:latin typeface="Times New Roman" panose="02020603050405020304" charset="0"/>
                <a:cs typeface="Times New Roman" panose="02020603050405020304" charset="0"/>
              </a:rPr>
              <a:t>, vol. 2, no. 3, 2002, pp. 311–335.</a:t>
            </a:r>
            <a:endParaRPr lang="en-US" altLang="zh-CN" sz="2000">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Dorris Michael, and Louise Erdrich. </a:t>
            </a:r>
            <a:r>
              <a:rPr lang="en-US" altLang="zh-CN" sz="2000" i="1">
                <a:latin typeface="Times New Roman" panose="02020603050405020304" charset="0"/>
                <a:cs typeface="Times New Roman" panose="02020603050405020304" charset="0"/>
              </a:rPr>
              <a:t>The Crown of Columbus</a:t>
            </a:r>
            <a:r>
              <a:rPr lang="en-US" altLang="zh-CN" sz="2000">
                <a:latin typeface="Times New Roman" panose="02020603050405020304" charset="0"/>
                <a:cs typeface="Times New Roman" panose="02020603050405020304" charset="0"/>
              </a:rPr>
              <a:t>. HarperCollins Publishers, 1999.</a:t>
            </a:r>
            <a:endParaRPr lang="en-US" altLang="zh-CN" sz="20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APA style</a:t>
            </a:r>
            <a:endParaRPr lang="en-US" altLang="zh-CN" sz="2200" b="1">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Hawking, S. &amp; Mlodinov, L. (2011). </a:t>
            </a:r>
            <a:r>
              <a:rPr lang="en-US" altLang="zh-CN" sz="2000" i="1">
                <a:latin typeface="Times New Roman" panose="02020603050405020304" charset="0"/>
                <a:cs typeface="Times New Roman" panose="02020603050405020304" charset="0"/>
              </a:rPr>
              <a:t>The grand design: New answers to the ultimate questions of life</a:t>
            </a:r>
            <a:r>
              <a:rPr lang="en-US" altLang="zh-CN" sz="2000">
                <a:latin typeface="Times New Roman" panose="02020603050405020304" charset="0"/>
                <a:cs typeface="Times New Roman" panose="02020603050405020304" charset="0"/>
              </a:rPr>
              <a:t>. Bantam Books.</a:t>
            </a:r>
            <a:endParaRPr lang="en-US" altLang="zh-CN" sz="2000">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Calvo, M. G. &amp; Lang, P. J. (2004). Gaze patterns when looking at emotional pictures: Motivationally biased attention. </a:t>
            </a:r>
            <a:r>
              <a:rPr lang="en-US" altLang="zh-CN" sz="2000" i="1">
                <a:latin typeface="Times New Roman" panose="02020603050405020304" charset="0"/>
                <a:cs typeface="Times New Roman" panose="02020603050405020304" charset="0"/>
              </a:rPr>
              <a:t>Motivation and Emotion</a:t>
            </a:r>
            <a:r>
              <a:rPr lang="en-US" altLang="zh-CN" sz="2000">
                <a:latin typeface="Times New Roman" panose="02020603050405020304" charset="0"/>
                <a:cs typeface="Times New Roman" panose="02020603050405020304" charset="0"/>
              </a:rPr>
              <a:t>, 28, 221–243.</a:t>
            </a:r>
            <a:endParaRPr lang="en-US" altLang="zh-CN" sz="20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77645" y="1334770"/>
            <a:ext cx="9450705" cy="3476625"/>
          </a:xfrm>
          <a:prstGeom prst="rect">
            <a:avLst/>
          </a:prstGeom>
          <a:noFill/>
        </p:spPr>
        <p:txBody>
          <a:bodyPr wrap="square" rtlCol="0">
            <a:spAutoFit/>
          </a:bodyPr>
          <a:lstStyle/>
          <a:p>
            <a:pPr indent="0" algn="just" fontAlgn="auto">
              <a:lnSpc>
                <a:spcPct val="125000"/>
              </a:lnSpc>
            </a:pPr>
            <a:r>
              <a:rPr lang="en-US" altLang="zh-CN" sz="3200" b="1" i="1">
                <a:solidFill>
                  <a:schemeClr val="accent1"/>
                </a:solidFill>
                <a:latin typeface="Times New Roman" panose="02020603050405020304" charset="0"/>
                <a:cs typeface="Times New Roman" panose="02020603050405020304" charset="0"/>
                <a:sym typeface="+mn-ea"/>
              </a:rPr>
              <a:t>Compare the examples of different styles:</a:t>
            </a:r>
            <a:endParaRPr lang="en-US" altLang="zh-CN" sz="3200" b="1" i="1">
              <a:solidFill>
                <a:schemeClr val="accent1"/>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a) Which element takes precedence?</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b) How is the author’s name presented?</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c) Which element is italicized?</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d) In the title of the source, which words are capitalized?</a:t>
            </a:r>
            <a:endParaRPr lang="en-US" altLang="zh-CN" sz="28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68400" y="1282700"/>
            <a:ext cx="9918700" cy="3184525"/>
          </a:xfrm>
          <a:prstGeom prst="rect">
            <a:avLst/>
          </a:prstGeom>
          <a:noFill/>
        </p:spPr>
        <p:txBody>
          <a:bodyPr wrap="square" rtlCol="0">
            <a:spAutoFit/>
          </a:bodyPr>
          <a:p>
            <a:pPr indent="609600" algn="just" fontAlgn="auto">
              <a:lnSpc>
                <a:spcPct val="150000"/>
              </a:lnSpc>
              <a:buClrTx/>
              <a:buSzTx/>
              <a:buFontTx/>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CSE style</a:t>
            </a:r>
            <a:endParaRPr lang="en-US" altLang="zh-CN" sz="2400" b="1">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Mazan M. R., Hoffman A. M. 2001. Effects of aerosolized albuterol on physiologic responses to exercise in standardbreds. American Journal of Veterinary Research. 62(11):1812–1817.</a:t>
            </a:r>
            <a:endParaRPr lang="en-US" altLang="zh-CN" sz="22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Stalberg E., Trontelj J.V. We want to pump you up: studies in healthy and diseased muscle. New York: Raven Press; 2002. p 291.</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598614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Works by More than Two Authors</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756920" y="1447165"/>
            <a:ext cx="10262235" cy="4646295"/>
          </a:xfrm>
          <a:prstGeom prst="rect">
            <a:avLst/>
          </a:prstGeom>
          <a:noFill/>
        </p:spPr>
        <p:txBody>
          <a:bodyPr wrap="square" rtlCol="0">
            <a:spAutoFit/>
          </a:bodyPr>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MLA style</a:t>
            </a:r>
            <a:endParaRPr lang="en-US" altLang="zh-CN" sz="2200" b="1">
              <a:latin typeface="Times New Roman" panose="02020603050405020304" charset="0"/>
              <a:cs typeface="Times New Roman" panose="02020603050405020304" charset="0"/>
            </a:endParaRPr>
          </a:p>
          <a:p>
            <a:pPr indent="508000" algn="just" fontAlgn="auto">
              <a:lnSpc>
                <a:spcPct val="125000"/>
              </a:lnSpc>
              <a:buClrTx/>
              <a:buSzTx/>
              <a:buFontTx/>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Charon, Rita, et al. </a:t>
            </a:r>
            <a:r>
              <a:rPr lang="en-US" altLang="zh-CN" sz="2000" i="1">
                <a:latin typeface="Times New Roman" panose="02020603050405020304" charset="0"/>
                <a:cs typeface="Times New Roman" panose="02020603050405020304" charset="0"/>
              </a:rPr>
              <a:t>The Principles and Practice of Narrative Medicine</a:t>
            </a:r>
            <a:r>
              <a:rPr lang="en-US" altLang="zh-CN" sz="2000">
                <a:latin typeface="Times New Roman" panose="02020603050405020304" charset="0"/>
                <a:cs typeface="Times New Roman" panose="02020603050405020304" charset="0"/>
              </a:rPr>
              <a:t>. Oxford University Press, 2017.</a:t>
            </a:r>
            <a:endParaRPr lang="en-US" altLang="zh-CN" sz="2000">
              <a:latin typeface="Times New Roman" panose="02020603050405020304" charset="0"/>
              <a:cs typeface="Times New Roman" panose="02020603050405020304" charset="0"/>
            </a:endParaRPr>
          </a:p>
          <a:p>
            <a:pPr indent="508000" algn="just" fontAlgn="auto">
              <a:lnSpc>
                <a:spcPct val="150000"/>
              </a:lnSpc>
              <a:buClrTx/>
              <a:buSzTx/>
              <a:buFontTx/>
              <a:extLst>
                <a:ext uri="{35155182-B16C-46BC-9424-99874614C6A1}">
                  <wpsdc:indentchars xmlns:wpsdc="http://www.wps.cn/officeDocument/2017/drawingmlCustomData" val="200" checksum="282533468"/>
                </a:ext>
              </a:extLst>
            </a:pPr>
            <a:endParaRPr lang="en-US" altLang="zh-CN" sz="20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APA style</a:t>
            </a:r>
            <a:endParaRPr lang="en-US" altLang="zh-CN" sz="2200" b="1">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Beck, A. T., Epstein, N., Brown, G. &amp; Steer, R. A. (1988). An inventory for measuring clinical anxiety: Psychometric properties. </a:t>
            </a:r>
            <a:r>
              <a:rPr lang="en-US" altLang="zh-CN" sz="2000" i="1">
                <a:latin typeface="Times New Roman" panose="02020603050405020304" charset="0"/>
                <a:cs typeface="Times New Roman" panose="02020603050405020304" charset="0"/>
              </a:rPr>
              <a:t>Journal of Consulting and Clinical Psychology</a:t>
            </a:r>
            <a:r>
              <a:rPr lang="en-US" altLang="zh-CN" sz="2000">
                <a:latin typeface="Times New Roman" panose="02020603050405020304" charset="0"/>
                <a:cs typeface="Times New Roman" panose="02020603050405020304" charset="0"/>
              </a:rPr>
              <a:t>, 56, 893–897. </a:t>
            </a:r>
            <a:endParaRPr lang="en-US" altLang="zh-CN" sz="2000">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b="1">
                <a:latin typeface="Times New Roman" panose="02020603050405020304" charset="0"/>
                <a:cs typeface="Times New Roman" panose="02020603050405020304" charset="0"/>
              </a:rPr>
              <a:t>(</a:t>
            </a:r>
            <a:r>
              <a:rPr lang="en-US" altLang="zh-CN" sz="2000" b="1">
                <a:solidFill>
                  <a:srgbClr val="FF0000"/>
                </a:solidFill>
                <a:latin typeface="Times New Roman" panose="02020603050405020304" charset="0"/>
                <a:cs typeface="Times New Roman" panose="02020603050405020304" charset="0"/>
              </a:rPr>
              <a:t>Note</a:t>
            </a:r>
            <a:r>
              <a:rPr lang="en-US" altLang="zh-CN" sz="2000" b="1">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 In the APA system, for articles with up to twenty authors, spell out all authors’ names in the reference list, but in the in-text citation, list only the first followed by et al., e.g. Beck, et al., 1988.)</a:t>
            </a:r>
            <a:endParaRPr lang="en-US" altLang="zh-CN" sz="20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68400" y="1075055"/>
            <a:ext cx="9918700" cy="4707890"/>
          </a:xfrm>
          <a:prstGeom prst="rect">
            <a:avLst/>
          </a:prstGeom>
          <a:noFill/>
        </p:spPr>
        <p:txBody>
          <a:bodyPr wrap="square" rtlCol="0">
            <a:spAutoFit/>
          </a:bodyPr>
          <a:p>
            <a:pPr indent="609600" algn="just" fontAlgn="auto">
              <a:lnSpc>
                <a:spcPct val="150000"/>
              </a:lnSpc>
              <a:buClrTx/>
              <a:buSzTx/>
              <a:buFontTx/>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CSE style</a:t>
            </a:r>
            <a:endParaRPr lang="en-US" altLang="zh-CN" sz="2400" b="1">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Smart N., Fang Z.Y., Marwick T. H. 2003. A practical guide to exercise training for heart failure patients. Journal of Cardiac Failure. 9(1):49–58.</a:t>
            </a:r>
            <a:endParaRPr lang="en-US" altLang="zh-CN" sz="22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Squazzoni F., Bravo G., Farjam M., Marusic A., Mehmani B., Willis M., Birukou A., Dondio P., Grimaldo F. Peer review and gender bias: A study on 145 scholarly journals. Science Advances. 2021; 7:eabd0299. </a:t>
            </a:r>
            <a:endParaRPr lang="en-US" altLang="zh-CN" sz="22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 (</a:t>
            </a:r>
            <a:r>
              <a:rPr lang="en-US" altLang="zh-CN" sz="2200" b="1">
                <a:solidFill>
                  <a:srgbClr val="FF0000"/>
                </a:solidFill>
                <a:latin typeface="Times New Roman" panose="02020603050405020304" charset="0"/>
                <a:cs typeface="Times New Roman" panose="02020603050405020304" charset="0"/>
              </a:rPr>
              <a:t>Note</a:t>
            </a:r>
            <a:r>
              <a:rPr lang="en-US" altLang="zh-CN" sz="2200" b="1">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In the CSE system, for articles with up to ten authors, spell out all authors’ names in the reference list, but in the in-text citation, list only the first followed by et al., e.g. Squazzoni et al., 2021.)</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278574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D. Edited Works</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756920" y="1447165"/>
            <a:ext cx="10262235" cy="4384675"/>
          </a:xfrm>
          <a:prstGeom prst="rect">
            <a:avLst/>
          </a:prstGeom>
          <a:noFill/>
        </p:spPr>
        <p:txBody>
          <a:bodyPr wrap="square" rtlCol="0">
            <a:spAutoFit/>
          </a:bodyPr>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MLA style</a:t>
            </a:r>
            <a:endParaRPr lang="en-US" altLang="zh-CN" sz="2200" b="1">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Baron, Sabrina Alcorn, et al., editors. </a:t>
            </a:r>
            <a:r>
              <a:rPr lang="en-US" altLang="zh-CN" sz="2000" i="1">
                <a:latin typeface="Times New Roman" panose="02020603050405020304" charset="0"/>
                <a:cs typeface="Times New Roman" panose="02020603050405020304" charset="0"/>
              </a:rPr>
              <a:t>Agent of Change: Print Culture Studies after Elizabeth L. Einstein.</a:t>
            </a:r>
            <a:r>
              <a:rPr lang="en-US" altLang="zh-CN" sz="2000">
                <a:latin typeface="Times New Roman" panose="02020603050405020304" charset="0"/>
                <a:cs typeface="Times New Roman" panose="02020603050405020304" charset="0"/>
              </a:rPr>
              <a:t> University of Massachusetts Press/Library of Congress, Center for the Books, 2007.</a:t>
            </a:r>
            <a:endParaRPr lang="en-US" altLang="zh-CN" sz="2000">
              <a:latin typeface="Times New Roman" panose="02020603050405020304" charset="0"/>
              <a:cs typeface="Times New Roman" panose="02020603050405020304" charset="0"/>
            </a:endParaRPr>
          </a:p>
          <a:p>
            <a:pPr indent="558800" algn="just" fontAlgn="auto">
              <a:lnSpc>
                <a:spcPct val="150000"/>
              </a:lnSpc>
              <a:buClrTx/>
              <a:buSzTx/>
              <a:buFontTx/>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APA style</a:t>
            </a:r>
            <a:endParaRPr lang="en-US" altLang="zh-CN" sz="2200" b="1">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VandenBos, G. R. (Ed.). (2007). </a:t>
            </a:r>
            <a:r>
              <a:rPr lang="en-US" altLang="zh-CN" sz="2000" i="1">
                <a:latin typeface="Times New Roman" panose="02020603050405020304" charset="0"/>
                <a:cs typeface="Times New Roman" panose="02020603050405020304" charset="0"/>
              </a:rPr>
              <a:t>APA dictionary of psychology</a:t>
            </a:r>
            <a:r>
              <a:rPr lang="en-US" altLang="zh-CN" sz="2000">
                <a:latin typeface="Times New Roman" panose="02020603050405020304" charset="0"/>
                <a:cs typeface="Times New Roman" panose="02020603050405020304" charset="0"/>
              </a:rPr>
              <a:t>. American Psychological Association.</a:t>
            </a:r>
            <a:endParaRPr lang="en-US" altLang="zh-CN" sz="2000">
              <a:latin typeface="Times New Roman" panose="02020603050405020304" charset="0"/>
              <a:cs typeface="Times New Roman" panose="02020603050405020304" charset="0"/>
            </a:endParaRPr>
          </a:p>
          <a:p>
            <a:pPr indent="558800" algn="just" fontAlgn="auto">
              <a:lnSpc>
                <a:spcPct val="150000"/>
              </a:lnSpc>
              <a:buClrTx/>
              <a:buSzTx/>
              <a:buFontTx/>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CSE style</a:t>
            </a:r>
            <a:endParaRPr lang="en-US" altLang="zh-CN" sz="2200" b="1">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Leeper F. J., Vederas C. J., editors. Biosynthesis: Polyketides and vitamins. New York (NY): Springer; c2000.</a:t>
            </a:r>
            <a:endParaRPr lang="en-US" altLang="zh-CN" sz="20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444436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E. Dissertations and Theses</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756920" y="1447165"/>
            <a:ext cx="10262235" cy="4799965"/>
          </a:xfrm>
          <a:prstGeom prst="rect">
            <a:avLst/>
          </a:prstGeom>
          <a:noFill/>
        </p:spPr>
        <p:txBody>
          <a:bodyPr wrap="square" rtlCol="0">
            <a:spAutoFit/>
          </a:bodyPr>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MLA style</a:t>
            </a:r>
            <a:endParaRPr lang="en-US" altLang="zh-CN" sz="2200" b="1">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Njus, Jesse. Performing the Passion: A Study on the Nature of Medieval Acting. 2010. Northwestern U, PhD dissertation.</a:t>
            </a:r>
            <a:endParaRPr lang="en-US" altLang="zh-CN" sz="2000">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Njus, Jesse. Performing the Passion: A Study on the Nature of Medieval Acting. 2010. Northwestern U, PhD dissertation. </a:t>
            </a:r>
            <a:r>
              <a:rPr lang="en-US" altLang="zh-CN" sz="2000" i="1">
                <a:latin typeface="Times New Roman" panose="02020603050405020304" charset="0"/>
                <a:cs typeface="Times New Roman" panose="02020603050405020304" charset="0"/>
              </a:rPr>
              <a:t>ProQuest</a:t>
            </a:r>
            <a:r>
              <a:rPr lang="en-US" altLang="zh-CN" sz="2000">
                <a:latin typeface="Times New Roman" panose="02020603050405020304" charset="0"/>
                <a:cs typeface="Times New Roman" panose="02020603050405020304" charset="0"/>
              </a:rPr>
              <a:t>, search.proquest.com/docview/ 305212264.</a:t>
            </a:r>
            <a:endParaRPr lang="en-US" altLang="zh-CN" sz="2000">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a:t>
            </a:r>
            <a:r>
              <a:rPr lang="en-US" altLang="zh-CN" sz="2000" b="1">
                <a:solidFill>
                  <a:srgbClr val="FF0000"/>
                </a:solidFill>
                <a:latin typeface="Times New Roman" panose="02020603050405020304" charset="0"/>
                <a:cs typeface="Times New Roman" panose="02020603050405020304" charset="0"/>
              </a:rPr>
              <a:t>Note</a:t>
            </a:r>
            <a:r>
              <a:rPr lang="en-US" altLang="zh-CN" sz="2000">
                <a:latin typeface="Times New Roman" panose="02020603050405020304" charset="0"/>
                <a:cs typeface="Times New Roman" panose="02020603050405020304" charset="0"/>
              </a:rPr>
              <a:t>: To cite a master’s thesis, substitute </a:t>
            </a:r>
            <a:r>
              <a:rPr lang="en-US" altLang="zh-CN" sz="2000" b="1">
                <a:latin typeface="Times New Roman" panose="02020603050405020304" charset="0"/>
                <a:cs typeface="Times New Roman" panose="02020603050405020304" charset="0"/>
              </a:rPr>
              <a:t>MA thesis</a:t>
            </a:r>
            <a:r>
              <a:rPr lang="en-US" altLang="zh-CN" sz="2000">
                <a:latin typeface="Times New Roman" panose="02020603050405020304" charset="0"/>
                <a:cs typeface="Times New Roman" panose="02020603050405020304" charset="0"/>
              </a:rPr>
              <a:t> or </a:t>
            </a:r>
            <a:r>
              <a:rPr lang="en-US" altLang="zh-CN" sz="2000" b="1">
                <a:latin typeface="Times New Roman" panose="02020603050405020304" charset="0"/>
                <a:cs typeface="Times New Roman" panose="02020603050405020304" charset="0"/>
              </a:rPr>
              <a:t>MS thesis</a:t>
            </a:r>
            <a:r>
              <a:rPr lang="en-US" altLang="zh-CN" sz="2000">
                <a:latin typeface="Times New Roman" panose="02020603050405020304" charset="0"/>
                <a:cs typeface="Times New Roman" panose="02020603050405020304" charset="0"/>
              </a:rPr>
              <a:t> for PhD dissertation.)</a:t>
            </a:r>
            <a:endParaRPr lang="en-US" altLang="zh-CN" sz="20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b="1">
                <a:latin typeface="Times New Roman" panose="02020603050405020304" charset="0"/>
                <a:cs typeface="Times New Roman" panose="02020603050405020304" charset="0"/>
              </a:rPr>
              <a:t>APA style</a:t>
            </a:r>
            <a:endParaRPr lang="en-US" altLang="zh-CN" sz="2200" b="1">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Adams, R. J. (1973). </a:t>
            </a:r>
            <a:r>
              <a:rPr lang="en-US" altLang="zh-CN" sz="2000" i="1">
                <a:latin typeface="Times New Roman" panose="02020603050405020304" charset="0"/>
                <a:cs typeface="Times New Roman" panose="02020603050405020304" charset="0"/>
              </a:rPr>
              <a:t>Building a foundation for evaluation of instruction in higher education and continuing education</a:t>
            </a:r>
            <a:r>
              <a:rPr lang="en-US" altLang="zh-CN" sz="2000">
                <a:latin typeface="Times New Roman" panose="02020603050405020304" charset="0"/>
                <a:cs typeface="Times New Roman" panose="02020603050405020304" charset="0"/>
              </a:rPr>
              <a:t> (Doctoral dissertation). http://www.ohiolink.edu/etd/</a:t>
            </a:r>
            <a:endParaRPr lang="en-US" altLang="zh-CN" sz="2000">
              <a:latin typeface="Times New Roman" panose="02020603050405020304" charset="0"/>
              <a:cs typeface="Times New Roman"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latin typeface="Times New Roman" panose="02020603050405020304" charset="0"/>
                <a:cs typeface="Times New Roman" panose="02020603050405020304" charset="0"/>
              </a:rPr>
              <a:t>(</a:t>
            </a:r>
            <a:r>
              <a:rPr lang="en-US" altLang="zh-CN" sz="2000" b="1">
                <a:solidFill>
                  <a:srgbClr val="FF0000"/>
                </a:solidFill>
                <a:latin typeface="Times New Roman" panose="02020603050405020304" charset="0"/>
                <a:cs typeface="Times New Roman" panose="02020603050405020304" charset="0"/>
              </a:rPr>
              <a:t>Note</a:t>
            </a:r>
            <a:r>
              <a:rPr lang="en-US" altLang="zh-CN" sz="2000">
                <a:latin typeface="Times New Roman" panose="02020603050405020304" charset="0"/>
                <a:cs typeface="Times New Roman" panose="02020603050405020304" charset="0"/>
              </a:rPr>
              <a:t>: To cite a master’s thesis, substitute </a:t>
            </a:r>
            <a:r>
              <a:rPr lang="en-US" altLang="zh-CN" sz="2000" b="1">
                <a:latin typeface="Times New Roman" panose="02020603050405020304" charset="0"/>
                <a:cs typeface="Times New Roman" panose="02020603050405020304" charset="0"/>
              </a:rPr>
              <a:t>Master’s thesis</a:t>
            </a:r>
            <a:r>
              <a:rPr lang="en-US" altLang="zh-CN" sz="2000">
                <a:latin typeface="Times New Roman" panose="02020603050405020304" charset="0"/>
                <a:cs typeface="Times New Roman" panose="02020603050405020304" charset="0"/>
              </a:rPr>
              <a:t> for Doctoral dissertation.)</a:t>
            </a:r>
            <a:endParaRPr lang="en-US" altLang="zh-CN" sz="20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68400" y="1075055"/>
            <a:ext cx="9893300" cy="2676525"/>
          </a:xfrm>
          <a:prstGeom prst="rect">
            <a:avLst/>
          </a:prstGeom>
          <a:noFill/>
        </p:spPr>
        <p:txBody>
          <a:bodyPr wrap="square" rtlCol="0">
            <a:spAutoFit/>
          </a:bodyPr>
          <a:p>
            <a:pPr indent="609600" algn="just" fontAlgn="auto">
              <a:lnSpc>
                <a:spcPct val="150000"/>
              </a:lnSpc>
              <a:buClrTx/>
              <a:buSzTx/>
              <a:buFontTx/>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CSE style</a:t>
            </a:r>
            <a:endParaRPr lang="en-US" altLang="zh-CN" sz="2400" b="1">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Lerner P. F. Hysterical men: War, neurosis and German mental medicine, 1914–1921 [dissertation]. [New York (NY)]: Columbia University; 1997.</a:t>
            </a:r>
            <a:endParaRPr lang="en-US" altLang="zh-CN" sz="2200">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Dwivedi G. The association of breast feeding and nutritional status of children 13–36 months of age [master’s thesis]. [Montreal (QC)]: McGill University; 1992.</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79768"/>
            <a:ext cx="8229600" cy="1143000"/>
          </a:xfrm>
          <a:prstGeom prst="rect">
            <a:avLst/>
          </a:prstGeom>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b="1">
                <a:latin typeface="Times New Roman" panose="02020603050405020304" charset="0"/>
                <a:cs typeface="Times New Roman" panose="02020603050405020304" charset="0"/>
              </a:rPr>
              <a:t>Different Styles of Documentation</a:t>
            </a:r>
            <a:endParaRPr lang="en-US" altLang="zh-CN" b="1">
              <a:latin typeface="Times New Roman" panose="02020603050405020304" charset="0"/>
              <a:cs typeface="Times New Roman" panose="02020603050405020304" charset="0"/>
            </a:endParaRPr>
          </a:p>
        </p:txBody>
      </p:sp>
      <p:sp>
        <p:nvSpPr>
          <p:cNvPr id="4" name="Content Placeholder 2"/>
          <p:cNvSpPr>
            <a:spLocks noGrp="1"/>
          </p:cNvSpPr>
          <p:nvPr/>
        </p:nvSpPr>
        <p:spPr>
          <a:xfrm>
            <a:off x="1488440" y="1993265"/>
            <a:ext cx="9541510" cy="3543935"/>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just">
              <a:buNone/>
            </a:pPr>
            <a:r>
              <a:rPr lang="en-US" altLang="zh-CN" sz="2800">
                <a:latin typeface="Times New Roman" panose="02020603050405020304" charset="0"/>
                <a:cs typeface="Times New Roman" panose="02020603050405020304" charset="0"/>
              </a:rPr>
              <a:t>The most widely used styles of documentation are the Modern Language Association (MLA), American Psychological Association (APA), and Council of Science Editors (CSE) styles.</a:t>
            </a:r>
            <a:endParaRPr lang="en-US" altLang="zh-CN" sz="2800">
              <a:latin typeface="Times New Roman" panose="02020603050405020304" charset="0"/>
              <a:cs typeface="Times New Roman" panose="02020603050405020304" charset="0"/>
            </a:endParaRPr>
          </a:p>
          <a:p>
            <a:pPr algn="just"/>
            <a:r>
              <a:rPr lang="en-US" altLang="zh-CN" sz="2800">
                <a:latin typeface="Times New Roman" panose="02020603050405020304" charset="0"/>
                <a:cs typeface="Times New Roman" panose="02020603050405020304" charset="0"/>
              </a:rPr>
              <a:t>The MLA style: Academic papers in the humanities, especially in literature and language studies</a:t>
            </a:r>
            <a:endParaRPr lang="en-US" altLang="zh-CN" sz="2800">
              <a:latin typeface="Times New Roman" panose="02020603050405020304" charset="0"/>
              <a:cs typeface="Times New Roman" panose="02020603050405020304" charset="0"/>
            </a:endParaRPr>
          </a:p>
          <a:p>
            <a:pPr algn="just"/>
            <a:r>
              <a:rPr lang="en-US" altLang="zh-CN" sz="2800">
                <a:latin typeface="Times New Roman" panose="02020603050405020304" charset="0"/>
                <a:cs typeface="Times New Roman" panose="02020603050405020304" charset="0"/>
              </a:rPr>
              <a:t>The APA style: Academic writings in social sciences</a:t>
            </a:r>
            <a:endParaRPr lang="en-US" altLang="zh-CN" sz="2800">
              <a:latin typeface="Times New Roman" panose="02020603050405020304" charset="0"/>
              <a:cs typeface="Times New Roman" panose="02020603050405020304" charset="0"/>
            </a:endParaRPr>
          </a:p>
          <a:p>
            <a:pPr algn="just"/>
            <a:r>
              <a:rPr lang="en-US" altLang="zh-CN" sz="2800">
                <a:latin typeface="Times New Roman" panose="02020603050405020304" charset="0"/>
                <a:cs typeface="Times New Roman" panose="02020603050405020304" charset="0"/>
              </a:rPr>
              <a:t>The CSE style: Academic writings in the physical sciences, life sciences and mathematics.</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53515" y="982980"/>
            <a:ext cx="9234805" cy="4892675"/>
          </a:xfrm>
          <a:prstGeom prst="rect">
            <a:avLst/>
          </a:prstGeom>
          <a:noFill/>
        </p:spPr>
        <p:txBody>
          <a:bodyPr wrap="square" rtlCol="0">
            <a:spAutoFit/>
          </a:bodyPr>
          <a:p>
            <a:pPr algn="just"/>
            <a:r>
              <a:rPr lang="en-US" altLang="zh-CN" sz="2400" b="1">
                <a:latin typeface="Times New Roman" panose="02020603050405020304" charset="0"/>
                <a:cs typeface="Times New Roman" panose="02020603050405020304" charset="0"/>
              </a:rPr>
              <a:t>MLA style (9th edition):</a:t>
            </a:r>
            <a:endParaRPr lang="en-US" altLang="zh-CN" sz="2400" b="1">
              <a:latin typeface="Times New Roman" panose="02020603050405020304" charset="0"/>
              <a:cs typeface="Times New Roman" panose="02020603050405020304" charset="0"/>
            </a:endParaRPr>
          </a:p>
          <a:p>
            <a:pPr algn="just"/>
            <a:r>
              <a:rPr lang="en-US" altLang="zh-CN" sz="2400">
                <a:latin typeface="Times New Roman" panose="02020603050405020304" charset="0"/>
                <a:cs typeface="Times New Roman" panose="02020603050405020304" charset="0"/>
              </a:rPr>
              <a:t>Mantel, Hilary. </a:t>
            </a:r>
            <a:r>
              <a:rPr lang="en-US" altLang="zh-CN" sz="2400" i="1">
                <a:latin typeface="Times New Roman" panose="02020603050405020304" charset="0"/>
                <a:cs typeface="Times New Roman" panose="02020603050405020304" charset="0"/>
              </a:rPr>
              <a:t>Wolf Hall</a:t>
            </a:r>
            <a:r>
              <a:rPr lang="en-US" altLang="zh-CN" sz="2400">
                <a:latin typeface="Times New Roman" panose="02020603050405020304" charset="0"/>
                <a:cs typeface="Times New Roman" panose="02020603050405020304" charset="0"/>
              </a:rPr>
              <a:t>. Picador, 2010.</a:t>
            </a:r>
            <a:endParaRPr lang="en-US" altLang="zh-CN" sz="2400">
              <a:latin typeface="Times New Roman" panose="02020603050405020304" charset="0"/>
              <a:cs typeface="Times New Roman" panose="02020603050405020304" charset="0"/>
            </a:endParaRPr>
          </a:p>
          <a:p>
            <a:pPr lvl="1" indent="-609600" algn="just" fontAlgn="auto">
              <a:extLst>
                <a:ext uri="{35155182-B16C-46BC-9424-99874614C6A1}">
                  <wpsdc:indentchars xmlns:wpsdc="http://www.wps.cn/officeDocument/2017/drawingmlCustomData" val="-200" checksum="3313634920"/>
                </a:ext>
              </a:extLst>
            </a:pPr>
            <a:r>
              <a:rPr lang="en-US" altLang="zh-CN" sz="2400">
                <a:latin typeface="Times New Roman" panose="02020603050405020304" charset="0"/>
                <a:cs typeface="Times New Roman" panose="02020603050405020304" charset="0"/>
              </a:rPr>
              <a:t>Riddle, Julie. “Shadow Animals.” </a:t>
            </a:r>
            <a:r>
              <a:rPr lang="en-US" altLang="zh-CN" sz="2400" i="1">
                <a:latin typeface="Times New Roman" panose="02020603050405020304" charset="0"/>
                <a:cs typeface="Times New Roman" panose="02020603050405020304" charset="0"/>
              </a:rPr>
              <a:t>The Georgia Review</a:t>
            </a:r>
            <a:r>
              <a:rPr lang="en-US" altLang="zh-CN" sz="2400">
                <a:latin typeface="Times New Roman" panose="02020603050405020304" charset="0"/>
                <a:cs typeface="Times New Roman" panose="02020603050405020304" charset="0"/>
              </a:rPr>
              <a:t>, vol. 67, no. 3, fall 2013, pp. 427–447.</a:t>
            </a:r>
            <a:endParaRPr lang="en-US" altLang="zh-CN" sz="2400">
              <a:latin typeface="Times New Roman" panose="02020603050405020304" charset="0"/>
              <a:cs typeface="Times New Roman" panose="02020603050405020304" charset="0"/>
            </a:endParaRPr>
          </a:p>
          <a:p>
            <a:pPr lvl="1" indent="-609600" algn="just" fontAlgn="auto">
              <a:extLst>
                <a:ext uri="{35155182-B16C-46BC-9424-99874614C6A1}">
                  <wpsdc:indentchars xmlns:wpsdc="http://www.wps.cn/officeDocument/2017/drawingmlCustomData" val="-200" checksum="3313634920"/>
                </a:ext>
              </a:extLst>
            </a:pPr>
            <a:endParaRPr lang="en-US" altLang="zh-CN" sz="2400">
              <a:latin typeface="Times New Roman" panose="02020603050405020304" charset="0"/>
              <a:cs typeface="Times New Roman" panose="02020603050405020304" charset="0"/>
            </a:endParaRPr>
          </a:p>
          <a:p>
            <a:pPr algn="just"/>
            <a:endParaRPr lang="en-US" altLang="zh-CN" sz="2400">
              <a:latin typeface="Times New Roman" panose="02020603050405020304" charset="0"/>
              <a:cs typeface="Times New Roman" panose="02020603050405020304" charset="0"/>
            </a:endParaRPr>
          </a:p>
          <a:p>
            <a:pPr algn="just"/>
            <a:r>
              <a:rPr lang="en-US" altLang="zh-CN" sz="2400" b="1">
                <a:latin typeface="Times New Roman" panose="02020603050405020304" charset="0"/>
                <a:cs typeface="Times New Roman" panose="02020603050405020304" charset="0"/>
              </a:rPr>
              <a:t>APA style (7th edition):</a:t>
            </a:r>
            <a:endParaRPr lang="en-US" altLang="zh-CN" sz="2400" b="1">
              <a:latin typeface="Times New Roman" panose="02020603050405020304" charset="0"/>
              <a:cs typeface="Times New Roman" panose="02020603050405020304" charset="0"/>
            </a:endParaRPr>
          </a:p>
          <a:p>
            <a:pPr lvl="1" indent="-609600" algn="just" fontAlgn="auto">
              <a:extLst>
                <a:ext uri="{35155182-B16C-46BC-9424-99874614C6A1}">
                  <wpsdc:indentchars xmlns:wpsdc="http://www.wps.cn/officeDocument/2017/drawingmlCustomData" val="-200" checksum="3313634920"/>
                </a:ext>
              </a:extLst>
            </a:pPr>
            <a:r>
              <a:rPr lang="en-US" altLang="zh-CN" sz="2400">
                <a:latin typeface="Times New Roman" panose="02020603050405020304" charset="0"/>
                <a:cs typeface="Times New Roman" panose="02020603050405020304" charset="0"/>
              </a:rPr>
              <a:t>Anderson, M. (2018). Getting consistent with consequences. </a:t>
            </a:r>
            <a:r>
              <a:rPr lang="en-US" altLang="zh-CN" sz="2400" i="1">
                <a:latin typeface="Times New Roman" panose="02020603050405020304" charset="0"/>
                <a:cs typeface="Times New Roman" panose="02020603050405020304" charset="0"/>
              </a:rPr>
              <a:t>Educational Leadership</a:t>
            </a:r>
            <a:r>
              <a:rPr lang="en-US" altLang="zh-CN" sz="2400">
                <a:latin typeface="Times New Roman" panose="02020603050405020304" charset="0"/>
                <a:cs typeface="Times New Roman" panose="02020603050405020304" charset="0"/>
              </a:rPr>
              <a:t>, 79(1), 26–33.</a:t>
            </a:r>
            <a:endParaRPr lang="en-US" altLang="zh-CN" sz="2400">
              <a:latin typeface="Times New Roman" panose="02020603050405020304" charset="0"/>
              <a:cs typeface="Times New Roman" panose="02020603050405020304" charset="0"/>
            </a:endParaRPr>
          </a:p>
          <a:p>
            <a:pPr algn="just"/>
            <a:r>
              <a:rPr lang="en-US" altLang="zh-CN" sz="2400">
                <a:latin typeface="Times New Roman" panose="02020603050405020304" charset="0"/>
                <a:cs typeface="Times New Roman" panose="02020603050405020304" charset="0"/>
              </a:rPr>
              <a:t>Burgess, R. (2019). </a:t>
            </a:r>
            <a:r>
              <a:rPr lang="en-US" altLang="zh-CN" sz="2400" i="1">
                <a:latin typeface="Times New Roman" panose="02020603050405020304" charset="0"/>
                <a:cs typeface="Times New Roman" panose="02020603050405020304" charset="0"/>
              </a:rPr>
              <a:t>Rethinking global health: Frameworks of power</a:t>
            </a:r>
            <a:r>
              <a:rPr lang="en-US" altLang="zh-CN" sz="2400">
                <a:latin typeface="Times New Roman" panose="02020603050405020304" charset="0"/>
                <a:cs typeface="Times New Roman" panose="02020603050405020304" charset="0"/>
              </a:rPr>
              <a:t>. Routledge.</a:t>
            </a:r>
            <a:endParaRPr lang="en-US" altLang="zh-CN" sz="2400">
              <a:latin typeface="Times New Roman" panose="02020603050405020304" charset="0"/>
              <a:cs typeface="Times New Roman" panose="02020603050405020304" charset="0"/>
            </a:endParaRPr>
          </a:p>
          <a:p>
            <a:pPr algn="just"/>
            <a:endParaRPr lang="en-US" altLang="zh-CN" sz="2400">
              <a:latin typeface="Times New Roman" panose="02020603050405020304" charset="0"/>
              <a:cs typeface="Times New Roman" panose="02020603050405020304" charset="0"/>
            </a:endParaRPr>
          </a:p>
          <a:p>
            <a:pPr algn="just"/>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53515" y="982980"/>
            <a:ext cx="9234805" cy="4892675"/>
          </a:xfrm>
          <a:prstGeom prst="rect">
            <a:avLst/>
          </a:prstGeom>
          <a:noFill/>
        </p:spPr>
        <p:txBody>
          <a:bodyPr wrap="square" rtlCol="0">
            <a:spAutoFit/>
          </a:bodyPr>
          <a:p>
            <a:pPr algn="just"/>
            <a:r>
              <a:rPr lang="en-US" altLang="zh-CN" sz="2400" b="1">
                <a:latin typeface="Times New Roman" panose="02020603050405020304" charset="0"/>
                <a:cs typeface="Times New Roman" panose="02020603050405020304" charset="0"/>
              </a:rPr>
              <a:t>CSE style (8th edition) (citation-sequence format)</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a:p>
            <a:pPr algn="just"/>
            <a:r>
              <a:rPr lang="en-US" altLang="zh-CN" sz="2400">
                <a:latin typeface="Times New Roman" panose="02020603050405020304" charset="0"/>
                <a:cs typeface="Times New Roman" panose="02020603050405020304" charset="0"/>
              </a:rPr>
              <a:t>1. Stalberg E., Trontelj J.V. We want to pump you up: studies in healthy and diseased muscle. New York (NY): Raven Press; 2002. </a:t>
            </a:r>
            <a:endParaRPr lang="en-US" altLang="zh-CN" sz="2400">
              <a:latin typeface="Times New Roman" panose="02020603050405020304" charset="0"/>
              <a:cs typeface="Times New Roman" panose="02020603050405020304" charset="0"/>
            </a:endParaRPr>
          </a:p>
          <a:p>
            <a:pPr algn="just"/>
            <a:r>
              <a:rPr lang="en-US" altLang="zh-CN" sz="2400">
                <a:latin typeface="Times New Roman" panose="02020603050405020304" charset="0"/>
                <a:cs typeface="Times New Roman" panose="02020603050405020304" charset="0"/>
              </a:rPr>
              <a:t>2. Freidson E. Profession of medicine. New York (NY): Dodd, Mead &amp; Company; 1972.</a:t>
            </a:r>
            <a:endParaRPr lang="en-US" altLang="zh-CN" sz="2400">
              <a:latin typeface="Times New Roman" panose="02020603050405020304" charset="0"/>
              <a:cs typeface="Times New Roman" panose="02020603050405020304" charset="0"/>
            </a:endParaRPr>
          </a:p>
          <a:p>
            <a:pPr algn="just"/>
            <a:endParaRPr lang="en-US" altLang="zh-CN" sz="2400">
              <a:latin typeface="Times New Roman" panose="02020603050405020304" charset="0"/>
              <a:cs typeface="Times New Roman" panose="02020603050405020304" charset="0"/>
            </a:endParaRPr>
          </a:p>
          <a:p>
            <a:pPr algn="just"/>
            <a:endParaRPr lang="en-US" altLang="zh-CN" sz="2400">
              <a:latin typeface="Times New Roman" panose="02020603050405020304" charset="0"/>
              <a:cs typeface="Times New Roman" panose="02020603050405020304" charset="0"/>
            </a:endParaRPr>
          </a:p>
          <a:p>
            <a:pPr algn="just"/>
            <a:r>
              <a:rPr lang="en-US" altLang="zh-CN" sz="2400" b="1">
                <a:latin typeface="Times New Roman" panose="02020603050405020304" charset="0"/>
                <a:cs typeface="Times New Roman" panose="02020603050405020304" charset="0"/>
              </a:rPr>
              <a:t>CSE style (8th edition) (name-year format):</a:t>
            </a:r>
            <a:endParaRPr lang="en-US" altLang="zh-CN" sz="2400" b="1">
              <a:latin typeface="Times New Roman" panose="02020603050405020304" charset="0"/>
              <a:cs typeface="Times New Roman" panose="02020603050405020304" charset="0"/>
            </a:endParaRPr>
          </a:p>
          <a:p>
            <a:pPr lvl="1" indent="-609600" algn="just" fontAlgn="auto">
              <a:extLst>
                <a:ext uri="{35155182-B16C-46BC-9424-99874614C6A1}">
                  <wpsdc:indentchars xmlns:wpsdc="http://www.wps.cn/officeDocument/2017/drawingmlCustomData" val="-200" checksum="3313634920"/>
                </a:ext>
              </a:extLst>
            </a:pPr>
            <a:r>
              <a:rPr lang="en-US" altLang="zh-CN" sz="2400">
                <a:latin typeface="Times New Roman" panose="02020603050405020304" charset="0"/>
                <a:cs typeface="Times New Roman" panose="02020603050405020304" charset="0"/>
              </a:rPr>
              <a:t>Freidson E. 1972. Profession of medicine. New York (NY): Dodd, Mead &amp; Company. </a:t>
            </a:r>
            <a:endParaRPr lang="en-US" altLang="zh-CN" sz="2400">
              <a:latin typeface="Times New Roman" panose="02020603050405020304" charset="0"/>
              <a:cs typeface="Times New Roman" panose="02020603050405020304" charset="0"/>
            </a:endParaRPr>
          </a:p>
          <a:p>
            <a:pPr lvl="1" indent="-609600" algn="just" fontAlgn="auto">
              <a:extLst>
                <a:ext uri="{35155182-B16C-46BC-9424-99874614C6A1}">
                  <wpsdc:indentchars xmlns:wpsdc="http://www.wps.cn/officeDocument/2017/drawingmlCustomData" val="-200" checksum="3313634920"/>
                </a:ext>
              </a:extLst>
            </a:pPr>
            <a:r>
              <a:rPr lang="en-US" altLang="zh-CN" sz="2400">
                <a:latin typeface="Times New Roman" panose="02020603050405020304" charset="0"/>
                <a:cs typeface="Times New Roman" panose="02020603050405020304" charset="0"/>
              </a:rPr>
              <a:t>Stalberg E., Trontelj J.V. 2002. We want to pump you up: studies in healthy and diseased muscle. New York (NY): Raven Press.</a:t>
            </a:r>
            <a:endParaRPr lang="en-US" altLang="zh-CN" sz="2400">
              <a:latin typeface="Times New Roman" panose="02020603050405020304" charset="0"/>
              <a:cs typeface="Times New Roman" panose="02020603050405020304" charset="0"/>
            </a:endParaRPr>
          </a:p>
          <a:p>
            <a:pPr algn="just"/>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822325"/>
            <a:ext cx="10487025" cy="548513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Sample 1: MLA style</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ctr" fontAlgn="auto">
              <a:lnSpc>
                <a:spcPct val="125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Specters of the Great Plains: </a:t>
            </a:r>
            <a:r>
              <a:rPr lang="en-US" altLang="zh-CN" sz="2400" b="1" i="1" dirty="0">
                <a:solidFill>
                  <a:schemeClr val="tx2"/>
                </a:solidFill>
                <a:latin typeface="Times New Roman" panose="02020603050405020304" charset="0"/>
                <a:ea typeface="方正细谭黑简体"/>
                <a:cs typeface="Times New Roman" panose="02020603050405020304" charset="0"/>
                <a:sym typeface="Calibri Light" panose="020F0302020204030204"/>
              </a:rPr>
              <a:t>My Antonia</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 as a Gothic Regionalist Novel</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Reading </a:t>
            </a:r>
            <a:r>
              <a:rPr lang="en-US" altLang="zh-CN" sz="2200" i="1" dirty="0">
                <a:solidFill>
                  <a:schemeClr val="tx2"/>
                </a:solidFill>
                <a:latin typeface="Times New Roman" panose="02020603050405020304" charset="0"/>
                <a:ea typeface="方正细谭黑简体"/>
                <a:cs typeface="Times New Roman" panose="02020603050405020304" charset="0"/>
                <a:sym typeface="Calibri Light" panose="020F0302020204030204"/>
              </a:rPr>
              <a:t>My Antonia</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 as a Gothic novel might sound like a strange proposal: How could the vast, unbroken Western land be home to any ghosts? Doesn’t Jim Burden, the narrator, feel that he has come to a world where “there was nothing but land” (Cather 11) when he recalls his first vision of the prairie after a long journey away from his native Virginia? How could the trope of the haunted house gain legitimacy in such a setting? Lisa Marie Lucenti has already explored the Gothic dimension of the novel as part of Jim’s quest for a home. She argues that “Jim finds himself misplaced, displaced, and out of place in almost every home that his memory has to offer” (196) and she locates the Gothic in “a mode of memory that exposes Jim’s fear of being essentially homeless and his simultaneous but conflicting desire to escape domestic regulation” (197).</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028700"/>
            <a:ext cx="1042797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i="1">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i="1">
              <a:solidFill>
                <a:schemeClr val="tx2"/>
              </a:solidFill>
              <a:latin typeface="Times New Roman" panose="02020603050405020304" charset="0"/>
              <a:cs typeface="Times New Roman" panose="02020603050405020304" charset="0"/>
            </a:endParaRPr>
          </a:p>
          <a:p>
            <a:pPr indent="0" algn="just" fontAlgn="auto">
              <a:lnSpc>
                <a:spcPct val="125000"/>
              </a:lnSpc>
            </a:pPr>
            <a:r>
              <a:rPr lang="en-US" altLang="zh-CN" sz="2200">
                <a:solidFill>
                  <a:schemeClr val="tx2"/>
                </a:solidFill>
                <a:latin typeface="Times New Roman" panose="02020603050405020304" charset="0"/>
                <a:cs typeface="Times New Roman" panose="02020603050405020304" charset="0"/>
              </a:rPr>
              <a:t>My own reading of the novel expands Lucenti’s argument by suggesting that finding his place in the national framework of the United States is what is truly at stake for Jim, the little Southern boy.</a:t>
            </a: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5000"/>
              </a:lnSpc>
            </a:pPr>
            <a:r>
              <a:rPr lang="en-US" altLang="zh-CN" sz="2200" b="1">
                <a:solidFill>
                  <a:schemeClr val="tx2"/>
                </a:solidFill>
                <a:latin typeface="Times New Roman" panose="02020603050405020304" charset="0"/>
                <a:cs typeface="Times New Roman" panose="02020603050405020304" charset="0"/>
              </a:rPr>
              <a:t>Works Cited</a:t>
            </a:r>
            <a:endParaRPr lang="en-US" altLang="zh-CN" sz="2200" b="1">
              <a:solidFill>
                <a:schemeClr val="tx2"/>
              </a:solidFill>
              <a:latin typeface="Times New Roman" panose="02020603050405020304" charset="0"/>
              <a:cs typeface="Times New Roman" panose="02020603050405020304" charset="0"/>
            </a:endParaRPr>
          </a:p>
          <a:p>
            <a:pPr lvl="1" indent="-558800" algn="just" fontAlgn="auto">
              <a:lnSpc>
                <a:spcPct val="125000"/>
              </a:lnSpc>
              <a:extLst>
                <a:ext uri="{35155182-B16C-46BC-9424-99874614C6A1}">
                  <wpsdc:indentchars xmlns:wpsdc="http://www.wps.cn/officeDocument/2017/drawingmlCustomData" val="-200" checksum="1083924436"/>
                </a:ext>
              </a:extLst>
            </a:pPr>
            <a:r>
              <a:rPr lang="en-US" altLang="zh-CN" sz="2200">
                <a:solidFill>
                  <a:schemeClr val="tx2"/>
                </a:solidFill>
                <a:latin typeface="Times New Roman" panose="02020603050405020304" charset="0"/>
                <a:cs typeface="Times New Roman" panose="02020603050405020304" charset="0"/>
              </a:rPr>
              <a:t>Cather, Willa. (1918). </a:t>
            </a:r>
            <a:r>
              <a:rPr lang="en-US" altLang="zh-CN" sz="2200" i="1">
                <a:solidFill>
                  <a:schemeClr val="tx2"/>
                </a:solidFill>
                <a:latin typeface="Times New Roman" panose="02020603050405020304" charset="0"/>
                <a:cs typeface="Times New Roman" panose="02020603050405020304" charset="0"/>
              </a:rPr>
              <a:t>My Antonia</a:t>
            </a:r>
            <a:r>
              <a:rPr lang="en-US" altLang="zh-CN" sz="2200">
                <a:solidFill>
                  <a:schemeClr val="tx2"/>
                </a:solidFill>
                <a:latin typeface="Times New Roman" panose="02020603050405020304" charset="0"/>
                <a:cs typeface="Times New Roman" panose="02020603050405020304" charset="0"/>
              </a:rPr>
              <a:t>, edited with an introduction and notes by Janet Sharistanian. Oxford University Press, 2006.</a:t>
            </a:r>
            <a:endParaRPr lang="en-US" altLang="zh-CN" sz="2200">
              <a:solidFill>
                <a:schemeClr val="tx2"/>
              </a:solidFill>
              <a:latin typeface="Times New Roman" panose="02020603050405020304" charset="0"/>
              <a:cs typeface="Times New Roman" panose="02020603050405020304" charset="0"/>
            </a:endParaRPr>
          </a:p>
          <a:p>
            <a:pPr lvl="1" indent="-558800" algn="just" fontAlgn="auto">
              <a:lnSpc>
                <a:spcPct val="125000"/>
              </a:lnSpc>
              <a:extLst>
                <a:ext uri="{35155182-B16C-46BC-9424-99874614C6A1}">
                  <wpsdc:indentchars xmlns:wpsdc="http://www.wps.cn/officeDocument/2017/drawingmlCustomData" val="-200" checksum="1083924436"/>
                </a:ext>
              </a:extLst>
            </a:pPr>
            <a:r>
              <a:rPr lang="en-US" altLang="zh-CN" sz="2200">
                <a:solidFill>
                  <a:schemeClr val="tx2"/>
                </a:solidFill>
                <a:latin typeface="Times New Roman" panose="02020603050405020304" charset="0"/>
                <a:cs typeface="Times New Roman" panose="02020603050405020304" charset="0"/>
              </a:rPr>
              <a:t>Lucenti, Lisa Marie. “Willa Cather’s</a:t>
            </a:r>
            <a:r>
              <a:rPr lang="en-US" altLang="zh-CN" sz="2200" i="1">
                <a:solidFill>
                  <a:schemeClr val="tx2"/>
                </a:solidFill>
                <a:latin typeface="Times New Roman" panose="02020603050405020304" charset="0"/>
                <a:cs typeface="Times New Roman" panose="02020603050405020304" charset="0"/>
              </a:rPr>
              <a:t> My Antonia</a:t>
            </a:r>
            <a:r>
              <a:rPr lang="en-US" altLang="zh-CN" sz="2200">
                <a:solidFill>
                  <a:schemeClr val="tx2"/>
                </a:solidFill>
                <a:latin typeface="Times New Roman" panose="02020603050405020304" charset="0"/>
                <a:cs typeface="Times New Roman" panose="02020603050405020304" charset="0"/>
              </a:rPr>
              <a:t>: Haunting the Houses of Memory.” </a:t>
            </a:r>
            <a:r>
              <a:rPr lang="en-US" altLang="zh-CN" sz="2200" i="1">
                <a:solidFill>
                  <a:schemeClr val="tx2"/>
                </a:solidFill>
                <a:latin typeface="Times New Roman" panose="02020603050405020304" charset="0"/>
                <a:cs typeface="Times New Roman" panose="02020603050405020304" charset="0"/>
              </a:rPr>
              <a:t>Twentieth Century Literature</a:t>
            </a:r>
            <a:r>
              <a:rPr lang="en-US" altLang="zh-CN" sz="2200">
                <a:solidFill>
                  <a:schemeClr val="tx2"/>
                </a:solidFill>
                <a:latin typeface="Times New Roman" panose="02020603050405020304" charset="0"/>
                <a:cs typeface="Times New Roman" panose="02020603050405020304" charset="0"/>
              </a:rPr>
              <a:t>, vol. 46, no. 2, 2000, pp. 193–213.</a:t>
            </a:r>
            <a:endParaRPr lang="en-US" altLang="zh-CN" sz="22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708660"/>
            <a:ext cx="8662035" cy="953135"/>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Complete the major differences in the format of the above samples.</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custDataLst>
              <p:tags r:id="rId2"/>
            </p:custDataLst>
          </p:nvPr>
        </p:nvGraphicFramePr>
        <p:xfrm>
          <a:off x="1554480" y="1803400"/>
          <a:ext cx="8937625" cy="4448175"/>
        </p:xfrm>
        <a:graphic>
          <a:graphicData uri="http://schemas.openxmlformats.org/drawingml/2006/table">
            <a:tbl>
              <a:tblPr firstRow="1" bandRow="1">
                <a:tableStyleId>{5940675A-B579-460E-94D1-54222C63F5DA}</a:tableStyleId>
              </a:tblPr>
              <a:tblGrid>
                <a:gridCol w="4796790"/>
                <a:gridCol w="4140835"/>
              </a:tblGrid>
              <a:tr h="429260">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MLA</a:t>
                      </a:r>
                      <a:endParaRPr lang="en-US" altLang="zh-CN" sz="20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428625">
                <a:tc>
                  <a:txBody>
                    <a:bodyPr/>
                    <a:p>
                      <a:pPr>
                        <a:buNone/>
                      </a:pPr>
                      <a:r>
                        <a:rPr lang="en-US" altLang="zh-CN" sz="2000">
                          <a:latin typeface="Times New Roman" panose="02020603050405020304" charset="0"/>
                          <a:cs typeface="Times New Roman" panose="02020603050405020304" charset="0"/>
                        </a:rPr>
                        <a:t>Headings of the bibliography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Works Cited</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9260">
                <a:tc>
                  <a:txBody>
                    <a:bodyPr/>
                    <a:p>
                      <a:pPr>
                        <a:buNone/>
                      </a:pPr>
                      <a:r>
                        <a:rPr lang="en-US" altLang="zh-CN" sz="2000">
                          <a:latin typeface="Times New Roman" panose="02020603050405020304" charset="0"/>
                          <a:cs typeface="Times New Roman" panose="02020603050405020304" charset="0"/>
                        </a:rPr>
                        <a:t>In-text citation patterns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8625">
                <a:tc>
                  <a:txBody>
                    <a:bodyPr/>
                    <a:p>
                      <a:pPr>
                        <a:buNone/>
                      </a:pPr>
                      <a:r>
                        <a:rPr lang="en-US" altLang="zh-CN" sz="2000">
                          <a:latin typeface="Times New Roman" panose="02020603050405020304" charset="0"/>
                          <a:cs typeface="Times New Roman" panose="02020603050405020304" charset="0"/>
                        </a:rPr>
                        <a:t>Order of the entries in the bibliography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sym typeface="+mn-ea"/>
                        </a:rPr>
                        <a:t>Alphabetical</a:t>
                      </a: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9260">
                <a:tc>
                  <a:txBody>
                    <a:bodyPr/>
                    <a:p>
                      <a:pPr>
                        <a:buNone/>
                      </a:pPr>
                      <a:r>
                        <a:rPr lang="en-US" altLang="zh-CN" sz="2000">
                          <a:latin typeface="Times New Roman" panose="02020603050405020304" charset="0"/>
                          <a:cs typeface="Times New Roman" panose="02020603050405020304" charset="0"/>
                        </a:rPr>
                        <a:t>Name of the authors in the bibliography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sym typeface="+mn-ea"/>
                        </a:rPr>
                        <a:t>Surname, Given name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83895">
                <a:tc>
                  <a:txBody>
                    <a:bodyPr/>
                    <a:p>
                      <a:pPr>
                        <a:buNone/>
                      </a:pPr>
                      <a:r>
                        <a:rPr lang="en-US" altLang="zh-CN" sz="2000">
                          <a:latin typeface="Times New Roman" panose="02020603050405020304" charset="0"/>
                          <a:cs typeface="Times New Roman" panose="02020603050405020304" charset="0"/>
                        </a:rPr>
                        <a:t>Position of the publication date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61365">
                <a:tc>
                  <a:txBody>
                    <a:bodyPr/>
                    <a:p>
                      <a:pPr>
                        <a:buNone/>
                      </a:pPr>
                      <a:r>
                        <a:rPr lang="en-US" altLang="zh-CN" sz="2000">
                          <a:latin typeface="Times New Roman" panose="02020603050405020304" charset="0"/>
                          <a:cs typeface="Times New Roman" panose="02020603050405020304" charset="0"/>
                        </a:rPr>
                        <a:t>Capitalization of the titles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8625">
                <a:tc>
                  <a:txBody>
                    <a:bodyPr/>
                    <a:p>
                      <a:pPr>
                        <a:buNone/>
                      </a:pPr>
                      <a:r>
                        <a:rPr lang="en-US" altLang="zh-CN" sz="2000">
                          <a:latin typeface="Times New Roman" panose="02020603050405020304" charset="0"/>
                          <a:cs typeface="Times New Roman" panose="02020603050405020304" charset="0"/>
                        </a:rPr>
                        <a:t>Italicizing books’ titles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Yes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9260">
                <a:tc>
                  <a:txBody>
                    <a:bodyPr/>
                    <a:p>
                      <a:pPr>
                        <a:buNone/>
                      </a:pPr>
                      <a:r>
                        <a:rPr lang="en-US" altLang="zh-CN" sz="2000">
                          <a:latin typeface="Times New Roman" panose="02020603050405020304" charset="0"/>
                          <a:cs typeface="Times New Roman" panose="02020603050405020304" charset="0"/>
                        </a:rPr>
                        <a:t>Using quotation marks for titles of articles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Yes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6" name="文本框 5"/>
          <p:cNvSpPr txBox="1"/>
          <p:nvPr/>
        </p:nvSpPr>
        <p:spPr>
          <a:xfrm>
            <a:off x="6388100" y="2669540"/>
            <a:ext cx="3468370" cy="398780"/>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Page (sometimes Name-page)</a:t>
            </a:r>
            <a:endParaRPr lang="en-US" altLang="zh-CN" sz="20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6388100" y="3944620"/>
            <a:ext cx="3914775" cy="70675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At the end of the entry </a:t>
            </a:r>
            <a:endParaRPr lang="en-US" altLang="zh-CN" sz="2000">
              <a:solidFill>
                <a:srgbClr val="FF0000"/>
              </a:solidFill>
              <a:latin typeface="Times New Roman" panose="02020603050405020304" charset="0"/>
              <a:cs typeface="Times New Roman" panose="02020603050405020304" charset="0"/>
            </a:endParaRPr>
          </a:p>
          <a:p>
            <a:r>
              <a:rPr lang="en-US" altLang="zh-CN" sz="2000">
                <a:solidFill>
                  <a:srgbClr val="FF0000"/>
                </a:solidFill>
                <a:latin typeface="Times New Roman" panose="02020603050405020304" charset="0"/>
                <a:cs typeface="Times New Roman" panose="02020603050405020304" charset="0"/>
              </a:rPr>
              <a:t>(sometimes followed by the pages)</a:t>
            </a:r>
            <a:endParaRPr lang="en-US" altLang="zh-CN" sz="20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6388100" y="4651375"/>
            <a:ext cx="3914775" cy="706755"/>
          </a:xfrm>
          <a:prstGeom prst="rect">
            <a:avLst/>
          </a:prstGeom>
          <a:no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The first word, the last word, and all principal words</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TABLE_ENDDRAG_ORIGIN_RECT" val="686*411"/>
  <p:tag name="TABLE_ENDDRAG_RECT" val="109*134*686*411"/>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6.xml><?xml version="1.0" encoding="utf-8"?>
<p:tagLst xmlns:p="http://schemas.openxmlformats.org/presentationml/2006/main">
  <p:tag name="TABLE_ENDDRAG_ORIGIN_RECT" val="702*424"/>
  <p:tag name="TABLE_ENDDRAG_RECT" val="101*82*702*424"/>
</p:tagLst>
</file>

<file path=ppt/tags/tag17.xml><?xml version="1.0" encoding="utf-8"?>
<p:tagLst xmlns:p="http://schemas.openxmlformats.org/presentationml/2006/main">
  <p:tag name="TABLE_ENDDRAG_ORIGIN_RECT" val="724*59"/>
  <p:tag name="TABLE_ENDDRAG_RECT" val="116*129*724*59"/>
</p:tagLst>
</file>

<file path=ppt/tags/tag18.xml><?xml version="1.0" encoding="utf-8"?>
<p:tagLst xmlns:p="http://schemas.openxmlformats.org/presentationml/2006/main">
  <p:tag name="TABLE_ENDDRAG_ORIGIN_RECT" val="724*59"/>
  <p:tag name="TABLE_ENDDRAG_RECT" val="116*129*724*59"/>
</p:tagLst>
</file>

<file path=ppt/tags/tag19.xml><?xml version="1.0" encoding="utf-8"?>
<p:tagLst xmlns:p="http://schemas.openxmlformats.org/presentationml/2006/main">
  <p:tag name="TABLE_ENDDRAG_ORIGIN_RECT" val="724*59"/>
  <p:tag name="TABLE_ENDDRAG_RECT" val="116*129*724*59"/>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3.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7.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TABLE_ENDDRAG_ORIGIN_RECT" val="686*411"/>
  <p:tag name="TABLE_ENDDRAG_RECT" val="109*134*686*411"/>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20350</Words>
  <Application>WPS 演示</Application>
  <PresentationFormat>宽屏</PresentationFormat>
  <Paragraphs>472</Paragraphs>
  <Slides>36</Slides>
  <Notes>10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36</vt:i4>
      </vt:variant>
    </vt:vector>
  </HeadingPairs>
  <TitlesOfParts>
    <vt:vector size="54"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Arial</vt:lpstr>
      <vt:lpstr>等线</vt:lpstr>
      <vt:lpstr>Arial Unicode MS</vt:lpstr>
      <vt:lpstr>Open Sans</vt:lpstr>
      <vt:lpstr>Georgia</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330</cp:revision>
  <dcterms:created xsi:type="dcterms:W3CDTF">2021-05-06T02:24:00Z</dcterms:created>
  <dcterms:modified xsi:type="dcterms:W3CDTF">2025-01-08T02:44:27Z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AD3EF8EE15064E30AF568446AD7C1748_13</vt:lpwstr>
  </property>
  <property fmtid="{D5CDD505-2E9C-101B-9397-08002B2CF9AE}" pid="3" name="KSOProductBuildVer">
    <vt:lpwstr>2052-12.1.0.19770</vt:lpwstr>
  </property>
</Properties>
</file>