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542" r:id="rId9"/>
    <p:sldId id="541" r:id="rId10"/>
    <p:sldId id="543" r:id="rId11"/>
    <p:sldId id="544" r:id="rId12"/>
    <p:sldId id="485" r:id="rId13"/>
    <p:sldId id="590" r:id="rId14"/>
    <p:sldId id="385" r:id="rId15"/>
    <p:sldId id="447" r:id="rId16"/>
    <p:sldId id="545" r:id="rId17"/>
    <p:sldId id="550" r:id="rId18"/>
    <p:sldId id="546" r:id="rId19"/>
    <p:sldId id="547" r:id="rId20"/>
    <p:sldId id="548" r:id="rId21"/>
    <p:sldId id="526" r:id="rId22"/>
    <p:sldId id="614" r:id="rId23"/>
    <p:sldId id="644" r:id="rId24"/>
    <p:sldId id="386" r:id="rId25"/>
    <p:sldId id="415" r:id="rId26"/>
    <p:sldId id="414" r:id="rId27"/>
    <p:sldId id="594" r:id="rId28"/>
    <p:sldId id="597" r:id="rId29"/>
    <p:sldId id="598" r:id="rId30"/>
    <p:sldId id="599" r:id="rId31"/>
    <p:sldId id="612" r:id="rId32"/>
    <p:sldId id="613" r:id="rId33"/>
    <p:sldId id="419" r:id="rId34"/>
    <p:sldId id="427" r:id="rId35"/>
    <p:sldId id="602" r:id="rId36"/>
    <p:sldId id="603" r:id="rId37"/>
    <p:sldId id="604" r:id="rId38"/>
    <p:sldId id="617" r:id="rId39"/>
    <p:sldId id="605" r:id="rId40"/>
    <p:sldId id="431" r:id="rId41"/>
    <p:sldId id="607" r:id="rId42"/>
    <p:sldId id="433" r:id="rId43"/>
    <p:sldId id="608" r:id="rId44"/>
    <p:sldId id="436" r:id="rId45"/>
    <p:sldId id="434" r:id="rId46"/>
    <p:sldId id="609" r:id="rId47"/>
    <p:sldId id="533" r:id="rId48"/>
    <p:sldId id="610" r:id="rId49"/>
    <p:sldId id="435" r:id="rId50"/>
    <p:sldId id="437" r:id="rId51"/>
    <p:sldId id="611" r:id="rId52"/>
    <p:sldId id="446"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9" userDrawn="1">
          <p15:clr>
            <a:srgbClr val="A4A3A4"/>
          </p15:clr>
        </p15:guide>
        <p15:guide id="2" pos="38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D0"/>
    <a:srgbClr val="FFFFFF"/>
    <a:srgbClr val="ABC0D1"/>
    <a:srgbClr val="C5CDD8"/>
    <a:srgbClr val="F7C2AD"/>
    <a:srgbClr val="EBE0E4"/>
    <a:srgbClr val="E6E0E2"/>
    <a:srgbClr val="ADC0D1"/>
    <a:srgbClr val="F3D3BC"/>
    <a:srgbClr val="AAC2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79"/>
        <p:guide pos="3821"/>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7.xml"/><Relationship Id="rId5" Type="http://schemas.openxmlformats.org/officeDocument/2006/relationships/slide" Target="slide30.xml"/><Relationship Id="rId4" Type="http://schemas.openxmlformats.org/officeDocument/2006/relationships/slide" Target="slide5.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3" Type="http://schemas.openxmlformats.org/officeDocument/2006/relationships/notesSlide" Target="../notesSlides/notesSlide8.xml"/><Relationship Id="rId22" Type="http://schemas.openxmlformats.org/officeDocument/2006/relationships/slideLayout" Target="../slideLayouts/slideLayout3.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tags" Target="../tags/tag26.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713740" y="725805"/>
            <a:ext cx="10487025" cy="565023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These studies often validate the hypothesis, indicating that responsible tourism development policies in the context of economic growth will eventually result in reduced environmental degradation. It is essential to further prioritize sustainable tourism in environmental and climate policies that aim to meet ambitious decarbonization targets (Bella, 2018). Climate-friendly and sustainable tourism can also provide sustainable livelihood options for many communities, especially those in developing countries that are economically dependent on tourism (Chapagain et al., 2020; Le, 2020; Scott et al., 2012). All in all, the carbon emission is perceived to be the central issue for tourism sustainability as demonstrated in this bibliometric analysis which needs to be mitigated by the industry.</a:t>
            </a:r>
            <a:endParaRPr lang="en-US" altLang="zh-CN" sz="2400">
              <a:solidFill>
                <a:schemeClr val="tx2"/>
              </a:solidFill>
              <a:latin typeface="Times New Roman" panose="02020603050405020304" charset="0"/>
              <a:cs typeface="Times New Roman" panose="02020603050405020304" charset="0"/>
              <a:sym typeface="+mn-ea"/>
            </a:endParaRPr>
          </a:p>
          <a:p>
            <a:pPr indent="0" algn="just" fontAlgn="auto"/>
            <a:r>
              <a:rPr lang="en-US" altLang="zh-CN" sz="2400">
                <a:solidFill>
                  <a:schemeClr val="tx2"/>
                </a:solidFill>
                <a:latin typeface="Times New Roman" panose="02020603050405020304" charset="0"/>
                <a:cs typeface="Times New Roman" panose="02020603050405020304" charset="0"/>
                <a:sym typeface="+mn-ea"/>
              </a:rPr>
              <a:t>(Walter Leal Filho, et al., Global tourism, climate change and energy sustainability: Assessing carbon reduction mitigating measures from the aviation industry, </a:t>
            </a:r>
            <a:r>
              <a:rPr lang="en-US" altLang="zh-CN" sz="2400" i="1">
                <a:solidFill>
                  <a:schemeClr val="tx2"/>
                </a:solidFill>
                <a:latin typeface="Times New Roman" panose="02020603050405020304" charset="0"/>
                <a:cs typeface="Times New Roman" panose="02020603050405020304" charset="0"/>
                <a:sym typeface="+mn-ea"/>
              </a:rPr>
              <a:t>Sustainability Science</a:t>
            </a:r>
            <a:r>
              <a:rPr lang="en-US" altLang="zh-CN" sz="2400">
                <a:solidFill>
                  <a:schemeClr val="tx2"/>
                </a:solidFill>
                <a:latin typeface="Times New Roman" panose="02020603050405020304" charset="0"/>
                <a:cs typeface="Times New Roman" panose="02020603050405020304" charset="0"/>
                <a:sym typeface="+mn-ea"/>
              </a:rPr>
              <a:t>, 2023.).</a:t>
            </a:r>
            <a:endParaRPr lang="en-US" altLang="zh-CN" sz="2400">
              <a:solidFill>
                <a:schemeClr val="tx2"/>
              </a:solidFill>
              <a:latin typeface="Times New Roman" panose="02020603050405020304" charset="0"/>
              <a:cs typeface="Times New Roman" panose="02020603050405020304" charset="0"/>
              <a:sym typeface="+mn-ea"/>
            </a:endParaRPr>
          </a:p>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Calibri Light" panose="020F0302020204030204"/>
                <a:ea typeface="方正细谭黑简体"/>
                <a:sym typeface="Calibri Light" panose="020F0302020204030204"/>
              </a:rPr>
              <a:t>(1) How can we draw conclusions from the analysis of data?</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_________________________________________________________________________________</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_________________________________________________________________________________</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(2) What is the function of the graphs in the section?</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_________________________________________________________________________________</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_________________________________________________________________________________</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(3) What is the general structure of the results and discussion section? How are the elements organized in </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logical order?</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_________________________________________________________________________________</a:t>
            </a:r>
            <a:endParaRPr lang="en-US" altLang="zh-CN" dirty="0">
              <a:latin typeface="Calibri Light" panose="020F0302020204030204"/>
              <a:ea typeface="方正细谭黑简体"/>
              <a:sym typeface="Calibri Light" panose="020F0302020204030204"/>
            </a:endParaRPr>
          </a:p>
          <a:p>
            <a:pPr algn="ctr"/>
            <a:r>
              <a:rPr lang="en-US" altLang="zh-CN" dirty="0">
                <a:latin typeface="Calibri Light" panose="020F0302020204030204"/>
                <a:ea typeface="方正细谭黑简体"/>
                <a:sym typeface="Calibri Light" panose="020F0302020204030204"/>
              </a:rPr>
              <a:t>_________________________________________________________________________________</a:t>
            </a: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52880" y="1027430"/>
            <a:ext cx="797433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answer the following questions.</a:t>
            </a:r>
            <a:endParaRPr lang="en-US" altLang="zh-CN" sz="2800" b="1" i="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423035" y="1844675"/>
            <a:ext cx="9361805" cy="3784600"/>
          </a:xfrm>
          <a:prstGeom prst="rect">
            <a:avLst/>
          </a:prstGeom>
          <a:noFill/>
        </p:spPr>
        <p:txBody>
          <a:bodyPr wrap="square" rtlCol="0">
            <a:spAutoFit/>
          </a:bodyPr>
          <a:p>
            <a:r>
              <a:rPr lang="en-US" altLang="zh-CN" sz="2400">
                <a:latin typeface="Times New Roman" panose="02020603050405020304" charset="0"/>
                <a:cs typeface="Times New Roman" panose="02020603050405020304" charset="0"/>
              </a:rPr>
              <a:t>(1) How can we draw conclusions from the analysis of data?</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(2) What is the function of the graphs in the section?</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________________________________________________________________________________________________________________________</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(3) What is the general structure of the results and discussion section? How are the elements organized in logical order?</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a:p>
            <a:r>
              <a:rPr lang="en-US" altLang="zh-CN" sz="2400">
                <a:latin typeface="Times New Roman" panose="02020603050405020304" charset="0"/>
                <a:cs typeface="Times New Roman" panose="02020603050405020304" charset="0"/>
              </a:rPr>
              <a:t>____________________________________________________________</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矩形: 圆角 36"/>
          <p:cNvSpPr/>
          <p:nvPr>
            <p:custDataLst>
              <p:tags r:id="rId2"/>
            </p:custDataLst>
          </p:nvPr>
        </p:nvSpPr>
        <p:spPr>
          <a:xfrm>
            <a:off x="993140" y="798830"/>
            <a:ext cx="10180955" cy="54667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a:solidFill>
                  <a:schemeClr val="accent2">
                    <a:lumMod val="75000"/>
                  </a:schemeClr>
                </a:solidFill>
                <a:latin typeface="Times New Roman" panose="02020603050405020304" charset="0"/>
                <a:cs typeface="Times New Roman" panose="02020603050405020304" charset="0"/>
                <a:sym typeface="+mn-ea"/>
              </a:rPr>
              <a:t>Model 2</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Discussion</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purpose of this study was to explore the influence of big data analytics usage on decision-making quality. From a dynamic capability view,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this study examined the impact of big data analytics usage</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on decision-making quality through data analytics capabilities.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Our results showed that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big data analytics usage had positive impacts on decision-making quality, and data analytics capabilities had positive impacts on decision-making quality and a partially mediating effect on the relationship between big data analytics usage and decision-making quality. A summary of the empirical test results is shown in the table below.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4" name="表格 3"/>
          <p:cNvGraphicFramePr/>
          <p:nvPr/>
        </p:nvGraphicFramePr>
        <p:xfrm>
          <a:off x="914400" y="1181100"/>
          <a:ext cx="10464800" cy="4476750"/>
        </p:xfrm>
        <a:graphic>
          <a:graphicData uri="http://schemas.openxmlformats.org/drawingml/2006/table">
            <a:tbl>
              <a:tblPr firstRow="1" bandRow="1">
                <a:tableStyleId>{5940675A-B579-460E-94D1-54222C63F5DA}</a:tableStyleId>
              </a:tblPr>
              <a:tblGrid>
                <a:gridCol w="2092960"/>
                <a:gridCol w="2092960"/>
                <a:gridCol w="2092960"/>
                <a:gridCol w="2092960"/>
                <a:gridCol w="2092960"/>
              </a:tblGrid>
              <a:tr h="942975">
                <a:tc>
                  <a:txBody>
                    <a:bodyPr/>
                    <a:p>
                      <a:pPr algn="ctr">
                        <a:buNone/>
                      </a:pPr>
                      <a:r>
                        <a:rPr lang="en-US" altLang="zh-CN" sz="2000" b="1">
                          <a:latin typeface="Times New Roman" panose="02020603050405020304" charset="0"/>
                          <a:cs typeface="Times New Roman" panose="02020603050405020304" charset="0"/>
                        </a:rPr>
                        <a:t>Path</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b="1">
                          <a:latin typeface="Times New Roman" panose="02020603050405020304" charset="0"/>
                          <a:cs typeface="Times New Roman" panose="02020603050405020304" charset="0"/>
                        </a:rPr>
                        <a:t>Path coefficient</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b="1">
                          <a:latin typeface="Times New Roman" panose="02020603050405020304" charset="0"/>
                          <a:cs typeface="Times New Roman" panose="02020603050405020304" charset="0"/>
                        </a:rPr>
                        <a:t>Tvalue</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b="1">
                          <a:latin typeface="Times New Roman" panose="02020603050405020304" charset="0"/>
                          <a:cs typeface="Times New Roman" panose="02020603050405020304" charset="0"/>
                        </a:rPr>
                        <a:t>P-value</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b="1">
                          <a:latin typeface="Times New Roman" panose="02020603050405020304" charset="0"/>
                          <a:cs typeface="Times New Roman" panose="02020603050405020304" charset="0"/>
                        </a:rPr>
                        <a:t>Conclusion</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77925">
                <a:tc>
                  <a:txBody>
                    <a:bodyPr/>
                    <a:p>
                      <a:pPr algn="ctr">
                        <a:buNone/>
                      </a:pPr>
                      <a:r>
                        <a:rPr lang="en-US" altLang="zh-CN" sz="2000">
                          <a:latin typeface="Times New Roman" panose="02020603050405020304" charset="0"/>
                          <a:cs typeface="Times New Roman" panose="02020603050405020304" charset="0"/>
                        </a:rPr>
                        <a:t>H1: BDU</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DQ</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0.223</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2.956</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p &lt; 0.01</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Supported</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77925">
                <a:tc>
                  <a:txBody>
                    <a:bodyPr/>
                    <a:p>
                      <a:pPr algn="ctr">
                        <a:buNone/>
                      </a:pPr>
                      <a:r>
                        <a:rPr lang="en-US" altLang="zh-CN" sz="2000">
                          <a:latin typeface="Times New Roman" panose="02020603050405020304" charset="0"/>
                          <a:cs typeface="Times New Roman" panose="02020603050405020304" charset="0"/>
                        </a:rPr>
                        <a:t>H2: BDU</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DAC</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0.623</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16.010</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p &lt; 0.001</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Supported</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77925">
                <a:tc>
                  <a:txBody>
                    <a:bodyPr/>
                    <a:p>
                      <a:pPr algn="ctr">
                        <a:buNone/>
                      </a:pPr>
                      <a:r>
                        <a:rPr lang="en-US" altLang="zh-CN" sz="2000">
                          <a:latin typeface="Times New Roman" panose="02020603050405020304" charset="0"/>
                          <a:cs typeface="Times New Roman" panose="02020603050405020304" charset="0"/>
                        </a:rPr>
                        <a:t>H3: DAC</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DQ</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0.394</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4.601</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p &lt; 0.001</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000">
                          <a:latin typeface="Times New Roman" panose="02020603050405020304" charset="0"/>
                          <a:cs typeface="Times New Roman" panose="02020603050405020304" charset="0"/>
                        </a:rPr>
                        <a:t>Supported</a:t>
                      </a:r>
                      <a:endParaRPr lang="en-US" altLang="zh-CN" sz="20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矩形: 圆角 36"/>
          <p:cNvSpPr/>
          <p:nvPr>
            <p:custDataLst>
              <p:tags r:id="rId2"/>
            </p:custDataLst>
          </p:nvPr>
        </p:nvSpPr>
        <p:spPr>
          <a:xfrm>
            <a:off x="1035050" y="802640"/>
            <a:ext cx="10269855" cy="5375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First, we found that big data analytics usage had significant impacts on decision-making quality. Big data analytics usage was significantly and positively related to decision-making quality (β = 0.223, p &lt; 0.01),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thereby supporting H1</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This finding could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be attributable to the fact that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big data utilization can help firms gain the confidence that they can improve firm decisions by enhancing data diagnosis and shifting from experiential decision-making (Ghasemaghaei &amp; Calic, 2019). Big data analytics usage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enables</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firms to make full use of big data, such as production big data, processing big data, circulation big data, and sales big data, and tap potential value to provide insights for decision-making,</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thus enhancing decision-making quality</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2" name="矩形: 圆角 36"/>
          <p:cNvSpPr/>
          <p:nvPr>
            <p:custDataLst>
              <p:tags r:id="rId2"/>
            </p:custDataLst>
          </p:nvPr>
        </p:nvSpPr>
        <p:spPr>
          <a:xfrm>
            <a:off x="995045" y="718820"/>
            <a:ext cx="10344150" cy="550164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Second, we found that big data analytics usage had a significant impact on data analytics capabilities. Big data analytics usage was significantly and positively related to data analytics capabilities (β = 0.623, p &lt; 0.001), supporting H2.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This indicates that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big data analytics usage has an important role in driving the formation of data analytics capabilities. Big data analytics utilization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enables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firms to process and sense the data and converts them into knowledge for employees (Wu et al., 2020). Furthermore, the use of sophisticated data analytics tools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enables</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firms to obtain detailed information and in-depth knowledge about their partners, competitors, and customers (Chatterjee et al., 2020).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Based on the resource-based view</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the use of big data analytics tools in firms can be regarded as a valuable resource (knowledge asset) that can be appropriately exploited to develop and improve data analytics capabilities in the firms (P. Mikalef et al., 2020).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7" name="矩形: 圆角 36"/>
          <p:cNvSpPr/>
          <p:nvPr>
            <p:custDataLst>
              <p:tags r:id="rId2"/>
            </p:custDataLst>
          </p:nvPr>
        </p:nvSpPr>
        <p:spPr>
          <a:xfrm>
            <a:off x="929005" y="869950"/>
            <a:ext cx="10283825" cy="521462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Therefore, the findings confirm the notion that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big data analytics may be used to drive data analytics capabilities.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Third,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we discovered that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data analytics capabilities had significant impacts on decision-making quality. Big analytics capabilities were significantly and positively related to decision-making quality (β = 0.394, p &lt; 0.001),</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thereby supporting H3</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This finding is in line with the commonly held beliefs</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about the effects of big data, namely that data analytics competency improves the correctness and accuracy of decisions (Ghasemaghaei et al., 2018; Ghasemaghaei, 2019).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This result indicates that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data analytics capabilities can help firms make and implement appropriate decisions quickly, seize business opportunities in a dynamic market environment, and find ways to transform and innovate.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815975" y="663575"/>
            <a:ext cx="10427335" cy="538480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Furthermore,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this study proved that</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the use of big data analytics affected decision-making quality by forming data analytics capabilities,</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revealing the important mediating effect of data analytics capabilities</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This suggests that the use of big data analytics matches its own resources and capabilities (data analytics capabilities), </a:t>
            </a: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which will bring good outcomes to firms.</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(Lei Li, Jiabao Lin, Evaluating the impact of big data analytics usage on the decision-making quality of organizations. </a:t>
            </a:r>
            <a:r>
              <a:rPr lang="en-US" altLang="zh-CN" sz="2400" i="1" dirty="0">
                <a:solidFill>
                  <a:schemeClr val="tx2"/>
                </a:solidFill>
                <a:latin typeface="Times New Roman" panose="02020603050405020304" charset="0"/>
                <a:ea typeface="方正细谭黑简体"/>
                <a:cs typeface="Times New Roman" panose="02020603050405020304" charset="0"/>
                <a:sym typeface="Calibri Light" panose="020F0302020204030204"/>
              </a:rPr>
              <a:t>Technological Forecasting and Social Change</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Feburary, 2022.)</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84935" y="1076325"/>
            <a:ext cx="7678420"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tables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384300" y="2044700"/>
          <a:ext cx="9725025" cy="3644900"/>
        </p:xfrm>
        <a:graphic>
          <a:graphicData uri="http://schemas.openxmlformats.org/drawingml/2006/table">
            <a:tbl>
              <a:tblPr firstRow="1" bandRow="1">
                <a:tableStyleId>{5940675A-B579-460E-94D1-54222C63F5DA}</a:tableStyleId>
              </a:tblPr>
              <a:tblGrid>
                <a:gridCol w="1081405"/>
                <a:gridCol w="1113790"/>
                <a:gridCol w="7529830"/>
              </a:tblGrid>
              <a:tr h="520700">
                <a:tc>
                  <a:txBody>
                    <a:bodyPr/>
                    <a:p>
                      <a:pPr algn="ctr">
                        <a:lnSpc>
                          <a:spcPct val="150000"/>
                        </a:lnSpc>
                        <a:buNone/>
                      </a:pPr>
                      <a:r>
                        <a:rPr lang="en-US" altLang="zh-CN" sz="2200">
                          <a:latin typeface="Times New Roman" panose="02020603050405020304" charset="0"/>
                          <a:cs typeface="Times New Roman" panose="02020603050405020304" charset="0"/>
                        </a:rPr>
                        <a:t>Cause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lnSpc>
                          <a:spcPct val="150000"/>
                        </a:lnSpc>
                        <a:buNone/>
                      </a:pPr>
                      <a:r>
                        <a:rPr lang="en-US" altLang="zh-CN" sz="2200">
                          <a:latin typeface="Times New Roman" panose="02020603050405020304" charset="0"/>
                          <a:cs typeface="Times New Roman" panose="02020603050405020304" charset="0"/>
                        </a:rPr>
                        <a:t>Effect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a:latin typeface="Times New Roman" panose="02020603050405020304" charset="0"/>
                          <a:cs typeface="Times New Roman" panose="02020603050405020304" charset="0"/>
                        </a:rPr>
                        <a:t>Expressions and structures to indicate the cause-and-effect relationship</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5207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07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07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07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07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2070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1255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238250"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solidFill>
                  <a:schemeClr val="accent1"/>
                </a:solidFill>
                <a:latin typeface="Times New Roman" panose="02020603050405020304" charset="0"/>
                <a:cs typeface="Times New Roman" panose="02020603050405020304" charset="0"/>
              </a:rPr>
              <a:t>(1) Proper use of verbs</a:t>
            </a:r>
            <a:endParaRPr lang="en-US" altLang="zh-CN" sz="3600" b="1">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831215" y="1733550"/>
            <a:ext cx="10657205" cy="3322955"/>
          </a:xfrm>
          <a:prstGeom prst="rect">
            <a:avLst/>
          </a:prstGeom>
          <a:noFill/>
        </p:spPr>
        <p:txBody>
          <a:bodyPr wrap="square" rtlCol="0">
            <a:spAutoFit/>
          </a:bodyPr>
          <a:p>
            <a:pPr marL="457200" indent="-457200" algn="just" fontAlgn="auto">
              <a:lnSpc>
                <a:spcPct val="125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To express the aim of the research: </a:t>
            </a:r>
            <a:r>
              <a:rPr lang="en-US" altLang="zh-CN" sz="2800" i="1">
                <a:latin typeface="Times New Roman" panose="02020603050405020304" charset="0"/>
                <a:cs typeface="Times New Roman" panose="02020603050405020304" charset="0"/>
              </a:rPr>
              <a:t>aim to</a:t>
            </a:r>
            <a:endParaRPr lang="en-US" altLang="zh-CN" sz="2800">
              <a:latin typeface="Times New Roman" panose="02020603050405020304" charset="0"/>
              <a:cs typeface="Times New Roman" panose="02020603050405020304" charset="0"/>
            </a:endParaRPr>
          </a:p>
          <a:p>
            <a:pPr marL="457200" indent="-457200" algn="just" fontAlgn="auto">
              <a:lnSpc>
                <a:spcPct val="125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To introduce the topic of the research: </a:t>
            </a:r>
            <a:r>
              <a:rPr lang="en-US" altLang="zh-CN" sz="2800" i="1">
                <a:latin typeface="Times New Roman" panose="02020603050405020304" charset="0"/>
                <a:cs typeface="Times New Roman" panose="02020603050405020304" charset="0"/>
              </a:rPr>
              <a:t>discuss/present/highlight/focus on/provide</a:t>
            </a:r>
            <a:endParaRPr lang="en-US" altLang="zh-CN" sz="2800">
              <a:latin typeface="Times New Roman" panose="02020603050405020304" charset="0"/>
              <a:cs typeface="Times New Roman" panose="02020603050405020304" charset="0"/>
            </a:endParaRPr>
          </a:p>
          <a:p>
            <a:pPr marL="457200" indent="-457200" algn="just" fontAlgn="auto">
              <a:lnSpc>
                <a:spcPct val="125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To describe the analytical scope of the research: </a:t>
            </a:r>
            <a:r>
              <a:rPr lang="en-US" altLang="zh-CN" sz="2800" i="1">
                <a:latin typeface="Times New Roman" panose="02020603050405020304" charset="0"/>
                <a:cs typeface="Times New Roman" panose="02020603050405020304" charset="0"/>
              </a:rPr>
              <a:t>analyze/explain/ evaluate/interpret/identify/define/probe into/explore</a:t>
            </a:r>
            <a:endParaRPr lang="en-US" altLang="zh-CN" sz="2800">
              <a:latin typeface="Times New Roman" panose="02020603050405020304" charset="0"/>
              <a:cs typeface="Times New Roman" panose="02020603050405020304" charset="0"/>
            </a:endParaRPr>
          </a:p>
          <a:p>
            <a:pPr marL="457200" indent="-457200" algn="just" fontAlgn="auto">
              <a:lnSpc>
                <a:spcPct val="125000"/>
              </a:lnSpc>
              <a:spcBef>
                <a:spcPts val="0"/>
              </a:spcBef>
              <a:buFont typeface="Arial" panose="020B0604020202020204" pitchFamily="34" charset="0"/>
              <a:buChar char="•"/>
            </a:pPr>
            <a:endParaRPr lang="en-US" altLang="zh-CN" sz="2800">
              <a:latin typeface="Times New Roman" panose="02020603050405020304" charset="0"/>
              <a:cs typeface="Times New Roman" panose="02020603050405020304" charset="0"/>
              <a:sym typeface="+mn-ea"/>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Unit5 </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Results and Discussion</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1255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7" name="文本框 6"/>
          <p:cNvSpPr txBox="1"/>
          <p:nvPr/>
        </p:nvSpPr>
        <p:spPr>
          <a:xfrm>
            <a:off x="831215" y="1229360"/>
            <a:ext cx="10657205" cy="4399915"/>
          </a:xfrm>
          <a:prstGeom prst="rect">
            <a:avLst/>
          </a:prstGeom>
          <a:noFill/>
        </p:spPr>
        <p:txBody>
          <a:bodyPr wrap="square" rtlCol="0">
            <a:spAutoFit/>
          </a:bodyPr>
          <a:p>
            <a:pPr marL="457200" indent="-457200" algn="just" fontAlgn="auto">
              <a:lnSpc>
                <a:spcPct val="125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To express agreement between one finding and another: </a:t>
            </a:r>
            <a:r>
              <a:rPr lang="en-US" altLang="zh-CN" sz="2800" i="1">
                <a:latin typeface="Times New Roman" panose="02020603050405020304" charset="0"/>
                <a:cs typeface="Times New Roman" panose="02020603050405020304" charset="0"/>
              </a:rPr>
              <a:t>support/ confirm/corroborate/be in line with/be consistent with</a:t>
            </a:r>
            <a:endParaRPr lang="en-US" altLang="zh-CN" sz="2800">
              <a:latin typeface="Times New Roman" panose="02020603050405020304" charset="0"/>
              <a:cs typeface="Times New Roman" panose="02020603050405020304" charset="0"/>
            </a:endParaRPr>
          </a:p>
          <a:p>
            <a:pPr marL="457200" indent="-457200" algn="just" fontAlgn="auto">
              <a:lnSpc>
                <a:spcPct val="125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To present contradictory findings: </a:t>
            </a:r>
            <a:r>
              <a:rPr lang="en-US" altLang="zh-CN" sz="2800" i="1">
                <a:latin typeface="Times New Roman" panose="02020603050405020304" charset="0"/>
                <a:cs typeface="Times New Roman" panose="02020603050405020304" charset="0"/>
              </a:rPr>
              <a:t>reject/refute/challenge/ question/disprove/invalidate</a:t>
            </a:r>
            <a:endParaRPr lang="en-US" altLang="zh-CN" sz="2800">
              <a:latin typeface="Times New Roman" panose="02020603050405020304" charset="0"/>
              <a:cs typeface="Times New Roman" panose="02020603050405020304" charset="0"/>
            </a:endParaRPr>
          </a:p>
          <a:p>
            <a:pPr marL="457200" indent="-457200" algn="just" fontAlgn="auto">
              <a:lnSpc>
                <a:spcPct val="125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To explain the content of the findings: </a:t>
            </a:r>
            <a:r>
              <a:rPr lang="en-US" altLang="zh-CN" sz="2800" i="1">
                <a:latin typeface="Times New Roman" panose="02020603050405020304" charset="0"/>
                <a:cs typeface="Times New Roman" panose="02020603050405020304" charset="0"/>
              </a:rPr>
              <a:t>demonstrate/suggest/show/ indicate/prove/illustrate/reveal</a:t>
            </a:r>
            <a:endParaRPr lang="en-US" altLang="zh-CN" sz="2800" i="1">
              <a:latin typeface="Times New Roman" panose="02020603050405020304" charset="0"/>
              <a:cs typeface="Times New Roman" panose="02020603050405020304" charset="0"/>
            </a:endParaRPr>
          </a:p>
          <a:p>
            <a:pPr marL="457200" indent="-457200" algn="just" fontAlgn="auto">
              <a:lnSpc>
                <a:spcPct val="125000"/>
              </a:lnSpc>
              <a:spcBef>
                <a:spcPts val="0"/>
              </a:spcBef>
              <a:buFont typeface="Arial" panose="020B0604020202020204" pitchFamily="34" charset="0"/>
              <a:buChar char="•"/>
            </a:pPr>
            <a:r>
              <a:rPr lang="en-US" altLang="zh-CN" sz="2800">
                <a:latin typeface="Times New Roman" panose="02020603050405020304" charset="0"/>
                <a:cs typeface="Times New Roman" panose="02020603050405020304" charset="0"/>
                <a:sym typeface="+mn-ea"/>
              </a:rPr>
              <a:t>To explain the contributions of the research: </a:t>
            </a:r>
            <a:r>
              <a:rPr lang="en-US" altLang="zh-CN" sz="2800" i="1">
                <a:latin typeface="Times New Roman" panose="02020603050405020304" charset="0"/>
                <a:cs typeface="Times New Roman" panose="02020603050405020304" charset="0"/>
                <a:sym typeface="+mn-ea"/>
              </a:rPr>
              <a:t>provide/convey/ promote/advocate/reveal</a:t>
            </a:r>
            <a:endParaRPr lang="en-US" altLang="zh-CN" sz="2800" i="1">
              <a:latin typeface="Times New Roman" panose="02020603050405020304" charset="0"/>
              <a:cs typeface="Times New Roman" panose="02020603050405020304" charset="0"/>
              <a:sym typeface="+mn-ea"/>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934210" y="794385"/>
            <a:ext cx="7636510"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(2) Use of passive voice or active voice</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29690" y="1792605"/>
            <a:ext cx="9522460" cy="1706880"/>
          </a:xfrm>
          <a:prstGeom prst="rect">
            <a:avLst/>
          </a:prstGeom>
          <a:noFill/>
        </p:spPr>
        <p:txBody>
          <a:bodyPr wrap="square" rtlCol="0">
            <a:spAutoFit/>
          </a:bodyPr>
          <a:lstStyle/>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The use of passive voice or active voice in the results and discussion section depends on </a:t>
            </a:r>
            <a:r>
              <a:rPr lang="en-US" altLang="zh-CN" sz="2800" b="1">
                <a:solidFill>
                  <a:schemeClr val="tx1"/>
                </a:solidFill>
                <a:latin typeface="Times New Roman" panose="02020603050405020304" charset="0"/>
                <a:cs typeface="Times New Roman" panose="02020603050405020304" charset="0"/>
              </a:rPr>
              <a:t>how the verbs are used</a:t>
            </a:r>
            <a:r>
              <a:rPr lang="en-US" altLang="zh-CN" sz="2800">
                <a:solidFill>
                  <a:schemeClr val="tx1"/>
                </a:solidFill>
                <a:latin typeface="Times New Roman" panose="02020603050405020304" charset="0"/>
                <a:cs typeface="Times New Roman" panose="02020603050405020304" charset="0"/>
              </a:rPr>
              <a:t>, </a:t>
            </a:r>
            <a:r>
              <a:rPr lang="en-US" altLang="zh-CN" sz="2800" b="1">
                <a:solidFill>
                  <a:schemeClr val="tx1"/>
                </a:solidFill>
                <a:latin typeface="Times New Roman" panose="02020603050405020304" charset="0"/>
                <a:cs typeface="Times New Roman" panose="02020603050405020304" charset="0"/>
              </a:rPr>
              <a:t>the focus of the sentence</a:t>
            </a:r>
            <a:r>
              <a:rPr lang="en-US" altLang="zh-CN" sz="2800">
                <a:solidFill>
                  <a:schemeClr val="tx1"/>
                </a:solidFill>
                <a:latin typeface="Times New Roman" panose="02020603050405020304" charset="0"/>
                <a:cs typeface="Times New Roman" panose="02020603050405020304" charset="0"/>
              </a:rPr>
              <a:t>, as well as </a:t>
            </a:r>
            <a:r>
              <a:rPr lang="en-US" altLang="zh-CN" sz="2800" b="1">
                <a:solidFill>
                  <a:schemeClr val="tx1"/>
                </a:solidFill>
                <a:latin typeface="Times New Roman" panose="02020603050405020304" charset="0"/>
                <a:cs typeface="Times New Roman" panose="02020603050405020304" charset="0"/>
              </a:rPr>
              <a:t>the textual coherence</a:t>
            </a:r>
            <a:r>
              <a:rPr lang="en-US" altLang="zh-CN" sz="2800">
                <a:solidFill>
                  <a:schemeClr val="tx1"/>
                </a:solidFill>
                <a:latin typeface="Times New Roman" panose="02020603050405020304" charset="0"/>
                <a:cs typeface="Times New Roman" panose="02020603050405020304" charset="0"/>
              </a:rPr>
              <a:t>.</a:t>
            </a:r>
            <a:endParaRPr lang="en-US" altLang="zh-CN" sz="28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1063625"/>
            <a:ext cx="9592945" cy="455422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Overall, the results </a:t>
            </a:r>
            <a:r>
              <a:rPr lang="en-US" altLang="zh-CN" sz="2400" b="1" i="1">
                <a:latin typeface="Times New Roman" panose="02020603050405020304" charset="0"/>
                <a:cs typeface="Times New Roman" panose="02020603050405020304" charset="0"/>
              </a:rPr>
              <a:t>suggest</a:t>
            </a:r>
            <a:r>
              <a:rPr lang="en-US" altLang="zh-CN" sz="2400" i="1">
                <a:latin typeface="Times New Roman" panose="02020603050405020304" charset="0"/>
                <a:cs typeface="Times New Roman" panose="02020603050405020304" charset="0"/>
              </a:rPr>
              <a:t> that those who perceive the deepfakes to be accurate are more likely to share them on social media. Furthermore, in all countries, sharing is also driven by the social-psychological trait—FOMO. DSR of social media use </a:t>
            </a:r>
            <a:r>
              <a:rPr lang="en-US" altLang="zh-CN" sz="2400" b="1" i="1">
                <a:latin typeface="Times New Roman" panose="02020603050405020304" charset="0"/>
                <a:cs typeface="Times New Roman" panose="02020603050405020304" charset="0"/>
              </a:rPr>
              <a:t>is also found</a:t>
            </a:r>
            <a:r>
              <a:rPr lang="en-US" altLang="zh-CN" sz="2400" i="1">
                <a:latin typeface="Times New Roman" panose="02020603050405020304" charset="0"/>
                <a:cs typeface="Times New Roman" panose="02020603050405020304" charset="0"/>
              </a:rPr>
              <a:t> </a:t>
            </a:r>
            <a:r>
              <a:rPr lang="en-US" altLang="zh-CN" sz="2400" b="1" i="1">
                <a:latin typeface="Times New Roman" panose="02020603050405020304" charset="0"/>
                <a:cs typeface="Times New Roman" panose="02020603050405020304" charset="0"/>
              </a:rPr>
              <a:t>to </a:t>
            </a:r>
            <a:r>
              <a:rPr lang="en-US" altLang="zh-CN" sz="2400" i="1">
                <a:latin typeface="Times New Roman" panose="02020603050405020304" charset="0"/>
                <a:cs typeface="Times New Roman" panose="02020603050405020304" charset="0"/>
              </a:rPr>
              <a:t>be a critical factor in explaining  sharing of deepfakes. </a:t>
            </a:r>
            <a:r>
              <a:rPr lang="en-US" altLang="zh-CN" sz="2400" b="1" i="1">
                <a:latin typeface="Times New Roman" panose="02020603050405020304" charset="0"/>
                <a:cs typeface="Times New Roman" panose="02020603050405020304" charset="0"/>
              </a:rPr>
              <a:t>It is also observed that</a:t>
            </a:r>
            <a:r>
              <a:rPr lang="en-US" altLang="zh-CN" sz="2400" i="1">
                <a:latin typeface="Times New Roman" panose="02020603050405020304" charset="0"/>
                <a:cs typeface="Times New Roman" panose="02020603050405020304" charset="0"/>
              </a:rPr>
              <a:t> individuals with low cognitive ability are more likely to engage in deepfake sharing. </a:t>
            </a:r>
            <a:r>
              <a:rPr lang="en-US" altLang="zh-CN" sz="2400" b="1" i="1">
                <a:latin typeface="Times New Roman" panose="02020603050405020304" charset="0"/>
                <a:cs typeface="Times New Roman" panose="02020603050405020304" charset="0"/>
              </a:rPr>
              <a:t>However, we also find that</a:t>
            </a:r>
            <a:r>
              <a:rPr lang="en-US" altLang="zh-CN" sz="2400" i="1">
                <a:latin typeface="Times New Roman" panose="02020603050405020304" charset="0"/>
                <a:cs typeface="Times New Roman" panose="02020603050405020304" charset="0"/>
              </a:rPr>
              <a:t> the effects of DSR on social media and FOMO are not contingent upon users’ cognitive ability. In sum, the study </a:t>
            </a:r>
            <a:r>
              <a:rPr lang="en-US" altLang="zh-CN" sz="2400" b="1" i="1">
                <a:latin typeface="Times New Roman" panose="02020603050405020304" charset="0"/>
                <a:cs typeface="Times New Roman" panose="02020603050405020304" charset="0"/>
              </a:rPr>
              <a:t>identifies critical factors</a:t>
            </a:r>
            <a:r>
              <a:rPr lang="en-US" altLang="zh-CN" sz="2400" i="1">
                <a:latin typeface="Times New Roman" panose="02020603050405020304" charset="0"/>
                <a:cs typeface="Times New Roman" panose="02020603050405020304" charset="0"/>
              </a:rPr>
              <a:t> associated with the sharing of deepfakes on social media.</a:t>
            </a:r>
            <a:endParaRPr lang="en-US" altLang="zh-CN" sz="2400" i="1">
              <a:latin typeface="Times New Roman" panose="02020603050405020304" charset="0"/>
              <a:cs typeface="Times New Roman" panose="02020603050405020304" charset="0"/>
            </a:endParaRPr>
          </a:p>
        </p:txBody>
      </p:sp>
      <p:sp>
        <p:nvSpPr>
          <p:cNvPr id="2" name="Title 1"/>
          <p:cNvSpPr>
            <a:spLocks noGrp="1"/>
          </p:cNvSpPr>
          <p:nvPr/>
        </p:nvSpPr>
        <p:spPr>
          <a:xfrm>
            <a:off x="537210" y="75628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61440" y="883920"/>
            <a:ext cx="9611360" cy="1383665"/>
          </a:xfrm>
          <a:prstGeom prst="rect">
            <a:avLst/>
          </a:prstGeom>
          <a:noFill/>
        </p:spPr>
        <p:txBody>
          <a:bodyPr wrap="square" rtlCol="0">
            <a:spAutoFit/>
          </a:bodyPr>
          <a:lstStyle/>
          <a:p>
            <a:pPr indent="0" algn="just" fontAlgn="auto"/>
            <a:r>
              <a:rPr lang="en-US" altLang="zh-CN" sz="2800">
                <a:latin typeface="Times New Roman" panose="02020603050405020304" charset="0"/>
                <a:cs typeface="Times New Roman" panose="02020603050405020304" charset="0"/>
              </a:rPr>
              <a:t>In some cases, the use of the active voice or the passive voice may change the positions of the topics to ensure the flow of information.</a:t>
            </a:r>
            <a:endParaRPr lang="en-US" altLang="zh-CN" sz="2800">
              <a:latin typeface="Times New Roman" panose="02020603050405020304" charset="0"/>
              <a:cs typeface="Times New Roman" panose="02020603050405020304" charset="0"/>
            </a:endParaRPr>
          </a:p>
        </p:txBody>
      </p:sp>
      <p:sp>
        <p:nvSpPr>
          <p:cNvPr id="2" name="Title 1"/>
          <p:cNvSpPr>
            <a:spLocks noGrp="1"/>
          </p:cNvSpPr>
          <p:nvPr/>
        </p:nvSpPr>
        <p:spPr>
          <a:xfrm>
            <a:off x="961390" y="266700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361440" y="3256280"/>
            <a:ext cx="9611360" cy="2707005"/>
          </a:xfrm>
          <a:prstGeom prst="rect">
            <a:avLst/>
          </a:prstGeom>
          <a:noFill/>
        </p:spPr>
        <p:txBody>
          <a:bodyPr wrap="square" rtlCol="0">
            <a:spAutoFit/>
          </a:bodyPr>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In this study, </a:t>
            </a:r>
            <a:r>
              <a:rPr lang="en-US" altLang="zh-CN" sz="2400" b="1" i="1">
                <a:latin typeface="Times New Roman" panose="02020603050405020304" charset="0"/>
                <a:cs typeface="Times New Roman" panose="02020603050405020304" charset="0"/>
              </a:rPr>
              <a:t>a novel fabric was developed</a:t>
            </a:r>
            <a:r>
              <a:rPr lang="en-US" altLang="zh-CN" sz="2400" i="1">
                <a:latin typeface="Times New Roman" panose="02020603050405020304" charset="0"/>
                <a:cs typeface="Times New Roman" panose="02020603050405020304" charset="0"/>
              </a:rPr>
              <a:t> which has environmental-responsive permeability. </a:t>
            </a:r>
            <a:r>
              <a:rPr lang="en-US" altLang="zh-CN" sz="2400" b="1" i="1">
                <a:latin typeface="Times New Roman" panose="02020603050405020304" charset="0"/>
                <a:cs typeface="Times New Roman" panose="02020603050405020304" charset="0"/>
              </a:rPr>
              <a:t>This was achieved</a:t>
            </a:r>
            <a:r>
              <a:rPr lang="en-US" altLang="zh-CN" sz="2400" i="1">
                <a:latin typeface="Times New Roman" panose="02020603050405020304" charset="0"/>
                <a:cs typeface="Times New Roman" panose="02020603050405020304" charset="0"/>
              </a:rPr>
              <a:t> by creating leaf stomata-mimicking water responsive pores (cut slits) in the fabric, where the pores/slits are coated with a specific pattern of highly cross-linked (HC) and less cross-linked (LC) PAAm hydrogels.</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257425" y="794385"/>
            <a:ext cx="7417435" cy="64516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(3) Use of complex structures</a:t>
            </a:r>
            <a:endParaRPr lang="en-US" altLang="zh-CN" sz="36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93825" y="1792605"/>
            <a:ext cx="9144635" cy="2784475"/>
          </a:xfrm>
          <a:prstGeom prst="rect">
            <a:avLst/>
          </a:prstGeom>
          <a:noFill/>
        </p:spPr>
        <p:txBody>
          <a:bodyPr wrap="square" rtlCol="0">
            <a:spAutoFit/>
          </a:bodyPr>
          <a:lstStyle/>
          <a:p>
            <a:pPr algn="just" fontAlgn="auto">
              <a:lnSpc>
                <a:spcPct val="125000"/>
              </a:lnSpc>
              <a:buClrTx/>
              <a:buSzTx/>
              <a:buFontTx/>
            </a:pPr>
            <a:r>
              <a:rPr lang="en-US" altLang="zh-CN" sz="2800">
                <a:latin typeface="Times New Roman" panose="02020603050405020304" charset="0"/>
                <a:cs typeface="Times New Roman" panose="02020603050405020304" charset="0"/>
              </a:rPr>
              <a:t>The results and discussion section should present the findings with crystal clarity to the readers. </a:t>
            </a:r>
            <a:endParaRPr lang="en-US" altLang="zh-CN" sz="2800">
              <a:latin typeface="Times New Roman" panose="02020603050405020304" charset="0"/>
              <a:cs typeface="Times New Roman" panose="02020603050405020304" charset="0"/>
            </a:endParaRPr>
          </a:p>
          <a:p>
            <a:pPr marL="457200" indent="-457200" algn="just" fontAlgn="auto">
              <a:lnSpc>
                <a:spcPct val="125000"/>
              </a:lnSpc>
              <a:buClrTx/>
              <a:buSzTx/>
              <a:buFont typeface="Arial" panose="020B0604020202020204" pitchFamily="34" charset="0"/>
              <a:buChar char="•"/>
            </a:pPr>
            <a:r>
              <a:rPr lang="en-US" altLang="zh-CN" sz="2800">
                <a:latin typeface="Times New Roman" panose="02020603050405020304" charset="0"/>
                <a:cs typeface="Times New Roman" panose="02020603050405020304" charset="0"/>
              </a:rPr>
              <a:t>Cut any redundant information</a:t>
            </a:r>
            <a:endParaRPr lang="en-US" altLang="zh-CN" sz="2800">
              <a:latin typeface="Times New Roman" panose="02020603050405020304" charset="0"/>
              <a:cs typeface="Times New Roman" panose="02020603050405020304" charset="0"/>
            </a:endParaRPr>
          </a:p>
          <a:p>
            <a:pPr marL="457200" indent="-457200" algn="just" fontAlgn="auto">
              <a:lnSpc>
                <a:spcPct val="125000"/>
              </a:lnSpc>
              <a:buClrTx/>
              <a:buSzTx/>
              <a:buFont typeface="Arial" panose="020B0604020202020204" pitchFamily="34" charset="0"/>
              <a:buChar char="•"/>
            </a:pPr>
            <a:r>
              <a:rPr lang="en-US" altLang="zh-CN" sz="2800">
                <a:latin typeface="Times New Roman" panose="02020603050405020304" charset="0"/>
                <a:cs typeface="Times New Roman" panose="02020603050405020304" charset="0"/>
              </a:rPr>
              <a:t>Avoid verbiage</a:t>
            </a:r>
            <a:endParaRPr lang="en-US" altLang="zh-CN" sz="2800">
              <a:latin typeface="Times New Roman" panose="02020603050405020304" charset="0"/>
              <a:cs typeface="Times New Roman" panose="02020603050405020304" charset="0"/>
            </a:endParaRPr>
          </a:p>
          <a:p>
            <a:pPr marL="457200" indent="-457200" algn="just" fontAlgn="auto">
              <a:lnSpc>
                <a:spcPct val="125000"/>
              </a:lnSpc>
              <a:buClrTx/>
              <a:buSzTx/>
              <a:buFont typeface="Arial" panose="020B0604020202020204" pitchFamily="34" charset="0"/>
              <a:buChar char="•"/>
            </a:pPr>
            <a:r>
              <a:rPr lang="en-US" altLang="zh-CN" sz="2800">
                <a:latin typeface="Times New Roman" panose="02020603050405020304" charset="0"/>
                <a:cs typeface="Times New Roman" panose="02020603050405020304" charset="0"/>
              </a:rPr>
              <a:t>Build relationships between information </a:t>
            </a: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61440" y="731520"/>
            <a:ext cx="9467850" cy="1814830"/>
          </a:xfrm>
          <a:prstGeom prst="rect">
            <a:avLst/>
          </a:prstGeom>
          <a:noFill/>
        </p:spPr>
        <p:txBody>
          <a:bodyPr wrap="square" rtlCol="0">
            <a:spAutoFit/>
          </a:bodyPr>
          <a:lstStyle/>
          <a:p>
            <a:pPr algn="just" fontAlgn="auto">
              <a:buClrTx/>
              <a:buSzTx/>
              <a:buNone/>
            </a:pPr>
            <a:r>
              <a:rPr lang="en-US" altLang="zh-CN">
                <a:latin typeface="宋体" panose="02010600030101010101" pitchFamily="2" charset="-122"/>
                <a:ea typeface="宋体" panose="02010600030101010101" pitchFamily="2" charset="-122"/>
                <a:cs typeface="Times New Roman" panose="02020603050405020304" charset="0"/>
              </a:rPr>
              <a:t>◎ </a:t>
            </a:r>
            <a:r>
              <a:rPr lang="en-US" altLang="zh-CN" sz="2800">
                <a:latin typeface="Times New Roman" panose="02020603050405020304" charset="0"/>
                <a:cs typeface="Times New Roman" panose="02020603050405020304" charset="0"/>
              </a:rPr>
              <a:t>Data analysis and your inference or evaluation based on it can be combined into a complex clause, with the latter presented in the present particle (-ing participle) or the non-restrictive clause led by “which”.</a:t>
            </a:r>
            <a:endParaRPr lang="en-US" altLang="zh-CN" sz="2800">
              <a:latin typeface="Times New Roman" panose="02020603050405020304" charset="0"/>
              <a:cs typeface="Times New Roman" panose="02020603050405020304" charset="0"/>
            </a:endParaRPr>
          </a:p>
        </p:txBody>
      </p:sp>
      <p:sp>
        <p:nvSpPr>
          <p:cNvPr id="2" name="Title 1"/>
          <p:cNvSpPr>
            <a:spLocks noGrp="1"/>
          </p:cNvSpPr>
          <p:nvPr/>
        </p:nvSpPr>
        <p:spPr>
          <a:xfrm>
            <a:off x="961390" y="285750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361440" y="3256280"/>
            <a:ext cx="9611360" cy="3169285"/>
          </a:xfrm>
          <a:prstGeom prst="rect">
            <a:avLst/>
          </a:prstGeom>
          <a:noFill/>
        </p:spPr>
        <p:txBody>
          <a:bodyPr wrap="square" rtlCol="0">
            <a:spAutoFit/>
          </a:bodyPr>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opening and closing behavior of the simulated stomata changed very little during 20 wet and dry alternation cycles, </a:t>
            </a:r>
            <a:r>
              <a:rPr lang="en-US" altLang="zh-CN" sz="2400" b="1" i="1">
                <a:latin typeface="Times New Roman" panose="02020603050405020304" charset="0"/>
                <a:cs typeface="Times New Roman" panose="02020603050405020304" charset="0"/>
              </a:rPr>
              <a:t>indicating</a:t>
            </a:r>
            <a:r>
              <a:rPr lang="en-US" altLang="zh-CN" sz="2400" i="1">
                <a:latin typeface="Times New Roman" panose="02020603050405020304" charset="0"/>
                <a:cs typeface="Times New Roman" panose="02020603050405020304" charset="0"/>
              </a:rPr>
              <a:t> excellent durability of its functionalities.</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volume change </a:t>
            </a:r>
            <a:r>
              <a:rPr lang="en-US" altLang="zh-CN" sz="2400" b="1" i="1">
                <a:latin typeface="Times New Roman" panose="02020603050405020304" charset="0"/>
                <a:cs typeface="Times New Roman" panose="02020603050405020304" charset="0"/>
              </a:rPr>
              <a:t>showed </a:t>
            </a:r>
            <a:r>
              <a:rPr lang="en-US" altLang="zh-CN" sz="2400" i="1">
                <a:latin typeface="Times New Roman" panose="02020603050405020304" charset="0"/>
                <a:cs typeface="Times New Roman" panose="02020603050405020304" charset="0"/>
              </a:rPr>
              <a:t>a similar trend as that of the water uptake but to a slightly less extent, which </a:t>
            </a:r>
            <a:r>
              <a:rPr lang="en-US" altLang="zh-CN" sz="2400" b="1" i="1">
                <a:latin typeface="Times New Roman" panose="02020603050405020304" charset="0"/>
                <a:cs typeface="Times New Roman" panose="02020603050405020304" charset="0"/>
              </a:rPr>
              <a:t>is in line with the trends</a:t>
            </a:r>
            <a:r>
              <a:rPr lang="en-US" altLang="zh-CN" sz="2400" i="1">
                <a:latin typeface="Times New Roman" panose="02020603050405020304" charset="0"/>
                <a:cs typeface="Times New Roman" panose="02020603050405020304" charset="0"/>
              </a:rPr>
              <a:t> observed in previous studies.</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60805" y="699770"/>
            <a:ext cx="9467850" cy="1814830"/>
          </a:xfrm>
          <a:prstGeom prst="rect">
            <a:avLst/>
          </a:prstGeom>
          <a:noFill/>
        </p:spPr>
        <p:txBody>
          <a:bodyPr wrap="square" rtlCol="0">
            <a:spAutoFit/>
          </a:bodyPr>
          <a:lstStyle/>
          <a:p>
            <a:pPr algn="just" fontAlgn="auto">
              <a:buClrTx/>
              <a:buSzTx/>
              <a:buFontTx/>
            </a:pPr>
            <a:r>
              <a:rPr lang="en-US" altLang="zh-CN">
                <a:latin typeface="宋体" panose="02010600030101010101" pitchFamily="2" charset="-122"/>
                <a:ea typeface="宋体" panose="02010600030101010101" pitchFamily="2" charset="-122"/>
                <a:cs typeface="Times New Roman" panose="02020603050405020304" charset="0"/>
              </a:rPr>
              <a:t>◎ </a:t>
            </a:r>
            <a:r>
              <a:rPr lang="en-US" altLang="zh-CN" sz="2800">
                <a:latin typeface="Times New Roman" panose="02020603050405020304" charset="0"/>
                <a:cs typeface="Times New Roman" panose="02020603050405020304" charset="0"/>
              </a:rPr>
              <a:t>For the data in contrast, “while” and “whereas” can be the effective linking words of information, or sometimes, the words that indicate concession (“though”, “even though”, “although”, etc.) can be used to clarify the relationship.</a:t>
            </a:r>
            <a:endParaRPr lang="en-US" altLang="zh-CN" sz="2800">
              <a:latin typeface="Times New Roman" panose="02020603050405020304" charset="0"/>
              <a:cs typeface="Times New Roman" panose="02020603050405020304" charset="0"/>
            </a:endParaRPr>
          </a:p>
        </p:txBody>
      </p:sp>
      <p:sp>
        <p:nvSpPr>
          <p:cNvPr id="2" name="Title 1"/>
          <p:cNvSpPr>
            <a:spLocks noGrp="1"/>
          </p:cNvSpPr>
          <p:nvPr/>
        </p:nvSpPr>
        <p:spPr>
          <a:xfrm>
            <a:off x="961390" y="266700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360805" y="3196590"/>
            <a:ext cx="9649460" cy="3322955"/>
          </a:xfrm>
          <a:prstGeom prst="rect">
            <a:avLst/>
          </a:prstGeom>
          <a:noFill/>
        </p:spPr>
        <p:txBody>
          <a:bodyPr wrap="square" rtlCol="0">
            <a:no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Interaction levels are higher on weekends than on weekdays </a:t>
            </a:r>
            <a:r>
              <a:rPr lang="en-US" altLang="zh-CN" sz="2400" b="1" i="1">
                <a:latin typeface="Times New Roman" panose="02020603050405020304" charset="0"/>
                <a:cs typeface="Times New Roman" panose="02020603050405020304" charset="0"/>
              </a:rPr>
              <a:t>whereas</a:t>
            </a:r>
            <a:r>
              <a:rPr lang="en-US" altLang="zh-CN" sz="2400" i="1">
                <a:latin typeface="Times New Roman" panose="02020603050405020304" charset="0"/>
                <a:cs typeface="Times New Roman" panose="02020603050405020304" charset="0"/>
              </a:rPr>
              <a:t> factors such as the time of day and the location of artworks (parkland, CBD, or neighborhood) are less influential.</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i="1">
                <a:latin typeface="Times New Roman" panose="02020603050405020304" charset="0"/>
                <a:cs typeface="Times New Roman" panose="02020603050405020304" charset="0"/>
              </a:rPr>
              <a:t>Even though</a:t>
            </a:r>
            <a:r>
              <a:rPr lang="en-US" altLang="zh-CN" sz="2400" i="1">
                <a:latin typeface="Times New Roman" panose="02020603050405020304" charset="0"/>
                <a:cs typeface="Times New Roman" panose="02020603050405020304" charset="0"/>
              </a:rPr>
              <a:t> it was found that consumers identify air travel as a cause of climate change (Brouwer et al., 2008), other studies have evidence that there is little willingness among air passengers to change their behavior to limit oneself in flying (Cohen et al., 2011; Hall et al., 2015; Xu et al., 2021).</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361440" y="769620"/>
            <a:ext cx="9467850" cy="1383665"/>
          </a:xfrm>
          <a:prstGeom prst="rect">
            <a:avLst/>
          </a:prstGeom>
          <a:noFill/>
        </p:spPr>
        <p:txBody>
          <a:bodyPr wrap="square" rtlCol="0">
            <a:spAutoFit/>
          </a:bodyPr>
          <a:lstStyle/>
          <a:p>
            <a:pPr algn="just" fontAlgn="auto">
              <a:buClrTx/>
              <a:buSzTx/>
              <a:buFontTx/>
            </a:pPr>
            <a:r>
              <a:rPr lang="en-US" altLang="zh-CN">
                <a:latin typeface="宋体" panose="02010600030101010101" pitchFamily="2" charset="-122"/>
                <a:ea typeface="宋体" panose="02010600030101010101" pitchFamily="2" charset="-122"/>
                <a:cs typeface="Times New Roman" panose="02020603050405020304" charset="0"/>
              </a:rPr>
              <a:t>◎ </a:t>
            </a:r>
            <a:r>
              <a:rPr lang="en-US" altLang="zh-CN" sz="2800">
                <a:latin typeface="Times New Roman" panose="02020603050405020304" charset="0"/>
                <a:cs typeface="Times New Roman" panose="02020603050405020304" charset="0"/>
              </a:rPr>
              <a:t>For the additional information, linking words like “and”, “as well as”, “not only…but also…”, “neither…nor…” can present the relationship clearly to the readers.</a:t>
            </a:r>
            <a:endParaRPr lang="en-US" altLang="zh-CN" sz="2800">
              <a:latin typeface="Times New Roman" panose="02020603050405020304" charset="0"/>
              <a:cs typeface="Times New Roman" panose="02020603050405020304" charset="0"/>
            </a:endParaRPr>
          </a:p>
        </p:txBody>
      </p:sp>
      <p:sp>
        <p:nvSpPr>
          <p:cNvPr id="2" name="Title 1"/>
          <p:cNvSpPr>
            <a:spLocks noGrp="1"/>
          </p:cNvSpPr>
          <p:nvPr/>
        </p:nvSpPr>
        <p:spPr>
          <a:xfrm>
            <a:off x="961390" y="246761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361440" y="3196590"/>
            <a:ext cx="9611360" cy="3322955"/>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empirical results showed that big data analytics usage had a positive impact on decision-making quality </a:t>
            </a:r>
            <a:r>
              <a:rPr lang="en-US" altLang="zh-CN" sz="2400" b="1" i="1">
                <a:latin typeface="Times New Roman" panose="02020603050405020304" charset="0"/>
                <a:cs typeface="Times New Roman" panose="02020603050405020304" charset="0"/>
              </a:rPr>
              <a:t>and </a:t>
            </a:r>
            <a:r>
              <a:rPr lang="en-US" altLang="zh-CN" sz="2400" i="1">
                <a:latin typeface="Times New Roman" panose="02020603050405020304" charset="0"/>
                <a:cs typeface="Times New Roman" panose="02020603050405020304" charset="0"/>
              </a:rPr>
              <a:t>that data analytics capabilities played a mediating role in the relationship between big data analytics usage and decision-making quality. Hence, firms should </a:t>
            </a:r>
            <a:r>
              <a:rPr lang="en-US" altLang="zh-CN" sz="2400" b="1" i="1">
                <a:latin typeface="Times New Roman" panose="02020603050405020304" charset="0"/>
                <a:cs typeface="Times New Roman" panose="02020603050405020304" charset="0"/>
              </a:rPr>
              <a:t>not only</a:t>
            </a:r>
            <a:r>
              <a:rPr lang="en-US" altLang="zh-CN" sz="2400" i="1">
                <a:latin typeface="Times New Roman" panose="02020603050405020304" charset="0"/>
                <a:cs typeface="Times New Roman" panose="02020603050405020304" charset="0"/>
              </a:rPr>
              <a:t> popularize big data analytics usage in their business activities </a:t>
            </a:r>
            <a:r>
              <a:rPr lang="en-US" altLang="zh-CN" sz="2400" b="1" i="1">
                <a:latin typeface="Times New Roman" panose="02020603050405020304" charset="0"/>
                <a:cs typeface="Times New Roman" panose="02020603050405020304" charset="0"/>
              </a:rPr>
              <a:t>but also</a:t>
            </a:r>
            <a:r>
              <a:rPr lang="en-US" altLang="zh-CN" sz="2400" i="1">
                <a:latin typeface="Times New Roman" panose="02020603050405020304" charset="0"/>
                <a:cs typeface="Times New Roman" panose="02020603050405020304" charset="0"/>
              </a:rPr>
              <a:t> take measures to improve their data analytics capabilities, which will improve their decision-making quality towards competitive advantages.</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257425" y="338455"/>
            <a:ext cx="7417435" cy="119888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(4) Transitional words regarding </a:t>
            </a:r>
            <a:endParaRPr lang="en-US" altLang="zh-CN" sz="3600" b="1">
              <a:solidFill>
                <a:schemeClr val="accent1"/>
              </a:solidFill>
              <a:latin typeface="Times New Roman" panose="02020603050405020304" charset="0"/>
              <a:cs typeface="Times New Roman" panose="02020603050405020304" charset="0"/>
            </a:endParaRPr>
          </a:p>
          <a:p>
            <a:pPr algn="ctr"/>
            <a:r>
              <a:rPr lang="en-US" altLang="zh-CN" sz="3600" b="1">
                <a:solidFill>
                  <a:schemeClr val="accent1"/>
                </a:solidFill>
                <a:latin typeface="Times New Roman" panose="02020603050405020304" charset="0"/>
                <a:cs typeface="Times New Roman" panose="02020603050405020304" charset="0"/>
              </a:rPr>
              <a:t>cause and effect</a:t>
            </a:r>
            <a:endParaRPr lang="en-US" altLang="zh-CN" sz="3600" b="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custDataLst>
              <p:tags r:id="rId2"/>
            </p:custDataLst>
          </p:nvPr>
        </p:nvGraphicFramePr>
        <p:xfrm>
          <a:off x="1715135" y="1461135"/>
          <a:ext cx="8990330" cy="4881245"/>
        </p:xfrm>
        <a:graphic>
          <a:graphicData uri="http://schemas.openxmlformats.org/drawingml/2006/table">
            <a:tbl>
              <a:tblPr firstRow="1" bandRow="1">
                <a:tableStyleId>{5940675A-B579-460E-94D1-54222C63F5DA}</a:tableStyleId>
              </a:tblPr>
              <a:tblGrid>
                <a:gridCol w="4229100"/>
                <a:gridCol w="4761230"/>
              </a:tblGrid>
              <a:tr h="492125">
                <a:tc>
                  <a:txBody>
                    <a:bodyPr/>
                    <a:p>
                      <a:pPr algn="ctr">
                        <a:buNone/>
                      </a:pPr>
                      <a:r>
                        <a:rPr lang="en-US" altLang="zh-CN" sz="2400" b="1">
                          <a:latin typeface="Times New Roman" panose="02020603050405020304" charset="0"/>
                          <a:cs typeface="Times New Roman" panose="02020603050405020304" charset="0"/>
                        </a:rPr>
                        <a:t>Categories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b="1">
                          <a:latin typeface="Times New Roman" panose="02020603050405020304" charset="0"/>
                          <a:cs typeface="Times New Roman" panose="02020603050405020304" charset="0"/>
                        </a:rPr>
                        <a:t>Transitional words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822960">
                <a:tc>
                  <a:txBody>
                    <a:bodyPr/>
                    <a:p>
                      <a:pPr>
                        <a:buNone/>
                      </a:pPr>
                      <a:r>
                        <a:rPr lang="en-US" altLang="zh-CN" sz="2400" b="0">
                          <a:latin typeface="Times New Roman" panose="02020603050405020304" charset="0"/>
                          <a:cs typeface="Times New Roman" panose="02020603050405020304" charset="0"/>
                          <a:sym typeface="+mn-ea"/>
                        </a:rPr>
                        <a:t>Within the sentence</a:t>
                      </a:r>
                      <a:endParaRPr lang="en-US" altLang="zh-CN" sz="2400" b="0">
                        <a:latin typeface="Times New Roman" panose="02020603050405020304" charset="0"/>
                        <a:cs typeface="Times New Roman" panose="02020603050405020304" charset="0"/>
                        <a:sym typeface="+mn-ea"/>
                      </a:endParaRPr>
                    </a:p>
                    <a:p>
                      <a:pPr>
                        <a:buNone/>
                      </a:pPr>
                      <a:r>
                        <a:rPr lang="en-US" altLang="zh-CN" sz="2400" b="0">
                          <a:latin typeface="Times New Roman" panose="02020603050405020304" charset="0"/>
                          <a:cs typeface="Times New Roman" panose="02020603050405020304" charset="0"/>
                          <a:sym typeface="+mn-ea"/>
                        </a:rPr>
                        <a:t>(adverbial clause)</a:t>
                      </a:r>
                      <a:endParaRPr lang="en-US" altLang="zh-CN" sz="2400" b="0">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b="0">
                          <a:latin typeface="Times New Roman" panose="02020603050405020304" charset="0"/>
                          <a:cs typeface="Times New Roman" panose="02020603050405020304" charset="0"/>
                          <a:sym typeface="+mn-ea"/>
                        </a:rPr>
                        <a:t>because/since/as</a:t>
                      </a:r>
                      <a:endParaRPr lang="en-US" altLang="zh-CN" sz="2400" b="0">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22960">
                <a:tc>
                  <a:txBody>
                    <a:bodyPr/>
                    <a:p>
                      <a:pPr>
                        <a:buNone/>
                      </a:pPr>
                      <a:r>
                        <a:rPr lang="en-US" altLang="zh-CN" sz="2400" b="0">
                          <a:latin typeface="Times New Roman" panose="02020603050405020304" charset="0"/>
                          <a:cs typeface="Times New Roman" panose="02020603050405020304" charset="0"/>
                          <a:sym typeface="+mn-ea"/>
                        </a:rPr>
                        <a:t>Within the sentence (prepositional phrase)</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b="0">
                          <a:latin typeface="Times New Roman" panose="02020603050405020304" charset="0"/>
                          <a:cs typeface="Times New Roman" panose="02020603050405020304" charset="0"/>
                          <a:sym typeface="+mn-ea"/>
                        </a:rPr>
                        <a:t>as a result of/thanks to/</a:t>
                      </a:r>
                      <a:endParaRPr lang="en-US" altLang="zh-CN" sz="2400" b="0">
                        <a:latin typeface="Times New Roman" panose="02020603050405020304" charset="0"/>
                        <a:cs typeface="Times New Roman" panose="02020603050405020304" charset="0"/>
                        <a:sym typeface="+mn-ea"/>
                      </a:endParaRPr>
                    </a:p>
                    <a:p>
                      <a:pPr>
                        <a:buNone/>
                      </a:pPr>
                      <a:r>
                        <a:rPr lang="en-US" altLang="zh-CN" sz="2400" b="0">
                          <a:latin typeface="Times New Roman" panose="02020603050405020304" charset="0"/>
                          <a:cs typeface="Times New Roman" panose="02020603050405020304" charset="0"/>
                          <a:sym typeface="+mn-ea"/>
                        </a:rPr>
                        <a:t>due to/because of</a:t>
                      </a:r>
                      <a:endParaRPr lang="en-US" altLang="zh-CN" sz="2400" b="0">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88720">
                <a:tc>
                  <a:txBody>
                    <a:bodyPr/>
                    <a:p>
                      <a:pPr>
                        <a:buNone/>
                      </a:pPr>
                      <a:r>
                        <a:rPr lang="en-US" altLang="zh-CN" sz="2400" b="0">
                          <a:latin typeface="Times New Roman" panose="02020603050405020304" charset="0"/>
                          <a:cs typeface="Times New Roman" panose="02020603050405020304" charset="0"/>
                        </a:rPr>
                        <a:t>Between sentences</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(adverbs)</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b="0">
                          <a:latin typeface="Times New Roman" panose="02020603050405020304" charset="0"/>
                          <a:cs typeface="Times New Roman" panose="02020603050405020304" charset="0"/>
                        </a:rPr>
                        <a:t>consequently/</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accordingly/therefore/</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thus/hence</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554480">
                <a:tc>
                  <a:txBody>
                    <a:bodyPr/>
                    <a:p>
                      <a:pPr>
                        <a:buNone/>
                      </a:pPr>
                      <a:r>
                        <a:rPr lang="en-US" altLang="zh-CN" sz="2400" b="0">
                          <a:latin typeface="Times New Roman" panose="02020603050405020304" charset="0"/>
                          <a:cs typeface="Times New Roman" panose="02020603050405020304" charset="0"/>
                        </a:rPr>
                        <a:t>Between sentences</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(adverbials)</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b="0">
                          <a:latin typeface="Times New Roman" panose="02020603050405020304" charset="0"/>
                          <a:cs typeface="Times New Roman" panose="02020603050405020304" charset="0"/>
                        </a:rPr>
                        <a:t>in that case/to that </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end/for this reason/for </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this purpose/for the </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same reason</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2257425" y="338455"/>
            <a:ext cx="7417435" cy="1198880"/>
          </a:xfrm>
          <a:prstGeom prst="rect">
            <a:avLst/>
          </a:prstGeom>
          <a:noFill/>
        </p:spPr>
        <p:txBody>
          <a:bodyPr wrap="square" rtlCol="0">
            <a:spAutoFit/>
          </a:bodyPr>
          <a:lstStyle/>
          <a:p>
            <a:pPr algn="ctr"/>
            <a:r>
              <a:rPr lang="en-US" altLang="zh-CN" sz="3600" b="1">
                <a:solidFill>
                  <a:schemeClr val="accent1"/>
                </a:solidFill>
                <a:latin typeface="Times New Roman" panose="02020603050405020304" charset="0"/>
                <a:cs typeface="Times New Roman" panose="02020603050405020304" charset="0"/>
              </a:rPr>
              <a:t>(5) Transitional words regarding </a:t>
            </a:r>
            <a:endParaRPr lang="en-US" altLang="zh-CN" sz="3600" b="1">
              <a:solidFill>
                <a:schemeClr val="accent1"/>
              </a:solidFill>
              <a:latin typeface="Times New Roman" panose="02020603050405020304" charset="0"/>
              <a:cs typeface="Times New Roman" panose="02020603050405020304" charset="0"/>
            </a:endParaRPr>
          </a:p>
          <a:p>
            <a:pPr algn="ctr"/>
            <a:r>
              <a:rPr lang="en-US" altLang="zh-CN" sz="3600" b="1">
                <a:solidFill>
                  <a:schemeClr val="accent1"/>
                </a:solidFill>
                <a:latin typeface="Times New Roman" panose="02020603050405020304" charset="0"/>
                <a:cs typeface="Times New Roman" panose="02020603050405020304" charset="0"/>
                <a:sym typeface="+mn-ea"/>
              </a:rPr>
              <a:t>comparison and contrast</a:t>
            </a:r>
            <a:endParaRPr lang="en-US" altLang="zh-CN" sz="3600" b="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custDataLst>
              <p:tags r:id="rId2"/>
            </p:custDataLst>
          </p:nvPr>
        </p:nvGraphicFramePr>
        <p:xfrm>
          <a:off x="1715135" y="1482725"/>
          <a:ext cx="8990330" cy="4768215"/>
        </p:xfrm>
        <a:graphic>
          <a:graphicData uri="http://schemas.openxmlformats.org/drawingml/2006/table">
            <a:tbl>
              <a:tblPr firstRow="1" bandRow="1">
                <a:tableStyleId>{5940675A-B579-460E-94D1-54222C63F5DA}</a:tableStyleId>
              </a:tblPr>
              <a:tblGrid>
                <a:gridCol w="4229100"/>
                <a:gridCol w="4761230"/>
              </a:tblGrid>
              <a:tr h="470535">
                <a:tc>
                  <a:txBody>
                    <a:bodyPr/>
                    <a:p>
                      <a:pPr algn="ctr">
                        <a:buNone/>
                      </a:pPr>
                      <a:r>
                        <a:rPr lang="en-US" altLang="zh-CN" sz="2400" b="1">
                          <a:latin typeface="Times New Roman" panose="02020603050405020304" charset="0"/>
                          <a:cs typeface="Times New Roman" panose="02020603050405020304" charset="0"/>
                        </a:rPr>
                        <a:t>Categories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b="1">
                          <a:latin typeface="Times New Roman" panose="02020603050405020304" charset="0"/>
                          <a:cs typeface="Times New Roman" panose="02020603050405020304" charset="0"/>
                        </a:rPr>
                        <a:t>Transitional words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188720">
                <a:tc>
                  <a:txBody>
                    <a:bodyPr/>
                    <a:p>
                      <a:pPr>
                        <a:buNone/>
                      </a:pPr>
                      <a:r>
                        <a:rPr lang="en-US" altLang="zh-CN" sz="2400" b="0">
                          <a:latin typeface="Times New Roman" panose="02020603050405020304" charset="0"/>
                          <a:cs typeface="Times New Roman" panose="02020603050405020304" charset="0"/>
                          <a:sym typeface="+mn-ea"/>
                        </a:rPr>
                        <a:t>Comparison</a:t>
                      </a:r>
                      <a:endParaRPr lang="en-US" altLang="zh-CN" sz="2400" b="0">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b="0">
                          <a:latin typeface="Times New Roman" panose="02020603050405020304" charset="0"/>
                          <a:cs typeface="Times New Roman" panose="02020603050405020304" charset="0"/>
                          <a:sym typeface="+mn-ea"/>
                        </a:rPr>
                        <a:t>like/similar/equally/</a:t>
                      </a:r>
                      <a:endParaRPr lang="en-US" altLang="zh-CN" sz="2400" b="0">
                        <a:latin typeface="Times New Roman" panose="02020603050405020304" charset="0"/>
                        <a:cs typeface="Times New Roman" panose="02020603050405020304" charset="0"/>
                        <a:sym typeface="+mn-ea"/>
                      </a:endParaRPr>
                    </a:p>
                    <a:p>
                      <a:pPr>
                        <a:buNone/>
                      </a:pPr>
                      <a:r>
                        <a:rPr lang="en-US" altLang="zh-CN" sz="2400" b="0">
                          <a:latin typeface="Times New Roman" panose="02020603050405020304" charset="0"/>
                          <a:cs typeface="Times New Roman" panose="02020603050405020304" charset="0"/>
                          <a:sym typeface="+mn-ea"/>
                        </a:rPr>
                        <a:t>in the same way/</a:t>
                      </a:r>
                      <a:endParaRPr lang="en-US" altLang="zh-CN" sz="2400" b="0">
                        <a:latin typeface="Times New Roman" panose="02020603050405020304" charset="0"/>
                        <a:cs typeface="Times New Roman" panose="02020603050405020304" charset="0"/>
                        <a:sym typeface="+mn-ea"/>
                      </a:endParaRPr>
                    </a:p>
                    <a:p>
                      <a:pPr>
                        <a:buNone/>
                      </a:pPr>
                      <a:r>
                        <a:rPr lang="en-US" altLang="zh-CN" sz="2400" b="0">
                          <a:latin typeface="Times New Roman" panose="02020603050405020304" charset="0"/>
                          <a:cs typeface="Times New Roman" panose="02020603050405020304" charset="0"/>
                          <a:sym typeface="+mn-ea"/>
                        </a:rPr>
                        <a:t>likewise/similarly</a:t>
                      </a:r>
                      <a:endParaRPr lang="en-US" altLang="zh-CN" sz="2400" b="0">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188720">
                <a:tc>
                  <a:txBody>
                    <a:bodyPr/>
                    <a:p>
                      <a:pPr>
                        <a:buNone/>
                      </a:pPr>
                      <a:r>
                        <a:rPr lang="en-US" altLang="zh-CN" sz="2400" b="0">
                          <a:latin typeface="Times New Roman" panose="02020603050405020304" charset="0"/>
                          <a:cs typeface="Times New Roman" panose="02020603050405020304" charset="0"/>
                        </a:rPr>
                        <a:t>Contrast </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(within the sentence)</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b="0">
                          <a:latin typeface="Times New Roman" panose="02020603050405020304" charset="0"/>
                          <a:cs typeface="Times New Roman" panose="02020603050405020304" charset="0"/>
                          <a:sym typeface="+mn-ea"/>
                        </a:rPr>
                        <a:t>unlike/whereas/</a:t>
                      </a:r>
                      <a:endParaRPr lang="en-US" altLang="zh-CN" sz="2400" b="0">
                        <a:latin typeface="Times New Roman" panose="02020603050405020304" charset="0"/>
                        <a:cs typeface="Times New Roman" panose="02020603050405020304" charset="0"/>
                        <a:sym typeface="+mn-ea"/>
                      </a:endParaRPr>
                    </a:p>
                    <a:p>
                      <a:pPr>
                        <a:buNone/>
                      </a:pPr>
                      <a:r>
                        <a:rPr lang="en-US" altLang="zh-CN" sz="2400" b="0">
                          <a:latin typeface="Times New Roman" panose="02020603050405020304" charset="0"/>
                          <a:cs typeface="Times New Roman" panose="02020603050405020304" charset="0"/>
                          <a:sym typeface="+mn-ea"/>
                        </a:rPr>
                        <a:t>while/although/even </a:t>
                      </a:r>
                      <a:endParaRPr lang="en-US" altLang="zh-CN" sz="2400" b="0">
                        <a:latin typeface="Times New Roman" panose="02020603050405020304" charset="0"/>
                        <a:cs typeface="Times New Roman" panose="02020603050405020304" charset="0"/>
                        <a:sym typeface="+mn-ea"/>
                      </a:endParaRPr>
                    </a:p>
                    <a:p>
                      <a:pPr>
                        <a:buNone/>
                      </a:pPr>
                      <a:r>
                        <a:rPr lang="en-US" altLang="zh-CN" sz="2400" b="0">
                          <a:latin typeface="Times New Roman" panose="02020603050405020304" charset="0"/>
                          <a:cs typeface="Times New Roman" panose="02020603050405020304" charset="0"/>
                          <a:sym typeface="+mn-ea"/>
                        </a:rPr>
                        <a:t>though/despite</a:t>
                      </a:r>
                      <a:endParaRPr lang="en-US" altLang="zh-CN" sz="2400" b="0">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920240">
                <a:tc>
                  <a:txBody>
                    <a:bodyPr/>
                    <a:p>
                      <a:pPr>
                        <a:buNone/>
                      </a:pPr>
                      <a:r>
                        <a:rPr lang="en-US" altLang="zh-CN" sz="2400" b="0">
                          <a:latin typeface="Times New Roman" panose="02020603050405020304" charset="0"/>
                          <a:cs typeface="Times New Roman" panose="02020603050405020304" charset="0"/>
                        </a:rPr>
                        <a:t>Contrast </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(between sentences)</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400" b="0">
                          <a:latin typeface="Times New Roman" panose="02020603050405020304" charset="0"/>
                          <a:cs typeface="Times New Roman" panose="02020603050405020304" charset="0"/>
                        </a:rPr>
                        <a:t>on the contrary/in </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contrast/conversely/</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on the other hand/</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however/nevertheless/</a:t>
                      </a:r>
                      <a:endParaRPr lang="en-US" altLang="zh-CN" sz="2400" b="0">
                        <a:latin typeface="Times New Roman" panose="02020603050405020304" charset="0"/>
                        <a:cs typeface="Times New Roman" panose="02020603050405020304" charset="0"/>
                      </a:endParaRPr>
                    </a:p>
                    <a:p>
                      <a:pPr>
                        <a:buNone/>
                      </a:pPr>
                      <a:r>
                        <a:rPr lang="en-US" altLang="zh-CN" sz="2400" b="0">
                          <a:latin typeface="Times New Roman" panose="02020603050405020304" charset="0"/>
                          <a:cs typeface="Times New Roman" panose="02020603050405020304" charset="0"/>
                        </a:rPr>
                        <a:t>yet/alternatively</a:t>
                      </a:r>
                      <a:endParaRPr lang="en-US" altLang="zh-CN" sz="2400" b="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205230" y="957580"/>
            <a:ext cx="9777095" cy="4969510"/>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is the purpose of the results and discussion section?</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are the major elements in the results and discussion section?</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What are the effective means to analyze and summarize data?</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d) How can we present the information in tables and graphs?</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e) How can we present the relationships of cause and effect, comparison and contrast?</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84935" y="1034415"/>
            <a:ext cx="7837170" cy="460375"/>
          </a:xfrm>
          <a:prstGeom prst="rect">
            <a:avLst/>
          </a:prstGeom>
          <a:noFill/>
        </p:spPr>
        <p:txBody>
          <a:bodyPr wrap="square" rtlCol="0">
            <a:spAutoFit/>
          </a:bodyPr>
          <a:lstStyle/>
          <a:p>
            <a:r>
              <a:rPr lang="en-US" altLang="zh-CN" sz="2400" b="1" i="1">
                <a:solidFill>
                  <a:schemeClr val="accent1"/>
                </a:solidFill>
                <a:latin typeface="Times New Roman" panose="02020603050405020304" charset="0"/>
                <a:cs typeface="Times New Roman" panose="02020603050405020304" charset="0"/>
              </a:rPr>
              <a:t>Fill in the blanks with the given verbs in their proper voice.</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5" name="文本框 4"/>
          <p:cNvSpPr txBox="1"/>
          <p:nvPr/>
        </p:nvSpPr>
        <p:spPr>
          <a:xfrm>
            <a:off x="1203960" y="1560195"/>
            <a:ext cx="9938385" cy="4892675"/>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Biomimetic materials (1) _______________ (construct) by modifying the surfaces of electrostatic spun fibers and stimulating human umbilical cord mesenchymal stem cells (HUCMSCs) to secrete extracellular matrix (ECM). Scanning electron microscopy (2)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(reveal) that HUCMSCs (3)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(attach) and (4)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(proliferate) on the electrospun material and that cell elongation (5)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(orient) along fiber patterns. Under ascorbic acid stimulation, the ECM (6)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(secrete) by cells, wrapped around the cells and bonded to fibers. After decellularization, the cell structure (7)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(remove), leaving the ECM protein intact with the amount of DNA residue in the composite remaining low. The EDS analysis of the material (8)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(confirm) the presence of ECM proteins, as shown by the presence of N elements.</a:t>
            </a:r>
            <a:endParaRPr lang="en-US" altLang="zh-CN" sz="2400">
              <a:latin typeface="Times New Roman" panose="02020603050405020304" charset="0"/>
              <a:cs typeface="Times New Roman" panose="02020603050405020304" charset="0"/>
            </a:endParaRPr>
          </a:p>
        </p:txBody>
      </p:sp>
      <p:sp>
        <p:nvSpPr>
          <p:cNvPr id="7" name="文本框 6"/>
          <p:cNvSpPr txBox="1"/>
          <p:nvPr/>
        </p:nvSpPr>
        <p:spPr>
          <a:xfrm>
            <a:off x="5160010" y="1560195"/>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were constructed </a:t>
            </a:r>
            <a:endParaRPr lang="en-US" altLang="zh-CN" sz="24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6143625" y="2640330"/>
            <a:ext cx="1300480" cy="354330"/>
          </a:xfrm>
          <a:prstGeom prst="rect">
            <a:avLst/>
          </a:prstGeom>
          <a:noFill/>
        </p:spPr>
        <p:txBody>
          <a:bodyPr wrap="square" rtlCol="0">
            <a:noAutofit/>
          </a:bodyPr>
          <a:p>
            <a:r>
              <a:rPr lang="en-US" altLang="zh-CN" sz="2400">
                <a:solidFill>
                  <a:srgbClr val="FF0000"/>
                </a:solidFill>
                <a:latin typeface="Times New Roman" panose="02020603050405020304" charset="0"/>
                <a:cs typeface="Times New Roman" panose="02020603050405020304" charset="0"/>
              </a:rPr>
              <a:t>revealed</a:t>
            </a:r>
            <a:endParaRPr lang="en-US" altLang="zh-CN" sz="24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2140585" y="3011170"/>
            <a:ext cx="134747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attached </a:t>
            </a:r>
            <a:endParaRPr lang="en-US" altLang="zh-CN" sz="24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6593840" y="3001645"/>
            <a:ext cx="2284095" cy="479425"/>
          </a:xfrm>
          <a:prstGeom prst="rect">
            <a:avLst/>
          </a:prstGeom>
          <a:noFill/>
        </p:spPr>
        <p:txBody>
          <a:bodyPr wrap="square" rtlCol="0">
            <a:noAutofit/>
          </a:bodyPr>
          <a:p>
            <a:r>
              <a:rPr lang="en-US" altLang="zh-CN" sz="2400">
                <a:solidFill>
                  <a:srgbClr val="FF0000"/>
                </a:solidFill>
                <a:latin typeface="Times New Roman" panose="02020603050405020304" charset="0"/>
                <a:cs typeface="Times New Roman" panose="02020603050405020304" charset="0"/>
                <a:sym typeface="+mn-ea"/>
              </a:rPr>
              <a:t>proliferated </a:t>
            </a:r>
            <a:endParaRPr lang="en-US" altLang="zh-CN" sz="2400">
              <a:solidFill>
                <a:srgbClr val="FF0000"/>
              </a:solidFill>
              <a:latin typeface="Times New Roman" panose="02020603050405020304" charset="0"/>
              <a:cs typeface="Times New Roman" panose="02020603050405020304" charset="0"/>
            </a:endParaRPr>
          </a:p>
          <a:p>
            <a:r>
              <a:rPr lang="en-US" altLang="zh-CN" sz="2400">
                <a:solidFill>
                  <a:srgbClr val="FF0000"/>
                </a:solidFill>
                <a:latin typeface="Times New Roman" panose="02020603050405020304" charset="0"/>
                <a:cs typeface="Times New Roman" panose="02020603050405020304" charset="0"/>
              </a:rPr>
              <a:t> </a:t>
            </a:r>
            <a:endParaRPr lang="en-US" altLang="zh-CN" sz="24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7842885" y="3396615"/>
            <a:ext cx="1981200" cy="430530"/>
          </a:xfrm>
          <a:prstGeom prst="rect">
            <a:avLst/>
          </a:prstGeom>
          <a:noFill/>
        </p:spPr>
        <p:txBody>
          <a:bodyPr wrap="square" rtlCol="0">
            <a:noAutofit/>
          </a:bodyPr>
          <a:p>
            <a:r>
              <a:rPr lang="en-US" altLang="zh-CN" sz="2400">
                <a:solidFill>
                  <a:srgbClr val="FF0000"/>
                </a:solidFill>
                <a:latin typeface="Times New Roman" panose="02020603050405020304" charset="0"/>
                <a:cs typeface="Times New Roman" panose="02020603050405020304" charset="0"/>
              </a:rPr>
              <a:t>was oriented </a:t>
            </a:r>
            <a:endParaRPr lang="en-US" altLang="zh-CN" sz="2400">
              <a:solidFill>
                <a:srgbClr val="FF0000"/>
              </a:solidFill>
              <a:latin typeface="Times New Roman" panose="02020603050405020304" charset="0"/>
              <a:cs typeface="Times New Roman" panose="02020603050405020304" charset="0"/>
            </a:endParaRPr>
          </a:p>
        </p:txBody>
      </p:sp>
      <p:sp>
        <p:nvSpPr>
          <p:cNvPr id="13" name="文本框 12"/>
          <p:cNvSpPr txBox="1"/>
          <p:nvPr/>
        </p:nvSpPr>
        <p:spPr>
          <a:xfrm>
            <a:off x="1505585" y="410845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was secreted  </a:t>
            </a:r>
            <a:endParaRPr lang="en-US" altLang="zh-CN" sz="24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7691755" y="4478655"/>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was removed </a:t>
            </a:r>
            <a:endParaRPr lang="en-US" altLang="zh-CN" sz="2400">
              <a:solidFill>
                <a:srgbClr val="FF0000"/>
              </a:solidFill>
              <a:latin typeface="Times New Roman" panose="02020603050405020304" charset="0"/>
              <a:cs typeface="Times New Roman" panose="02020603050405020304" charset="0"/>
            </a:endParaRPr>
          </a:p>
        </p:txBody>
      </p:sp>
      <p:sp>
        <p:nvSpPr>
          <p:cNvPr id="15" name="文本框 14"/>
          <p:cNvSpPr txBox="1"/>
          <p:nvPr/>
        </p:nvSpPr>
        <p:spPr>
          <a:xfrm>
            <a:off x="1505585" y="5546725"/>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confirmed</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10" grpId="0"/>
      <p:bldP spid="10" grpId="1"/>
      <p:bldP spid="11" grpId="0"/>
      <p:bldP spid="11" grpId="1"/>
      <p:bldP spid="12" grpId="0"/>
      <p:bldP spid="12" grpId="1"/>
      <p:bldP spid="13" grpId="0"/>
      <p:bldP spid="13" grpId="1"/>
      <p:bldP spid="14" grpId="0"/>
      <p:bldP spid="14" grpId="1"/>
      <p:bldP spid="15" grpId="0"/>
      <p:bldP spid="1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226820" y="2466975"/>
            <a:ext cx="9728835" cy="3205480"/>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In the virtual reality world, the participants’ hearts will be affected by the uncertainty of reality and illusion. People have a strong sense of immersion for the images presented in front of them when they enter the virtual space that exists, and people know the virtuality of this space in their hearts when they enter this virtual space, which causes participants to have an inner psychological emotional contradiction, which will affect the entire experience process. We can also use an action, a color, or an activity in the lens picture as a link between the past and the future to link different lenses to create the natural harmony of visual space in dynamic video. When switching shots, you can also make use of the logical relationship to see how smooth the visual space is. This logic is based on actual human logic. The audience will have intuitive expectations when they watch because of their life experiences. The spatial relationship between different pictures will be harmonious if the picture changes meet this expectation.</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3"/>
              </p:custDataLst>
            </p:nvPr>
          </p:nvGrpSpPr>
          <p:grpSpPr>
            <a:xfrm>
              <a:off x="6572" y="5506"/>
              <a:ext cx="5764" cy="1064"/>
              <a:chOff x="6378580" y="2586975"/>
              <a:chExt cx="1765653" cy="969440"/>
            </a:xfrm>
          </p:grpSpPr>
          <p:sp>
            <p:nvSpPr>
              <p:cNvPr id="26" name="矩形: 圆角 36"/>
              <p:cNvSpPr/>
              <p:nvPr>
                <p:custDataLst>
                  <p:tags r:id="rId4"/>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5"/>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6"/>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
        <p:nvSpPr>
          <p:cNvPr id="2" name="文本框 1"/>
          <p:cNvSpPr txBox="1"/>
          <p:nvPr/>
        </p:nvSpPr>
        <p:spPr>
          <a:xfrm>
            <a:off x="922020" y="1106170"/>
            <a:ext cx="10588625" cy="4892675"/>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From the results shown in the figure, it can (1)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(see) that the product gene matching degree retrieved by traditional methods is low. The reason is that the product structure efficiency of traditional methods is low, and the optimal solution cannot (2)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(obtain). However, the algorithm used in this paper (3)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(base) on the pattern theorem, with higher gene matching degree of the retrieved products. It (4)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(prove) that the industrial product design method of the algorithm established in this paper (5) </a:t>
            </a:r>
            <a:r>
              <a:rPr lang="en-US" altLang="zh-CN" sz="2400">
                <a:latin typeface="Times New Roman" panose="02020603050405020304" charset="0"/>
                <a:cs typeface="Times New Roman" panose="02020603050405020304" charset="0"/>
                <a:sym typeface="+mn-ea"/>
              </a:rPr>
              <a:t> _______________</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(meet) the design requirements. The study (6)</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(suggest) that when the iteration times are all 50 times, the mean square error of the improved network is less than that of the standard BP network, which (7) </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 _______________</a:t>
            </a:r>
            <a:r>
              <a:rPr lang="en-US" altLang="zh-CN" sz="2400">
                <a:latin typeface="Times New Roman" panose="02020603050405020304" charset="0"/>
                <a:cs typeface="Times New Roman" panose="02020603050405020304" charset="0"/>
              </a:rPr>
              <a:t> (mean) that its calculation results are better. Besides, the comparison of Figures 5 and 6 (8)</a:t>
            </a:r>
            <a:r>
              <a:rPr lang="en-US" altLang="zh-CN" sz="2400">
                <a:latin typeface="Times New Roman" panose="02020603050405020304" charset="0"/>
                <a:cs typeface="Times New Roman" panose="02020603050405020304" charset="0"/>
                <a:sym typeface="+mn-ea"/>
              </a:rPr>
              <a:t> _______________ </a:t>
            </a:r>
            <a:r>
              <a:rPr lang="en-US" altLang="zh-CN" sz="2400">
                <a:latin typeface="Times New Roman" panose="02020603050405020304" charset="0"/>
                <a:cs typeface="Times New Roman" panose="02020603050405020304" charset="0"/>
              </a:rPr>
              <a:t>(reveal) that the stability of the improved network is obviously better than that of the standard BP network.</a:t>
            </a:r>
            <a:endParaRPr lang="en-US" altLang="zh-CN" sz="2400">
              <a:latin typeface="Times New Roman" panose="02020603050405020304" charset="0"/>
              <a:cs typeface="Times New Roman" panose="02020603050405020304" charset="0"/>
            </a:endParaRPr>
          </a:p>
        </p:txBody>
      </p:sp>
      <p:sp>
        <p:nvSpPr>
          <p:cNvPr id="4" name="文本框 3"/>
          <p:cNvSpPr txBox="1"/>
          <p:nvPr/>
        </p:nvSpPr>
        <p:spPr>
          <a:xfrm>
            <a:off x="7914005" y="106807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be seen </a:t>
            </a:r>
            <a:endParaRPr lang="en-US" altLang="zh-CN" sz="24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3623945" y="215646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be obtained</a:t>
            </a:r>
            <a:endParaRPr lang="en-US" altLang="zh-CN" sz="24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2812415" y="2546350"/>
            <a:ext cx="2269490"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is based</a:t>
            </a:r>
            <a:endParaRPr lang="en-US" altLang="zh-CN" sz="24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7456805" y="291084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is proved</a:t>
            </a:r>
            <a:endParaRPr lang="en-US" altLang="zh-CN" sz="24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1612265" y="363220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meets</a:t>
            </a:r>
            <a:endParaRPr lang="en-US" altLang="zh-CN" sz="24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9604375" y="3617595"/>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suggests</a:t>
            </a:r>
            <a:endParaRPr lang="en-US" altLang="zh-CN" sz="2400">
              <a:solidFill>
                <a:srgbClr val="FF0000"/>
              </a:solidFill>
              <a:latin typeface="Times New Roman" panose="02020603050405020304" charset="0"/>
              <a:cs typeface="Times New Roman" panose="02020603050405020304" charset="0"/>
            </a:endParaRPr>
          </a:p>
        </p:txBody>
      </p:sp>
      <p:sp>
        <p:nvSpPr>
          <p:cNvPr id="13" name="文本框 12"/>
          <p:cNvSpPr txBox="1"/>
          <p:nvPr/>
        </p:nvSpPr>
        <p:spPr>
          <a:xfrm>
            <a:off x="1612265" y="471805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means</a:t>
            </a:r>
            <a:endParaRPr lang="en-US" altLang="zh-CN" sz="24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5796280" y="5107305"/>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reveals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1000"/>
                                        <p:tgtEl>
                                          <p:spTgt spid="10"/>
                                        </p:tgtEl>
                                      </p:cBhvr>
                                    </p:animEffect>
                                    <p:anim calcmode="lin" valueType="num">
                                      <p:cBhvr>
                                        <p:cTn id="48" dur="1000" fill="hold"/>
                                        <p:tgtEl>
                                          <p:spTgt spid="10"/>
                                        </p:tgtEl>
                                        <p:attrNameLst>
                                          <p:attrName>ppt_x</p:attrName>
                                        </p:attrNameLst>
                                      </p:cBhvr>
                                      <p:tavLst>
                                        <p:tav tm="0">
                                          <p:val>
                                            <p:strVal val="#ppt_x"/>
                                          </p:val>
                                        </p:tav>
                                        <p:tav tm="100000">
                                          <p:val>
                                            <p:strVal val="#ppt_x"/>
                                          </p:val>
                                        </p:tav>
                                      </p:tavLst>
                                    </p:anim>
                                    <p:anim calcmode="lin" valueType="num">
                                      <p:cBhvr>
                                        <p:cTn id="4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1000"/>
                                        <p:tgtEl>
                                          <p:spTgt spid="12"/>
                                        </p:tgtEl>
                                      </p:cBhvr>
                                    </p:animEffect>
                                    <p:anim calcmode="lin" valueType="num">
                                      <p:cBhvr>
                                        <p:cTn id="62" dur="1000" fill="hold"/>
                                        <p:tgtEl>
                                          <p:spTgt spid="12"/>
                                        </p:tgtEl>
                                        <p:attrNameLst>
                                          <p:attrName>ppt_x</p:attrName>
                                        </p:attrNameLst>
                                      </p:cBhvr>
                                      <p:tavLst>
                                        <p:tav tm="0">
                                          <p:val>
                                            <p:strVal val="#ppt_x"/>
                                          </p:val>
                                        </p:tav>
                                        <p:tav tm="100000">
                                          <p:val>
                                            <p:strVal val="#ppt_x"/>
                                          </p:val>
                                        </p:tav>
                                      </p:tavLst>
                                    </p:anim>
                                    <p:anim calcmode="lin" valueType="num">
                                      <p:cBhvr>
                                        <p:cTn id="6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1" grpId="1"/>
      <p:bldP spid="4" grpId="0"/>
      <p:bldP spid="4" grpId="1"/>
      <p:bldP spid="6" grpId="0"/>
      <p:bldP spid="6" grpId="1"/>
      <p:bldP spid="8" grpId="0"/>
      <p:bldP spid="8" grpId="1"/>
      <p:bldP spid="10" grpId="0"/>
      <p:bldP spid="10" grpId="1"/>
      <p:bldP spid="11" grpId="0"/>
      <p:bldP spid="11" grpId="1"/>
      <p:bldP spid="12" grpId="0"/>
      <p:bldP spid="12" grpId="1"/>
      <p:bldP spid="13" grpId="0"/>
      <p:bldP spid="13" grpId="1"/>
      <p:bldP spid="14" grpId="0"/>
      <p:bldP spid="14" grpId="1"/>
      <p:bldP spid="2" grpId="0"/>
      <p:bldP spid="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1" name="TextBox 6"/>
          <p:cNvSpPr txBox="1"/>
          <p:nvPr>
            <p:custDataLst>
              <p:tags r:id="rId2"/>
            </p:custDataLst>
          </p:nvPr>
        </p:nvSpPr>
        <p:spPr>
          <a:xfrm>
            <a:off x="1226820" y="2466975"/>
            <a:ext cx="9728835" cy="3205480"/>
          </a:xfrm>
          <a:prstGeom prst="rect">
            <a:avLst/>
          </a:prstGeom>
          <a:noFill/>
        </p:spPr>
        <p:txBody>
          <a:bodyPr wrap="square" rtlCol="0" anchor="t">
            <a:noAutofit/>
          </a:bodyPr>
          <a:lstStyle/>
          <a:p>
            <a:pPr algn="just" defTabSz="457200">
              <a:lnSpc>
                <a:spcPct val="120000"/>
              </a:lnSpc>
            </a:pPr>
            <a:r>
              <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rPr>
              <a:t>In the virtual reality world, the participants’ hearts will be affected by the uncertainty of reality and illusion. People have a strong sense of immersion for the images presented in front of them when they enter the virtual space that exists, and people know the virtuality of this space in their hearts when they enter this virtual space, which causes participants to have an inner psychological emotional contradiction, which will affect the entire experience process. We can also use an action, a color, or an activity in the lens picture as a link between the past and the future to link different lenses to create the natural harmony of visual space in dynamic video. When switching shots, you can also make use of the logical relationship to see how smooth the visual space is. This logic is based on actual human logic. The audience will have intuitive expectations when they watch because of their life experiences. The spatial relationship between different pictures will be harmonious if the picture changes meet this expectation.</a:t>
            </a:r>
            <a:endParaRPr lang="en-US" altLang="zh-CN" dirty="0">
              <a:solidFill>
                <a:prstClr val="white"/>
              </a:solidFill>
              <a:latin typeface="Times New Roman" panose="02020603050405020304" charset="0"/>
              <a:ea typeface="方正细谭黑简体"/>
              <a:cs typeface="Times New Roman" panose="02020603050405020304" charset="0"/>
              <a:sym typeface="Calibri Light" panose="020F0302020204030204"/>
            </a:endParaRPr>
          </a:p>
        </p:txBody>
      </p:sp>
      <p:sp>
        <p:nvSpPr>
          <p:cNvPr id="2" name="文本框 1"/>
          <p:cNvSpPr txBox="1"/>
          <p:nvPr/>
        </p:nvSpPr>
        <p:spPr>
          <a:xfrm>
            <a:off x="796925" y="1494790"/>
            <a:ext cx="10588625" cy="4523105"/>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We inspect the necessity of positional encodings in the word-encoders of the subsidiary module. Our experiments show that WE-Transformer + poi degenerates the perplexity and BLEU scores. (1) </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although the performance of the ZEN + poi is still inferior to the WE-Transformer, the positional encoding has improved the performance of ZEN. This may (2) </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the following reasons: For the WE-Transformer, (3) </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the representations of both characters and words are adopted, the model is still based on the character embeddings. (4) </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if two kinds of positional information are brought into the model, they will interfere with each other. (5) </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it is different in the ZEN whose representation learning of characters and words is independent by different embedding layers. (6) </a:t>
            </a:r>
            <a:r>
              <a:rPr lang="en-US" altLang="zh-CN" sz="24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sym typeface="+mn-ea"/>
              </a:rPr>
              <a:t>_______________</a:t>
            </a:r>
            <a:r>
              <a:rPr lang="en-US" altLang="zh-CN" sz="2400">
                <a:latin typeface="Times New Roman" panose="02020603050405020304" charset="0"/>
                <a:cs typeface="Times New Roman" panose="02020603050405020304" charset="0"/>
              </a:rPr>
              <a:t> it is better to adopt the separate positional encoding for each of them.</a:t>
            </a:r>
            <a:endParaRPr lang="en-US" altLang="zh-CN" sz="2400">
              <a:latin typeface="Times New Roman" panose="02020603050405020304" charset="0"/>
              <a:cs typeface="Times New Roman" panose="02020603050405020304" charset="0"/>
            </a:endParaRPr>
          </a:p>
        </p:txBody>
      </p:sp>
      <p:sp>
        <p:nvSpPr>
          <p:cNvPr id="4" name="文本框 3"/>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384935" y="1034415"/>
            <a:ext cx="7837170" cy="460375"/>
          </a:xfrm>
          <a:prstGeom prst="rect">
            <a:avLst/>
          </a:prstGeom>
          <a:noFill/>
        </p:spPr>
        <p:txBody>
          <a:bodyPr wrap="square" rtlCol="0">
            <a:spAutoFit/>
          </a:bodyPr>
          <a:p>
            <a:r>
              <a:rPr lang="en-US" altLang="zh-CN" sz="2400" b="1" i="1">
                <a:solidFill>
                  <a:srgbClr val="4472D0"/>
                </a:solidFill>
                <a:latin typeface="Times New Roman" panose="02020603050405020304" charset="0"/>
                <a:cs typeface="Times New Roman" panose="02020603050405020304" charset="0"/>
              </a:rPr>
              <a:t>Fill </a:t>
            </a:r>
            <a:r>
              <a:rPr lang="en-US" altLang="zh-CN" sz="2400" b="1" i="1">
                <a:solidFill>
                  <a:schemeClr val="accent1"/>
                </a:solidFill>
                <a:latin typeface="Times New Roman" panose="02020603050405020304" charset="0"/>
                <a:cs typeface="Times New Roman" panose="02020603050405020304" charset="0"/>
              </a:rPr>
              <a:t>in the blanks with proper transitional words.</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5629910" y="219710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On the contrary</a:t>
            </a:r>
            <a:endParaRPr lang="en-US" altLang="zh-CN" sz="24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7445375" y="292862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be caused by </a:t>
            </a:r>
            <a:endParaRPr lang="en-US" altLang="zh-CN" sz="24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5887085" y="3303905"/>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although</a:t>
            </a:r>
            <a:endParaRPr lang="en-US" altLang="zh-CN" sz="24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3602990" y="4055745"/>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Therefore</a:t>
            </a:r>
            <a:endParaRPr lang="en-US" altLang="zh-CN" sz="24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9358630" y="4395470"/>
            <a:ext cx="228409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But</a:t>
            </a:r>
            <a:endParaRPr lang="en-US" altLang="zh-CN" sz="24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7914005" y="5148580"/>
            <a:ext cx="1119505" cy="460375"/>
          </a:xfrm>
          <a:prstGeom prst="rect">
            <a:avLst/>
          </a:prstGeom>
          <a:noFill/>
        </p:spPr>
        <p:txBody>
          <a:bodyPr wrap="square" rtlCol="0">
            <a:spAutoFit/>
          </a:bodyPr>
          <a:p>
            <a:r>
              <a:rPr lang="en-US" altLang="zh-CN" sz="2400">
                <a:solidFill>
                  <a:srgbClr val="FF0000"/>
                </a:solidFill>
                <a:latin typeface="Times New Roman" panose="02020603050405020304" charset="0"/>
                <a:cs typeface="Times New Roman" panose="02020603050405020304" charset="0"/>
              </a:rPr>
              <a:t>Thus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1" grpId="1"/>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12" name="文本框 11"/>
          <p:cNvSpPr txBox="1"/>
          <p:nvPr/>
        </p:nvSpPr>
        <p:spPr>
          <a:xfrm>
            <a:off x="1384935" y="1132840"/>
            <a:ext cx="9394190" cy="829945"/>
          </a:xfrm>
          <a:prstGeom prst="rect">
            <a:avLst/>
          </a:prstGeom>
          <a:noFill/>
        </p:spPr>
        <p:txBody>
          <a:bodyPr wrap="square" rtlCol="0">
            <a:spAutoFit/>
          </a:bodyPr>
          <a:p>
            <a:r>
              <a:rPr lang="en-US" altLang="zh-CN" sz="2400" b="1" i="1">
                <a:solidFill>
                  <a:schemeClr val="accent1"/>
                </a:solidFill>
                <a:latin typeface="Times New Roman" panose="02020603050405020304" charset="0"/>
                <a:cs typeface="Times New Roman" panose="02020603050405020304" charset="0"/>
              </a:rPr>
              <a:t>Rewrite the following sentences in the results and discussion section by combining the relevant information in complex structures.</a:t>
            </a:r>
            <a:endParaRPr lang="en-US" altLang="zh-CN" sz="2400" b="1" i="1">
              <a:solidFill>
                <a:schemeClr val="accent1"/>
              </a:solidFill>
              <a:latin typeface="Times New Roman" panose="02020603050405020304" charset="0"/>
              <a:cs typeface="Times New Roman" panose="02020603050405020304" charset="0"/>
            </a:endParaRPr>
          </a:p>
        </p:txBody>
      </p:sp>
      <p:sp>
        <p:nvSpPr>
          <p:cNvPr id="13" name="文本框 12"/>
          <p:cNvSpPr txBox="1"/>
          <p:nvPr/>
        </p:nvSpPr>
        <p:spPr>
          <a:xfrm>
            <a:off x="1222375" y="2357120"/>
            <a:ext cx="9939655" cy="2808605"/>
          </a:xfrm>
          <a:prstGeom prst="rect">
            <a:avLst/>
          </a:prstGeom>
          <a:noFill/>
        </p:spPr>
        <p:txBody>
          <a:bodyPr wrap="square" rtlCol="0">
            <a:noAutofit/>
          </a:bodyPr>
          <a:p>
            <a:pPr indent="0" algn="just" fontAlgn="auto">
              <a:lnSpc>
                <a:spcPct val="125000"/>
              </a:lnSpc>
            </a:pPr>
            <a:r>
              <a:rPr lang="en-US" altLang="zh-CN" sz="2400">
                <a:latin typeface="Times New Roman" panose="02020603050405020304" charset="0"/>
                <a:cs typeface="Times New Roman" panose="02020603050405020304" charset="0"/>
              </a:rPr>
              <a:t>(1) The water uptake and volume expansion were found to be different for the two hydrogels. </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(2) The LC hydrogel rapidly absorbed water. </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(3) The LC hydrogel became swollen with a high deformation speed.</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(4) The LC hydrogel reached almost 130% of the original weight after 300 min.</a:t>
            </a:r>
            <a:endParaRPr lang="en-US" altLang="zh-CN" sz="2400">
              <a:latin typeface="Times New Roman" panose="02020603050405020304" charset="0"/>
              <a:cs typeface="Times New Roman" panose="02020603050405020304" charset="0"/>
            </a:endParaRPr>
          </a:p>
          <a:p>
            <a:pPr indent="0" algn="just" fontAlgn="auto">
              <a:lnSpc>
                <a:spcPct val="125000"/>
              </a:lnSpc>
            </a:pPr>
            <a:r>
              <a:rPr lang="en-US" altLang="zh-CN" sz="2400">
                <a:latin typeface="Times New Roman" panose="02020603050405020304" charset="0"/>
                <a:cs typeface="Times New Roman" panose="02020603050405020304" charset="0"/>
              </a:rPr>
              <a:t>(5) The LC hydrogel reached 115% of the original volume after 300 min.</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3" name="文本框 12"/>
          <p:cNvSpPr txBox="1"/>
          <p:nvPr/>
        </p:nvSpPr>
        <p:spPr>
          <a:xfrm>
            <a:off x="1103630" y="926465"/>
            <a:ext cx="10134600" cy="4431030"/>
          </a:xfrm>
          <a:prstGeom prst="rect">
            <a:avLst/>
          </a:prstGeom>
          <a:noFill/>
        </p:spPr>
        <p:txBody>
          <a:bodyPr wrap="square" rtlCol="0">
            <a:spAutoFit/>
          </a:bodyPr>
          <a:p>
            <a:pPr indent="0" algn="just" fontAlgn="auto">
              <a:lnSpc>
                <a:spcPct val="150000"/>
              </a:lnSpc>
            </a:pPr>
            <a:r>
              <a:rPr lang="en-US" altLang="zh-CN" sz="2400">
                <a:latin typeface="Times New Roman" panose="02020603050405020304" charset="0"/>
                <a:cs typeface="Times New Roman" panose="02020603050405020304" charset="0"/>
                <a:sym typeface="+mn-ea"/>
              </a:rPr>
              <a:t>(6) After that, little further water absorption or swelling occurred. </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sym typeface="+mn-ea"/>
              </a:rPr>
              <a:t>(7) In contrast, the HC hydrogel showed little swelling.</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(8) The HC hydrogel experienced a slight decrease in weight and volume.</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(9) The cause of the HC-hydrogel decrease might be that the water loading in the gel is higher than the highly cross-linked network could accommodate.</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(10) The higher water loading in the gel led to a rejection of the excessive water when the hydrogel reaches its equilibrium. </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3" name="文本框 12"/>
          <p:cNvSpPr txBox="1"/>
          <p:nvPr/>
        </p:nvSpPr>
        <p:spPr>
          <a:xfrm>
            <a:off x="1029335" y="895985"/>
            <a:ext cx="10134600" cy="3969385"/>
          </a:xfrm>
          <a:prstGeom prst="rect">
            <a:avLst/>
          </a:prstGeom>
          <a:noFill/>
        </p:spPr>
        <p:txBody>
          <a:bodyPr wrap="square" rtlCol="0">
            <a:spAutoFit/>
          </a:bodyPr>
          <a:p>
            <a:pPr indent="0" algn="just" fontAlgn="auto">
              <a:lnSpc>
                <a:spcPct val="150000"/>
              </a:lnSpc>
            </a:pPr>
            <a:r>
              <a:rPr lang="en-US" altLang="zh-CN" sz="2400">
                <a:latin typeface="Times New Roman" panose="02020603050405020304" charset="0"/>
                <a:cs typeface="Times New Roman" panose="02020603050405020304" charset="0"/>
                <a:sym typeface="+mn-ea"/>
              </a:rPr>
              <a:t>(11) Xu et al. previously reported a similar decrease in the volume and weight of nanocomposite hydrogels when immersed in water.</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(12) They also attributed it to the increased cross-linking density of the hydrogels. </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(13) The volume change showed a similar trend as that of the water uptake.</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(14) The volume change was to a slightly less extent than that of the water uptake.</a:t>
            </a:r>
            <a:endParaRPr lang="en-US" altLang="zh-CN" sz="2400">
              <a:latin typeface="Times New Roman" panose="02020603050405020304" charset="0"/>
              <a:cs typeface="Times New Roman" panose="02020603050405020304" charset="0"/>
            </a:endParaRPr>
          </a:p>
          <a:p>
            <a:pPr indent="0" algn="just" fontAlgn="auto">
              <a:lnSpc>
                <a:spcPct val="150000"/>
              </a:lnSpc>
            </a:pPr>
            <a:r>
              <a:rPr lang="en-US" altLang="zh-CN" sz="2400">
                <a:latin typeface="Times New Roman" panose="02020603050405020304" charset="0"/>
                <a:cs typeface="Times New Roman" panose="02020603050405020304" charset="0"/>
              </a:rPr>
              <a:t>(15) This phenomenon is in line with the trends observed in previous studies.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338455"/>
            <a:ext cx="26574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13" name="文本框 12"/>
          <p:cNvSpPr txBox="1"/>
          <p:nvPr/>
        </p:nvSpPr>
        <p:spPr>
          <a:xfrm>
            <a:off x="1028700" y="920750"/>
            <a:ext cx="10134600" cy="5262245"/>
          </a:xfrm>
          <a:prstGeom prst="rect">
            <a:avLst/>
          </a:prstGeom>
          <a:noFill/>
        </p:spPr>
        <p:txBody>
          <a:bodyPr wrap="square" rtlCol="0">
            <a:spAutoFit/>
          </a:bodyPr>
          <a:p>
            <a:pPr indent="609600" algn="just" fontAlgn="auto">
              <a:lnSpc>
                <a:spcPct val="100000"/>
              </a:lnSpc>
              <a:extLst>
                <a:ext uri="{35155182-B16C-46BC-9424-99874614C6A1}">
                  <wpsdc:indentchars xmlns:wpsdc="http://www.wps.cn/officeDocument/2017/drawingmlCustomData" val="200" checksum="4158780845"/>
                </a:ext>
              </a:extLst>
            </a:pPr>
            <a:r>
              <a:rPr lang="en-US" altLang="zh-CN" sz="2400">
                <a:solidFill>
                  <a:srgbClr val="FF0000"/>
                </a:solidFill>
                <a:latin typeface="Times New Roman" panose="02020603050405020304" charset="0"/>
                <a:cs typeface="Times New Roman" panose="02020603050405020304" charset="0"/>
              </a:rPr>
              <a:t>The water uptake and volume expansion were found to be different for the two hydrogels. The LC hydrogel rapidly absorbed water and became swollen with a high deformation speed, reaching almost 130% of the original weight and 115% of the original volume after 300 min, after which little further water absorption or swelling occurred. In contrast, the HC hydrogel showed little swelling and even experienced a slight decrease in weight and volume, possibly due to the water loading in the gel already being higher than the highly cross-linked network could accommodate, leading to a rejection of the excessive water when the hydrogel reaches its equilibrium. Xu et al. previously reported a similar decrease in the volume and weight of nanocomposite hydrogels when immersed in water, also attributing it to the increased cross-linking density of the hydrogels. The volume change showed a similar trend as that of the water uptake (weight change) but to a slightly less extent, which is in line with the trends observed in previous studies.</a:t>
            </a:r>
            <a:endParaRPr lang="en-US" altLang="zh-CN" sz="24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30860"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803910"/>
            <a:ext cx="6771005" cy="460375"/>
          </a:xfrm>
          <a:prstGeom prst="rect">
            <a:avLst/>
          </a:prstGeom>
          <a:solidFill>
            <a:srgbClr val="ABC0D1"/>
          </a:solidFill>
        </p:spPr>
        <p:txBody>
          <a:bodyPr wrap="square" rtlCol="0">
            <a:spAutoFit/>
          </a:bodyPr>
          <a:lstStyle/>
          <a:p>
            <a:r>
              <a:rPr lang="en-US" altLang="zh-CN" sz="2400" b="1">
                <a:latin typeface="Times New Roman" panose="02020603050405020304" charset="0"/>
                <a:cs typeface="Times New Roman" panose="02020603050405020304" charset="0"/>
              </a:rPr>
              <a:t> A. How to Relate to the Previous Studies</a:t>
            </a:r>
            <a:endParaRPr lang="en-US" altLang="zh-CN" sz="2400" b="1">
              <a:latin typeface="Times New Roman" panose="02020603050405020304" charset="0"/>
              <a:cs typeface="Times New Roman" panose="02020603050405020304" charset="0"/>
            </a:endParaRPr>
          </a:p>
        </p:txBody>
      </p:sp>
      <p:sp>
        <p:nvSpPr>
          <p:cNvPr id="6" name="文本框 5"/>
          <p:cNvSpPr txBox="1"/>
          <p:nvPr/>
        </p:nvSpPr>
        <p:spPr>
          <a:xfrm>
            <a:off x="441325"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073785" y="1567815"/>
            <a:ext cx="9756140" cy="2676525"/>
          </a:xfrm>
          <a:prstGeom prst="rect">
            <a:avLst/>
          </a:prstGeom>
          <a:noFill/>
        </p:spPr>
        <p:txBody>
          <a:bodyPr wrap="square" rtlCol="0">
            <a:spAutoFit/>
          </a:bodyPr>
          <a:p>
            <a:pPr indent="609600" algn="just" fontAlgn="auto">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findings of the research might be in agreement with the previous studies, but with expansion in domain or deeper insights into the phenomenon. Or the results might directly challenge the conclusions of previous research and shed new light on the topic. In either case, the research gains the value in its relation with what has been done. Thus, in the results and discussion section, it is necessary to build connections with literature, usually with transitional words that clearly indicate similarities and differences.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699770" y="321945"/>
            <a:ext cx="10864850" cy="6197600"/>
          </a:xfrm>
          <a:prstGeom prst="rect">
            <a:avLst/>
          </a:prstGeom>
          <a:noFill/>
        </p:spPr>
        <p:txBody>
          <a:bodyPr wrap="square" rtlCol="0">
            <a:noAutofit/>
          </a:bodyPr>
          <a:lstStyle/>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a:latin typeface="Times New Roman" panose="02020603050405020304" charset="0"/>
              <a:cs typeface="Times New Roman" panose="02020603050405020304" charset="0"/>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The SEM results </a:t>
            </a:r>
            <a:r>
              <a:rPr lang="en-US" altLang="zh-CN" sz="2200" b="1" i="1">
                <a:latin typeface="Times New Roman" panose="02020603050405020304" charset="0"/>
                <a:cs typeface="Times New Roman" panose="02020603050405020304" charset="0"/>
              </a:rPr>
              <a:t>were consistent with</a:t>
            </a:r>
            <a:r>
              <a:rPr lang="en-US" altLang="zh-CN" sz="2200" i="1">
                <a:latin typeface="Times New Roman" panose="02020603050405020304" charset="0"/>
                <a:cs typeface="Times New Roman" panose="02020603050405020304" charset="0"/>
              </a:rPr>
              <a:t> </a:t>
            </a:r>
            <a:r>
              <a:rPr lang="en-US" altLang="zh-CN" sz="2200" b="1" i="1">
                <a:latin typeface="Times New Roman" panose="02020603050405020304" charset="0"/>
                <a:cs typeface="Times New Roman" panose="02020603050405020304" charset="0"/>
              </a:rPr>
              <a:t>previous studies </a:t>
            </a:r>
            <a:r>
              <a:rPr lang="en-US" altLang="zh-CN" sz="2200" i="1">
                <a:latin typeface="Times New Roman" panose="02020603050405020304" charset="0"/>
                <a:cs typeface="Times New Roman" panose="02020603050405020304" charset="0"/>
              </a:rPr>
              <a:t>and indicated that innovative communication technology-driven media contents may induce issue-specific knowledge and awareness in the public. The H1 and H2 of the current study sought to examine possible communication strategies to overcome these challenges. The results of H1</a:t>
            </a:r>
            <a:r>
              <a:rPr lang="en-US" altLang="zh-CN" sz="2200" b="1" i="1">
                <a:latin typeface="Times New Roman" panose="02020603050405020304" charset="0"/>
                <a:cs typeface="Times New Roman" panose="02020603050405020304" charset="0"/>
              </a:rPr>
              <a:t> are similar to previous research</a:t>
            </a:r>
            <a:r>
              <a:rPr lang="en-US" altLang="zh-CN" sz="2200" i="1">
                <a:latin typeface="Times New Roman" panose="02020603050405020304" charset="0"/>
                <a:cs typeface="Times New Roman" panose="02020603050405020304" charset="0"/>
              </a:rPr>
              <a:t> that advocated using journalistic contents to promote environmental knowledge.</a:t>
            </a:r>
            <a:r>
              <a:rPr lang="en-US" altLang="zh-CN" sz="2200" b="1" i="1">
                <a:latin typeface="Times New Roman" panose="02020603050405020304" charset="0"/>
                <a:cs typeface="Times New Roman" panose="02020603050405020304" charset="0"/>
              </a:rPr>
              <a:t> Likewise</a:t>
            </a:r>
            <a:r>
              <a:rPr lang="en-US" altLang="zh-CN" sz="2200" i="1">
                <a:latin typeface="Times New Roman" panose="02020603050405020304" charset="0"/>
                <a:cs typeface="Times New Roman" panose="02020603050405020304" charset="0"/>
              </a:rPr>
              <a:t>, the H2 </a:t>
            </a:r>
            <a:r>
              <a:rPr lang="en-US" altLang="zh-CN" sz="2200" b="1" i="1">
                <a:latin typeface="Times New Roman" panose="02020603050405020304" charset="0"/>
                <a:cs typeface="Times New Roman" panose="02020603050405020304" charset="0"/>
              </a:rPr>
              <a:t>verified earlier findings</a:t>
            </a:r>
            <a:r>
              <a:rPr lang="en-US" altLang="zh-CN" sz="2200" i="1">
                <a:latin typeface="Times New Roman" panose="02020603050405020304" charset="0"/>
                <a:cs typeface="Times New Roman" panose="02020603050405020304" charset="0"/>
              </a:rPr>
              <a:t> on using promotional contents for cause-related issues. For instance, recent research has underscored the impact of VR technology-based contents in promoting awareness. This research drew these two hypotheses from the MRT that emphasized that message presentation and engagement capabilities </a:t>
            </a:r>
            <a:r>
              <a:rPr lang="en-US" altLang="zh-CN" sz="2200" b="1" i="1">
                <a:latin typeface="Times New Roman" panose="02020603050405020304" charset="0"/>
                <a:cs typeface="Times New Roman" panose="02020603050405020304" charset="0"/>
              </a:rPr>
              <a:t>can give a better insight into the phenomena</a:t>
            </a:r>
            <a:r>
              <a:rPr lang="en-US" altLang="zh-CN" sz="2200" i="1">
                <a:latin typeface="Times New Roman" panose="02020603050405020304" charset="0"/>
                <a:cs typeface="Times New Roman" panose="02020603050405020304" charset="0"/>
              </a:rPr>
              <a:t>. In this research, </a:t>
            </a:r>
            <a:r>
              <a:rPr lang="en-US" altLang="zh-CN" sz="2200" b="1" i="1">
                <a:latin typeface="Times New Roman" panose="02020603050405020304" charset="0"/>
                <a:cs typeface="Times New Roman" panose="02020603050405020304" charset="0"/>
              </a:rPr>
              <a:t>it has been verified that</a:t>
            </a:r>
            <a:r>
              <a:rPr lang="en-US" altLang="zh-CN" sz="2200" i="1">
                <a:latin typeface="Times New Roman" panose="02020603050405020304" charset="0"/>
                <a:cs typeface="Times New Roman" panose="02020603050405020304" charset="0"/>
              </a:rPr>
              <a:t> tourism-specific environmental information can be effectively conveyed to the people through the use of VR and AR-based immersive and metaverse contents in the future. The literature has also anticipated that these new technologies </a:t>
            </a:r>
            <a:r>
              <a:rPr lang="en-US" altLang="zh-CN" sz="2200" b="1" i="1">
                <a:latin typeface="Times New Roman" panose="02020603050405020304" charset="0"/>
                <a:cs typeface="Times New Roman" panose="02020603050405020304" charset="0"/>
              </a:rPr>
              <a:t>have more potential to</a:t>
            </a:r>
            <a:r>
              <a:rPr lang="en-US" altLang="zh-CN" sz="2200" i="1">
                <a:latin typeface="Times New Roman" panose="02020603050405020304" charset="0"/>
                <a:cs typeface="Times New Roman" panose="02020603050405020304" charset="0"/>
              </a:rPr>
              <a:t> give powerful perception and public awareness.</a:t>
            </a:r>
            <a:endParaRPr lang="zh-CN" altLang="en-US"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898461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How to Describe the Information in Tables and Graphs</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494790"/>
            <a:ext cx="9342120" cy="216852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In the results and discussion section, you analyze the data, which are represented in much quantitative research by graphs, including line graphs, bar charts, pie charts and diagrams.</a:t>
            </a:r>
            <a:endParaRPr lang="en-US" altLang="zh-CN" sz="2400">
              <a:latin typeface="Times New Roman" panose="02020603050405020304" charset="0"/>
              <a:cs typeface="Times New Roman" panose="02020603050405020304" charset="0"/>
            </a:endParaRPr>
          </a:p>
          <a:p>
            <a:pPr indent="0" algn="just" fontAlgn="auto">
              <a:lnSpc>
                <a:spcPct val="125000"/>
              </a:lnSpc>
            </a:pPr>
            <a:endParaRPr lang="en-US" altLang="zh-CN">
              <a:latin typeface="Times New Roman" panose="02020603050405020304" charset="0"/>
              <a:cs typeface="Times New Roman" panose="02020603050405020304" charset="0"/>
            </a:endParaRPr>
          </a:p>
          <a:p>
            <a:pPr indent="457200" algn="just" fontAlgn="auto">
              <a:lnSpc>
                <a:spcPct val="125000"/>
              </a:lnSpc>
              <a:extLst>
                <a:ext uri="{35155182-B16C-46BC-9424-99874614C6A1}">
                  <wpsdc:indentchars xmlns:wpsdc="http://www.wps.cn/officeDocument/2017/drawingmlCustomData" val="200" checksum="59296752"/>
                </a:ext>
              </a:extLst>
            </a:pPr>
            <a:endParaRPr lang="en-US" altLang="zh-CN">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97355" y="680085"/>
            <a:ext cx="8634730" cy="1143000"/>
          </a:xfrm>
          <a:prstGeom prst="rect">
            <a:avLst/>
          </a:prstGeom>
        </p:spPr>
        <p:txBody>
          <a:bodyPr vert="horz" lIns="91440" tIns="45720" rIns="91440" bIns="45720" rtlCol="0" anchor="ct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rPr>
              <a:t>What is the Results and Discussion Section?</a:t>
            </a:r>
            <a:endParaRPr sz="3600" b="1">
              <a:latin typeface="Times New Roman" panose="02020603050405020304" charset="0"/>
              <a:cs typeface="Times New Roman" panose="02020603050405020304" charset="0"/>
            </a:endParaRPr>
          </a:p>
        </p:txBody>
      </p:sp>
      <p:sp>
        <p:nvSpPr>
          <p:cNvPr id="4" name="Content Placeholder 2"/>
          <p:cNvSpPr>
            <a:spLocks noGrp="1"/>
          </p:cNvSpPr>
          <p:nvPr/>
        </p:nvSpPr>
        <p:spPr>
          <a:xfrm>
            <a:off x="1488440" y="1824355"/>
            <a:ext cx="9712325" cy="3656330"/>
          </a:xfrm>
          <a:prstGeom prst="rect">
            <a:avLst/>
          </a:prstGeom>
        </p:spPr>
        <p:txBody>
          <a:bodyPr vert="horz" lIns="91440" tIns="45720" rIns="91440" bIns="45720" rtlCol="0"/>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buNone/>
            </a:pPr>
            <a:r>
              <a:rPr lang="en-US" altLang="zh-CN" sz="2800" b="1">
                <a:latin typeface="Times New Roman" panose="02020603050405020304" charset="0"/>
                <a:cs typeface="Times New Roman" panose="02020603050405020304" charset="0"/>
              </a:rPr>
              <a:t>The results and discussion section</a:t>
            </a:r>
            <a:r>
              <a:rPr lang="en-US" altLang="zh-CN" sz="2800">
                <a:latin typeface="Times New Roman" panose="02020603050405020304" charset="0"/>
                <a:cs typeface="Times New Roman" panose="02020603050405020304" charset="0"/>
              </a:rPr>
              <a:t> gives the readers a clear idea of the value of the research by summarizing data and drawing the conclusions. </a:t>
            </a:r>
            <a:r>
              <a:rPr sz="2800">
                <a:latin typeface="Times New Roman" panose="02020603050405020304" charset="0"/>
                <a:cs typeface="Times New Roman" panose="02020603050405020304" charset="0"/>
                <a:sym typeface="+mn-ea"/>
              </a:rPr>
              <a:t>In academic writing, </a:t>
            </a:r>
            <a:r>
              <a:rPr lang="en-US" sz="2800">
                <a:latin typeface="Times New Roman" panose="02020603050405020304" charset="0"/>
                <a:cs typeface="Times New Roman" panose="02020603050405020304" charset="0"/>
                <a:sym typeface="+mn-ea"/>
              </a:rPr>
              <a:t>t</a:t>
            </a:r>
            <a:r>
              <a:rPr lang="en-US" altLang="zh-CN" sz="2800">
                <a:latin typeface="Times New Roman" panose="02020603050405020304" charset="0"/>
                <a:cs typeface="Times New Roman" panose="02020603050405020304" charset="0"/>
                <a:sym typeface="+mn-ea"/>
              </a:rPr>
              <a:t>he results subsection</a:t>
            </a:r>
            <a:r>
              <a:rPr sz="2800">
                <a:latin typeface="Times New Roman" panose="02020603050405020304" charset="0"/>
                <a:cs typeface="Times New Roman" panose="02020603050405020304" charset="0"/>
                <a:sym typeface="+mn-ea"/>
              </a:rPr>
              <a:t> includes</a:t>
            </a:r>
            <a:r>
              <a:rPr lang="en-US" sz="2800">
                <a:latin typeface="Times New Roman" panose="02020603050405020304" charset="0"/>
                <a:cs typeface="Times New Roman" panose="02020603050405020304" charset="0"/>
                <a:sym typeface="+mn-ea"/>
              </a:rPr>
              <a:t> the </a:t>
            </a:r>
            <a:r>
              <a:rPr lang="en-US" altLang="zh-CN" sz="2800">
                <a:latin typeface="Times New Roman" panose="02020603050405020304" charset="0"/>
                <a:cs typeface="Times New Roman" panose="02020603050405020304" charset="0"/>
                <a:sym typeface="+mn-ea"/>
              </a:rPr>
              <a:t>main findings of</a:t>
            </a:r>
            <a:r>
              <a:rPr sz="2800">
                <a:latin typeface="Times New Roman" panose="02020603050405020304" charset="0"/>
                <a:cs typeface="Times New Roman" panose="02020603050405020304" charset="0"/>
                <a:sym typeface="+mn-ea"/>
              </a:rPr>
              <a:t>:</a:t>
            </a:r>
            <a:endParaRPr lang="en-US" altLang="zh-CN">
              <a:latin typeface="Times New Roman" panose="02020603050405020304" charset="0"/>
              <a:cs typeface="Times New Roman" panose="02020603050405020304" charset="0"/>
            </a:endParaRPr>
          </a:p>
          <a:p>
            <a:pPr algn="just"/>
            <a:r>
              <a:rPr lang="en-US" altLang="zh-CN" sz="2800">
                <a:latin typeface="Times New Roman" panose="02020603050405020304" charset="0"/>
                <a:cs typeface="Times New Roman" panose="02020603050405020304" charset="0"/>
              </a:rPr>
              <a:t>Data collections</a:t>
            </a:r>
            <a:endParaRPr lang="en-US" altLang="zh-CN" sz="2800">
              <a:latin typeface="Times New Roman" panose="02020603050405020304" charset="0"/>
              <a:cs typeface="Times New Roman" panose="02020603050405020304" charset="0"/>
            </a:endParaRPr>
          </a:p>
          <a:p>
            <a:pPr algn="just"/>
            <a:r>
              <a:rPr lang="en-US" altLang="zh-CN" sz="2800">
                <a:latin typeface="Times New Roman" panose="02020603050405020304" charset="0"/>
                <a:cs typeface="Times New Roman" panose="02020603050405020304" charset="0"/>
              </a:rPr>
              <a:t>Analysis</a:t>
            </a:r>
            <a:endParaRPr lang="en-US" altLang="zh-CN" sz="2800">
              <a:latin typeface="Times New Roman" panose="02020603050405020304" charset="0"/>
              <a:cs typeface="Times New Roman" panose="02020603050405020304" charset="0"/>
            </a:endParaRPr>
          </a:p>
          <a:p>
            <a:pPr algn="just"/>
            <a:endParaRPr lang="en-US" altLang="zh-CN" sz="2800">
              <a:latin typeface="Times New Roman" panose="02020603050405020304" charset="0"/>
              <a:cs typeface="Times New Roman" panose="02020603050405020304" charset="0"/>
            </a:endParaRPr>
          </a:p>
          <a:p>
            <a:pPr marL="0" indent="0" algn="just">
              <a:buNone/>
            </a:pPr>
            <a:r>
              <a:rPr lang="en-US" altLang="zh-CN" sz="2800">
                <a:latin typeface="Times New Roman" panose="02020603050405020304" charset="0"/>
                <a:cs typeface="Times New Roman" panose="02020603050405020304" charset="0"/>
              </a:rPr>
              <a:t>The results subsection is followed by the subjective interpretations and evaluation of these results in the discussion subsection.</a:t>
            </a:r>
            <a:endParaRPr lang="en-US" altLang="zh-CN" sz="2800">
              <a:latin typeface="Times New Roman" panose="02020603050405020304" charset="0"/>
              <a:cs typeface="Times New Roman" panose="02020603050405020304" charset="0"/>
            </a:endParaRPr>
          </a:p>
          <a:p>
            <a:pPr marL="0" indent="0" algn="just">
              <a:buNone/>
            </a:pPr>
            <a:endParaRPr lang="en-US" altLang="zh-CN" sz="28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4" name="表格 3"/>
          <p:cNvGraphicFramePr/>
          <p:nvPr>
            <p:custDataLst>
              <p:tags r:id="rId2"/>
            </p:custDataLst>
          </p:nvPr>
        </p:nvGraphicFramePr>
        <p:xfrm>
          <a:off x="742950" y="362585"/>
          <a:ext cx="10661015" cy="6156960"/>
        </p:xfrm>
        <a:graphic>
          <a:graphicData uri="http://schemas.openxmlformats.org/drawingml/2006/table">
            <a:tbl>
              <a:tblPr firstRow="1" bandRow="1">
                <a:tableStyleId>{5940675A-B579-460E-94D1-54222C63F5DA}</a:tableStyleId>
              </a:tblPr>
              <a:tblGrid>
                <a:gridCol w="2718435"/>
                <a:gridCol w="7942580"/>
              </a:tblGrid>
              <a:tr h="372745">
                <a:tc>
                  <a:txBody>
                    <a:bodyPr/>
                    <a:p>
                      <a:pPr algn="ctr">
                        <a:buNone/>
                      </a:pPr>
                      <a:r>
                        <a:rPr lang="en-US" altLang="zh-CN" sz="2000" b="1">
                          <a:latin typeface="Times New Roman" panose="02020603050405020304" charset="0"/>
                          <a:cs typeface="Times New Roman" panose="02020603050405020304" charset="0"/>
                        </a:rPr>
                        <a:t>Situations</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000" b="1">
                          <a:latin typeface="Times New Roman" panose="02020603050405020304" charset="0"/>
                          <a:cs typeface="Times New Roman" panose="02020603050405020304" charset="0"/>
                        </a:rPr>
                        <a:t>Expressions</a:t>
                      </a:r>
                      <a:endParaRPr lang="en-US" altLang="zh-CN" sz="20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616585">
                <a:tc>
                  <a:txBody>
                    <a:bodyPr/>
                    <a:p>
                      <a:pPr>
                        <a:buNone/>
                      </a:pPr>
                      <a:r>
                        <a:rPr lang="en-US" altLang="zh-CN" sz="2000">
                          <a:latin typeface="Times New Roman" panose="02020603050405020304" charset="0"/>
                          <a:cs typeface="Times New Roman" panose="02020603050405020304" charset="0"/>
                        </a:rPr>
                        <a:t>Introducing the graphic information</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The graph shows/demonstrates/illustrates/presents/gives information about…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254125">
                <a:tc>
                  <a:txBody>
                    <a:bodyPr/>
                    <a:p>
                      <a:pPr>
                        <a:buNone/>
                      </a:pPr>
                      <a:r>
                        <a:rPr lang="en-US" altLang="zh-CN" sz="2000">
                          <a:latin typeface="Times New Roman" panose="02020603050405020304" charset="0"/>
                          <a:cs typeface="Times New Roman" panose="02020603050405020304" charset="0"/>
                        </a:rPr>
                        <a:t>Presenting data in the </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graph</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000">
                          <a:latin typeface="Times New Roman" panose="02020603050405020304" charset="0"/>
                          <a:cs typeface="Times New Roman" panose="02020603050405020304" charset="0"/>
                        </a:rPr>
                        <a:t>As shown in Fig. 1, …</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As can be seen from Fig. 1, …</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According to Table 1, …</a:t>
                      </a:r>
                      <a:endParaRPr lang="en-US" altLang="zh-CN" sz="2000">
                        <a:latin typeface="Times New Roman" panose="02020603050405020304" charset="0"/>
                        <a:cs typeface="Times New Roman" panose="02020603050405020304" charset="0"/>
                      </a:endParaRPr>
                    </a:p>
                    <a:p>
                      <a:pPr>
                        <a:buNone/>
                      </a:pPr>
                      <a:r>
                        <a:rPr lang="en-US" altLang="zh-CN" sz="2000">
                          <a:latin typeface="Times New Roman" panose="02020603050405020304" charset="0"/>
                          <a:cs typeface="Times New Roman" panose="02020603050405020304" charset="0"/>
                        </a:rPr>
                        <a:t>From Fig. 1, it can be seen that…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749040">
                <a:tc>
                  <a:txBody>
                    <a:bodyPr/>
                    <a:p>
                      <a:pPr>
                        <a:buNone/>
                      </a:pPr>
                      <a:r>
                        <a:rPr lang="en-US" altLang="zh-CN" sz="2000">
                          <a:latin typeface="Times New Roman" panose="02020603050405020304" charset="0"/>
                          <a:cs typeface="Times New Roman" panose="02020603050405020304" charset="0"/>
                        </a:rPr>
                        <a:t>Describing the trend</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b="1">
                          <a:latin typeface="Times New Roman" panose="02020603050405020304" charset="0"/>
                          <a:cs typeface="Times New Roman" panose="02020603050405020304" charset="0"/>
                        </a:rPr>
                        <a:t>Verbs</a:t>
                      </a:r>
                      <a:r>
                        <a:rPr lang="en-US" altLang="zh-CN" sz="2000">
                          <a:latin typeface="Times New Roman" panose="02020603050405020304" charset="0"/>
                          <a:cs typeface="Times New Roman" panose="02020603050405020304" charset="0"/>
                        </a:rPr>
                        <a:t>: rise, increase, grow, peak, fall, decline, decrease, drop, dip, reduce, plunge, plummet, remain stable, remain steady, stay constant, maintain the same level</a:t>
                      </a:r>
                      <a:endParaRPr lang="en-US" altLang="zh-CN" sz="2000">
                        <a:latin typeface="Times New Roman" panose="02020603050405020304" charset="0"/>
                        <a:cs typeface="Times New Roman" panose="02020603050405020304" charset="0"/>
                      </a:endParaRPr>
                    </a:p>
                    <a:p>
                      <a:pPr algn="just">
                        <a:buNone/>
                      </a:pPr>
                      <a:r>
                        <a:rPr lang="en-US" altLang="zh-CN" sz="2000" b="1">
                          <a:latin typeface="Times New Roman" panose="02020603050405020304" charset="0"/>
                          <a:cs typeface="Times New Roman" panose="02020603050405020304" charset="0"/>
                        </a:rPr>
                        <a:t>Adjectives</a:t>
                      </a:r>
                      <a:r>
                        <a:rPr lang="en-US" altLang="zh-CN" sz="2000">
                          <a:latin typeface="Times New Roman" panose="02020603050405020304" charset="0"/>
                          <a:cs typeface="Times New Roman" panose="02020603050405020304" charset="0"/>
                        </a:rPr>
                        <a:t>: sharp, rapid, dramatic, substantial, considerable, significant, slight, small, minimal</a:t>
                      </a:r>
                      <a:endParaRPr lang="en-US" altLang="zh-CN" sz="2000">
                        <a:latin typeface="Times New Roman" panose="02020603050405020304" charset="0"/>
                        <a:cs typeface="Times New Roman" panose="02020603050405020304" charset="0"/>
                      </a:endParaRPr>
                    </a:p>
                    <a:p>
                      <a:pPr algn="just">
                        <a:buNone/>
                      </a:pPr>
                      <a:r>
                        <a:rPr lang="en-US" altLang="zh-CN" sz="2000" b="1">
                          <a:latin typeface="Times New Roman" panose="02020603050405020304" charset="0"/>
                          <a:cs typeface="Times New Roman" panose="02020603050405020304" charset="0"/>
                        </a:rPr>
                        <a:t>Adverbs</a:t>
                      </a:r>
                      <a:r>
                        <a:rPr lang="en-US" altLang="zh-CN" sz="2000">
                          <a:latin typeface="Times New Roman" panose="02020603050405020304" charset="0"/>
                          <a:cs typeface="Times New Roman" panose="02020603050405020304" charset="0"/>
                        </a:rPr>
                        <a:t>: dramatically, rapidly, sharply, steeply, considerably, substantially, significantly, arkedly, slightly, gradually, slowly</a:t>
                      </a:r>
                      <a:endParaRPr lang="en-US" altLang="zh-CN" sz="2000">
                        <a:latin typeface="Times New Roman" panose="02020603050405020304" charset="0"/>
                        <a:cs typeface="Times New Roman" panose="02020603050405020304" charset="0"/>
                      </a:endParaRPr>
                    </a:p>
                    <a:p>
                      <a:pPr algn="just">
                        <a:buNone/>
                      </a:pPr>
                      <a:r>
                        <a:rPr lang="en-US" altLang="zh-CN" sz="2000" b="1">
                          <a:latin typeface="Times New Roman" panose="02020603050405020304" charset="0"/>
                          <a:cs typeface="Times New Roman" panose="02020603050405020304" charset="0"/>
                        </a:rPr>
                        <a:t>Sentence structures</a:t>
                      </a:r>
                      <a:r>
                        <a:rPr lang="en-US" altLang="zh-CN" sz="2000">
                          <a:latin typeface="Times New Roman" panose="02020603050405020304" charset="0"/>
                          <a:cs typeface="Times New Roman" panose="02020603050405020304" charset="0"/>
                        </a:rPr>
                        <a:t>: </a:t>
                      </a:r>
                      <a:endParaRPr lang="en-US" altLang="zh-CN" sz="2000">
                        <a:latin typeface="Times New Roman" panose="02020603050405020304" charset="0"/>
                        <a:cs typeface="Times New Roman" panose="02020603050405020304" charset="0"/>
                      </a:endParaRPr>
                    </a:p>
                    <a:p>
                      <a:pPr algn="just">
                        <a:buNone/>
                      </a:pPr>
                      <a:r>
                        <a:rPr lang="en-US" altLang="zh-CN" sz="2000">
                          <a:latin typeface="Times New Roman" panose="02020603050405020304" charset="0"/>
                          <a:cs typeface="Times New Roman" panose="02020603050405020304" charset="0"/>
                        </a:rPr>
                        <a:t>There was a dramatic/drastic/considerable/substantial increase in…</a:t>
                      </a:r>
                      <a:endParaRPr lang="en-US" altLang="zh-CN" sz="2000">
                        <a:latin typeface="Times New Roman" panose="02020603050405020304" charset="0"/>
                        <a:cs typeface="Times New Roman" panose="02020603050405020304" charset="0"/>
                      </a:endParaRPr>
                    </a:p>
                    <a:p>
                      <a:pPr algn="just">
                        <a:buNone/>
                      </a:pPr>
                      <a:r>
                        <a:rPr lang="en-US" altLang="zh-CN" sz="2000">
                          <a:latin typeface="Times New Roman" panose="02020603050405020304" charset="0"/>
                          <a:cs typeface="Times New Roman" panose="02020603050405020304" charset="0"/>
                        </a:rPr>
                        <a:t>…dropped/fell/declined steeply…</a:t>
                      </a:r>
                      <a:endParaRPr lang="en-US" altLang="zh-CN" sz="2000">
                        <a:latin typeface="Times New Roman" panose="02020603050405020304" charset="0"/>
                        <a:cs typeface="Times New Roman" panose="02020603050405020304" charset="0"/>
                      </a:endParaRPr>
                    </a:p>
                    <a:p>
                      <a:pPr algn="just">
                        <a:buNone/>
                      </a:pPr>
                      <a:r>
                        <a:rPr lang="en-US" altLang="zh-CN" sz="2000">
                          <a:latin typeface="Times New Roman" panose="02020603050405020304" charset="0"/>
                          <a:cs typeface="Times New Roman" panose="02020603050405020304" charset="0"/>
                        </a:rPr>
                        <a:t>…experienced a slight/gradual decrease…</a:t>
                      </a:r>
                      <a:endParaRPr lang="en-US" altLang="zh-CN" sz="2000">
                        <a:latin typeface="Times New Roman" panose="02020603050405020304" charset="0"/>
                        <a:cs typeface="Times New Roman" panose="02020603050405020304" charset="0"/>
                      </a:endParaRPr>
                    </a:p>
                    <a:p>
                      <a:pPr algn="just">
                        <a:buNone/>
                      </a:pPr>
                      <a:r>
                        <a:rPr lang="en-US" altLang="zh-CN" sz="2000">
                          <a:latin typeface="Times New Roman" panose="02020603050405020304" charset="0"/>
                          <a:cs typeface="Times New Roman" panose="02020603050405020304" charset="0"/>
                        </a:rPr>
                        <a:t>It shows an upward/downward trend</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875030" y="573405"/>
            <a:ext cx="10481945" cy="5554345"/>
          </a:xfrm>
          <a:prstGeom prst="rect">
            <a:avLst/>
          </a:prstGeom>
          <a:noFill/>
        </p:spPr>
        <p:txBody>
          <a:bodyPr wrap="square" rtlCol="0">
            <a:spAutoFit/>
          </a:bodyPr>
          <a:lstStyle/>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b="1" i="1">
              <a:latin typeface="Times New Roman" panose="02020603050405020304" charset="0"/>
              <a:cs typeface="Times New Roman" panose="02020603050405020304" charset="0"/>
              <a:sym typeface="+mn-ea"/>
            </a:endParaRPr>
          </a:p>
          <a:p>
            <a:pPr indent="508000" algn="just" fontAlgn="auto">
              <a:lnSpc>
                <a:spcPct val="125000"/>
              </a:lnSpc>
              <a:extLst>
                <a:ext uri="{35155182-B16C-46BC-9424-99874614C6A1}">
                  <wpsdc:indentchars xmlns:wpsdc="http://www.wps.cn/officeDocument/2017/drawingmlCustomData" val="200" checksum="282533468"/>
                </a:ext>
              </a:extLst>
            </a:pPr>
            <a:r>
              <a:rPr lang="en-US" altLang="zh-CN" sz="2000" i="1">
                <a:latin typeface="Times New Roman" panose="02020603050405020304" charset="0"/>
                <a:cs typeface="Times New Roman" panose="02020603050405020304" charset="0"/>
              </a:rPr>
              <a:t>With human activities basically unlimited, the NO2 TVCD in 2020 </a:t>
            </a:r>
            <a:r>
              <a:rPr lang="en-US" altLang="zh-CN" sz="2000" b="1" i="1">
                <a:latin typeface="Times New Roman" panose="02020603050405020304" charset="0"/>
                <a:cs typeface="Times New Roman" panose="02020603050405020304" charset="0"/>
              </a:rPr>
              <a:t>rises rapidl</a:t>
            </a:r>
            <a:r>
              <a:rPr lang="en-US" altLang="zh-CN" sz="2000" i="1">
                <a:latin typeface="Times New Roman" panose="02020603050405020304" charset="0"/>
                <a:cs typeface="Times New Roman" panose="02020603050405020304" charset="0"/>
              </a:rPr>
              <a:t>y and far beyond that of 2019 especially in the end of the year (</a:t>
            </a:r>
            <a:r>
              <a:rPr lang="en-US" altLang="zh-CN" sz="2000" b="1" i="1">
                <a:latin typeface="Times New Roman" panose="02020603050405020304" charset="0"/>
                <a:cs typeface="Times New Roman" panose="02020603050405020304" charset="0"/>
              </a:rPr>
              <a:t>increase by</a:t>
            </a:r>
            <a:r>
              <a:rPr lang="en-US" altLang="zh-CN" sz="2000" i="1">
                <a:latin typeface="Times New Roman" panose="02020603050405020304" charset="0"/>
                <a:cs typeface="Times New Roman" panose="02020603050405020304" charset="0"/>
              </a:rPr>
              <a:t> 18.5% compared to 2019 in December). This bounce-back effect, which can offset the annual decline in overall emissions, is called “revenge pollution”, and economic rebound led by heavy industry may play a key role in this effect. According to Statistical Communiqu</a:t>
            </a:r>
            <a:r>
              <a:rPr lang="en-US" altLang="en-US" sz="2000" i="1">
                <a:latin typeface="Times New Roman" panose="02020603050405020304" charset="0"/>
                <a:cs typeface="Times New Roman" panose="02020603050405020304" charset="0"/>
              </a:rPr>
              <a:t>é</a:t>
            </a:r>
            <a:r>
              <a:rPr lang="en-US" altLang="zh-CN" sz="2000" i="1">
                <a:latin typeface="Times New Roman" panose="02020603050405020304" charset="0"/>
                <a:cs typeface="Times New Roman" panose="02020603050405020304" charset="0"/>
              </a:rPr>
              <a:t> of the People’s Republic of China on the 2020 National Economic and Social Development, although the economy </a:t>
            </a:r>
            <a:r>
              <a:rPr lang="en-US" altLang="zh-CN" sz="2000" b="1" i="1">
                <a:latin typeface="Times New Roman" panose="02020603050405020304" charset="0"/>
                <a:cs typeface="Times New Roman" panose="02020603050405020304" charset="0"/>
              </a:rPr>
              <a:t>shrank</a:t>
            </a:r>
            <a:r>
              <a:rPr lang="en-US" altLang="zh-CN" sz="2000" i="1">
                <a:latin typeface="Times New Roman" panose="02020603050405020304" charset="0"/>
                <a:cs typeface="Times New Roman" panose="02020603050405020304" charset="0"/>
              </a:rPr>
              <a:t> in the first half of 2020 (especially </a:t>
            </a:r>
            <a:r>
              <a:rPr lang="en-US" altLang="zh-CN" sz="2000" b="1" i="1">
                <a:latin typeface="Times New Roman" panose="02020603050405020304" charset="0"/>
                <a:cs typeface="Times New Roman" panose="02020603050405020304" charset="0"/>
              </a:rPr>
              <a:t>dropped by</a:t>
            </a:r>
            <a:r>
              <a:rPr lang="en-US" altLang="zh-CN" sz="2000" i="1">
                <a:latin typeface="Times New Roman" panose="02020603050405020304" charset="0"/>
                <a:cs typeface="Times New Roman" panose="02020603050405020304" charset="0"/>
              </a:rPr>
              <a:t> 6.8% in the first quarter), the annual gross domestic product (GDP) </a:t>
            </a:r>
            <a:r>
              <a:rPr lang="en-US" altLang="zh-CN" sz="2000" b="1" i="1">
                <a:latin typeface="Times New Roman" panose="02020603050405020304" charset="0"/>
                <a:cs typeface="Times New Roman" panose="02020603050405020304" charset="0"/>
              </a:rPr>
              <a:t>was up by</a:t>
            </a:r>
            <a:r>
              <a:rPr lang="en-US" altLang="zh-CN" sz="2000" i="1">
                <a:latin typeface="Times New Roman" panose="02020603050405020304" charset="0"/>
                <a:cs typeface="Times New Roman" panose="02020603050405020304" charset="0"/>
              </a:rPr>
              <a:t> 2.3% over the previous year, and the GDP in industry </a:t>
            </a:r>
            <a:r>
              <a:rPr lang="en-US" altLang="zh-CN" sz="2000" b="1" i="1">
                <a:latin typeface="Times New Roman" panose="02020603050405020304" charset="0"/>
                <a:cs typeface="Times New Roman" panose="02020603050405020304" charset="0"/>
              </a:rPr>
              <a:t>grew by</a:t>
            </a:r>
            <a:r>
              <a:rPr lang="en-US" altLang="zh-CN" sz="2000" i="1">
                <a:latin typeface="Times New Roman" panose="02020603050405020304" charset="0"/>
                <a:cs typeface="Times New Roman" panose="02020603050405020304" charset="0"/>
              </a:rPr>
              <a:t> 2.4%. As shown in Table 1, the output of almost all heavy industrial sector </a:t>
            </a:r>
            <a:r>
              <a:rPr lang="en-US" altLang="zh-CN" sz="2000" b="1" i="1">
                <a:latin typeface="Times New Roman" panose="02020603050405020304" charset="0"/>
                <a:cs typeface="Times New Roman" panose="02020603050405020304" charset="0"/>
              </a:rPr>
              <a:t>experienced a positive growth</a:t>
            </a:r>
            <a:r>
              <a:rPr lang="en-US" altLang="zh-CN" sz="2000" i="1">
                <a:latin typeface="Times New Roman" panose="02020603050405020304" charset="0"/>
                <a:cs typeface="Times New Roman" panose="02020603050405020304" charset="0"/>
              </a:rPr>
              <a:t> year on year. Cement production first </a:t>
            </a:r>
            <a:r>
              <a:rPr lang="en-US" altLang="zh-CN" sz="2000" b="1" i="1">
                <a:latin typeface="Times New Roman" panose="02020603050405020304" charset="0"/>
                <a:cs typeface="Times New Roman" panose="02020603050405020304" charset="0"/>
              </a:rPr>
              <a:t>decreased by nearly</a:t>
            </a:r>
            <a:r>
              <a:rPr lang="en-US" altLang="zh-CN" sz="2000" i="1">
                <a:latin typeface="Times New Roman" panose="02020603050405020304" charset="0"/>
                <a:cs typeface="Times New Roman" panose="02020603050405020304" charset="0"/>
              </a:rPr>
              <a:t> 5% in the first six months, and then </a:t>
            </a:r>
            <a:r>
              <a:rPr lang="en-US" altLang="zh-CN" sz="2000" b="1" i="1">
                <a:latin typeface="Times New Roman" panose="02020603050405020304" charset="0"/>
                <a:cs typeface="Times New Roman" panose="02020603050405020304" charset="0"/>
              </a:rPr>
              <a:t>sharply increased by </a:t>
            </a:r>
            <a:r>
              <a:rPr lang="en-US" altLang="zh-CN" sz="2000" i="1">
                <a:latin typeface="Times New Roman" panose="02020603050405020304" charset="0"/>
                <a:cs typeface="Times New Roman" panose="02020603050405020304" charset="0"/>
              </a:rPr>
              <a:t>8% since June. Additionally, the annual output of crude steel </a:t>
            </a:r>
            <a:r>
              <a:rPr lang="en-US" altLang="zh-CN" sz="2000" b="1" i="1">
                <a:latin typeface="Times New Roman" panose="02020603050405020304" charset="0"/>
                <a:cs typeface="Times New Roman" panose="02020603050405020304" charset="0"/>
              </a:rPr>
              <a:t>rose by </a:t>
            </a:r>
            <a:r>
              <a:rPr lang="en-US" altLang="zh-CN" sz="2000" i="1">
                <a:latin typeface="Times New Roman" panose="02020603050405020304" charset="0"/>
                <a:cs typeface="Times New Roman" panose="02020603050405020304" charset="0"/>
              </a:rPr>
              <a:t>7%, which was 4 times of the GDP growth rate, reaching 10% (Figure 2). As a consequence, a stimulus plan promoted by the government accelerated the economic recovery, and further led to the revenge pollution.</a:t>
            </a:r>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95095" y="1360170"/>
            <a:ext cx="9342120" cy="3063875"/>
          </a:xfrm>
          <a:prstGeom prst="rect">
            <a:avLst/>
          </a:prstGeom>
          <a:noFill/>
        </p:spPr>
        <p:txBody>
          <a:bodyPr wrap="square" rtlCol="0">
            <a:no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What is also worthy of noting is that the description of data is not the mere report of certain numbers, but </a:t>
            </a:r>
            <a:r>
              <a:rPr lang="en-US" altLang="zh-CN" sz="2400" b="1">
                <a:latin typeface="Times New Roman" panose="02020603050405020304" charset="0"/>
                <a:cs typeface="Times New Roman" panose="02020603050405020304" charset="0"/>
              </a:rPr>
              <a:t>the comparison of data</a:t>
            </a:r>
            <a:r>
              <a:rPr lang="en-US" altLang="zh-CN" sz="2400">
                <a:latin typeface="Times New Roman" panose="02020603050405020304" charset="0"/>
                <a:cs typeface="Times New Roman" panose="02020603050405020304" charset="0"/>
              </a:rPr>
              <a:t> to shed light on the topic that leads naturally to your conclusion of the research. See how data is reported in the following example with transitional words such as “while”, “conversely” and “in contrast” to build connections between quantitative evidence.</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5" name="图片 4"/>
          <p:cNvPicPr>
            <a:picLocks noChangeAspect="1"/>
          </p:cNvPicPr>
          <p:nvPr/>
        </p:nvPicPr>
        <p:blipFill>
          <a:blip r:embed="rId2"/>
          <a:stretch>
            <a:fillRect/>
          </a:stretch>
        </p:blipFill>
        <p:spPr>
          <a:xfrm>
            <a:off x="2581275" y="633095"/>
            <a:ext cx="7029450" cy="5591175"/>
          </a:xfrm>
          <a:prstGeom prst="rect">
            <a:avLst/>
          </a:prstGeom>
        </p:spPr>
      </p:pic>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859155" y="338455"/>
            <a:ext cx="10473690" cy="6002655"/>
          </a:xfrm>
          <a:prstGeom prst="rect">
            <a:avLst/>
          </a:prstGeom>
          <a:noFill/>
        </p:spPr>
        <p:txBody>
          <a:bodyPr wrap="square" rtlCol="0">
            <a:noAutofit/>
          </a:bodyPr>
          <a:lstStyle/>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From the bar graph below, we can see in cluster 1, when HCC increases by 0.1, the number of visitors to RAR places reduces by an average of 35.83%, </a:t>
            </a:r>
            <a:r>
              <a:rPr lang="en-US" altLang="zh-CN" sz="2200" b="1" i="1">
                <a:latin typeface="Times New Roman" panose="02020603050405020304" charset="0"/>
                <a:cs typeface="Times New Roman" panose="02020603050405020304" charset="0"/>
              </a:rPr>
              <a:t>while</a:t>
            </a:r>
            <a:r>
              <a:rPr lang="en-US" altLang="zh-CN" sz="2200" i="1">
                <a:latin typeface="Times New Roman" panose="02020603050405020304" charset="0"/>
                <a:cs typeface="Times New Roman" panose="02020603050405020304" charset="0"/>
              </a:rPr>
              <a:t> TS and workplaces decrease by 27.60% and 19.93%, </a:t>
            </a:r>
            <a:r>
              <a:rPr lang="en-US" altLang="zh-CN" sz="2200" b="1" i="1">
                <a:latin typeface="Times New Roman" panose="02020603050405020304" charset="0"/>
                <a:cs typeface="Times New Roman" panose="02020603050405020304" charset="0"/>
              </a:rPr>
              <a:t>respectively</a:t>
            </a:r>
            <a:r>
              <a:rPr lang="en-US" altLang="zh-CN" sz="2200" i="1">
                <a:latin typeface="Times New Roman" panose="02020603050405020304" charset="0"/>
                <a:cs typeface="Times New Roman" panose="02020603050405020304" charset="0"/>
              </a:rPr>
              <a:t>. </a:t>
            </a:r>
            <a:r>
              <a:rPr lang="en-US" altLang="zh-CN" sz="2200" b="1" i="1">
                <a:latin typeface="Times New Roman" panose="02020603050405020304" charset="0"/>
                <a:cs typeface="Times New Roman" panose="02020603050405020304" charset="0"/>
              </a:rPr>
              <a:t>Conversely</a:t>
            </a:r>
            <a:r>
              <a:rPr lang="en-US" altLang="zh-CN" sz="2200" i="1">
                <a:latin typeface="Times New Roman" panose="02020603050405020304" charset="0"/>
                <a:cs typeface="Times New Roman" panose="02020603050405020304" charset="0"/>
              </a:rPr>
              <a:t>, the time people spend in residential places increases by 13.63%. </a:t>
            </a:r>
            <a:r>
              <a:rPr lang="en-US" altLang="zh-CN" sz="2200" b="1" i="1">
                <a:latin typeface="Times New Roman" panose="02020603050405020304" charset="0"/>
                <a:cs typeface="Times New Roman" panose="02020603050405020304" charset="0"/>
              </a:rPr>
              <a:t>Meanwhile</a:t>
            </a:r>
            <a:r>
              <a:rPr lang="en-US" altLang="zh-CN" sz="2200" i="1">
                <a:latin typeface="Times New Roman" panose="02020603050405020304" charset="0"/>
                <a:cs typeface="Times New Roman" panose="02020603050405020304" charset="0"/>
              </a:rPr>
              <a:t>, when HCD increases by 0.1, the number of visitors to RAR places reduces by 16.06%, </a:t>
            </a:r>
            <a:r>
              <a:rPr lang="en-US" altLang="zh-CN" sz="2200" b="1" i="1">
                <a:latin typeface="Times New Roman" panose="02020603050405020304" charset="0"/>
                <a:cs typeface="Times New Roman" panose="02020603050405020304" charset="0"/>
              </a:rPr>
              <a:t>while </a:t>
            </a:r>
            <a:r>
              <a:rPr lang="en-US" altLang="zh-CN" sz="2200" i="1">
                <a:latin typeface="Times New Roman" panose="02020603050405020304" charset="0"/>
                <a:cs typeface="Times New Roman" panose="02020603050405020304" charset="0"/>
              </a:rPr>
              <a:t>TS and workplaces decrease by 11.31% and 9.27%, respectively.</a:t>
            </a:r>
            <a:r>
              <a:rPr lang="en-US" altLang="zh-CN" sz="2200" b="1" i="1">
                <a:latin typeface="Times New Roman" panose="02020603050405020304" charset="0"/>
                <a:cs typeface="Times New Roman" panose="02020603050405020304" charset="0"/>
              </a:rPr>
              <a:t> Additionally</a:t>
            </a:r>
            <a:r>
              <a:rPr lang="en-US" altLang="zh-CN" sz="2200" i="1">
                <a:latin typeface="Times New Roman" panose="02020603050405020304" charset="0"/>
                <a:cs typeface="Times New Roman" panose="02020603050405020304" charset="0"/>
              </a:rPr>
              <a:t>, the time people spend in residential places increases by 5.21%.</a:t>
            </a:r>
            <a:endParaRPr lang="en-US" altLang="zh-CN" sz="22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 In cluster 2, </a:t>
            </a:r>
            <a:r>
              <a:rPr lang="en-US" altLang="zh-CN" sz="2200" b="1" i="1">
                <a:latin typeface="Times New Roman" panose="02020603050405020304" charset="0"/>
                <a:cs typeface="Times New Roman" panose="02020603050405020304" charset="0"/>
              </a:rPr>
              <a:t>when </a:t>
            </a:r>
            <a:r>
              <a:rPr lang="en-US" altLang="zh-CN" sz="2200" i="1">
                <a:latin typeface="Times New Roman" panose="02020603050405020304" charset="0"/>
                <a:cs typeface="Times New Roman" panose="02020603050405020304" charset="0"/>
              </a:rPr>
              <a:t>HCC increases by 0.01, the number of visitors to RAR places decreases by an average of 10.94%, </a:t>
            </a:r>
            <a:r>
              <a:rPr lang="en-US" altLang="zh-CN" sz="2200" b="1" i="1">
                <a:latin typeface="Times New Roman" panose="02020603050405020304" charset="0"/>
                <a:cs typeface="Times New Roman" panose="02020603050405020304" charset="0"/>
              </a:rPr>
              <a:t>while</a:t>
            </a:r>
            <a:r>
              <a:rPr lang="en-US" altLang="zh-CN" sz="2200" i="1">
                <a:latin typeface="Times New Roman" panose="02020603050405020304" charset="0"/>
                <a:cs typeface="Times New Roman" panose="02020603050405020304" charset="0"/>
              </a:rPr>
              <a:t> TS and workplaces decrease by 14.05% and 3.64%, respectively. </a:t>
            </a:r>
            <a:r>
              <a:rPr lang="en-US" altLang="zh-CN" sz="2200" b="1" i="1">
                <a:latin typeface="Times New Roman" panose="02020603050405020304" charset="0"/>
                <a:cs typeface="Times New Roman" panose="02020603050405020304" charset="0"/>
              </a:rPr>
              <a:t>In contrast</a:t>
            </a:r>
            <a:r>
              <a:rPr lang="en-US" altLang="zh-CN" sz="2200" i="1">
                <a:latin typeface="Times New Roman" panose="02020603050405020304" charset="0"/>
                <a:cs typeface="Times New Roman" panose="02020603050405020304" charset="0"/>
              </a:rPr>
              <a:t>, the time people spend in residential places increases by 5.28%. </a:t>
            </a:r>
            <a:r>
              <a:rPr lang="en-US" altLang="zh-CN" sz="2200" b="1" i="1">
                <a:latin typeface="Times New Roman" panose="02020603050405020304" charset="0"/>
                <a:cs typeface="Times New Roman" panose="02020603050405020304" charset="0"/>
              </a:rPr>
              <a:t>Furthermore</a:t>
            </a:r>
            <a:r>
              <a:rPr lang="en-US" altLang="zh-CN" sz="2200" i="1">
                <a:latin typeface="Times New Roman" panose="02020603050405020304" charset="0"/>
                <a:cs typeface="Times New Roman" panose="02020603050405020304" charset="0"/>
              </a:rPr>
              <a:t>, </a:t>
            </a:r>
            <a:r>
              <a:rPr lang="en-US" altLang="zh-CN" sz="2200" b="1" i="1">
                <a:latin typeface="Times New Roman" panose="02020603050405020304" charset="0"/>
                <a:cs typeface="Times New Roman" panose="02020603050405020304" charset="0"/>
              </a:rPr>
              <a:t>when</a:t>
            </a:r>
            <a:r>
              <a:rPr lang="en-US" altLang="zh-CN" sz="2200" i="1">
                <a:latin typeface="Times New Roman" panose="02020603050405020304" charset="0"/>
                <a:cs typeface="Times New Roman" panose="02020603050405020304" charset="0"/>
              </a:rPr>
              <a:t> HCD increases by 0.01, the number of visitors to RAR places decreases by 34.01%, </a:t>
            </a:r>
            <a:r>
              <a:rPr lang="en-US" altLang="zh-CN" sz="2200" b="1" i="1">
                <a:latin typeface="Times New Roman" panose="02020603050405020304" charset="0"/>
                <a:cs typeface="Times New Roman" panose="02020603050405020304" charset="0"/>
              </a:rPr>
              <a:t>while </a:t>
            </a:r>
            <a:r>
              <a:rPr lang="en-US" altLang="zh-CN" sz="2200" i="1">
                <a:latin typeface="Times New Roman" panose="02020603050405020304" charset="0"/>
                <a:cs typeface="Times New Roman" panose="02020603050405020304" charset="0"/>
              </a:rPr>
              <a:t>TS and workplaces decrease by 32.28% and 3.71%, respectively. </a:t>
            </a:r>
            <a:r>
              <a:rPr lang="en-US" altLang="zh-CN" sz="2200" b="1" i="1">
                <a:latin typeface="Times New Roman" panose="02020603050405020304" charset="0"/>
                <a:cs typeface="Times New Roman" panose="02020603050405020304" charset="0"/>
              </a:rPr>
              <a:t>Additionally</a:t>
            </a:r>
            <a:r>
              <a:rPr lang="en-US" altLang="zh-CN" sz="2200" i="1">
                <a:latin typeface="Times New Roman" panose="02020603050405020304" charset="0"/>
                <a:cs typeface="Times New Roman" panose="02020603050405020304" charset="0"/>
              </a:rPr>
              <a:t>, the time people spend in residential places increases by 8.97%.</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796925"/>
            <a:ext cx="898461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How to Present the Limitations of the Research</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494790"/>
            <a:ext cx="9342120" cy="2399665"/>
          </a:xfrm>
          <a:prstGeom prst="rect">
            <a:avLst/>
          </a:prstGeom>
          <a:noFill/>
        </p:spPr>
        <p:txBody>
          <a:bodyPr wrap="square" rtlCol="0">
            <a:spAutoFit/>
          </a:bodyPr>
          <a:lstStyle/>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It is inevitable to have limitations in the study, which leaves room for future exploration. The key is to recognize the limitations and give suggestions over how to overcome them in the future. In the following example, the limitations of the study are interwoven with the suggestions for the future research:</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760095" y="613410"/>
            <a:ext cx="10654030" cy="5593080"/>
          </a:xfrm>
          <a:prstGeom prst="rect">
            <a:avLst/>
          </a:prstGeom>
          <a:noFill/>
        </p:spPr>
        <p:txBody>
          <a:bodyPr wrap="square" rtlCol="0">
            <a:spAutoFit/>
          </a:bodyPr>
          <a:lstStyle/>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This study has certain limitations regarding appropriate sample selection, </a:t>
            </a:r>
            <a:r>
              <a:rPr lang="en-US" altLang="zh-CN" sz="2200" b="1" i="1">
                <a:latin typeface="Times New Roman" panose="02020603050405020304" charset="0"/>
                <a:cs typeface="Times New Roman" panose="02020603050405020304" charset="0"/>
              </a:rPr>
              <a:t>but can be improved in the future</a:t>
            </a:r>
            <a:r>
              <a:rPr lang="en-US" altLang="zh-CN" sz="2200" i="1">
                <a:latin typeface="Times New Roman" panose="02020603050405020304" charset="0"/>
                <a:cs typeface="Times New Roman" panose="02020603050405020304" charset="0"/>
              </a:rPr>
              <a:t> using the Mturk or other sources to target a specific sampling frame. Moreover, the experience factor of these technologies, such as immersive, </a:t>
            </a:r>
            <a:r>
              <a:rPr lang="en-US" altLang="zh-CN" sz="2200" b="1" i="1">
                <a:latin typeface="Times New Roman" panose="02020603050405020304" charset="0"/>
                <a:cs typeface="Times New Roman" panose="02020603050405020304" charset="0"/>
              </a:rPr>
              <a:t>can be better evaluated</a:t>
            </a:r>
            <a:r>
              <a:rPr lang="en-US" altLang="zh-CN" sz="2200" i="1">
                <a:latin typeface="Times New Roman" panose="02020603050405020304" charset="0"/>
                <a:cs typeface="Times New Roman" panose="02020603050405020304" charset="0"/>
              </a:rPr>
              <a:t> in an experimental design; therefore, this research </a:t>
            </a:r>
            <a:r>
              <a:rPr lang="en-US" altLang="zh-CN" sz="2200" b="1" i="1">
                <a:latin typeface="Times New Roman" panose="02020603050405020304" charset="0"/>
                <a:cs typeface="Times New Roman" panose="02020603050405020304" charset="0"/>
              </a:rPr>
              <a:t>recommends</a:t>
            </a:r>
            <a:r>
              <a:rPr lang="en-US" altLang="zh-CN" sz="2200" i="1">
                <a:latin typeface="Times New Roman" panose="02020603050405020304" charset="0"/>
                <a:cs typeface="Times New Roman" panose="02020603050405020304" charset="0"/>
              </a:rPr>
              <a:t> conducting causal studies to replicate or validate these results. In addition, this research is limited to exploring only informational, social, and psychological influences. </a:t>
            </a:r>
            <a:r>
              <a:rPr lang="en-US" altLang="zh-CN" sz="2200" b="1" i="1">
                <a:latin typeface="Times New Roman" panose="02020603050405020304" charset="0"/>
                <a:cs typeface="Times New Roman" panose="02020603050405020304" charset="0"/>
              </a:rPr>
              <a:t>Future research may consider other predictors</a:t>
            </a:r>
            <a:r>
              <a:rPr lang="en-US" altLang="zh-CN" sz="2200" i="1">
                <a:latin typeface="Times New Roman" panose="02020603050405020304" charset="0"/>
                <a:cs typeface="Times New Roman" panose="02020603050405020304" charset="0"/>
              </a:rPr>
              <a:t>, such as the economic and socio-cultural factors of regenerative tourism intention. Furthermore, the research is based on a single issue, and the findings may not be generalizable to immersive and metaverse-based promotional contents about other concerns. </a:t>
            </a:r>
            <a:r>
              <a:rPr lang="en-US" altLang="zh-CN" sz="2200" b="1" i="1">
                <a:latin typeface="Times New Roman" panose="02020603050405020304" charset="0"/>
                <a:cs typeface="Times New Roman" panose="02020603050405020304" charset="0"/>
              </a:rPr>
              <a:t>Future research is required to explore learning impacts</a:t>
            </a:r>
            <a:r>
              <a:rPr lang="en-US" altLang="zh-CN" sz="2200" i="1">
                <a:latin typeface="Times New Roman" panose="02020603050405020304" charset="0"/>
                <a:cs typeface="Times New Roman" panose="02020603050405020304" charset="0"/>
              </a:rPr>
              <a:t> as a response to these contents about other issues, such as health awareness or climate change. Lastly, </a:t>
            </a:r>
            <a:r>
              <a:rPr lang="en-US" altLang="zh-CN" sz="2200" b="1" i="1">
                <a:latin typeface="Times New Roman" panose="02020603050405020304" charset="0"/>
                <a:cs typeface="Times New Roman" panose="02020603050405020304" charset="0"/>
              </a:rPr>
              <a:t>future studies may ensure steps</a:t>
            </a:r>
            <a:r>
              <a:rPr lang="en-US" altLang="zh-CN" sz="2200" i="1">
                <a:latin typeface="Times New Roman" panose="02020603050405020304" charset="0"/>
                <a:cs typeface="Times New Roman" panose="02020603050405020304" charset="0"/>
              </a:rPr>
              <a:t> to reduce social desirability bias.</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395095" y="1268095"/>
            <a:ext cx="9342120" cy="2399665"/>
          </a:xfrm>
          <a:prstGeom prst="rect">
            <a:avLst/>
          </a:prstGeom>
          <a:noFill/>
        </p:spPr>
        <p:txBody>
          <a:bodyPr wrap="square" rtlCol="0">
            <a:spAutoFit/>
          </a:bodyPr>
          <a:p>
            <a:pPr indent="609600" algn="just" fontAlgn="auto">
              <a:lnSpc>
                <a:spcPct val="125000"/>
              </a:lnSpc>
              <a:buClrTx/>
              <a:buSzTx/>
              <a:buFontTx/>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Model verbs like “can” and “may” are often used in this part, to suggest the possibilities in the future research. Also, the different results based on better methodology or design are out of speculation rather than facts, which means that the subjunctive mood is often used, as indicated by the use of “could”, “would” and “might”.</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760095" y="322580"/>
            <a:ext cx="10734675" cy="6196965"/>
          </a:xfrm>
          <a:prstGeom prst="rect">
            <a:avLst/>
          </a:prstGeom>
          <a:noFill/>
        </p:spPr>
        <p:txBody>
          <a:bodyPr wrap="square" rtlCol="0">
            <a:spAutoFit/>
          </a:bodyPr>
          <a:lstStyle/>
          <a:p>
            <a:pPr indent="0" algn="just" fontAlgn="auto">
              <a:lnSpc>
                <a:spcPct val="125000"/>
              </a:lnSpc>
            </a:pPr>
            <a:r>
              <a:rPr lang="en-US" altLang="zh-CN" sz="2200" b="1">
                <a:solidFill>
                  <a:srgbClr val="4472D0"/>
                </a:solidFill>
                <a:latin typeface="Times New Roman" panose="02020603050405020304" charset="0"/>
                <a:cs typeface="Times New Roman" panose="02020603050405020304" charset="0"/>
                <a:sym typeface="+mn-ea"/>
              </a:rPr>
              <a:t>Example</a:t>
            </a:r>
            <a:endParaRPr lang="en-US" altLang="zh-CN" sz="2200" b="1" i="1">
              <a:latin typeface="Times New Roman" panose="02020603050405020304" charset="0"/>
              <a:cs typeface="Times New Roman" panose="02020603050405020304" charset="0"/>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b="1" i="1">
                <a:latin typeface="Times New Roman" panose="02020603050405020304" charset="0"/>
                <a:cs typeface="Times New Roman" panose="02020603050405020304" charset="0"/>
              </a:rPr>
              <a:t>The present design </a:t>
            </a:r>
            <a:r>
              <a:rPr lang="en-US" altLang="zh-CN" sz="2200" i="1">
                <a:latin typeface="Times New Roman" panose="02020603050405020304" charset="0"/>
                <a:cs typeface="Times New Roman" panose="02020603050405020304" charset="0"/>
              </a:rPr>
              <a:t>of water responsive simulated leaf stomata </a:t>
            </a:r>
            <a:r>
              <a:rPr lang="en-US" altLang="zh-CN" sz="2200" b="1" i="1">
                <a:latin typeface="Times New Roman" panose="02020603050405020304" charset="0"/>
                <a:cs typeface="Times New Roman" panose="02020603050405020304" charset="0"/>
              </a:rPr>
              <a:t>can be further modified</a:t>
            </a:r>
            <a:r>
              <a:rPr lang="en-US" altLang="zh-CN" sz="2200" i="1">
                <a:latin typeface="Times New Roman" panose="02020603050405020304" charset="0"/>
                <a:cs typeface="Times New Roman" panose="02020603050405020304" charset="0"/>
              </a:rPr>
              <a:t> by reducing the stomata dimensions and automating the hydrogel coatings on the surface of the fabric or membrane. If the pore/slit dimension is reduced to a micro-size, the fabric or membrane </a:t>
            </a:r>
            <a:r>
              <a:rPr lang="en-US" altLang="zh-CN" sz="2200" b="1" i="1">
                <a:latin typeface="Times New Roman" panose="02020603050405020304" charset="0"/>
                <a:cs typeface="Times New Roman" panose="02020603050405020304" charset="0"/>
              </a:rPr>
              <a:t>would have a greater barrier protection</a:t>
            </a:r>
            <a:r>
              <a:rPr lang="en-US" altLang="zh-CN" sz="2200" i="1">
                <a:latin typeface="Times New Roman" panose="02020603050405020304" charset="0"/>
                <a:cs typeface="Times New Roman" panose="02020603050405020304" charset="0"/>
              </a:rPr>
              <a:t> and hence the heat retention and water repellency when the pores/slits are closed, and the size of the opening slits/pores </a:t>
            </a:r>
            <a:r>
              <a:rPr lang="en-US" altLang="zh-CN" sz="2200" b="1" i="1">
                <a:latin typeface="Times New Roman" panose="02020603050405020304" charset="0"/>
                <a:cs typeface="Times New Roman" panose="02020603050405020304" charset="0"/>
              </a:rPr>
              <a:t>might also be more controllable.</a:t>
            </a:r>
            <a:r>
              <a:rPr lang="en-US" altLang="zh-CN" sz="2200" i="1">
                <a:latin typeface="Times New Roman" panose="02020603050405020304" charset="0"/>
                <a:cs typeface="Times New Roman" panose="02020603050405020304" charset="0"/>
              </a:rPr>
              <a:t> While cutting slits in the fabric may adversely affect its mechanical properties to some extent, it</a:t>
            </a:r>
            <a:r>
              <a:rPr lang="en-US" altLang="zh-CN" sz="2200" b="1" i="1">
                <a:latin typeface="Times New Roman" panose="02020603050405020304" charset="0"/>
                <a:cs typeface="Times New Roman" panose="02020603050405020304" charset="0"/>
              </a:rPr>
              <a:t> should be acceptable</a:t>
            </a:r>
            <a:r>
              <a:rPr lang="en-US" altLang="zh-CN" sz="2200" i="1">
                <a:latin typeface="Times New Roman" panose="02020603050405020304" charset="0"/>
                <a:cs typeface="Times New Roman" panose="02020603050405020304" charset="0"/>
              </a:rPr>
              <a:t> as laser cut slits are very common in sportswear and fashion apparel. </a:t>
            </a:r>
            <a:r>
              <a:rPr lang="en-US" altLang="zh-CN" sz="2200" b="1" i="1">
                <a:latin typeface="Times New Roman" panose="02020603050405020304" charset="0"/>
                <a:cs typeface="Times New Roman" panose="02020603050405020304" charset="0"/>
              </a:rPr>
              <a:t>In the future, one can also consider </a:t>
            </a:r>
            <a:r>
              <a:rPr lang="en-US" altLang="zh-CN" sz="2200" i="1">
                <a:latin typeface="Times New Roman" panose="02020603050405020304" charset="0"/>
                <a:cs typeface="Times New Roman" panose="02020603050405020304" charset="0"/>
              </a:rPr>
              <a:t>creating the holes or slits during the fabric manufacturing process and treat their adjacent areas with the responsive hydrogel materials in order to eliminate any potential problems related to the mechanical properties of the fabric. Finally, to commercialize the new development, </a:t>
            </a:r>
            <a:r>
              <a:rPr lang="en-US" altLang="zh-CN" sz="2200" b="1" i="1">
                <a:latin typeface="Times New Roman" panose="02020603050405020304" charset="0"/>
                <a:cs typeface="Times New Roman" panose="02020603050405020304" charset="0"/>
              </a:rPr>
              <a:t>it is also desirable to </a:t>
            </a:r>
            <a:r>
              <a:rPr lang="en-US" altLang="zh-CN" sz="2200" i="1">
                <a:latin typeface="Times New Roman" panose="02020603050405020304" charset="0"/>
                <a:cs typeface="Times New Roman" panose="02020603050405020304" charset="0"/>
              </a:rPr>
              <a:t>scale up the coating process, which </a:t>
            </a:r>
            <a:r>
              <a:rPr lang="en-US" altLang="zh-CN" sz="2200" b="1" i="1">
                <a:latin typeface="Times New Roman" panose="02020603050405020304" charset="0"/>
                <a:cs typeface="Times New Roman" panose="02020603050405020304" charset="0"/>
              </a:rPr>
              <a:t>could</a:t>
            </a:r>
            <a:r>
              <a:rPr lang="en-US" altLang="zh-CN" sz="2200" i="1">
                <a:latin typeface="Times New Roman" panose="02020603050405020304" charset="0"/>
                <a:cs typeface="Times New Roman" panose="02020603050405020304" charset="0"/>
              </a:rPr>
              <a:t> possibly be achieved by means of either screen or digital printing, which </a:t>
            </a:r>
            <a:r>
              <a:rPr lang="en-US" altLang="zh-CN" sz="2200" b="1" i="1">
                <a:latin typeface="Times New Roman" panose="02020603050405020304" charset="0"/>
                <a:cs typeface="Times New Roman" panose="02020603050405020304" charset="0"/>
              </a:rPr>
              <a:t>would also greatly simplif</a:t>
            </a:r>
            <a:r>
              <a:rPr lang="en-US" altLang="zh-CN" sz="2200" b="1" i="1">
                <a:latin typeface="Times New Roman" panose="02020603050405020304" charset="0"/>
                <a:cs typeface="Times New Roman" panose="02020603050405020304" charset="0"/>
              </a:rPr>
              <a:t>y the process</a:t>
            </a:r>
            <a:r>
              <a:rPr lang="en-US" altLang="zh-CN" sz="2200" i="1">
                <a:latin typeface="Times New Roman" panose="02020603050405020304" charset="0"/>
                <a:cs typeface="Times New Roman" panose="02020603050405020304" charset="0"/>
              </a:rPr>
              <a:t> by depositing the hydrogels in the desired regions without the need for the pre-templating procedure.</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776605" y="955040"/>
            <a:ext cx="104870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l" fontAlgn="auto"/>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Bibliometric analysis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Through the bibliometric analysis, two major clusters can be identified in Figure 2. The cluster on the left has a clear focus on emissions and mainly focuses on terms and issues related to climatic impacts and sustainability implications of tourism, while the one on the right focuses on key economic issues related to tourism. The cluster on the right has a clear focus on economic issues and has links between tourism-led growth and environmental degradation. The term “tourism” has co-occurred frequently with CO2 emissions and climate change, indicating ample research on evidence of tourism’s impacts on climate change and mitigation policies (Akadiri et al., 2020; Lenzen et al., 2018; Rico et al., 2019).</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59435"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1701800" y="754380"/>
            <a:ext cx="9090660" cy="5063490"/>
          </a:xfrm>
          <a:prstGeom prst="rect">
            <a:avLst/>
          </a:prstGeom>
        </p:spPr>
      </p:pic>
      <p:sp>
        <p:nvSpPr>
          <p:cNvPr id="4" name="文本框 3"/>
          <p:cNvSpPr txBox="1"/>
          <p:nvPr/>
        </p:nvSpPr>
        <p:spPr>
          <a:xfrm>
            <a:off x="3092450" y="5932170"/>
            <a:ext cx="6581775" cy="398780"/>
          </a:xfrm>
          <a:prstGeom prst="rect">
            <a:avLst/>
          </a:prstGeom>
          <a:noFill/>
        </p:spPr>
        <p:txBody>
          <a:bodyPr wrap="square" rtlCol="0">
            <a:spAutoFit/>
          </a:bodyPr>
          <a:p>
            <a:r>
              <a:rPr lang="en-US" altLang="zh-CN" sz="2000">
                <a:latin typeface="Times New Roman" panose="02020603050405020304" charset="0"/>
                <a:cs typeface="Times New Roman" panose="02020603050405020304" charset="0"/>
              </a:rPr>
              <a:t>Figure 2 The Output of the Term Co-occurrence Analysis</a:t>
            </a:r>
            <a:endParaRPr lang="en-US" altLang="zh-CN" sz="2000">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addition, there are relatively strong connections between tourism and terms such as ecological footprint (total link strength value of 201), pollution (total link strength value of 196), and environmental sustainability (total link strength value of 318). This is indicative of the ecological impacts of the tourism sector that have been discussed in the literature (Lee &amp; Chen, 2021; Ozturk et al., 2016). As for issues related to the nexus between tourism and CO2 emissions/climate change, strong connections with transportation-related terms (e.g., mobility, transport, aviation) and terms related to energy consumption and renewable energy demonstrate the significant roles of the energy and transportation sectors in contributing to tourism-related emissions (Spasojevic et al., 2018). Tourism-related air and land transportation accounts for about 10% of the annual global CO2emissions (Bella, 2018). Accordingly, sustainable tourism initiatives should enhance the efficiency of these sectors in contributing to climate change mitigation.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0" name="矩形: 圆角 36"/>
          <p:cNvSpPr/>
          <p:nvPr>
            <p:custDataLst>
              <p:tags r:id="rId2"/>
            </p:custDataLst>
          </p:nvPr>
        </p:nvSpPr>
        <p:spPr>
          <a:xfrm>
            <a:off x="775335" y="868680"/>
            <a:ext cx="10702290" cy="549529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addition, promoting travel to closer destinations and further investment in public transportation networks may also contribute to reducing travel-related emissions. Another likely influential actor is the hospitality industry, which could be water and energy intensive (Cazcarro et al., 2014; Chen, 2019). The term “water resources” has relatively co-occurred less frequently with other terms. This may indicate that existing research is mainly focused on energy-related issues. In addition to their significance for climate change adaptation, water resources also have links to energy resilience (through the water-energy nexus) and deserve further attention. Therefore, both energy and water consumption should be considered in studying enhanced management practices for optimizing the sustainability performance of hotels. Overall, it is evident that sustainable and responsible tourism is needed to reduce CO2 emissions, to ensure the conservation of ecosystem services, and to minimize the ecological footprint.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1" name="矩形: 圆角 36"/>
          <p:cNvSpPr/>
          <p:nvPr>
            <p:custDataLst>
              <p:tags r:id="rId2"/>
            </p:custDataLst>
          </p:nvPr>
        </p:nvSpPr>
        <p:spPr>
          <a:xfrm>
            <a:off x="713740" y="725805"/>
            <a:ext cx="10487025" cy="565023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sym typeface="+mn-ea"/>
            </a:endParaRPr>
          </a:p>
          <a:p>
            <a:pPr indent="609600" algn="just" fontAlgn="auto">
              <a:lnSpc>
                <a:spcPct val="120000"/>
              </a:lnSpc>
              <a:extLst>
                <a:ext uri="{35155182-B16C-46BC-9424-99874614C6A1}">
                  <wpsdc:indentchars xmlns:wpsdc="http://www.wps.cn/officeDocument/2017/drawingmlCustomData" val="200" checksum="4158780845"/>
                </a:ext>
              </a:extLst>
            </a:pPr>
            <a:endParaRPr lang="en-US" altLang="zh-CN" sz="2400">
              <a:solidFill>
                <a:schemeClr val="tx2"/>
              </a:solidFill>
              <a:latin typeface="Times New Roman" panose="02020603050405020304" charset="0"/>
              <a:cs typeface="Times New Roman" panose="02020603050405020304" charset="0"/>
              <a:sym typeface="+mn-ea"/>
            </a:endParaRPr>
          </a:p>
          <a:p>
            <a:pPr indent="609600" algn="just" fontAlgn="auto">
              <a:lnSpc>
                <a:spcPct val="120000"/>
              </a:lnSpc>
              <a:extLst>
                <a:ext uri="{35155182-B16C-46BC-9424-99874614C6A1}">
                  <wpsdc:indentchars xmlns:wpsdc="http://www.wps.cn/officeDocument/2017/drawingmlCustomData" val="200" checksum="4158780845"/>
                </a:ext>
              </a:extLst>
            </a:pPr>
            <a:r>
              <a:rPr lang="en-US" altLang="zh-CN" sz="2400">
                <a:solidFill>
                  <a:schemeClr val="tx2"/>
                </a:solidFill>
                <a:latin typeface="Times New Roman" panose="02020603050405020304" charset="0"/>
                <a:cs typeface="Times New Roman" panose="02020603050405020304" charset="0"/>
                <a:sym typeface="+mn-ea"/>
              </a:rPr>
              <a:t> The cluster on the right revealing the causality between tourism flow and different variables such as economic growth, financial development, income growth, energy consumption, and environmental pollution has been studied in the literature using various economic methods, such as co-integration and time series analysis (Bella, 2018; Ozturk et al., 2016). There is consensus in the literature that tourism development can lead to economic growth, but this could have significant impacts on the environment (Ozturk et al., 2016; Zaman et al., 2016). Figure 2 shows that the term “Kuznets curve” has occurred frequently in the tourism literature. Indeed, there is a vast body of research from different countries that examines the validity of the environmental Kuznets curve hypothesis in the context of tourism-led development (Bella, 2018; Ozturk et al., 2016; Zaman et al., 2016).</a:t>
            </a:r>
            <a:endParaRPr lang="en-US" altLang="zh-CN" sz="2400">
              <a:solidFill>
                <a:schemeClr val="tx2"/>
              </a:solidFill>
              <a:latin typeface="Times New Roman" panose="02020603050405020304" charset="0"/>
              <a:cs typeface="Times New Roman" panose="02020603050405020304" charset="0"/>
              <a:sym typeface="+mn-ea"/>
            </a:endParaRPr>
          </a:p>
          <a:p>
            <a:pPr indent="457200" algn="just" fontAlgn="auto">
              <a:lnSpc>
                <a:spcPct val="120000"/>
              </a:lnSpc>
              <a:extLst>
                <a:ext uri="{35155182-B16C-46BC-9424-99874614C6A1}">
                  <wpsdc:indentchars xmlns:wpsdc="http://www.wps.cn/officeDocument/2017/drawingmlCustomData" val="200" checksum="59296752"/>
                </a:ext>
              </a:extLst>
            </a:pPr>
            <a:endParaRPr lang="en-US" altLang="zh-CN">
              <a:solidFill>
                <a:schemeClr val="tx2"/>
              </a:solidFill>
              <a:latin typeface="Times New Roman" panose="02020603050405020304" charset="0"/>
              <a:cs typeface="Times New Roman" panose="02020603050405020304" charset="0"/>
            </a:endParaRPr>
          </a:p>
          <a:p>
            <a:pPr algn="just"/>
            <a:endParaRPr lang="en-US" altLang="zh-CN"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1"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TABLE_ENDDRAG_ORIGIN_RECT" val="707*377"/>
  <p:tag name="TABLE_ENDDRAG_RECT" val="135*121*707*377"/>
</p:tagLst>
</file>

<file path=ppt/tags/tag17.xml><?xml version="1.0" encoding="utf-8"?>
<p:tagLst xmlns:p="http://schemas.openxmlformats.org/presentationml/2006/main">
  <p:tag name="TABLE_ENDDRAG_ORIGIN_RECT" val="707*377"/>
  <p:tag name="TABLE_ENDDRAG_RECT" val="135*121*707*377"/>
</p:tagLst>
</file>

<file path=ppt/tags/tag18.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3.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4.xml><?xml version="1.0" encoding="utf-8"?>
<p:tagLst xmlns:p="http://schemas.openxmlformats.org/presentationml/2006/main">
  <p:tag name="TABLE_ENDDRAG_ORIGIN_RECT" val="818*479"/>
  <p:tag name="TABLE_ENDDRAG_RECT" val="69*46*818*479"/>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32338</Words>
  <Application>WPS 演示</Application>
  <PresentationFormat>宽屏</PresentationFormat>
  <Paragraphs>429</Paragraphs>
  <Slides>49</Slides>
  <Notes>10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49</vt:i4>
      </vt:variant>
    </vt:vector>
  </HeadingPairs>
  <TitlesOfParts>
    <vt:vector size="67"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Arial</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332</cp:revision>
  <dcterms:created xsi:type="dcterms:W3CDTF">2021-05-06T02:24:00Z</dcterms:created>
  <dcterms:modified xsi:type="dcterms:W3CDTF">2025-01-08T00:50:39Z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B767C3C25CFA4642873092CD00CB34B8_13</vt:lpwstr>
  </property>
  <property fmtid="{D5CDD505-2E9C-101B-9397-08002B2CF9AE}" pid="3" name="KSOProductBuildVer">
    <vt:lpwstr>2052-12.1.0.19770</vt:lpwstr>
  </property>
</Properties>
</file>