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352" r:id="rId4"/>
    <p:sldId id="307" r:id="rId6"/>
    <p:sldId id="380" r:id="rId7"/>
    <p:sldId id="524" r:id="rId8"/>
    <p:sldId id="721" r:id="rId9"/>
    <p:sldId id="542" r:id="rId10"/>
    <p:sldId id="541" r:id="rId11"/>
    <p:sldId id="590" r:id="rId12"/>
    <p:sldId id="670" r:id="rId13"/>
    <p:sldId id="591" r:id="rId14"/>
    <p:sldId id="592" r:id="rId15"/>
    <p:sldId id="593" r:id="rId16"/>
    <p:sldId id="594" r:id="rId17"/>
    <p:sldId id="671" r:id="rId18"/>
    <p:sldId id="385" r:id="rId19"/>
    <p:sldId id="447" r:id="rId20"/>
    <p:sldId id="639" r:id="rId21"/>
    <p:sldId id="672" r:id="rId22"/>
    <p:sldId id="640" r:id="rId23"/>
    <p:sldId id="641" r:id="rId24"/>
    <p:sldId id="673" r:id="rId25"/>
    <p:sldId id="642" r:id="rId26"/>
    <p:sldId id="643" r:id="rId27"/>
    <p:sldId id="644" r:id="rId28"/>
    <p:sldId id="384" r:id="rId29"/>
    <p:sldId id="648" r:id="rId30"/>
    <p:sldId id="528" r:id="rId31"/>
    <p:sldId id="386" r:id="rId32"/>
    <p:sldId id="722" r:id="rId33"/>
    <p:sldId id="723" r:id="rId34"/>
    <p:sldId id="724" r:id="rId35"/>
    <p:sldId id="779" r:id="rId36"/>
    <p:sldId id="414" r:id="rId37"/>
    <p:sldId id="725" r:id="rId38"/>
    <p:sldId id="726" r:id="rId39"/>
    <p:sldId id="727" r:id="rId40"/>
    <p:sldId id="733" r:id="rId41"/>
    <p:sldId id="416" r:id="rId42"/>
    <p:sldId id="728" r:id="rId43"/>
    <p:sldId id="530" r:id="rId44"/>
    <p:sldId id="729" r:id="rId45"/>
    <p:sldId id="730" r:id="rId46"/>
    <p:sldId id="419" r:id="rId47"/>
    <p:sldId id="654" r:id="rId48"/>
    <p:sldId id="655" r:id="rId49"/>
    <p:sldId id="656" r:id="rId50"/>
    <p:sldId id="422" r:id="rId51"/>
    <p:sldId id="657" r:id="rId52"/>
    <p:sldId id="658" r:id="rId53"/>
    <p:sldId id="660" r:id="rId54"/>
    <p:sldId id="661" r:id="rId55"/>
    <p:sldId id="662" r:id="rId56"/>
    <p:sldId id="664" r:id="rId57"/>
    <p:sldId id="665" r:id="rId58"/>
    <p:sldId id="666" r:id="rId59"/>
    <p:sldId id="659" r:id="rId60"/>
    <p:sldId id="551" r:id="rId61"/>
    <p:sldId id="667" r:id="rId62"/>
    <p:sldId id="731" r:id="rId63"/>
    <p:sldId id="732" r:id="rId64"/>
    <p:sldId id="668" r:id="rId65"/>
    <p:sldId id="669" r:id="rId66"/>
    <p:sldId id="446" r:id="rId6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07" userDrawn="1">
          <p15:clr>
            <a:srgbClr val="A4A3A4"/>
          </p15:clr>
        </p15:guide>
        <p15:guide id="2" pos="382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BC0D1"/>
    <a:srgbClr val="C5CDD8"/>
    <a:srgbClr val="F7C2AD"/>
    <a:srgbClr val="EBE0E4"/>
    <a:srgbClr val="E6E0E2"/>
    <a:srgbClr val="ADC0D1"/>
    <a:srgbClr val="F3D3BC"/>
    <a:srgbClr val="AAC2AC"/>
    <a:srgbClr val="CAD0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678" autoAdjust="0"/>
    <p:restoredTop sz="95376" autoAdjust="0"/>
  </p:normalViewPr>
  <p:slideViewPr>
    <p:cSldViewPr snapToGrid="0" showGuides="1">
      <p:cViewPr varScale="1">
        <p:scale>
          <a:sx n="76" d="100"/>
          <a:sy n="76" d="100"/>
        </p:scale>
        <p:origin x="80" y="488"/>
      </p:cViewPr>
      <p:guideLst>
        <p:guide orient="horz" pos="4107"/>
        <p:guide pos="3825"/>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0" Type="http://schemas.openxmlformats.org/officeDocument/2006/relationships/tableStyles" Target="tableStyles.xml"/><Relationship Id="rId7" Type="http://schemas.openxmlformats.org/officeDocument/2006/relationships/slide" Target="slides/slide3.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42EECD6D-6B2D-4EAC-B2D7-F3E654A2C61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8EDF74A8-11B3-43D8-A79C-785081DA01B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
        <p:nvSpPr>
          <p:cNvPr id="7" name="TextBox 6"/>
          <p:cNvSpPr txBox="1"/>
          <p:nvPr userDrawn="1"/>
        </p:nvSpPr>
        <p:spPr>
          <a:xfrm>
            <a:off x="11651940" y="0"/>
            <a:ext cx="540060" cy="118430"/>
          </a:xfrm>
          <a:prstGeom prst="rect">
            <a:avLst/>
          </a:prstGeom>
          <a:noFill/>
        </p:spPr>
        <p:txBody>
          <a:bodyPr wrap="square" rtlCol="0">
            <a:spAutoFit/>
          </a:bodyPr>
          <a:lstStyle/>
          <a:p>
            <a:pPr>
              <a:lnSpc>
                <a:spcPct val="200000"/>
              </a:lnSpc>
            </a:pP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http://www.1ppt.com/moban/</a:t>
            </a:r>
            <a:r>
              <a:rPr lang="zh-CN" altLang="en-US" sz="100" dirty="0">
                <a:latin typeface="微软雅黑" panose="020B0503020204020204" pitchFamily="34" charset="-122"/>
                <a:ea typeface="微软雅黑" panose="020B0503020204020204" pitchFamily="34" charset="-122"/>
              </a:rPr>
              <a:t> </a:t>
            </a:r>
            <a:endParaRPr lang="en-US" altLang="zh-CN" sz="100"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2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A46C8FB-7DA4-4785-A1BE-345456535D9C}" type="datetimeFigureOut">
              <a:rPr lang="zh-CN" altLang="en-US" smtClean="0"/>
            </a:fld>
            <a:endParaRPr lang="zh-CN" altLang="en-US" dirty="0"/>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4193E7F-A047-4D90-A7BB-7F2E541BDBC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20">
    <p:fade/>
  </p:transition>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3.xml"/><Relationship Id="rId7" Type="http://schemas.openxmlformats.org/officeDocument/2006/relationships/image" Target="../media/image2.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59.xml"/><Relationship Id="rId5" Type="http://schemas.openxmlformats.org/officeDocument/2006/relationships/slide" Target="slide43.xml"/><Relationship Id="rId4" Type="http://schemas.openxmlformats.org/officeDocument/2006/relationships/slide" Target="slide6.xml"/><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6.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7.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8.xml"/><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1" Type="http://schemas.openxmlformats.org/officeDocument/2006/relationships/slideLayout" Target="../slideLayouts/slideLayout7.xml"/><Relationship Id="rId10" Type="http://schemas.openxmlformats.org/officeDocument/2006/relationships/tags" Target="../tags/tag37.xml"/><Relationship Id="rId1" Type="http://schemas.openxmlformats.org/officeDocument/2006/relationships/image" Target="../media/image1.jpeg"/></Relationships>
</file>

<file path=ppt/slides/_rels/slide5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image" Target="../media/image1.jpeg"/></Relationships>
</file>

<file path=ppt/slides/_rels/slide5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image" Target="../media/image1.jpeg"/></Relationships>
</file>

<file path=ppt/slides/_rels/slide5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image" Target="../media/image1.jpeg"/></Relationships>
</file>

<file path=ppt/slides/_rels/slide5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image" Target="../media/image1.jpeg"/></Relationships>
</file>

<file path=ppt/slides/_rels/slide5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image" Target="../media/image1.jpe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1.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3.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3" Type="http://schemas.openxmlformats.org/officeDocument/2006/relationships/notesSlide" Target="../notesSlides/notesSlide25.xml"/><Relationship Id="rId22" Type="http://schemas.openxmlformats.org/officeDocument/2006/relationships/slideLayout" Target="../slideLayouts/slideLayout3.xml"/><Relationship Id="rId21" Type="http://schemas.openxmlformats.org/officeDocument/2006/relationships/tags" Target="../tags/tag83.xml"/><Relationship Id="rId20" Type="http://schemas.openxmlformats.org/officeDocument/2006/relationships/tags" Target="../tags/tag82.xml"/><Relationship Id="rId2" Type="http://schemas.openxmlformats.org/officeDocument/2006/relationships/tags" Target="../tags/tag64.xml"/><Relationship Id="rId19" Type="http://schemas.openxmlformats.org/officeDocument/2006/relationships/tags" Target="../tags/tag81.xml"/><Relationship Id="rId18" Type="http://schemas.openxmlformats.org/officeDocument/2006/relationships/tags" Target="../tags/tag80.xml"/><Relationship Id="rId17" Type="http://schemas.openxmlformats.org/officeDocument/2006/relationships/tags" Target="../tags/tag79.xml"/><Relationship Id="rId16" Type="http://schemas.openxmlformats.org/officeDocument/2006/relationships/tags" Target="../tags/tag78.xml"/><Relationship Id="rId15" Type="http://schemas.openxmlformats.org/officeDocument/2006/relationships/tags" Target="../tags/tag77.xml"/><Relationship Id="rId14" Type="http://schemas.openxmlformats.org/officeDocument/2006/relationships/tags" Target="../tags/tag76.xml"/><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tags" Target="../tags/tag63.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5" name="矩形 4"/>
          <p:cNvSpPr/>
          <p:nvPr/>
        </p:nvSpPr>
        <p:spPr>
          <a:xfrm>
            <a:off x="0" y="2540"/>
            <a:ext cx="469455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5" name="PA_菱形 23"/>
          <p:cNvSpPr/>
          <p:nvPr>
            <p:custDataLst>
              <p:tags r:id="rId2"/>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3"/>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 name="文本框 5"/>
          <p:cNvSpPr txBox="1"/>
          <p:nvPr/>
        </p:nvSpPr>
        <p:spPr>
          <a:xfrm>
            <a:off x="5463540" y="2766695"/>
            <a:ext cx="5873115" cy="2227580"/>
          </a:xfrm>
          <a:prstGeom prst="rect">
            <a:avLst/>
          </a:prstGeom>
          <a:noFill/>
        </p:spPr>
        <p:txBody>
          <a:bodyPr wrap="square" rtlCol="0">
            <a:noAutofit/>
          </a:bodyPr>
          <a:lstStyle/>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新时代研究生</a:t>
            </a:r>
            <a:endParaRPr lang="zh-CN" altLang="en-US" sz="5400" b="1" dirty="0">
              <a:solidFill>
                <a:schemeClr val="tx2"/>
              </a:solidFill>
              <a:latin typeface="方正北魏楷书简体" panose="03000509000000000000" charset="-122"/>
              <a:ea typeface="方正北魏楷书简体" panose="03000509000000000000" charset="-122"/>
            </a:endParaRPr>
          </a:p>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学术英语写作教程</a:t>
            </a:r>
            <a:endParaRPr lang="zh-CN" altLang="en-US" sz="5400" b="1" dirty="0">
              <a:solidFill>
                <a:schemeClr val="tx2"/>
              </a:solidFill>
              <a:latin typeface="方正北魏楷书简体" panose="03000509000000000000" charset="-122"/>
              <a:ea typeface="方正北魏楷书简体" panose="03000509000000000000" charset="-122"/>
              <a:sym typeface="+mn-ea"/>
            </a:endParaRPr>
          </a:p>
        </p:txBody>
      </p:sp>
      <p:sp>
        <p:nvSpPr>
          <p:cNvPr id="8" name="PA_菱形 23"/>
          <p:cNvSpPr/>
          <p:nvPr>
            <p:custDataLst>
              <p:tags r:id="rId4"/>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5"/>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6"/>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未标题-2"/>
          <p:cNvPicPr>
            <a:picLocks noChangeAspect="1"/>
          </p:cNvPicPr>
          <p:nvPr/>
        </p:nvPicPr>
        <p:blipFill>
          <a:blip r:embed="rId7"/>
          <a:stretch>
            <a:fillRect/>
          </a:stretch>
        </p:blipFill>
        <p:spPr>
          <a:xfrm>
            <a:off x="-300990" y="1430020"/>
            <a:ext cx="6110605" cy="4900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932815" y="1113790"/>
            <a:ext cx="10236200" cy="499110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(25) Study on the characteristics of embodied carbon emission transfer in China’s power sector based on input-output networks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(26) A study of CO2 emissions in China’s domestic construction industry based on non-competitive input-output</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(27) An empirical study on the CO2 emissions in the Chinese construction industry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(28) A systematic review of empirical methods for modelling sectoral carbon emissions in China</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(29) A real options model for renewable energy investment with application to solar photovoltaic power generation in China</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948690" y="1104265"/>
            <a:ext cx="10220325" cy="506666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(30) Research on the decoupling trend and mitigation potential of CO2 emissions from China’s transport sector</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(31) Research on the site combination optimization framework of distributed photovoltaic power stations from dual perspectives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(32) The use of real options approach in energy sector investment</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(33) The application of real options to renewable energy investment: A review</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(34) The decomposition of CO2 emissions from energy use in Greece before and during the economic crisis and their decoupling from economic growth</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(35) The decoupling analysis of CO2 emissions from power generation in the Chinese provincial power sector</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977265" y="1104265"/>
            <a:ext cx="10191750" cy="496252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(36) Evaluation of carbon emission efficiency in China’s airlines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(37) Comparison of large-scale solar PV (photovoltaic) and nuclear power plant investment in an emerging market</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(38) Analysis of the spatial and temporal heterogeneity of factors influencing CO2 emissions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(39) Economic analysis of residential solar photovoltaic systems in China</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(40) Estimation of interregional input-output table using hybrid algorithm of the RAS method and real-coded genetic algorithm</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(41) Improved estimation of air pollutant emissions from landing and takeoff cycles of civil aircraft in China</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903605" y="1192530"/>
            <a:ext cx="10265410" cy="492252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(42) Scenario analysis of CO2 emissions from China’s civil aviation industry through 2030</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(43) Decoupling and attribution analysis of industrial carbon emissions in Taiyuan</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(44) Complex fuzzy assessment of green flight activity investment for sustainable aviation industry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(45) Hierarchical multi-objective design of regional integrated energy systems under heterogeneous low-carbon policies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(46) Input-output and structural decomposition analysis of Singapore’s carbon emissions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919480" y="1192530"/>
            <a:ext cx="10249535" cy="46005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(47) Reaction kinetic simulation of the combustion and emission characteristics of a dual-fuel aero-engine</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(48) Economy and regional utilization of urban distributed photovoltaic power generation in China</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(49) Using LMDI method to analyze transport sector CO2 emissions in China</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(50) Measuring CO2 emission linkages with the hypothetical extraction method (HEM)</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230630" y="338455"/>
            <a:ext cx="9475470" cy="953135"/>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1 and choose some typical titles to analyze the elements in the following table.</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5" name="表格 4"/>
          <p:cNvGraphicFramePr/>
          <p:nvPr>
            <p:custDataLst>
              <p:tags r:id="rId2"/>
            </p:custDataLst>
          </p:nvPr>
        </p:nvGraphicFramePr>
        <p:xfrm>
          <a:off x="1088390" y="1291590"/>
          <a:ext cx="10252075" cy="5059680"/>
        </p:xfrm>
        <a:graphic>
          <a:graphicData uri="http://schemas.openxmlformats.org/drawingml/2006/table">
            <a:tbl>
              <a:tblPr firstRow="1" bandRow="1">
                <a:tableStyleId>{5940675A-B579-460E-94D1-54222C63F5DA}</a:tableStyleId>
              </a:tblPr>
              <a:tblGrid>
                <a:gridCol w="808355"/>
                <a:gridCol w="1204595"/>
                <a:gridCol w="2061210"/>
                <a:gridCol w="2004060"/>
                <a:gridCol w="1848485"/>
                <a:gridCol w="2325370"/>
              </a:tblGrid>
              <a:tr h="396240">
                <a:tc rowSpan="2">
                  <a:txBody>
                    <a:bodyPr/>
                    <a:p>
                      <a:pPr algn="ctr">
                        <a:buNone/>
                      </a:pPr>
                      <a:r>
                        <a:rPr lang="en-US" altLang="zh-CN" sz="2000">
                          <a:latin typeface="Times New Roman" panose="02020603050405020304" charset="0"/>
                          <a:cs typeface="Times New Roman" panose="02020603050405020304" charset="0"/>
                        </a:rPr>
                        <a:t>No.</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rowSpan="2">
                  <a:txBody>
                    <a:bodyPr/>
                    <a:p>
                      <a:pPr algn="ctr">
                        <a:buNone/>
                      </a:pPr>
                      <a:r>
                        <a:rPr lang="en-US" altLang="zh-CN" sz="2000">
                          <a:latin typeface="Times New Roman" panose="02020603050405020304" charset="0"/>
                          <a:cs typeface="Times New Roman" panose="02020603050405020304" charset="0"/>
                        </a:rPr>
                        <a:t>Titles</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gridSpan="4">
                  <a:txBody>
                    <a:bodyPr/>
                    <a:p>
                      <a:pPr algn="ctr">
                        <a:buNone/>
                      </a:pPr>
                      <a:r>
                        <a:rPr lang="en-US" altLang="zh-CN" sz="2000">
                          <a:latin typeface="Times New Roman" panose="02020603050405020304" charset="0"/>
                          <a:cs typeface="Times New Roman" panose="02020603050405020304" charset="0"/>
                        </a:rPr>
                        <a:t>Elements</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2674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The general subject</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p>
                      <a:pPr algn="ctr">
                        <a:buNone/>
                      </a:pPr>
                      <a:r>
                        <a:rPr lang="en-US" altLang="zh-CN" sz="2000">
                          <a:latin typeface="Times New Roman" panose="02020603050405020304" charset="0"/>
                          <a:cs typeface="Times New Roman" panose="02020603050405020304" charset="0"/>
                        </a:rPr>
                        <a:t>The specific theme</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p>
                      <a:pPr algn="ctr">
                        <a:buNone/>
                      </a:pPr>
                      <a:r>
                        <a:rPr lang="en-US" altLang="zh-CN" sz="2000">
                          <a:latin typeface="Times New Roman" panose="02020603050405020304" charset="0"/>
                          <a:cs typeface="Times New Roman" panose="02020603050405020304" charset="0"/>
                        </a:rPr>
                        <a:t>The findings</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p>
                      <a:pPr algn="ctr">
                        <a:buNone/>
                      </a:pPr>
                      <a:r>
                        <a:rPr lang="en-US" altLang="zh-CN" sz="2000">
                          <a:latin typeface="Times New Roman" panose="02020603050405020304" charset="0"/>
                          <a:cs typeface="Times New Roman" panose="02020603050405020304" charset="0"/>
                        </a:rPr>
                        <a:t>Methodology</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r>
              <a:tr h="381000">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96240">
                <a:tc>
                  <a:txBody>
                    <a:bodyPr/>
                    <a:p>
                      <a:pPr algn="ctr">
                        <a:buNone/>
                      </a:pPr>
                      <a:r>
                        <a:rPr lang="en-US" altLang="zh-CN" sz="2000">
                          <a:latin typeface="Times New Roman" panose="02020603050405020304" charset="0"/>
                          <a:cs typeface="Times New Roman" panose="02020603050405020304" charset="0"/>
                        </a:rPr>
                        <a:t>2</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96240">
                <a:tc>
                  <a:txBody>
                    <a:bodyPr/>
                    <a:p>
                      <a:pPr algn="ctr">
                        <a:buNone/>
                      </a:pPr>
                      <a:r>
                        <a:rPr lang="en-US" altLang="zh-CN" sz="2000">
                          <a:latin typeface="Times New Roman" panose="02020603050405020304" charset="0"/>
                          <a:cs typeface="Times New Roman" panose="02020603050405020304" charset="0"/>
                        </a:rPr>
                        <a:t>3</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96240">
                <a:tc>
                  <a:txBody>
                    <a:bodyPr/>
                    <a:p>
                      <a:pPr algn="ctr">
                        <a:buNone/>
                      </a:pPr>
                      <a:r>
                        <a:rPr lang="en-US" altLang="zh-CN" sz="2000">
                          <a:latin typeface="Times New Roman" panose="02020603050405020304" charset="0"/>
                          <a:cs typeface="Times New Roman" panose="02020603050405020304" charset="0"/>
                        </a:rPr>
                        <a:t>4</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96240">
                <a:tc>
                  <a:txBody>
                    <a:bodyPr/>
                    <a:p>
                      <a:pPr algn="ctr">
                        <a:buNone/>
                      </a:pPr>
                      <a:r>
                        <a:rPr lang="en-US" altLang="zh-CN" sz="2000">
                          <a:latin typeface="Times New Roman" panose="02020603050405020304" charset="0"/>
                          <a:cs typeface="Times New Roman" panose="02020603050405020304" charset="0"/>
                        </a:rPr>
                        <a:t>5</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96240">
                <a:tc>
                  <a:txBody>
                    <a:bodyPr/>
                    <a:p>
                      <a:pPr algn="ctr">
                        <a:buNone/>
                      </a:pPr>
                      <a:r>
                        <a:rPr lang="en-US" altLang="zh-CN" sz="2000">
                          <a:latin typeface="Times New Roman" panose="02020603050405020304" charset="0"/>
                          <a:cs typeface="Times New Roman" panose="02020603050405020304" charset="0"/>
                        </a:rPr>
                        <a:t>6</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96240">
                <a:tc>
                  <a:txBody>
                    <a:bodyPr/>
                    <a:p>
                      <a:pPr algn="ctr">
                        <a:buNone/>
                      </a:pPr>
                      <a:r>
                        <a:rPr lang="en-US" altLang="zh-CN" sz="2000">
                          <a:latin typeface="Times New Roman" panose="02020603050405020304" charset="0"/>
                          <a:cs typeface="Times New Roman" panose="02020603050405020304" charset="0"/>
                        </a:rPr>
                        <a:t>7</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96240">
                <a:tc>
                  <a:txBody>
                    <a:bodyPr/>
                    <a:p>
                      <a:pPr algn="ctr">
                        <a:buNone/>
                      </a:pPr>
                      <a:r>
                        <a:rPr lang="en-US" altLang="zh-CN" sz="2000">
                          <a:latin typeface="Times New Roman" panose="02020603050405020304" charset="0"/>
                          <a:cs typeface="Times New Roman" panose="02020603050405020304" charset="0"/>
                        </a:rPr>
                        <a:t>8</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96240">
                <a:tc>
                  <a:txBody>
                    <a:bodyPr/>
                    <a:p>
                      <a:pPr algn="ctr">
                        <a:buNone/>
                      </a:pPr>
                      <a:r>
                        <a:rPr lang="en-US" altLang="zh-CN" sz="2000">
                          <a:latin typeface="Times New Roman" panose="02020603050405020304" charset="0"/>
                          <a:cs typeface="Times New Roman" panose="02020603050405020304" charset="0"/>
                        </a:rPr>
                        <a:t>9</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96240">
                <a:tc>
                  <a:txBody>
                    <a:bodyPr/>
                    <a:p>
                      <a:pPr algn="ctr">
                        <a:buNone/>
                      </a:pPr>
                      <a:r>
                        <a:rPr lang="en-US" altLang="zh-CN" sz="2000">
                          <a:latin typeface="Times New Roman" panose="02020603050405020304" charset="0"/>
                          <a:cs typeface="Times New Roman" panose="02020603050405020304" charset="0"/>
                        </a:rPr>
                        <a:t>10</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2" name="组合 1"/>
          <p:cNvGrpSpPr/>
          <p:nvPr/>
        </p:nvGrpSpPr>
        <p:grpSpPr>
          <a:xfrm>
            <a:off x="993140" y="798830"/>
            <a:ext cx="10047605" cy="4947920"/>
            <a:chOff x="1564" y="1258"/>
            <a:chExt cx="15823" cy="7792"/>
          </a:xfrm>
        </p:grpSpPr>
        <p:sp>
          <p:nvSpPr>
            <p:cNvPr id="5" name="矩形: 圆角 36"/>
            <p:cNvSpPr/>
            <p:nvPr>
              <p:custDataLst>
                <p:tags r:id="rId2"/>
              </p:custDataLst>
            </p:nvPr>
          </p:nvSpPr>
          <p:spPr>
            <a:xfrm>
              <a:off x="1564" y="1258"/>
              <a:ext cx="15823" cy="7792"/>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508000" algn="just" fontAlgn="auto">
                <a:extLst>
                  <a:ext uri="{35155182-B16C-46BC-9424-99874614C6A1}">
                    <wpsdc:indentchars xmlns:wpsdc="http://www.wps.cn/officeDocument/2017/drawingmlCustomData" val="200" checksum="282533468"/>
                  </a:ext>
                </a:extLst>
              </a:pP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Titles on the topic of sustainable fashion:</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(1) A literature and practice review to develop sustainable business model archetypes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(2) An overview on corporate response towards sustainability issues in the textile industry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(3) Review paper on current technologies for decolorization of textile wastewaters: Perspectives for anaerobic biotechnology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(4) A three-level framework for closed-loop supply chain management-linking society, chain and actor level</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6" name="文本框 5"/>
            <p:cNvSpPr txBox="1"/>
            <p:nvPr/>
          </p:nvSpPr>
          <p:spPr>
            <a:xfrm>
              <a:off x="1903" y="1408"/>
              <a:ext cx="3000" cy="725"/>
            </a:xfrm>
            <a:prstGeom prst="rect">
              <a:avLst/>
            </a:prstGeom>
            <a:noFill/>
          </p:spPr>
          <p:txBody>
            <a:bodyPr wrap="square" rtlCol="0">
              <a:spAutoFit/>
            </a:bodyPr>
            <a:p>
              <a:r>
                <a:rPr lang="en-US" altLang="zh-CN" sz="2400" b="1" i="1">
                  <a:solidFill>
                    <a:schemeClr val="accent2">
                      <a:lumMod val="75000"/>
                    </a:schemeClr>
                  </a:solidFill>
                  <a:latin typeface="Times New Roman" panose="02020603050405020304" charset="0"/>
                  <a:cs typeface="Times New Roman" panose="02020603050405020304" charset="0"/>
                </a:rPr>
                <a:t>Model 2</a:t>
              </a:r>
              <a:endParaRPr lang="en-US" altLang="zh-CN" sz="2400" b="1" i="1">
                <a:solidFill>
                  <a:schemeClr val="accent2">
                    <a:lumMod val="75000"/>
                  </a:schemeClr>
                </a:solidFill>
                <a:latin typeface="Times New Roman" panose="02020603050405020304" charset="0"/>
                <a:cs typeface="Times New Roman" panose="02020603050405020304" charset="0"/>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948690" y="1192530"/>
            <a:ext cx="10220325" cy="46005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(5) Developing a national program for the textiles and clothing recovery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(6) Investigating the sustainability of the Korean textile and fashion industry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(7) Analyzing the consumer behavior regarding sustainable fashion using the theory of planned behavior</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(8) Visualizing the knowledge domain of project governance: A scientometric review</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(9) Mapping the bike sharing research published from 2010 to 2020: A scientometric review</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(10) Designing sustainable fashion: Possibilities and challenges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948690" y="857885"/>
            <a:ext cx="10220325" cy="515747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(11) Developing sufficiency-oriented offerings for clothing users: Business approaches to supporting consumption reduction</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(12) Modelling environmental value: An examination of sustainable business models within the fashion industry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(13) Governance of sustainable supply chains in the fast fashion industry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(14) Quantification of environmental impact and ecological sustainability for textile fibres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(15) Evaluation of integrated pollution prevention control in a textile fiber production and dyeing mill</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74395" y="1034415"/>
            <a:ext cx="10294620" cy="498030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(16) Improved design for textile production process based on life cycle assessment</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(17) A bibliometric analysis of comparative research on the evolution of international and Chinese green supply chain research hotspots and frontiers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(18) Analysis of enablers for implementation of sustainable supply chain management—A textile case</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(19) Life cycle inventory analysis of medical textiles and their role in prevention of nosocomial infections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(20) Life cycle assessment of cotton T-shirts in China</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1" name="TextBox 3"/>
          <p:cNvSpPr txBox="1"/>
          <p:nvPr/>
        </p:nvSpPr>
        <p:spPr>
          <a:xfrm>
            <a:off x="0" y="0"/>
            <a:ext cx="540060" cy="118430"/>
          </a:xfrm>
          <a:prstGeom prst="rect">
            <a:avLst/>
          </a:prstGeom>
          <a:noFill/>
        </p:spPr>
        <p:txBody>
          <a:bodyPr wrap="square" rtlCol="0">
            <a:spAutoFit/>
          </a:bodyPr>
          <a:lstStyle/>
          <a:p>
            <a:pPr>
              <a:lnSpc>
                <a:spcPct val="200000"/>
              </a:lnSpc>
            </a:pP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http://www.1ppt.com/moban/</a:t>
            </a:r>
            <a:r>
              <a:rPr lang="zh-CN" altLang="en-US" sz="100" dirty="0">
                <a:noFill/>
                <a:latin typeface="微软雅黑" panose="020B0503020204020204" pitchFamily="34" charset="-122"/>
                <a:ea typeface="微软雅黑" panose="020B0503020204020204" pitchFamily="34" charset="-122"/>
              </a:rPr>
              <a:t> </a:t>
            </a:r>
            <a:endParaRPr lang="en-US" altLang="zh-CN" sz="100" dirty="0">
              <a:noFill/>
              <a:latin typeface="微软雅黑" panose="020B0503020204020204" pitchFamily="34" charset="-122"/>
              <a:ea typeface="微软雅黑" panose="020B0503020204020204" pitchFamily="34" charset="-122"/>
            </a:endParaRPr>
          </a:p>
        </p:txBody>
      </p:sp>
      <p:sp>
        <p:nvSpPr>
          <p:cNvPr id="8" name="文本框 7"/>
          <p:cNvSpPr txBox="1"/>
          <p:nvPr/>
        </p:nvSpPr>
        <p:spPr>
          <a:xfrm>
            <a:off x="381635" y="773430"/>
            <a:ext cx="9937115" cy="3046095"/>
          </a:xfrm>
          <a:prstGeom prst="rect">
            <a:avLst/>
          </a:prstGeom>
          <a:noFill/>
        </p:spPr>
        <p:txBody>
          <a:bodyPr wrap="square" rtlCol="0">
            <a:spAutoFit/>
          </a:bodyPr>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Unit2 </a:t>
            </a: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Thesis Titles of the </a:t>
            </a: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 Research Paper</a:t>
            </a:r>
            <a:endParaRPr lang="en-US" altLang="zh-CN" sz="4800" b="1" dirty="0">
              <a:solidFill>
                <a:schemeClr val="tx2"/>
              </a:solidFill>
              <a:latin typeface="Times New Roman" panose="02020603050405020304" charset="0"/>
              <a:ea typeface="方正细谭黑简体"/>
              <a:cs typeface="Times New Roman" panose="02020603050405020304" charset="0"/>
            </a:endParaRPr>
          </a:p>
        </p:txBody>
      </p:sp>
      <p:pic>
        <p:nvPicPr>
          <p:cNvPr id="13" name="图片 12" descr="未标题-1"/>
          <p:cNvPicPr>
            <a:picLocks noChangeAspect="1"/>
          </p:cNvPicPr>
          <p:nvPr/>
        </p:nvPicPr>
        <p:blipFill>
          <a:blip r:embed="rId2"/>
          <a:stretch>
            <a:fillRect/>
          </a:stretch>
        </p:blipFill>
        <p:spPr>
          <a:xfrm>
            <a:off x="8276590" y="2898775"/>
            <a:ext cx="5039360" cy="3198495"/>
          </a:xfrm>
          <a:prstGeom prst="rect">
            <a:avLst/>
          </a:prstGeom>
        </p:spPr>
      </p:pic>
      <p:sp>
        <p:nvSpPr>
          <p:cNvPr id="15" name="文本框 14">
            <a:hlinkClick r:id="rId3" tooltip="" action="ppaction://hlinksldjump"/>
          </p:cNvPr>
          <p:cNvSpPr txBox="1"/>
          <p:nvPr/>
        </p:nvSpPr>
        <p:spPr>
          <a:xfrm>
            <a:off x="720090" y="5175250"/>
            <a:ext cx="1331595" cy="398780"/>
          </a:xfrm>
          <a:prstGeom prst="rect">
            <a:avLst/>
          </a:prstGeom>
          <a:solidFill>
            <a:schemeClr val="accent1">
              <a:lumMod val="75000"/>
            </a:schemeClr>
          </a:solidFill>
        </p:spPr>
        <p:txBody>
          <a:bodyPr wrap="square" rtlCol="0">
            <a:spAutoFit/>
          </a:bodyPr>
          <a:p>
            <a:r>
              <a:rPr lang="en-US" altLang="zh-CN" sz="2000" b="1">
                <a:solidFill>
                  <a:schemeClr val="bg1"/>
                </a:solidFill>
              </a:rPr>
              <a:t>Warm-up</a:t>
            </a:r>
            <a:endParaRPr lang="en-US" altLang="zh-CN" sz="2000" b="1">
              <a:solidFill>
                <a:schemeClr val="bg1"/>
              </a:solidFill>
            </a:endParaRPr>
          </a:p>
        </p:txBody>
      </p:sp>
      <p:sp>
        <p:nvSpPr>
          <p:cNvPr id="20" name="文本框 19">
            <a:hlinkClick r:id="rId4" tooltip="" action="ppaction://hlinksldjump"/>
          </p:cNvPr>
          <p:cNvSpPr txBox="1"/>
          <p:nvPr/>
        </p:nvSpPr>
        <p:spPr>
          <a:xfrm>
            <a:off x="2188210" y="5175250"/>
            <a:ext cx="281940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Models and Analysis</a:t>
            </a:r>
            <a:endParaRPr lang="en-US" altLang="zh-CN" sz="2000" b="1">
              <a:solidFill>
                <a:schemeClr val="bg1"/>
              </a:solidFill>
              <a:sym typeface="Calibri Light" panose="020F0302020204030204"/>
            </a:endParaRPr>
          </a:p>
        </p:txBody>
      </p:sp>
      <p:sp>
        <p:nvSpPr>
          <p:cNvPr id="40" name="文本框 39">
            <a:hlinkClick r:id="rId5" tooltip="" action="ppaction://hlinksldjump"/>
          </p:cNvPr>
          <p:cNvSpPr txBox="1"/>
          <p:nvPr/>
        </p:nvSpPr>
        <p:spPr>
          <a:xfrm>
            <a:off x="5144135" y="5175250"/>
            <a:ext cx="156718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Exercises</a:t>
            </a:r>
            <a:endParaRPr lang="en-US" altLang="zh-CN" sz="2000" b="1">
              <a:solidFill>
                <a:schemeClr val="bg1"/>
              </a:solidFill>
              <a:sym typeface="Calibri Light" panose="020F0302020204030204"/>
            </a:endParaRPr>
          </a:p>
        </p:txBody>
      </p:sp>
      <p:sp>
        <p:nvSpPr>
          <p:cNvPr id="41" name="文本框 40">
            <a:hlinkClick r:id="rId6" tooltip="" action="ppaction://hlinksldjump"/>
          </p:cNvPr>
          <p:cNvSpPr txBox="1"/>
          <p:nvPr/>
        </p:nvSpPr>
        <p:spPr>
          <a:xfrm>
            <a:off x="6953885" y="5175250"/>
            <a:ext cx="2127885"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Writing Skills</a:t>
            </a:r>
            <a:endParaRPr lang="en-US" altLang="zh-CN" sz="20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963930" y="1192530"/>
            <a:ext cx="10205085" cy="480758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(21) Life cycle assessment of flame retardant cotton textiles with the optimized end-of-life phase</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(22) Statistical analysis of use-phase energy consumption of textile products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(23) Development of alternative energy sources for GHG emissions reduction in the textile industry by energy recovery from cotton ginning waste</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(24) Life cycle assessment of innovative circular business models for modern cloth diapers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(25) Life cycle assessment of cotton woven shirts and alternative manufacturing techniques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991870" y="1074420"/>
            <a:ext cx="10177145" cy="517779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(26) Prospective life cycle assessment of an antibacterial T-shirt and supporting business decisions to create value</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(27) The life cycle assessment of energy and carbon emissions on wool and nylon carpets in the United States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(28) A scientometric review of global BIM research: Analysis and visualization</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(29) Tools for sustainable fashion design: An analysis of their fitness for purpose</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(30) Water footprint assessment of silk apparel in China</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(31) A water footprint assessment of a pair of jeans: The influence of agricultural policies on the sustainability of consumer products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977900" y="910590"/>
            <a:ext cx="10191115" cy="519430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(32) Considerate design for personalized fashion: Towards sustainable fashion design and consumption</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(33) Sustainable design and business models in the textile and fashion industry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(34) Innovations in retail business models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(35) The second-hand market for fashion products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(36) Environmental profile of cotton and polyester-cotton fabrics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(37) Recent sustainable trends in Vietnam’s fashion supply chains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(38) Standard vs. upcycled fashion design and production</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904875" y="969645"/>
            <a:ext cx="10264140" cy="49714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800">
              <a:solidFill>
                <a:schemeClr val="tx2"/>
              </a:solidFill>
              <a:latin typeface="Times New Roman" panose="02020603050405020304" charset="0"/>
              <a:cs typeface="Times New Roman" panose="02020603050405020304" charset="0"/>
              <a:sym typeface="+mn-ea"/>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(39) Water savings and reuse in the textile industry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(40) Strategic approaches to sustainability in fashion supply chain management</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(41) Design strategies for the eternal reoccurrence of the new</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(42) Emerging design strategies in sustainable production and consumption of textiles and clothing</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(43) Chinese ecological footprint research hotspots and frontiers since 2000</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(44) Eco-clothing, consumer identity and ideology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8680" y="1088390"/>
            <a:ext cx="10300335" cy="47047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000" i="1" dirty="0">
                <a:solidFill>
                  <a:schemeClr val="tx2"/>
                </a:solidFill>
                <a:latin typeface="Times New Roman" panose="02020603050405020304" charset="0"/>
                <a:ea typeface="方正细谭黑简体"/>
                <a:cs typeface="Times New Roman" panose="02020603050405020304" charset="0"/>
                <a:sym typeface="Calibri Light" panose="020F0302020204030204"/>
              </a:rPr>
              <a:t>(46) Fast fashion, sustainability, and the ethical appeal of luxury brands</a:t>
            </a:r>
            <a:endParaRPr lang="en-US" altLang="zh-CN" sz="2000"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000" i="1" dirty="0">
                <a:solidFill>
                  <a:schemeClr val="tx2"/>
                </a:solidFill>
                <a:latin typeface="Times New Roman" panose="02020603050405020304" charset="0"/>
                <a:ea typeface="方正细谭黑简体"/>
                <a:cs typeface="Times New Roman" panose="02020603050405020304" charset="0"/>
                <a:sym typeface="Calibri Light" panose="020F0302020204030204"/>
              </a:rPr>
              <a:t>(47) Personal values, beliefs, knowledge, and attitudes relating to intentions to purchase apparel from socially responsible businesses</a:t>
            </a:r>
            <a:endParaRPr lang="en-US" altLang="zh-CN" sz="2000"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000" i="1" dirty="0">
                <a:solidFill>
                  <a:schemeClr val="tx2"/>
                </a:solidFill>
                <a:latin typeface="Times New Roman" panose="02020603050405020304" charset="0"/>
                <a:ea typeface="方正细谭黑简体"/>
                <a:cs typeface="Times New Roman" panose="02020603050405020304" charset="0"/>
                <a:sym typeface="Calibri Light" panose="020F0302020204030204"/>
              </a:rPr>
              <a:t>(48) Effects of green manufacturing and eco-innovation on sustainability performance</a:t>
            </a:r>
            <a:endParaRPr lang="en-US" altLang="zh-CN" sz="2000"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000" i="1" dirty="0">
                <a:solidFill>
                  <a:schemeClr val="tx2"/>
                </a:solidFill>
                <a:latin typeface="Times New Roman" panose="02020603050405020304" charset="0"/>
                <a:ea typeface="方正细谭黑简体"/>
                <a:cs typeface="Times New Roman" panose="02020603050405020304" charset="0"/>
                <a:sym typeface="Calibri Light" panose="020F0302020204030204"/>
              </a:rPr>
              <a:t>(49) The effects of environmental attitudes on apparel purchasing behavior</a:t>
            </a:r>
            <a:endParaRPr lang="en-US" altLang="zh-CN" sz="2000"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000" i="1" dirty="0">
                <a:solidFill>
                  <a:schemeClr val="tx2"/>
                </a:solidFill>
                <a:latin typeface="Times New Roman" panose="02020603050405020304" charset="0"/>
                <a:ea typeface="方正细谭黑简体"/>
                <a:cs typeface="Times New Roman" panose="02020603050405020304" charset="0"/>
                <a:sym typeface="Calibri Light" panose="020F0302020204030204"/>
              </a:rPr>
              <a:t>(50) The impact of ethical fashion on consumer purchase behavior</a:t>
            </a:r>
            <a:endParaRPr lang="en-US" altLang="zh-CN" sz="2000"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2" name="矩形: 圆角 36"/>
          <p:cNvSpPr/>
          <p:nvPr>
            <p:custDataLst>
              <p:tags r:id="rId3"/>
            </p:custDataLst>
          </p:nvPr>
        </p:nvSpPr>
        <p:spPr>
          <a:xfrm>
            <a:off x="868045" y="1319530"/>
            <a:ext cx="10427970" cy="477774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00000"/>
              </a:lnSpc>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(45) Business models, business strategy and innovation</a:t>
            </a:r>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(46) Fast fashion, sustainability, and the ethical appeal of luxury brands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(47) Personal values, beliefs, knowledge, and attitudes relating to intentions to purchase apparel from socially responsible businesses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(48) Effects of green manufacturing and eco-innovation on sustainability performance</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(49) The effects of environmental attitudes on apparel purchasing behavior</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(50) The impact of ethical fashion on consumer purchase behavior</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P spid="2" grpId="0" bldLvl="0" animBg="1"/>
      <p:bldP spid="2"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138555" y="457200"/>
            <a:ext cx="9694545" cy="953135"/>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2 and categorize the titles according to their linguistic features.</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2" name="表格 1"/>
          <p:cNvGraphicFramePr/>
          <p:nvPr>
            <p:custDataLst>
              <p:tags r:id="rId2"/>
            </p:custDataLst>
          </p:nvPr>
        </p:nvGraphicFramePr>
        <p:xfrm>
          <a:off x="924560" y="1600200"/>
          <a:ext cx="10273030" cy="4149725"/>
        </p:xfrm>
        <a:graphic>
          <a:graphicData uri="http://schemas.openxmlformats.org/drawingml/2006/table">
            <a:tbl>
              <a:tblPr firstRow="1" bandRow="1">
                <a:tableStyleId>{5940675A-B579-460E-94D1-54222C63F5DA}</a:tableStyleId>
              </a:tblPr>
              <a:tblGrid>
                <a:gridCol w="3769995"/>
                <a:gridCol w="3061970"/>
                <a:gridCol w="3441065"/>
              </a:tblGrid>
              <a:tr h="579755">
                <a:tc>
                  <a:txBody>
                    <a:bodyPr/>
                    <a:p>
                      <a:pPr algn="ctr">
                        <a:lnSpc>
                          <a:spcPct val="130000"/>
                        </a:lnSpc>
                        <a:buNone/>
                      </a:pPr>
                      <a:r>
                        <a:rPr lang="en-US" altLang="zh-CN" sz="2400">
                          <a:latin typeface="Times New Roman" panose="02020603050405020304" charset="0"/>
                          <a:cs typeface="Times New Roman" panose="02020603050405020304" charset="0"/>
                        </a:rPr>
                        <a:t>Linguistic features</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p>
                      <a:pPr algn="ctr">
                        <a:lnSpc>
                          <a:spcPct val="130000"/>
                        </a:lnSpc>
                        <a:buNone/>
                      </a:pPr>
                      <a:r>
                        <a:rPr lang="en-US" altLang="zh-CN" sz="2400">
                          <a:latin typeface="Times New Roman" panose="02020603050405020304" charset="0"/>
                          <a:cs typeface="Times New Roman" panose="02020603050405020304" charset="0"/>
                        </a:rPr>
                        <a:t>Titles</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p>
                      <a:pPr algn="ctr">
                        <a:lnSpc>
                          <a:spcPct val="130000"/>
                        </a:lnSpc>
                        <a:buNone/>
                      </a:pPr>
                      <a:r>
                        <a:rPr lang="en-US" altLang="zh-CN" sz="2400">
                          <a:latin typeface="Times New Roman" panose="02020603050405020304" charset="0"/>
                          <a:cs typeface="Times New Roman" panose="02020603050405020304" charset="0"/>
                        </a:rPr>
                        <a:t>Useful expressions</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r>
              <a:tr h="675640">
                <a:tc>
                  <a:txBody>
                    <a:bodyPr/>
                    <a:p>
                      <a:pPr>
                        <a:buNone/>
                      </a:pPr>
                      <a:r>
                        <a:rPr lang="en-US" altLang="zh-CN" sz="2400">
                          <a:latin typeface="Times New Roman" panose="02020603050405020304" charset="0"/>
                          <a:cs typeface="Times New Roman" panose="02020603050405020304" charset="0"/>
                        </a:rPr>
                        <a:t>Gerund phrase</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79755">
                <a:tc>
                  <a:txBody>
                    <a:bodyPr/>
                    <a:p>
                      <a:pPr>
                        <a:buNone/>
                      </a:pPr>
                      <a:r>
                        <a:rPr lang="en-US" altLang="zh-CN" sz="2400">
                          <a:latin typeface="Times New Roman" panose="02020603050405020304" charset="0"/>
                          <a:cs typeface="Times New Roman" panose="02020603050405020304" charset="0"/>
                        </a:rPr>
                        <a:t>Nominalization</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79755">
                <a:tc>
                  <a:txBody>
                    <a:bodyPr/>
                    <a:p>
                      <a:pPr>
                        <a:buNone/>
                      </a:pPr>
                      <a:r>
                        <a:rPr lang="en-US" altLang="zh-CN" sz="2400">
                          <a:latin typeface="Times New Roman" panose="02020603050405020304" charset="0"/>
                          <a:cs typeface="Times New Roman" panose="02020603050405020304" charset="0"/>
                        </a:rPr>
                        <a:t>Prepositional phrase</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67410">
                <a:tc>
                  <a:txBody>
                    <a:bodyPr/>
                    <a:p>
                      <a:pPr>
                        <a:buNone/>
                      </a:pPr>
                      <a:r>
                        <a:rPr lang="en-US" altLang="zh-CN" sz="2400">
                          <a:latin typeface="Times New Roman" panose="02020603050405020304" charset="0"/>
                          <a:cs typeface="Times New Roman" panose="02020603050405020304" charset="0"/>
                        </a:rPr>
                        <a:t>Nominal phrase with complex post-modifiers</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67410">
                <a:tc>
                  <a:txBody>
                    <a:bodyPr/>
                    <a:p>
                      <a:pPr>
                        <a:buNone/>
                      </a:pPr>
                      <a:r>
                        <a:rPr lang="en-US" altLang="zh-CN" sz="2400">
                          <a:latin typeface="Times New Roman" panose="02020603050405020304" charset="0"/>
                          <a:cs typeface="Times New Roman" panose="02020603050405020304" charset="0"/>
                        </a:rPr>
                        <a:t>Nominal phrase with complex pre-modifiers</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2" name="表格 1"/>
          <p:cNvGraphicFramePr/>
          <p:nvPr>
            <p:custDataLst>
              <p:tags r:id="rId2"/>
            </p:custDataLst>
          </p:nvPr>
        </p:nvGraphicFramePr>
        <p:xfrm>
          <a:off x="876300" y="1206500"/>
          <a:ext cx="10417175" cy="3674745"/>
        </p:xfrm>
        <a:graphic>
          <a:graphicData uri="http://schemas.openxmlformats.org/drawingml/2006/table">
            <a:tbl>
              <a:tblPr firstRow="1" bandRow="1">
                <a:tableStyleId>{5940675A-B579-460E-94D1-54222C63F5DA}</a:tableStyleId>
              </a:tblPr>
              <a:tblGrid>
                <a:gridCol w="3724275"/>
                <a:gridCol w="2985135"/>
                <a:gridCol w="3707765"/>
              </a:tblGrid>
              <a:tr h="611505">
                <a:tc>
                  <a:txBody>
                    <a:bodyPr/>
                    <a:p>
                      <a:pPr algn="ctr">
                        <a:lnSpc>
                          <a:spcPct val="130000"/>
                        </a:lnSpc>
                        <a:buNone/>
                      </a:pPr>
                      <a:r>
                        <a:rPr lang="en-US" altLang="zh-CN" sz="2400">
                          <a:latin typeface="Times New Roman" panose="02020603050405020304" charset="0"/>
                          <a:cs typeface="Times New Roman" panose="02020603050405020304" charset="0"/>
                        </a:rPr>
                        <a:t>Linguistic features</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p>
                      <a:pPr algn="ctr">
                        <a:lnSpc>
                          <a:spcPct val="130000"/>
                        </a:lnSpc>
                        <a:buNone/>
                      </a:pPr>
                      <a:r>
                        <a:rPr lang="en-US" altLang="zh-CN" sz="2400">
                          <a:latin typeface="Times New Roman" panose="02020603050405020304" charset="0"/>
                          <a:cs typeface="Times New Roman" panose="02020603050405020304" charset="0"/>
                        </a:rPr>
                        <a:t>Titles</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p>
                      <a:pPr algn="ctr">
                        <a:lnSpc>
                          <a:spcPct val="130000"/>
                        </a:lnSpc>
                        <a:buNone/>
                      </a:pPr>
                      <a:r>
                        <a:rPr lang="en-US" altLang="zh-CN" sz="2400">
                          <a:latin typeface="Times New Roman" panose="02020603050405020304" charset="0"/>
                          <a:cs typeface="Times New Roman" panose="02020603050405020304" charset="0"/>
                        </a:rPr>
                        <a:t>Useful expressions</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r>
              <a:tr h="835025">
                <a:tc>
                  <a:txBody>
                    <a:bodyPr/>
                    <a:p>
                      <a:pPr>
                        <a:buNone/>
                      </a:pPr>
                      <a:r>
                        <a:rPr lang="en-US" altLang="zh-CN" sz="2400">
                          <a:latin typeface="Times New Roman" panose="02020603050405020304" charset="0"/>
                          <a:cs typeface="Times New Roman" panose="02020603050405020304" charset="0"/>
                        </a:rPr>
                        <a:t>Compound construction: general to specific</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35025">
                <a:tc>
                  <a:txBody>
                    <a:bodyPr/>
                    <a:p>
                      <a:pPr>
                        <a:buNone/>
                      </a:pPr>
                      <a:r>
                        <a:rPr lang="en-US" altLang="zh-CN" sz="2400">
                          <a:latin typeface="Times New Roman" panose="02020603050405020304" charset="0"/>
                          <a:cs typeface="Times New Roman" panose="02020603050405020304" charset="0"/>
                        </a:rPr>
                        <a:t>Compound construction: specific to general</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35025">
                <a:tc>
                  <a:txBody>
                    <a:bodyPr/>
                    <a:p>
                      <a:pPr>
                        <a:buNone/>
                      </a:pPr>
                      <a:r>
                        <a:rPr lang="en-US" altLang="zh-CN" sz="2400">
                          <a:latin typeface="Times New Roman" panose="02020603050405020304" charset="0"/>
                          <a:cs typeface="Times New Roman" panose="02020603050405020304" charset="0"/>
                        </a:rPr>
                        <a:t>Compound construction: term and definition</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58165">
                <a:tc>
                  <a:txBody>
                    <a:bodyPr/>
                    <a:p>
                      <a:pPr>
                        <a:buNone/>
                      </a:pPr>
                      <a:r>
                        <a:rPr lang="en-US" altLang="zh-CN" sz="2400">
                          <a:latin typeface="Times New Roman" panose="02020603050405020304" charset="0"/>
                          <a:cs typeface="Times New Roman" panose="02020603050405020304" charset="0"/>
                        </a:rPr>
                        <a:t>Question construction</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521460" y="2746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sz="3200" b="1">
                <a:solidFill>
                  <a:schemeClr val="accent1"/>
                </a:solidFill>
                <a:latin typeface="Times New Roman" panose="02020603050405020304" charset="0"/>
                <a:cs typeface="Times New Roman" panose="02020603050405020304" charset="0"/>
              </a:rPr>
              <a:t>Types of </a:t>
            </a:r>
            <a:r>
              <a:rPr lang="en-US" sz="3200" b="1">
                <a:solidFill>
                  <a:schemeClr val="accent1"/>
                </a:solidFill>
                <a:latin typeface="Times New Roman" panose="02020603050405020304" charset="0"/>
                <a:cs typeface="Times New Roman" panose="02020603050405020304" charset="0"/>
              </a:rPr>
              <a:t>titles</a:t>
            </a:r>
            <a:endParaRPr lang="en-US" sz="3200" b="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1215390" y="1314450"/>
            <a:ext cx="9907905" cy="4399915"/>
          </a:xfrm>
          <a:prstGeom prst="rect">
            <a:avLst/>
          </a:prstGeom>
          <a:noFill/>
        </p:spPr>
        <p:txBody>
          <a:bodyPr wrap="square" rtlCol="0">
            <a:spAutoFit/>
          </a:bodyPr>
          <a:p>
            <a:pPr marL="457200" indent="-457200" fontAlgn="auto">
              <a:lnSpc>
                <a:spcPct val="150000"/>
              </a:lnSpc>
              <a:spcBef>
                <a:spcPts val="0"/>
              </a:spcBef>
              <a:buFont typeface="Arial" panose="020B0604020202020204" pitchFamily="34" charset="0"/>
              <a:buChar char="•"/>
            </a:pPr>
            <a:r>
              <a:rPr lang="en-US" altLang="zh-CN" sz="2800">
                <a:latin typeface="Times New Roman" panose="02020603050405020304" charset="0"/>
                <a:cs typeface="Times New Roman" panose="02020603050405020304" charset="0"/>
                <a:sym typeface="+mn-ea"/>
              </a:rPr>
              <a:t>Titles that denote the general findings</a:t>
            </a:r>
            <a:endParaRPr lang="en-US" altLang="zh-CN" sz="2800">
              <a:latin typeface="Times New Roman" panose="02020603050405020304" charset="0"/>
              <a:cs typeface="Times New Roman" panose="02020603050405020304" charset="0"/>
            </a:endParaRPr>
          </a:p>
          <a:p>
            <a:pPr marL="457200" indent="-457200" fontAlgn="auto">
              <a:lnSpc>
                <a:spcPct val="150000"/>
              </a:lnSpc>
              <a:spcBef>
                <a:spcPts val="0"/>
              </a:spcBef>
              <a:buFont typeface="Arial" panose="020B0604020202020204" pitchFamily="34" charset="0"/>
              <a:buChar char="•"/>
            </a:pPr>
            <a:r>
              <a:rPr lang="en-US" altLang="zh-CN" sz="2800">
                <a:latin typeface="Times New Roman" panose="02020603050405020304" charset="0"/>
                <a:cs typeface="Times New Roman" panose="02020603050405020304" charset="0"/>
                <a:sym typeface="+mn-ea"/>
              </a:rPr>
              <a:t>Titles that denote the methodology and the general subject</a:t>
            </a:r>
            <a:endParaRPr lang="en-US" altLang="zh-CN" sz="2800">
              <a:latin typeface="Times New Roman" panose="02020603050405020304" charset="0"/>
              <a:cs typeface="Times New Roman" panose="02020603050405020304" charset="0"/>
            </a:endParaRPr>
          </a:p>
          <a:p>
            <a:pPr marL="457200" indent="-457200" fontAlgn="auto">
              <a:lnSpc>
                <a:spcPct val="150000"/>
              </a:lnSpc>
              <a:spcBef>
                <a:spcPts val="0"/>
              </a:spcBef>
              <a:buFont typeface="Arial" panose="020B0604020202020204" pitchFamily="34" charset="0"/>
              <a:buChar char="•"/>
            </a:pPr>
            <a:r>
              <a:rPr lang="en-US" altLang="zh-CN" sz="2800">
                <a:latin typeface="Times New Roman" panose="02020603050405020304" charset="0"/>
                <a:cs typeface="Times New Roman" panose="02020603050405020304" charset="0"/>
                <a:sym typeface="+mn-ea"/>
              </a:rPr>
              <a:t>Titles that denote the specific theme following the general heading</a:t>
            </a:r>
            <a:endParaRPr lang="en-US" altLang="zh-CN" sz="2800">
              <a:latin typeface="Times New Roman" panose="02020603050405020304" charset="0"/>
              <a:cs typeface="Times New Roman" panose="02020603050405020304" charset="0"/>
            </a:endParaRPr>
          </a:p>
          <a:p>
            <a:pPr marL="457200" indent="-457200" fontAlgn="auto">
              <a:lnSpc>
                <a:spcPct val="150000"/>
              </a:lnSpc>
              <a:spcBef>
                <a:spcPts val="0"/>
              </a:spcBef>
              <a:buFont typeface="Arial" panose="020B0604020202020204" pitchFamily="34" charset="0"/>
              <a:buChar char="•"/>
            </a:pPr>
            <a:r>
              <a:rPr lang="en-US" altLang="zh-CN" sz="2800">
                <a:latin typeface="Times New Roman" panose="02020603050405020304" charset="0"/>
                <a:cs typeface="Times New Roman" panose="02020603050405020304" charset="0"/>
                <a:sym typeface="+mn-ea"/>
              </a:rPr>
              <a:t>Titles that spark curiosity with question constructions</a:t>
            </a:r>
            <a:endParaRPr lang="en-US" altLang="zh-CN" sz="2800">
              <a:latin typeface="Times New Roman" panose="02020603050405020304" charset="0"/>
              <a:cs typeface="Times New Roman" panose="02020603050405020304" charset="0"/>
            </a:endParaRPr>
          </a:p>
          <a:p>
            <a:pPr marL="457200" indent="-457200" fontAlgn="auto">
              <a:lnSpc>
                <a:spcPct val="150000"/>
              </a:lnSpc>
              <a:spcBef>
                <a:spcPts val="0"/>
              </a:spcBef>
              <a:buFont typeface="Arial" panose="020B0604020202020204" pitchFamily="34" charset="0"/>
              <a:buChar char="•"/>
            </a:pPr>
            <a:r>
              <a:rPr lang="en-US" altLang="zh-CN" sz="2800">
                <a:latin typeface="Times New Roman" panose="02020603050405020304" charset="0"/>
                <a:cs typeface="Times New Roman" panose="02020603050405020304" charset="0"/>
                <a:sym typeface="+mn-ea"/>
              </a:rPr>
              <a:t>Titles that appeal with rhetoric devices</a:t>
            </a:r>
            <a:endParaRPr lang="en-US" altLang="zh-CN" sz="2800">
              <a:latin typeface="Times New Roman" panose="02020603050405020304" charset="0"/>
              <a:cs typeface="Times New Roman" panose="02020603050405020304" charset="0"/>
            </a:endParaRPr>
          </a:p>
          <a:p>
            <a:endParaRPr lang="en-US" altLang="zh-CN" sz="28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2776220" y="688340"/>
            <a:ext cx="5921375" cy="645160"/>
          </a:xfrm>
          <a:prstGeom prst="rect">
            <a:avLst/>
          </a:prstGeom>
          <a:noFill/>
        </p:spPr>
        <p:txBody>
          <a:bodyPr wrap="square" rtlCol="0">
            <a:spAutoFit/>
          </a:bodyPr>
          <a:lstStyle/>
          <a:p>
            <a:pPr algn="ctr"/>
            <a:r>
              <a:rPr lang="en-US" altLang="zh-CN" sz="3600" b="1">
                <a:solidFill>
                  <a:schemeClr val="accent1"/>
                </a:solidFill>
                <a:latin typeface="Times New Roman" panose="02020603050405020304" charset="0"/>
                <a:cs typeface="Times New Roman" panose="02020603050405020304" charset="0"/>
              </a:rPr>
              <a:t>Linguistic features of titles</a:t>
            </a:r>
            <a:endParaRPr lang="en-US" altLang="zh-CN" sz="3600" b="1">
              <a:solidFill>
                <a:schemeClr val="accent1"/>
              </a:solidFill>
              <a:latin typeface="Times New Roman" panose="02020603050405020304" charset="0"/>
              <a:cs typeface="Times New Roman" panose="02020603050405020304" charset="0"/>
            </a:endParaRPr>
          </a:p>
        </p:txBody>
      </p:sp>
      <p:sp>
        <p:nvSpPr>
          <p:cNvPr id="9" name="文本框 8"/>
          <p:cNvSpPr txBox="1"/>
          <p:nvPr/>
        </p:nvSpPr>
        <p:spPr>
          <a:xfrm>
            <a:off x="1329690" y="1767840"/>
            <a:ext cx="9342120" cy="3091815"/>
          </a:xfrm>
          <a:prstGeom prst="rect">
            <a:avLst/>
          </a:prstGeom>
          <a:noFill/>
        </p:spPr>
        <p:txBody>
          <a:bodyPr wrap="square" rtlCol="0">
            <a:spAutoFit/>
          </a:bodyPr>
          <a:p>
            <a:pPr indent="0" algn="just" fontAlgn="auto">
              <a:lnSpc>
                <a:spcPct val="125000"/>
              </a:lnSpc>
            </a:pPr>
            <a:r>
              <a:rPr lang="en-US" altLang="zh-CN" sz="2400" b="1">
                <a:solidFill>
                  <a:schemeClr val="accent1">
                    <a:lumMod val="75000"/>
                  </a:schemeClr>
                </a:solidFill>
                <a:latin typeface="Times New Roman" panose="02020603050405020304" charset="0"/>
                <a:cs typeface="Times New Roman" panose="02020603050405020304" charset="0"/>
              </a:rPr>
              <a:t>(1) </a:t>
            </a:r>
            <a:r>
              <a:rPr lang="en-US" altLang="zh-CN" sz="2400" b="1">
                <a:solidFill>
                  <a:schemeClr val="accent1">
                    <a:lumMod val="75000"/>
                  </a:schemeClr>
                </a:solidFill>
                <a:latin typeface="Times New Roman" panose="02020603050405020304" charset="0"/>
                <a:cs typeface="Times New Roman" panose="02020603050405020304" charset="0"/>
                <a:sym typeface="+mn-ea"/>
              </a:rPr>
              <a:t>Use of more phrases than complete sentences</a:t>
            </a:r>
            <a:endParaRPr lang="en-US" altLang="zh-CN" sz="2400" b="1">
              <a:solidFill>
                <a:schemeClr val="accent1">
                  <a:lumMod val="75000"/>
                </a:schemeClr>
              </a:solidFill>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The title can be just a noun phrase to announce the findings, a prepositional phrase to show the purpose of the study, a gerund to present the methodological process, or in many cases, two noun phrases connected by a colon or a dash, to include both the general and specific elements.</a:t>
            </a:r>
            <a:endParaRPr lang="en-US" altLang="zh-CN" sz="2400">
              <a:latin typeface="Times New Roman" panose="02020603050405020304" charset="0"/>
              <a:cs typeface="Times New Roman" panose="02020603050405020304" charset="0"/>
            </a:endParaRPr>
          </a:p>
          <a:p>
            <a:pPr indent="0" algn="just" fontAlgn="auto">
              <a:lnSpc>
                <a:spcPct val="125000"/>
              </a:lnSpc>
            </a:pPr>
            <a:endParaRPr lang="en-US" altLang="zh-CN">
              <a:latin typeface="Times New Roman" panose="02020603050405020304" charset="0"/>
              <a:cs typeface="Times New Roman" panose="02020603050405020304" charset="0"/>
            </a:endParaRPr>
          </a:p>
          <a:p>
            <a:pPr indent="457200" algn="just" fontAlgn="auto">
              <a:lnSpc>
                <a:spcPct val="125000"/>
              </a:lnSpc>
              <a:extLst>
                <a:ext uri="{35155182-B16C-46BC-9424-99874614C6A1}">
                  <wpsdc:indentchars xmlns:wpsdc="http://www.wps.cn/officeDocument/2017/drawingmlCustomData" val="200" checksum="59296752"/>
                </a:ext>
              </a:extLst>
            </a:pPr>
            <a:endParaRPr lang="en-US" altLang="zh-CN">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03935" y="781050"/>
            <a:ext cx="9785985" cy="3692525"/>
          </a:xfrm>
          <a:prstGeom prst="rect">
            <a:avLst/>
          </a:prstGeom>
          <a:noFill/>
        </p:spPr>
        <p:txBody>
          <a:bodyPr wrap="square" rtlCol="0">
            <a:spAutoFit/>
          </a:bodyPr>
          <a:lstStyle/>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sym typeface="+mn-ea"/>
              </a:rPr>
              <a:t>A noun phrase to announce the findings</a:t>
            </a:r>
            <a:endParaRPr lang="en-US" altLang="zh-CN" sz="2400" b="1">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i="1">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i="1">
                <a:latin typeface="Times New Roman" panose="02020603050405020304" charset="0"/>
                <a:cs typeface="Times New Roman" panose="02020603050405020304" charset="0"/>
                <a:sym typeface="+mn-ea"/>
              </a:rPr>
              <a:t>Example</a:t>
            </a:r>
            <a:endParaRPr lang="en-US" altLang="zh-CN" sz="2400" b="1" i="1">
              <a:latin typeface="Times New Roman" panose="02020603050405020304" charset="0"/>
              <a:cs typeface="Times New Roman" panose="02020603050405020304" charset="0"/>
              <a:sym typeface="+mn-ea"/>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An overview on corporate response towards sustainability issues in the textile industry</a:t>
            </a:r>
            <a:endParaRPr lang="en-US" altLang="zh-CN" sz="2400" i="1">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Life cycle assessment of Indian silk</a:t>
            </a:r>
            <a:endParaRPr lang="en-US" altLang="zh-CN" sz="2400" i="1">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Fast fashion, sustainability, and the ethical appeal of luxury brands.</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325"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813560" y="1461135"/>
            <a:ext cx="7826375" cy="3538220"/>
          </a:xfrm>
          <a:prstGeom prst="rect">
            <a:avLst/>
          </a:prstGeom>
          <a:noFill/>
        </p:spPr>
        <p:txBody>
          <a:bodyPr wrap="square" rtlCol="0">
            <a:spAutoFit/>
          </a:bodyPr>
          <a:lstStyle/>
          <a:p>
            <a:pPr algn="just"/>
            <a:r>
              <a:rPr lang="en-US" altLang="zh-CN" sz="3200" b="1" i="1">
                <a:solidFill>
                  <a:schemeClr val="accent1"/>
                </a:solidFill>
                <a:latin typeface="Times New Roman" panose="02020603050405020304" charset="0"/>
                <a:cs typeface="Times New Roman" panose="02020603050405020304" charset="0"/>
              </a:rPr>
              <a:t>Discuss the following questions in groups: </a:t>
            </a:r>
            <a:endParaRPr lang="en-US" altLang="zh-CN" sz="3200" b="1" i="1">
              <a:solidFill>
                <a:schemeClr val="accent1"/>
              </a:solidFill>
              <a:latin typeface="Times New Roman" panose="02020603050405020304" charset="0"/>
              <a:cs typeface="Times New Roman" panose="02020603050405020304" charset="0"/>
            </a:endParaRPr>
          </a:p>
          <a:p>
            <a:pPr algn="just"/>
            <a:endParaRPr lang="en-US" altLang="zh-CN" sz="32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3200">
                <a:solidFill>
                  <a:schemeClr val="tx1"/>
                </a:solidFill>
                <a:latin typeface="Times New Roman" panose="02020603050405020304" charset="0"/>
                <a:cs typeface="Times New Roman" panose="02020603050405020304" charset="0"/>
              </a:rPr>
              <a:t>a) What are the functions of titles?</a:t>
            </a:r>
            <a:endParaRPr lang="en-US" altLang="zh-CN" sz="32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3200">
                <a:solidFill>
                  <a:schemeClr val="tx1"/>
                </a:solidFill>
                <a:latin typeface="Times New Roman" panose="02020603050405020304" charset="0"/>
                <a:cs typeface="Times New Roman" panose="02020603050405020304" charset="0"/>
              </a:rPr>
              <a:t>b) What are different types of titles?</a:t>
            </a:r>
            <a:endParaRPr lang="en-US" altLang="zh-CN" sz="32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3200">
                <a:solidFill>
                  <a:schemeClr val="tx1"/>
                </a:solidFill>
                <a:latin typeface="Times New Roman" panose="02020603050405020304" charset="0"/>
                <a:cs typeface="Times New Roman" panose="02020603050405020304" charset="0"/>
              </a:rPr>
              <a:t>c) What are the linguistic features of titles?</a:t>
            </a:r>
            <a:endParaRPr lang="en-US" altLang="zh-CN" sz="32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3200">
                <a:solidFill>
                  <a:schemeClr val="tx1"/>
                </a:solidFill>
                <a:latin typeface="Times New Roman" panose="02020603050405020304" charset="0"/>
                <a:cs typeface="Times New Roman" panose="02020603050405020304" charset="0"/>
              </a:rPr>
              <a:t>d) What are the requirements of titles?</a:t>
            </a:r>
            <a:endParaRPr lang="en-US" altLang="zh-CN" sz="3200">
              <a:solidFill>
                <a:schemeClr val="tx1"/>
              </a:solidFill>
              <a:latin typeface="Times New Roman" panose="02020603050405020304" charset="0"/>
              <a:cs typeface="Times New Roman" panose="02020603050405020304" charset="0"/>
            </a:endParaRPr>
          </a:p>
        </p:txBody>
      </p:sp>
      <p:sp>
        <p:nvSpPr>
          <p:cNvPr id="15" name="文本框 14"/>
          <p:cNvSpPr txBox="1"/>
          <p:nvPr/>
        </p:nvSpPr>
        <p:spPr>
          <a:xfrm>
            <a:off x="441325" y="0"/>
            <a:ext cx="2693035" cy="583565"/>
          </a:xfrm>
          <a:prstGeom prst="rect">
            <a:avLst/>
          </a:prstGeom>
          <a:solidFill>
            <a:schemeClr val="accent1">
              <a:lumMod val="75000"/>
            </a:schemeClr>
          </a:solidFill>
        </p:spPr>
        <p:txBody>
          <a:bodyPr wrap="square" rtlCol="0">
            <a:spAutoFit/>
          </a:bodyPr>
          <a:p>
            <a:r>
              <a:rPr lang="en-US" altLang="zh-CN" sz="3200" b="1">
                <a:solidFill>
                  <a:schemeClr val="bg1"/>
                </a:solidFill>
              </a:rPr>
              <a:t>Warm-up</a:t>
            </a:r>
            <a:endParaRPr lang="en-US" altLang="zh-CN" sz="3200" b="1">
              <a:solidFill>
                <a:schemeClr val="bg1"/>
              </a:solidFill>
            </a:endParaRP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03935" y="781050"/>
            <a:ext cx="9785985" cy="3692525"/>
          </a:xfrm>
          <a:prstGeom prst="rect">
            <a:avLst/>
          </a:prstGeom>
          <a:noFill/>
        </p:spPr>
        <p:txBody>
          <a:bodyPr wrap="square" rtlCol="0">
            <a:spAutoFit/>
          </a:bodyPr>
          <a:lstStyle/>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sym typeface="+mn-ea"/>
              </a:rPr>
              <a:t>A prepositional phrase to show the purpose of the study</a:t>
            </a:r>
            <a:endParaRPr lang="en-US" altLang="zh-CN" sz="2400" b="1">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i="1">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i="1">
                <a:latin typeface="Times New Roman" panose="02020603050405020304" charset="0"/>
                <a:cs typeface="Times New Roman" panose="02020603050405020304" charset="0"/>
                <a:sym typeface="+mn-ea"/>
              </a:rPr>
              <a:t>Example</a:t>
            </a:r>
            <a:endParaRPr lang="en-US" altLang="zh-CN" sz="2400" b="1" i="1">
              <a:latin typeface="Times New Roman" panose="02020603050405020304" charset="0"/>
              <a:cs typeface="Times New Roman" panose="02020603050405020304" charset="0"/>
              <a:sym typeface="+mn-ea"/>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Towards a sustainable fashion retail supply chain in Europe: Organization and performance</a:t>
            </a:r>
            <a:endParaRPr lang="en-US" altLang="zh-CN" sz="2400" i="1">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Towards climate-neutral aviation: Assessment of maintenance requirements for airborne hydrogen storage and distribution systems</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03935" y="781050"/>
            <a:ext cx="9785985" cy="4246245"/>
          </a:xfrm>
          <a:prstGeom prst="rect">
            <a:avLst/>
          </a:prstGeom>
          <a:noFill/>
        </p:spPr>
        <p:txBody>
          <a:bodyPr wrap="square" rtlCol="0">
            <a:spAutoFit/>
          </a:bodyPr>
          <a:lstStyle/>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sym typeface="+mn-ea"/>
              </a:rPr>
              <a:t>A gerund to present the methodological process</a:t>
            </a:r>
            <a:endParaRPr lang="en-US" altLang="zh-CN" sz="2400" b="1">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i="1">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i="1">
                <a:latin typeface="Times New Roman" panose="02020603050405020304" charset="0"/>
                <a:cs typeface="Times New Roman" panose="02020603050405020304" charset="0"/>
                <a:sym typeface="+mn-ea"/>
              </a:rPr>
              <a:t>Example</a:t>
            </a:r>
            <a:endParaRPr lang="en-US" altLang="zh-CN" sz="2400" b="1" i="1">
              <a:latin typeface="Times New Roman" panose="02020603050405020304" charset="0"/>
              <a:cs typeface="Times New Roman" panose="02020603050405020304" charset="0"/>
              <a:sym typeface="+mn-ea"/>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Developing a national program for textiles and clothing recovery</a:t>
            </a:r>
            <a:endParaRPr lang="en-US" altLang="zh-CN" sz="2400" i="1">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Investigating the sustainability of the Korean textile and fashion industry</a:t>
            </a:r>
            <a:endParaRPr lang="en-US" altLang="zh-CN" sz="2400" i="1">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Visualizing the knowledge domain of project governance: A scientometric review</a:t>
            </a:r>
            <a:endParaRPr lang="en-US" altLang="zh-CN" sz="2400" i="1">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Designing sustainable fashion: Possibilities and challenges </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03935" y="665480"/>
            <a:ext cx="9785985" cy="6462395"/>
          </a:xfrm>
          <a:prstGeom prst="rect">
            <a:avLst/>
          </a:prstGeom>
          <a:noFill/>
        </p:spPr>
        <p:txBody>
          <a:bodyPr wrap="square" rtlCol="0">
            <a:spAutoFit/>
          </a:bodyPr>
          <a:lstStyle/>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sym typeface="+mn-ea"/>
              </a:rPr>
              <a:t>Sentence constructions</a:t>
            </a:r>
            <a:endParaRPr lang="en-US" altLang="zh-CN" sz="2400" b="1" i="1">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i="1">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i="1">
                <a:latin typeface="Times New Roman" panose="02020603050405020304" charset="0"/>
                <a:cs typeface="Times New Roman" panose="02020603050405020304" charset="0"/>
                <a:sym typeface="+mn-ea"/>
              </a:rPr>
              <a:t>Example</a:t>
            </a:r>
            <a:endParaRPr lang="en-US" altLang="zh-CN" sz="2400" b="1" i="1">
              <a:latin typeface="Times New Roman" panose="02020603050405020304" charset="0"/>
              <a:cs typeface="Times New Roman" panose="02020603050405020304" charset="0"/>
              <a:sym typeface="+mn-ea"/>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What drives the decoupling progress of China’s civil aviation transportation growth from carbon emissions? A new decomposition analysis</a:t>
            </a:r>
            <a:endParaRPr lang="en-US" altLang="zh-CN" sz="2400" i="1">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Whether China’s industrial sectors make efforts to reduce CO2 emissions from production? A decomposed decoupling analysis</a:t>
            </a:r>
            <a:endParaRPr lang="en-US" altLang="zh-CN" sz="2400" i="1">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How to promote the widespread commercial adoption of photovoltaic microgrids under investment uncertainty? A real options analysis in China</a:t>
            </a:r>
            <a:endParaRPr lang="en-US" altLang="zh-CN" sz="2400" i="1">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Does China emission trading scheme reduce marginal abatement cost? A perspective of allowance allocation alternatives</a:t>
            </a:r>
            <a:endParaRPr lang="en-US" altLang="zh-CN" sz="2400" i="1">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551305" y="1383030"/>
            <a:ext cx="9212580" cy="1630045"/>
          </a:xfrm>
          <a:prstGeom prst="rect">
            <a:avLst/>
          </a:prstGeom>
          <a:noFill/>
        </p:spPr>
        <p:txBody>
          <a:bodyPr wrap="square" rtlCol="0">
            <a:spAutoFit/>
          </a:bodyPr>
          <a:lstStyle/>
          <a:p>
            <a:pPr indent="0" algn="just" fontAlgn="auto"/>
            <a:r>
              <a:rPr lang="en-US" altLang="zh-CN" sz="2400" b="1">
                <a:solidFill>
                  <a:schemeClr val="accent1">
                    <a:lumMod val="75000"/>
                  </a:schemeClr>
                </a:solidFill>
                <a:latin typeface="Times New Roman" panose="02020603050405020304" charset="0"/>
                <a:cs typeface="Times New Roman" panose="02020603050405020304" charset="0"/>
              </a:rPr>
              <a:t>(2) Use of nominal phrases with modifiers</a:t>
            </a:r>
            <a:endParaRPr lang="en-US" altLang="zh-CN" sz="2400" b="1">
              <a:solidFill>
                <a:schemeClr val="accent1">
                  <a:lumMod val="75000"/>
                </a:schemeClr>
              </a:solidFill>
              <a:latin typeface="Times New Roman" panose="02020603050405020304" charset="0"/>
              <a:cs typeface="Times New Roman" panose="02020603050405020304" charset="0"/>
            </a:endParaRPr>
          </a:p>
          <a:p>
            <a:pPr indent="0" algn="just" fontAlgn="auto"/>
            <a:endParaRPr lang="en-US" altLang="zh-CN" sz="2800">
              <a:latin typeface="Times New Roman" panose="02020603050405020304" charset="0"/>
              <a:cs typeface="Times New Roman" panose="02020603050405020304" charset="0"/>
            </a:endParaRPr>
          </a:p>
          <a:p>
            <a:pPr indent="609600" algn="l" fontAlgn="auto">
              <a:extLst>
                <a:ext uri="{35155182-B16C-46BC-9424-99874614C6A1}">
                  <wpsdc:indentchars xmlns:wpsdc="http://www.wps.cn/officeDocument/2017/drawingmlCustomData" val="200" checksum="4158780845"/>
                </a:ext>
              </a:extLst>
            </a:pPr>
            <a:r>
              <a:rPr lang="en-US" altLang="zh-CN" sz="2400" b="1">
                <a:latin typeface="Times New Roman" panose="02020603050405020304" charset="0"/>
                <a:cs typeface="Times New Roman" panose="02020603050405020304" charset="0"/>
              </a:rPr>
              <a:t>A nominal phrase title</a:t>
            </a:r>
            <a:r>
              <a:rPr lang="en-US" altLang="zh-CN" sz="2400">
                <a:latin typeface="Times New Roman" panose="02020603050405020304" charset="0"/>
                <a:cs typeface="Times New Roman" panose="02020603050405020304" charset="0"/>
              </a:rPr>
              <a:t> usually contains a head, with pre-modifiers or post-modifiers or both.</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03935" y="781050"/>
            <a:ext cx="9785985" cy="4338320"/>
          </a:xfrm>
          <a:prstGeom prst="rect">
            <a:avLst/>
          </a:prstGeom>
          <a:noFill/>
        </p:spPr>
        <p:txBody>
          <a:bodyPr wrap="square" rtlCol="0">
            <a:spAutoFit/>
          </a:bodyPr>
          <a:lstStyle/>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sym typeface="+mn-ea"/>
              </a:rPr>
              <a:t>Heads can be the general findings, the specific themes or the methodology:</a:t>
            </a:r>
            <a:endParaRPr lang="en-US" altLang="zh-CN" sz="24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sz="2400" b="1" i="1">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i="1">
                <a:latin typeface="Times New Roman" panose="02020603050405020304" charset="0"/>
                <a:cs typeface="Times New Roman" panose="02020603050405020304" charset="0"/>
                <a:sym typeface="+mn-ea"/>
              </a:rPr>
              <a:t>Example</a:t>
            </a:r>
            <a:endParaRPr lang="en-US" altLang="zh-CN" sz="2400" b="1" i="1">
              <a:latin typeface="Times New Roman" panose="02020603050405020304" charset="0"/>
              <a:cs typeface="Times New Roman" panose="02020603050405020304" charset="0"/>
              <a:sym typeface="+mn-ea"/>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Aviation CO2 emissions reductions from the use of alternative jet fuels</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Photovoltaic power purchase agreement valuation under real options approach</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A real options model for renewable energy investment with application to solar photovoltaic power generation in China</a:t>
            </a:r>
            <a:endParaRPr lang="en-US" altLang="zh-CN" sz="2400" i="1">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03935" y="781050"/>
            <a:ext cx="9785985" cy="5723890"/>
          </a:xfrm>
          <a:prstGeom prst="rect">
            <a:avLst/>
          </a:prstGeom>
          <a:noFill/>
        </p:spPr>
        <p:txBody>
          <a:bodyPr wrap="square" rtlCol="0">
            <a:spAutoFit/>
          </a:bodyPr>
          <a:lstStyle/>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sym typeface="+mn-ea"/>
              </a:rPr>
              <a:t>Heads that consist of nominalizations often denote the methods of study, actions, or results:</a:t>
            </a:r>
            <a:endParaRPr lang="en-US" altLang="zh-CN" sz="2400" b="1">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i="1">
                <a:latin typeface="Times New Roman" panose="02020603050405020304" charset="0"/>
                <a:cs typeface="Times New Roman" panose="02020603050405020304" charset="0"/>
                <a:sym typeface="+mn-ea"/>
              </a:rPr>
              <a:t>Example</a:t>
            </a:r>
            <a:endParaRPr lang="en-US" altLang="zh-CN" sz="2400" b="1" i="1">
              <a:latin typeface="Times New Roman" panose="02020603050405020304" charset="0"/>
              <a:cs typeface="Times New Roman" panose="02020603050405020304" charset="0"/>
              <a:sym typeface="+mn-ea"/>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Evaluation of integrated pollution prevention control in a textile fiber production and dyeing mill</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Analysis of enablers for implementation of sustainable supply chain management—A textile case</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Water footprint assessment of silk apparel in China</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Statistical analysis of use-phase energy consumption of textile products</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An account of the textile waste policy in China (1991–2020)</a:t>
            </a:r>
            <a:endParaRPr lang="en-US" altLang="zh-CN" sz="2400" i="1">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03935" y="647065"/>
            <a:ext cx="9785985" cy="6405880"/>
          </a:xfrm>
          <a:prstGeom prst="rect">
            <a:avLst/>
          </a:prstGeom>
          <a:noFill/>
        </p:spPr>
        <p:txBody>
          <a:bodyPr wrap="square" rtlCol="0">
            <a:spAutoFit/>
          </a:bodyPr>
          <a:lstStyle/>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sym typeface="+mn-ea"/>
              </a:rPr>
              <a:t>Pre-modifiers are composed mainly of adjectives and nouns. The post-modifiers are more common and can be more complex, composed of prepositional phrases, past and present participles or to-infinitives.</a:t>
            </a:r>
            <a:endParaRPr lang="en-US" altLang="zh-CN" sz="2400" b="1">
              <a:latin typeface="Times New Roman" panose="02020603050405020304" charset="0"/>
              <a:cs typeface="Times New Roman" panose="02020603050405020304" charset="0"/>
            </a:endParaRPr>
          </a:p>
          <a:p>
            <a:pPr indent="0" algn="just" fontAlgn="auto">
              <a:lnSpc>
                <a:spcPct val="100000"/>
              </a:lnSpc>
            </a:pPr>
            <a:endParaRPr lang="en-US" altLang="zh-CN" sz="2400" b="1">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i="1">
                <a:latin typeface="Times New Roman" panose="02020603050405020304" charset="0"/>
                <a:cs typeface="Times New Roman" panose="02020603050405020304" charset="0"/>
                <a:sym typeface="+mn-ea"/>
              </a:rPr>
              <a:t>Example</a:t>
            </a:r>
            <a:endParaRPr lang="en-US" altLang="zh-CN" sz="2400" b="1" i="1">
              <a:latin typeface="Times New Roman" panose="02020603050405020304" charset="0"/>
              <a:cs typeface="Times New Roman" panose="02020603050405020304" charset="0"/>
              <a:sym typeface="+mn-ea"/>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Economy and regional utilization of urban distributed photovoltaic power generation in China</a:t>
            </a:r>
            <a:endParaRPr lang="en-US" altLang="zh-CN" sz="2400" i="1">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Input-output and structural decomposition analysis of Singapore’s carbon emissions</a:t>
            </a:r>
            <a:endParaRPr lang="en-US" altLang="zh-CN" sz="2400" i="1">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Estimation of interregional input-output table using hybrid algorithm of the RAS method and real-coded genetic algorithm</a:t>
            </a:r>
            <a:endParaRPr lang="en-US" altLang="zh-CN" sz="2400" i="1">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Improved estimation of air pollutant emissions from landing and takeoff cycles of civil aircraft in China</a:t>
            </a:r>
            <a:endParaRPr lang="en-US" altLang="zh-CN" sz="2400" i="1">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03935" y="780415"/>
            <a:ext cx="9785985" cy="4615180"/>
          </a:xfrm>
          <a:prstGeom prst="rect">
            <a:avLst/>
          </a:prstGeom>
          <a:noFill/>
        </p:spPr>
        <p:txBody>
          <a:bodyPr wrap="square" rtlCol="0">
            <a:spAutoFit/>
          </a:bodyPr>
          <a:lstStyle/>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sym typeface="+mn-ea"/>
              </a:rPr>
              <a:t>Modifiers in the titles are arranged in a compact way, often with more than one pre-modifier piling over one another and with post-modifiers in phrases rather than clauses.</a:t>
            </a:r>
            <a:endParaRPr lang="en-US" altLang="zh-CN" sz="2400" b="1">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i="1">
                <a:latin typeface="Times New Roman" panose="02020603050405020304" charset="0"/>
                <a:cs typeface="Times New Roman" panose="02020603050405020304" charset="0"/>
                <a:sym typeface="+mn-ea"/>
              </a:rPr>
              <a:t>Example</a:t>
            </a:r>
            <a:endParaRPr lang="en-US" altLang="zh-CN" sz="2400" b="1" i="1">
              <a:latin typeface="Times New Roman" panose="02020603050405020304" charset="0"/>
              <a:cs typeface="Times New Roman" panose="02020603050405020304" charset="0"/>
              <a:sym typeface="+mn-ea"/>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Road transport-related energy consumption: Analysis of driving factors in Tunisia hierarchical multi-objective design of regional integrated energy system under heterogeneous low-carbon policies</a:t>
            </a:r>
            <a:endParaRPr lang="en-US" altLang="zh-CN" sz="2400" i="1">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An uncertainty analysis for offshore wind power investment decisions in the context of the national subsidy retraction in China</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82395" y="1155700"/>
            <a:ext cx="9613265" cy="2368550"/>
          </a:xfrm>
          <a:prstGeom prst="rect">
            <a:avLst/>
          </a:prstGeom>
          <a:noFill/>
        </p:spPr>
        <p:txBody>
          <a:bodyPr wrap="square" rtlCol="0">
            <a:spAutoFit/>
          </a:bodyPr>
          <a:lstStyle/>
          <a:p>
            <a:pPr indent="0" algn="just" fontAlgn="auto"/>
            <a:r>
              <a:rPr lang="en-US" altLang="zh-CN" sz="2400" b="1">
                <a:solidFill>
                  <a:schemeClr val="accent1">
                    <a:lumMod val="75000"/>
                  </a:schemeClr>
                </a:solidFill>
                <a:latin typeface="Times New Roman" panose="02020603050405020304" charset="0"/>
                <a:cs typeface="Times New Roman" panose="02020603050405020304" charset="0"/>
              </a:rPr>
              <a:t>(3) Use of compound constructions</a:t>
            </a:r>
            <a:endParaRPr lang="en-US" altLang="zh-CN" sz="2400" b="1">
              <a:solidFill>
                <a:schemeClr val="accent1">
                  <a:lumMod val="75000"/>
                </a:schemeClr>
              </a:solidFill>
              <a:latin typeface="Times New Roman" panose="02020603050405020304" charset="0"/>
              <a:cs typeface="Times New Roman" panose="02020603050405020304" charset="0"/>
            </a:endParaRPr>
          </a:p>
          <a:p>
            <a:pPr indent="0" algn="just" fontAlgn="auto"/>
            <a:endParaRPr lang="en-US" altLang="zh-CN" sz="2800" b="1">
              <a:solidFill>
                <a:schemeClr val="accent2">
                  <a:lumMod val="75000"/>
                </a:schemeClr>
              </a:solidFill>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b="1">
                <a:latin typeface="Times New Roman" panose="02020603050405020304" charset="0"/>
                <a:cs typeface="Times New Roman" panose="02020603050405020304" charset="0"/>
              </a:rPr>
              <a:t>Compound titles</a:t>
            </a:r>
            <a:r>
              <a:rPr lang="en-US" altLang="zh-CN" sz="2400">
                <a:latin typeface="Times New Roman" panose="02020603050405020304" charset="0"/>
                <a:cs typeface="Times New Roman" panose="02020603050405020304" charset="0"/>
              </a:rPr>
              <a:t> consist of two or more components, generally divided by a colon, and sometimes a dash. The main section is to inform the readers of the topic while the other component offers more specific information on the topic or the method.</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03935" y="647065"/>
            <a:ext cx="9785985" cy="6185535"/>
          </a:xfrm>
          <a:prstGeom prst="rect">
            <a:avLst/>
          </a:prstGeom>
          <a:noFill/>
        </p:spPr>
        <p:txBody>
          <a:bodyPr wrap="square" rtlCol="0">
            <a:spAutoFit/>
          </a:bodyPr>
          <a:lstStyle/>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sym typeface="+mn-ea"/>
              </a:rPr>
              <a:t>The two components are mainly two nominal phrases, with the combinations of gerund phrases and nominal phrases, nominal phrases and a full sentence, nominal phrases and prepositional phrases also accounting for a small percentage.</a:t>
            </a:r>
            <a:endParaRPr lang="en-US" altLang="zh-CN" sz="2400" b="1">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i="1">
                <a:latin typeface="Times New Roman" panose="02020603050405020304" charset="0"/>
                <a:cs typeface="Times New Roman" panose="02020603050405020304" charset="0"/>
                <a:sym typeface="+mn-ea"/>
              </a:rPr>
              <a:t>Example</a:t>
            </a:r>
            <a:endParaRPr lang="en-US" altLang="zh-CN" sz="2400" b="1" i="1">
              <a:latin typeface="Times New Roman" panose="02020603050405020304" charset="0"/>
              <a:cs typeface="Times New Roman" panose="02020603050405020304" charset="0"/>
              <a:sym typeface="+mn-ea"/>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The circular economy in the textile and apparel industry: A systematic literature review</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Life cycle environmental impacts of the apparel industry in Sri Lanka: Analysis of the energy sources</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Mapping environmentally sustainable practices in textile, apparel and fashion industries: A systematic literature review</a:t>
            </a:r>
            <a:endParaRPr lang="en-US" altLang="zh-CN" sz="2400" i="1">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48790" y="67976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sz="4000" b="1">
                <a:latin typeface="Times New Roman" panose="02020603050405020304" charset="0"/>
                <a:cs typeface="Times New Roman" panose="02020603050405020304" charset="0"/>
              </a:rPr>
              <a:t>What </a:t>
            </a:r>
            <a:r>
              <a:rPr b="1">
                <a:latin typeface="Times New Roman" panose="02020603050405020304" charset="0"/>
                <a:cs typeface="Times New Roman" panose="02020603050405020304" charset="0"/>
              </a:rPr>
              <a:t>is </a:t>
            </a:r>
            <a:r>
              <a:rPr lang="en-US" b="1">
                <a:latin typeface="Times New Roman" panose="02020603050405020304" charset="0"/>
                <a:cs typeface="Times New Roman" panose="02020603050405020304" charset="0"/>
              </a:rPr>
              <a:t>a</a:t>
            </a:r>
            <a:r>
              <a:rPr lang="en-US" sz="4000" b="1">
                <a:latin typeface="Times New Roman" panose="02020603050405020304" charset="0"/>
                <a:cs typeface="Times New Roman" panose="02020603050405020304" charset="0"/>
              </a:rPr>
              <a:t> Good title</a:t>
            </a:r>
            <a:r>
              <a:rPr sz="4000" b="1">
                <a:latin typeface="Times New Roman" panose="02020603050405020304" charset="0"/>
                <a:cs typeface="Times New Roman" panose="02020603050405020304" charset="0"/>
              </a:rPr>
              <a:t>?</a:t>
            </a:r>
            <a:endParaRPr sz="4000" b="1">
              <a:latin typeface="Times New Roman" panose="02020603050405020304" charset="0"/>
              <a:cs typeface="Times New Roman" panose="02020603050405020304" charset="0"/>
            </a:endParaRPr>
          </a:p>
        </p:txBody>
      </p:sp>
      <p:sp>
        <p:nvSpPr>
          <p:cNvPr id="4" name="Content Placeholder 2"/>
          <p:cNvSpPr>
            <a:spLocks noGrp="1"/>
          </p:cNvSpPr>
          <p:nvPr/>
        </p:nvSpPr>
        <p:spPr>
          <a:xfrm>
            <a:off x="1488440" y="1993265"/>
            <a:ext cx="9541510" cy="3732530"/>
          </a:xfrm>
          <a:prstGeom prst="rect">
            <a:avLst/>
          </a:prstGeom>
        </p:spPr>
        <p:txBody>
          <a:bodyPr vert="horz" lIns="91440" tIns="45720" rIns="91440" bIns="45720" rtlCol="0"/>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just"/>
            <a:r>
              <a:rPr lang="en-US" altLang="zh-CN">
                <a:latin typeface="Times New Roman" panose="02020603050405020304" charset="0"/>
                <a:cs typeface="Times New Roman" panose="02020603050405020304" charset="0"/>
              </a:rPr>
              <a:t>Summarizes the main ideas of the study concisely.</a:t>
            </a:r>
            <a:endParaRPr lang="en-US" altLang="zh-CN">
              <a:latin typeface="Times New Roman" panose="02020603050405020304" charset="0"/>
              <a:cs typeface="Times New Roman" panose="02020603050405020304" charset="0"/>
            </a:endParaRPr>
          </a:p>
          <a:p>
            <a:pPr algn="just"/>
            <a:r>
              <a:rPr lang="en-US" altLang="zh-CN">
                <a:latin typeface="Times New Roman" panose="02020603050405020304" charset="0"/>
                <a:cs typeface="Times New Roman" panose="02020603050405020304" charset="0"/>
              </a:rPr>
              <a:t>Uses the fewest words to adequately describe the content and/or purpose.</a:t>
            </a:r>
            <a:endParaRPr lang="en-US" altLang="zh-CN">
              <a:latin typeface="Times New Roman" panose="02020603050405020304" charset="0"/>
              <a:cs typeface="Times New Roman" panose="02020603050405020304" charset="0"/>
            </a:endParaRPr>
          </a:p>
          <a:p>
            <a:pPr algn="just"/>
            <a:r>
              <a:rPr lang="en-US" altLang="zh-CN">
                <a:latin typeface="Times New Roman" panose="02020603050405020304" charset="0"/>
                <a:cs typeface="Times New Roman" panose="02020603050405020304" charset="0"/>
              </a:rPr>
              <a:t>Captures the attention of readers, drawing them to read the entire text </a:t>
            </a:r>
            <a:r>
              <a:rPr lang="en-US" altLang="zh-CN">
                <a:latin typeface="Times New Roman" panose="02020603050405020304" charset="0"/>
                <a:cs typeface="Times New Roman" panose="02020603050405020304" charset="0"/>
                <a:sym typeface="+mn-ea"/>
              </a:rPr>
              <a:t>along with the abstract</a:t>
            </a:r>
            <a:r>
              <a:rPr lang="en-US" altLang="zh-CN">
                <a:latin typeface="Times New Roman" panose="02020603050405020304" charset="0"/>
                <a:cs typeface="Times New Roman" panose="02020603050405020304" charset="0"/>
              </a:rPr>
              <a:t>.</a:t>
            </a:r>
            <a:endParaRPr lang="en-US" altLang="zh-CN">
              <a:latin typeface="Times New Roman" panose="02020603050405020304" charset="0"/>
              <a:cs typeface="Times New Roman" panose="02020603050405020304" charset="0"/>
            </a:endParaRPr>
          </a:p>
          <a:p>
            <a:pPr marL="0" indent="0" algn="just">
              <a:buNone/>
            </a:pPr>
            <a:endParaRPr lang="en-US" altLang="zh-CN" sz="2400">
              <a:latin typeface="Times New Roman" panose="02020603050405020304" charset="0"/>
              <a:cs typeface="Times New Roman" panose="02020603050405020304" charset="0"/>
            </a:endParaRPr>
          </a:p>
          <a:p>
            <a:pPr marL="0" indent="0" algn="just">
              <a:buNone/>
            </a:pP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815975" y="811530"/>
            <a:ext cx="10559415" cy="5235575"/>
          </a:xfrm>
          <a:prstGeom prst="rect">
            <a:avLst/>
          </a:prstGeom>
          <a:noFill/>
        </p:spPr>
        <p:txBody>
          <a:bodyPr wrap="square" rtlCol="0">
            <a:noAutofit/>
          </a:bodyPr>
          <a:lstStyle/>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Sustainable product-service systems for clothing: Exploring consumer perceptions of consumption alternatives in Finland</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Mapping human resource management: Reviewing the field and charting future directions</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From nonrenewable to renewable energy and its impact on economic growth: The role of research &amp; development expenditures in Asia-Pacific economic cooperation countries </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The impact of globalization, energy use, and trade on ecological footprint in Pakistan: Does environmental sustainability exist?</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sym typeface="+mn-ea"/>
              </a:rPr>
              <a:t>Is globalization driving the use of renewable energy? A global macro perspective</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03935" y="647065"/>
            <a:ext cx="9785985" cy="5169535"/>
          </a:xfrm>
          <a:prstGeom prst="rect">
            <a:avLst/>
          </a:prstGeom>
          <a:noFill/>
        </p:spPr>
        <p:txBody>
          <a:bodyPr wrap="square" rtlCol="0">
            <a:spAutoFit/>
          </a:bodyPr>
          <a:lstStyle/>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sym typeface="+mn-ea"/>
              </a:rPr>
              <a:t>The compound constructions have an array of combinations, including “topic + method”, “topic + scope”, “method + scope”, “question + method”, “question + topic”, and so on.</a:t>
            </a:r>
            <a:endParaRPr lang="en-US" altLang="zh-CN" sz="2400" b="1">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i="1">
                <a:latin typeface="Times New Roman" panose="02020603050405020304" charset="0"/>
                <a:cs typeface="Times New Roman" panose="02020603050405020304" charset="0"/>
                <a:sym typeface="+mn-ea"/>
              </a:rPr>
              <a:t>Topic + Method:</a:t>
            </a:r>
            <a:endParaRPr lang="en-US" altLang="zh-CN" sz="2400" i="1">
              <a:latin typeface="Times New Roman" panose="02020603050405020304" charset="0"/>
              <a:cs typeface="Times New Roman" panose="02020603050405020304" charset="0"/>
              <a:sym typeface="+mn-ea"/>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The role of globalization in energy consumption: A quantile cointegrating regression approach </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The impact of sustainability exploration and sustainability exploitation practices on the organizational performance: A cross-country comparison </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Imported technology and CO2 emission in China: Collecting evidence through bound testing and VECM approach</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03935" y="338455"/>
            <a:ext cx="10215245" cy="6000750"/>
          </a:xfrm>
          <a:prstGeom prst="rect">
            <a:avLst/>
          </a:prstGeom>
          <a:noFill/>
        </p:spPr>
        <p:txBody>
          <a:bodyPr wrap="square" rtlCol="0">
            <a:spAutoFit/>
          </a:bodyPr>
          <a:lstStyle/>
          <a:p>
            <a:pPr indent="0" algn="just" fontAlgn="auto">
              <a:lnSpc>
                <a:spcPct val="125000"/>
              </a:lnSpc>
            </a:pPr>
            <a:r>
              <a:rPr lang="en-US" altLang="zh-CN" sz="2400" b="1" i="1">
                <a:latin typeface="Times New Roman" panose="02020603050405020304" charset="0"/>
                <a:cs typeface="Times New Roman" panose="02020603050405020304" charset="0"/>
                <a:sym typeface="+mn-ea"/>
              </a:rPr>
              <a:t>Topic + Scope:</a:t>
            </a:r>
            <a:endParaRPr lang="en-US" altLang="zh-CN" sz="2400" i="1">
              <a:latin typeface="Times New Roman" panose="02020603050405020304" charset="0"/>
              <a:cs typeface="Times New Roman" panose="02020603050405020304" charset="0"/>
              <a:sym typeface="+mn-ea"/>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The impact of financial development and economic growth on renewable energy consumption: Empirical analysis of India</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Modelling renewable energy adoption across South Asian economies: Empirical evidence from Bangladesh, India, Pakistan and Sri Lanka</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Oil price shocks and renewable energy transition: Empirical evidence from net oil-importing South Asian economies</a:t>
            </a:r>
            <a:endParaRPr lang="en-US" altLang="zh-CN" sz="2400" i="1">
              <a:latin typeface="Times New Roman" panose="02020603050405020304" charset="0"/>
              <a:cs typeface="Times New Roman" panose="02020603050405020304" charset="0"/>
            </a:endParaRPr>
          </a:p>
          <a:p>
            <a:pPr indent="609600" algn="just" fontAlgn="auto">
              <a:lnSpc>
                <a:spcPct val="100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a:p>
            <a:pPr indent="0" algn="just" fontAlgn="auto">
              <a:lnSpc>
                <a:spcPct val="125000"/>
              </a:lnSpc>
            </a:pPr>
            <a:r>
              <a:rPr lang="en-US" altLang="zh-CN" sz="2400" b="1" i="1">
                <a:latin typeface="Times New Roman" panose="02020603050405020304" charset="0"/>
                <a:cs typeface="Times New Roman" panose="02020603050405020304" charset="0"/>
              </a:rPr>
              <a:t>Question + Method:</a:t>
            </a:r>
            <a:endParaRPr lang="en-US" altLang="zh-CN" sz="2400" b="1"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Does globalization affect growth? Evidence from a new index of globalization </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Does FDI influence renewable energy consumption? An analysis of sectoral FDI impact on renewable and non-renewable industrial energy consumption</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41960" y="659130"/>
            <a:ext cx="179387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1</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148715" y="1140460"/>
            <a:ext cx="10064115" cy="829945"/>
          </a:xfrm>
          <a:prstGeom prst="rect">
            <a:avLst/>
          </a:prstGeom>
          <a:noFill/>
        </p:spPr>
        <p:txBody>
          <a:bodyPr wrap="square" rtlCol="0">
            <a:spAutoFit/>
          </a:bodyPr>
          <a:lstStyle/>
          <a:p>
            <a:r>
              <a:rPr lang="en-US" altLang="zh-CN" sz="2400" b="1" i="1">
                <a:solidFill>
                  <a:schemeClr val="accent1"/>
                </a:solidFill>
                <a:latin typeface="Times New Roman" panose="02020603050405020304" charset="0"/>
                <a:cs typeface="Times New Roman" panose="02020603050405020304" charset="0"/>
              </a:rPr>
              <a:t>Rewrite the following titles in noun phrases to make them more academically acceptable.</a:t>
            </a:r>
            <a:endParaRPr lang="en-US" altLang="zh-CN" sz="2400" b="1" i="1">
              <a:solidFill>
                <a:schemeClr val="accent1"/>
              </a:solidFill>
              <a:latin typeface="Times New Roman" panose="02020603050405020304" charset="0"/>
              <a:cs typeface="Times New Roman" panose="02020603050405020304" charset="0"/>
            </a:endParaRPr>
          </a:p>
        </p:txBody>
      </p:sp>
      <p:sp>
        <p:nvSpPr>
          <p:cNvPr id="61" name="TextBox 6"/>
          <p:cNvSpPr txBox="1"/>
          <p:nvPr>
            <p:custDataLst>
              <p:tags r:id="rId2"/>
            </p:custDataLst>
          </p:nvPr>
        </p:nvSpPr>
        <p:spPr>
          <a:xfrm>
            <a:off x="1148715" y="2597150"/>
            <a:ext cx="10064115" cy="3745865"/>
          </a:xfrm>
          <a:prstGeom prst="rect">
            <a:avLst/>
          </a:prstGeom>
          <a:noFill/>
        </p:spPr>
        <p:txBody>
          <a:bodyPr wrap="square" rtlCol="0" anchor="t">
            <a:noAutofit/>
          </a:bodyPr>
          <a:lstStyle/>
          <a:p>
            <a:pPr algn="just" defTabSz="457200">
              <a:lnSpc>
                <a:spcPct val="120000"/>
              </a:lnSpc>
            </a:pPr>
            <a:r>
              <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rPr>
              <a:t>The first perspective we looked at in our study was to identify how well the respondents understood the concept of artificial intelligence. Our results show that 84.6% consider that they know what artificial intelligence means, whereas 12% claim that they do not know what the concept means. At the same time, 3.4% answered “I don’t know/I won’t answer”. There are no significant differences between the categories of respondents based on the type of their undergraduate specialization, with the exception of those who do not know what the notion of artificial intelligence means. In this case, those respondents studying humanities register a score of 17.2%, whereas the respondents in technical studies register a score of just 6.8%. Based on the gender variable the following differences ensue: 95.5% of the male respondents and 75.8% of the female ones claim to know what artificial intelligence is. According to the same variable, there are differences in the case of those students who claim not to know what this concept means: 3.3% of them are male, while 19.1% are female.</a:t>
            </a:r>
            <a:endPar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endParaRPr>
          </a:p>
        </p:txBody>
      </p:sp>
      <p:sp>
        <p:nvSpPr>
          <p:cNvPr id="6" name="文本框 5"/>
          <p:cNvSpPr txBox="1"/>
          <p:nvPr/>
        </p:nvSpPr>
        <p:spPr>
          <a:xfrm>
            <a:off x="441325" y="0"/>
            <a:ext cx="2613025" cy="583565"/>
          </a:xfrm>
          <a:prstGeom prst="rect">
            <a:avLst/>
          </a:prstGeom>
          <a:solidFill>
            <a:schemeClr val="accent1">
              <a:lumMod val="75000"/>
            </a:schemeClr>
          </a:solidFill>
        </p:spPr>
        <p:txBody>
          <a:bodyPr wrap="square" rtlCol="0">
            <a:spAutoFit/>
          </a:bodyPr>
          <a:p>
            <a:r>
              <a:rPr lang="en-US" altLang="zh-CN" sz="3200" b="1">
                <a:solidFill>
                  <a:schemeClr val="bg1"/>
                </a:solidFill>
              </a:rPr>
              <a:t>Exercises</a:t>
            </a:r>
            <a:endParaRPr lang="en-US" altLang="zh-CN" sz="3200" b="1">
              <a:solidFill>
                <a:schemeClr val="bg1"/>
              </a:solidFill>
            </a:endParaRPr>
          </a:p>
        </p:txBody>
      </p:sp>
      <p:sp>
        <p:nvSpPr>
          <p:cNvPr id="5" name="文本框 4"/>
          <p:cNvSpPr txBox="1"/>
          <p:nvPr/>
        </p:nvSpPr>
        <p:spPr>
          <a:xfrm>
            <a:off x="1148715" y="2086610"/>
            <a:ext cx="10064750" cy="3392170"/>
          </a:xfrm>
          <a:prstGeom prst="rect">
            <a:avLst/>
          </a:prstGeom>
          <a:noFill/>
        </p:spPr>
        <p:txBody>
          <a:bodyPr wrap="square" rtlCol="0">
            <a:noAutofit/>
          </a:bodyPr>
          <a:p>
            <a:pPr indent="0" fontAlgn="auto">
              <a:lnSpc>
                <a:spcPct val="125000"/>
              </a:lnSpc>
            </a:pPr>
            <a:r>
              <a:rPr lang="en-US" altLang="zh-CN" sz="2200">
                <a:latin typeface="Times New Roman" panose="02020603050405020304" charset="0"/>
                <a:cs typeface="Times New Roman" panose="02020603050405020304" charset="0"/>
              </a:rPr>
              <a:t>(1) Build sustainable aviation fuels and imminent technologies—CO2 emissions evolve towards 2050 </a:t>
            </a:r>
            <a:endParaRPr lang="en-US" altLang="zh-CN" sz="2200">
              <a:latin typeface="Times New Roman" panose="02020603050405020304" charset="0"/>
              <a:cs typeface="Times New Roman" panose="02020603050405020304" charset="0"/>
            </a:endParaRPr>
          </a:p>
          <a:p>
            <a:pPr indent="0" fontAlgn="auto">
              <a:lnSpc>
                <a:spcPct val="125000"/>
              </a:lnSpc>
            </a:pPr>
            <a:endParaRPr lang="en-US" altLang="zh-CN" sz="2200">
              <a:latin typeface="Times New Roman" panose="02020603050405020304" charset="0"/>
              <a:cs typeface="Times New Roman" panose="02020603050405020304" charset="0"/>
            </a:endParaRPr>
          </a:p>
          <a:p>
            <a:pPr indent="0" fontAlgn="auto">
              <a:lnSpc>
                <a:spcPct val="125000"/>
              </a:lnSpc>
            </a:pPr>
            <a:endParaRPr lang="en-US" altLang="zh-CN" sz="2200">
              <a:latin typeface="Times New Roman" panose="02020603050405020304" charset="0"/>
              <a:cs typeface="Times New Roman" panose="02020603050405020304" charset="0"/>
            </a:endParaRPr>
          </a:p>
          <a:p>
            <a:pPr indent="0" fontAlgn="auto">
              <a:lnSpc>
                <a:spcPct val="100000"/>
              </a:lnSpc>
            </a:pPr>
            <a:endParaRPr lang="en-US" altLang="zh-CN" sz="2200">
              <a:latin typeface="Times New Roman" panose="02020603050405020304" charset="0"/>
              <a:cs typeface="Times New Roman" panose="02020603050405020304" charset="0"/>
            </a:endParaRPr>
          </a:p>
          <a:p>
            <a:pPr indent="0" fontAlgn="auto">
              <a:lnSpc>
                <a:spcPct val="125000"/>
              </a:lnSpc>
            </a:pPr>
            <a:r>
              <a:rPr lang="en-US" altLang="zh-CN" sz="2200">
                <a:latin typeface="Times New Roman" panose="02020603050405020304" charset="0"/>
                <a:cs typeface="Times New Roman" panose="02020603050405020304" charset="0"/>
              </a:rPr>
              <a:t>(2) Use policy-relevant indicators to make a multi-sectoral analysis of changing climate risks in the UK</a:t>
            </a:r>
            <a:endParaRPr lang="en-US" altLang="zh-CN" sz="2200">
              <a:latin typeface="Times New Roman" panose="02020603050405020304" charset="0"/>
              <a:cs typeface="Times New Roman" panose="02020603050405020304" charset="0"/>
            </a:endParaRPr>
          </a:p>
          <a:p>
            <a:pPr indent="0" fontAlgn="auto">
              <a:lnSpc>
                <a:spcPct val="125000"/>
              </a:lnSpc>
            </a:pPr>
            <a:endParaRPr lang="en-US" altLang="zh-CN" sz="2200">
              <a:latin typeface="Times New Roman" panose="02020603050405020304" charset="0"/>
              <a:cs typeface="Times New Roman" panose="02020603050405020304" charset="0"/>
            </a:endParaRPr>
          </a:p>
          <a:p>
            <a:pPr indent="0" fontAlgn="auto">
              <a:lnSpc>
                <a:spcPct val="125000"/>
              </a:lnSpc>
            </a:pPr>
            <a:endParaRPr lang="en-US" altLang="zh-CN" sz="2200">
              <a:latin typeface="Times New Roman" panose="02020603050405020304" charset="0"/>
              <a:cs typeface="Times New Roman" panose="02020603050405020304" charset="0"/>
            </a:endParaRPr>
          </a:p>
          <a:p>
            <a:pPr indent="0" fontAlgn="auto">
              <a:lnSpc>
                <a:spcPct val="125000"/>
              </a:lnSpc>
            </a:pPr>
            <a:endParaRPr lang="en-US" altLang="zh-CN" sz="2200">
              <a:latin typeface="Times New Roman" panose="02020603050405020304" charset="0"/>
              <a:cs typeface="Times New Roman" panose="02020603050405020304" charset="0"/>
            </a:endParaRPr>
          </a:p>
        </p:txBody>
      </p:sp>
      <p:sp>
        <p:nvSpPr>
          <p:cNvPr id="7" name="文本框 6"/>
          <p:cNvSpPr txBox="1"/>
          <p:nvPr/>
        </p:nvSpPr>
        <p:spPr>
          <a:xfrm>
            <a:off x="1148715" y="3044825"/>
            <a:ext cx="9965690" cy="768350"/>
          </a:xfrm>
          <a:prstGeom prst="rect">
            <a:avLst/>
          </a:prstGeom>
          <a:solidFill>
            <a:srgbClr val="E6E0E2"/>
          </a:solidFill>
        </p:spPr>
        <p:txBody>
          <a:bodyPr wrap="square" rtlCol="0">
            <a:spAutoFit/>
          </a:bodyPr>
          <a:p>
            <a:pPr algn="just"/>
            <a:r>
              <a:rPr lang="en-US" altLang="zh-CN" sz="2200">
                <a:solidFill>
                  <a:srgbClr val="FF0000"/>
                </a:solidFill>
                <a:latin typeface="Times New Roman" panose="02020603050405020304" charset="0"/>
                <a:cs typeface="Times New Roman" panose="02020603050405020304" charset="0"/>
              </a:rPr>
              <a:t>Sustainable aviation fuels and imminent technologies—CO2 emissions evolution towards 2050</a:t>
            </a:r>
            <a:endParaRPr lang="en-US" altLang="zh-CN" sz="22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1148715" y="5075555"/>
            <a:ext cx="9965690" cy="768350"/>
          </a:xfrm>
          <a:prstGeom prst="rect">
            <a:avLst/>
          </a:prstGeom>
          <a:solidFill>
            <a:srgbClr val="E6E0E2"/>
          </a:solidFill>
        </p:spPr>
        <p:txBody>
          <a:bodyPr wrap="square" rtlCol="0">
            <a:spAutoFit/>
          </a:bodyPr>
          <a:p>
            <a:pPr algn="just"/>
            <a:r>
              <a:rPr lang="en-US" altLang="zh-CN" sz="2200">
                <a:solidFill>
                  <a:srgbClr val="FF0000"/>
                </a:solidFill>
                <a:latin typeface="Times New Roman" panose="02020603050405020304" charset="0"/>
                <a:cs typeface="Times New Roman" panose="02020603050405020304" charset="0"/>
              </a:rPr>
              <a:t>Changing climate risks in the UK: A multi-sectoral analysis using policy-relevant indicators</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049655" y="915035"/>
            <a:ext cx="10064750" cy="5137785"/>
          </a:xfrm>
          <a:prstGeom prst="rect">
            <a:avLst/>
          </a:prstGeom>
          <a:noFill/>
        </p:spPr>
        <p:txBody>
          <a:bodyPr wrap="square" rtlCol="0">
            <a:noAutofit/>
          </a:bodyPr>
          <a:p>
            <a:pPr indent="0" fontAlgn="auto">
              <a:lnSpc>
                <a:spcPct val="125000"/>
              </a:lnSpc>
            </a:pPr>
            <a:r>
              <a:rPr lang="en-US" altLang="zh-CN" sz="2200">
                <a:latin typeface="Times New Roman" panose="02020603050405020304" charset="0"/>
                <a:cs typeface="Times New Roman" panose="02020603050405020304" charset="0"/>
              </a:rPr>
              <a:t>(3) </a:t>
            </a:r>
            <a:r>
              <a:rPr lang="en-US" altLang="zh-CN" sz="2200">
                <a:latin typeface="Times New Roman" panose="02020603050405020304" charset="0"/>
                <a:cs typeface="Times New Roman" panose="02020603050405020304" charset="0"/>
                <a:sym typeface="+mn-ea"/>
              </a:rPr>
              <a:t>How to mitigate the climate change impacts of aviation through behavioral changes</a:t>
            </a:r>
            <a:endParaRPr lang="en-US" altLang="zh-CN" sz="2200">
              <a:latin typeface="Times New Roman" panose="02020603050405020304" charset="0"/>
              <a:cs typeface="Times New Roman" panose="02020603050405020304" charset="0"/>
            </a:endParaRPr>
          </a:p>
          <a:p>
            <a:pPr indent="0" fontAlgn="auto">
              <a:lnSpc>
                <a:spcPct val="125000"/>
              </a:lnSpc>
            </a:pPr>
            <a:endParaRPr lang="en-US" altLang="zh-CN" sz="2200">
              <a:latin typeface="Times New Roman" panose="02020603050405020304" charset="0"/>
              <a:cs typeface="Times New Roman" panose="02020603050405020304" charset="0"/>
            </a:endParaRPr>
          </a:p>
          <a:p>
            <a:pPr indent="0" fontAlgn="auto">
              <a:lnSpc>
                <a:spcPct val="125000"/>
              </a:lnSpc>
            </a:pPr>
            <a:endParaRPr lang="en-US" altLang="zh-CN" sz="2200">
              <a:latin typeface="Times New Roman" panose="02020603050405020304" charset="0"/>
              <a:cs typeface="Times New Roman" panose="02020603050405020304" charset="0"/>
            </a:endParaRPr>
          </a:p>
          <a:p>
            <a:pPr indent="0" fontAlgn="auto">
              <a:lnSpc>
                <a:spcPct val="125000"/>
              </a:lnSpc>
            </a:pPr>
            <a:r>
              <a:rPr lang="en-US" altLang="zh-CN" sz="2200">
                <a:latin typeface="Times New Roman" panose="02020603050405020304" charset="0"/>
                <a:cs typeface="Times New Roman" panose="02020603050405020304" charset="0"/>
              </a:rPr>
              <a:t>(4) Risks and opportunities that tourism and climate change present us</a:t>
            </a:r>
            <a:endParaRPr lang="en-US" altLang="zh-CN" sz="2200">
              <a:latin typeface="Times New Roman" panose="02020603050405020304" charset="0"/>
              <a:cs typeface="Times New Roman" panose="02020603050405020304" charset="0"/>
            </a:endParaRPr>
          </a:p>
          <a:p>
            <a:pPr indent="0" fontAlgn="auto">
              <a:lnSpc>
                <a:spcPct val="125000"/>
              </a:lnSpc>
            </a:pPr>
            <a:endParaRPr lang="en-US" altLang="zh-CN" sz="2200">
              <a:latin typeface="Times New Roman" panose="02020603050405020304" charset="0"/>
              <a:cs typeface="Times New Roman" panose="02020603050405020304" charset="0"/>
            </a:endParaRPr>
          </a:p>
          <a:p>
            <a:pPr indent="0" fontAlgn="auto">
              <a:lnSpc>
                <a:spcPct val="125000"/>
              </a:lnSpc>
            </a:pP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sym typeface="+mn-ea"/>
              </a:rPr>
              <a:t>(5) Make analysis of bootstrap panel Granger causality to examine the causal impacts of tourism, globalization, economic growth and carbon emissions in tourism island territories</a:t>
            </a:r>
            <a:endParaRPr lang="en-US" altLang="zh-CN" sz="2200">
              <a:latin typeface="Times New Roman" panose="02020603050405020304" charset="0"/>
              <a:cs typeface="Times New Roman" panose="02020603050405020304" charset="0"/>
            </a:endParaRPr>
          </a:p>
          <a:p>
            <a:pPr indent="0" fontAlgn="auto">
              <a:lnSpc>
                <a:spcPct val="125000"/>
              </a:lnSpc>
            </a:pPr>
            <a:endParaRPr lang="en-US" altLang="zh-CN" sz="2200">
              <a:latin typeface="Times New Roman" panose="02020603050405020304" charset="0"/>
              <a:cs typeface="Times New Roman" panose="02020603050405020304" charset="0"/>
            </a:endParaRPr>
          </a:p>
        </p:txBody>
      </p:sp>
      <p:sp>
        <p:nvSpPr>
          <p:cNvPr id="7" name="文本框 6"/>
          <p:cNvSpPr txBox="1"/>
          <p:nvPr/>
        </p:nvSpPr>
        <p:spPr>
          <a:xfrm>
            <a:off x="1148715" y="1508125"/>
            <a:ext cx="9965690" cy="429895"/>
          </a:xfrm>
          <a:prstGeom prst="rect">
            <a:avLst/>
          </a:prstGeom>
          <a:solidFill>
            <a:srgbClr val="E6E0E2"/>
          </a:solidFill>
        </p:spPr>
        <p:txBody>
          <a:bodyPr wrap="square" rtlCol="0">
            <a:spAutoFit/>
          </a:bodyPr>
          <a:p>
            <a:pPr algn="just"/>
            <a:r>
              <a:rPr lang="en-US" altLang="zh-CN" sz="2200">
                <a:solidFill>
                  <a:srgbClr val="FF0000"/>
                </a:solidFill>
                <a:latin typeface="Times New Roman" panose="02020603050405020304" charset="0"/>
                <a:cs typeface="Times New Roman" panose="02020603050405020304" charset="0"/>
                <a:sym typeface="+mn-ea"/>
              </a:rPr>
              <a:t>Mitigating the climate change impacts of aviation through behavioral changes</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1148715" y="2862580"/>
            <a:ext cx="9965690" cy="429895"/>
          </a:xfrm>
          <a:prstGeom prst="rect">
            <a:avLst/>
          </a:prstGeom>
          <a:solidFill>
            <a:srgbClr val="E6E0E2"/>
          </a:solidFill>
        </p:spPr>
        <p:txBody>
          <a:bodyPr wrap="square" rtlCol="0">
            <a:spAutoFit/>
          </a:bodyPr>
          <a:p>
            <a:pPr algn="just"/>
            <a:r>
              <a:rPr lang="en-US" altLang="zh-CN" sz="2200">
                <a:solidFill>
                  <a:srgbClr val="FF0000"/>
                </a:solidFill>
                <a:latin typeface="Times New Roman" panose="02020603050405020304" charset="0"/>
                <a:cs typeface="Times New Roman" panose="02020603050405020304" charset="0"/>
              </a:rPr>
              <a:t>Tourism and climate change: Risks and opportunities</a:t>
            </a:r>
            <a:endParaRPr lang="en-US" altLang="zh-CN" sz="2200">
              <a:solidFill>
                <a:srgbClr val="FF0000"/>
              </a:solidFill>
              <a:latin typeface="Times New Roman" panose="02020603050405020304" charset="0"/>
              <a:cs typeface="Times New Roman" panose="02020603050405020304" charset="0"/>
            </a:endParaRPr>
          </a:p>
        </p:txBody>
      </p:sp>
      <p:sp>
        <p:nvSpPr>
          <p:cNvPr id="9" name="文本框 8"/>
          <p:cNvSpPr txBox="1"/>
          <p:nvPr/>
        </p:nvSpPr>
        <p:spPr>
          <a:xfrm>
            <a:off x="1148715" y="4846320"/>
            <a:ext cx="9965690" cy="768350"/>
          </a:xfrm>
          <a:prstGeom prst="rect">
            <a:avLst/>
          </a:prstGeom>
          <a:solidFill>
            <a:srgbClr val="E6E0E2"/>
          </a:solidFill>
        </p:spPr>
        <p:txBody>
          <a:bodyPr wrap="square" rtlCol="0">
            <a:spAutoFit/>
          </a:bodyPr>
          <a:p>
            <a:pPr algn="just"/>
            <a:r>
              <a:rPr lang="en-US" altLang="zh-CN" sz="2200">
                <a:solidFill>
                  <a:srgbClr val="FF0000"/>
                </a:solidFill>
                <a:latin typeface="Times New Roman" panose="02020603050405020304" charset="0"/>
                <a:cs typeface="Times New Roman" panose="02020603050405020304" charset="0"/>
              </a:rPr>
              <a:t>Examining the causal impacts of tourism, globalization, economic growth and carbon emissions in tourism island territories: bootstrap panel Granger causality analysis</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P spid="9" grpId="0" bldLvl="0" animBg="1"/>
      <p:bldP spid="9"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049655" y="716915"/>
            <a:ext cx="10064750" cy="5137785"/>
          </a:xfrm>
          <a:prstGeom prst="rect">
            <a:avLst/>
          </a:prstGeom>
          <a:noFill/>
        </p:spPr>
        <p:txBody>
          <a:bodyPr wrap="square" rtlCol="0">
            <a:noAutofit/>
          </a:bodyPr>
          <a:p>
            <a:pPr indent="0" fontAlgn="auto">
              <a:lnSpc>
                <a:spcPct val="125000"/>
              </a:lnSpc>
            </a:pPr>
            <a:r>
              <a:rPr lang="en-US" altLang="zh-CN" sz="2200">
                <a:latin typeface="Times New Roman" panose="02020603050405020304" charset="0"/>
                <a:cs typeface="Times New Roman" panose="02020603050405020304" charset="0"/>
              </a:rPr>
              <a:t>(6) We should work towards a full appraisal of climate ambition and action by assessing the adequacy of the global response to the Paris Agreement</a:t>
            </a:r>
            <a:endParaRPr lang="en-US" altLang="zh-CN" sz="2200">
              <a:latin typeface="Times New Roman" panose="02020603050405020304" charset="0"/>
              <a:cs typeface="Times New Roman" panose="02020603050405020304" charset="0"/>
            </a:endParaRPr>
          </a:p>
          <a:p>
            <a:pPr indent="0" fontAlgn="auto">
              <a:lnSpc>
                <a:spcPct val="125000"/>
              </a:lnSpc>
            </a:pPr>
            <a:endParaRPr lang="en-US" altLang="zh-CN" sz="2200">
              <a:latin typeface="Times New Roman" panose="02020603050405020304" charset="0"/>
              <a:cs typeface="Times New Roman" panose="02020603050405020304" charset="0"/>
            </a:endParaRPr>
          </a:p>
          <a:p>
            <a:pPr indent="0" fontAlgn="auto">
              <a:lnSpc>
                <a:spcPct val="125000"/>
              </a:lnSpc>
            </a:pP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(7) Conduct an international survey to know sustainable product development in practice</a:t>
            </a:r>
            <a:endParaRPr lang="en-US" altLang="zh-CN" sz="2200">
              <a:latin typeface="Times New Roman" panose="02020603050405020304" charset="0"/>
              <a:cs typeface="Times New Roman" panose="02020603050405020304" charset="0"/>
            </a:endParaRPr>
          </a:p>
          <a:p>
            <a:pPr indent="0" algn="just" fontAlgn="auto">
              <a:lnSpc>
                <a:spcPct val="100000"/>
              </a:lnSpc>
            </a:pPr>
            <a:endParaRPr lang="en-US" altLang="zh-CN" sz="2200">
              <a:latin typeface="Times New Roman" panose="02020603050405020304" charset="0"/>
              <a:cs typeface="Times New Roman" panose="02020603050405020304" charset="0"/>
            </a:endParaRPr>
          </a:p>
          <a:p>
            <a:pPr indent="0" fontAlgn="auto">
              <a:lnSpc>
                <a:spcPct val="125000"/>
              </a:lnSpc>
            </a:pP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sym typeface="+mn-ea"/>
              </a:rPr>
              <a:t>(8) Make a real options analysis to value Chinese feed-in tariffs program for solar power generation</a:t>
            </a:r>
            <a:endParaRPr lang="en-US" altLang="zh-CN" sz="2200">
              <a:latin typeface="Times New Roman" panose="02020603050405020304" charset="0"/>
              <a:cs typeface="Times New Roman" panose="02020603050405020304" charset="0"/>
            </a:endParaRPr>
          </a:p>
        </p:txBody>
      </p:sp>
      <p:sp>
        <p:nvSpPr>
          <p:cNvPr id="7" name="文本框 6"/>
          <p:cNvSpPr txBox="1"/>
          <p:nvPr/>
        </p:nvSpPr>
        <p:spPr>
          <a:xfrm>
            <a:off x="1148715" y="1677035"/>
            <a:ext cx="9965690" cy="768350"/>
          </a:xfrm>
          <a:prstGeom prst="rect">
            <a:avLst/>
          </a:prstGeom>
          <a:solidFill>
            <a:srgbClr val="E6E0E2"/>
          </a:solidFill>
        </p:spPr>
        <p:txBody>
          <a:bodyPr wrap="square" rtlCol="0">
            <a:spAutoFit/>
          </a:bodyPr>
          <a:p>
            <a:pPr algn="just"/>
            <a:r>
              <a:rPr lang="en-US" altLang="zh-CN" sz="2200">
                <a:solidFill>
                  <a:srgbClr val="FF0000"/>
                </a:solidFill>
                <a:latin typeface="Times New Roman" panose="02020603050405020304" charset="0"/>
                <a:cs typeface="Times New Roman" panose="02020603050405020304" charset="0"/>
                <a:sym typeface="+mn-ea"/>
              </a:rPr>
              <a:t>Assessing the adequacy of the global response to the Paris Agreement: Towards a full appraisal of climate ambition and action</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1148715" y="3429000"/>
            <a:ext cx="9965690" cy="429895"/>
          </a:xfrm>
          <a:prstGeom prst="rect">
            <a:avLst/>
          </a:prstGeom>
          <a:solidFill>
            <a:srgbClr val="E6E0E2"/>
          </a:solidFill>
        </p:spPr>
        <p:txBody>
          <a:bodyPr wrap="square" rtlCol="0">
            <a:spAutoFit/>
          </a:bodyPr>
          <a:p>
            <a:pPr algn="just"/>
            <a:r>
              <a:rPr lang="en-US" altLang="zh-CN" sz="2200">
                <a:solidFill>
                  <a:srgbClr val="FF0000"/>
                </a:solidFill>
                <a:latin typeface="Times New Roman" panose="02020603050405020304" charset="0"/>
                <a:cs typeface="Times New Roman" panose="02020603050405020304" charset="0"/>
              </a:rPr>
              <a:t>Sustainable product development in practice: An international survey</a:t>
            </a:r>
            <a:endParaRPr lang="en-US" altLang="zh-CN" sz="2200">
              <a:solidFill>
                <a:srgbClr val="FF0000"/>
              </a:solidFill>
              <a:latin typeface="Times New Roman" panose="02020603050405020304" charset="0"/>
              <a:cs typeface="Times New Roman" panose="02020603050405020304" charset="0"/>
            </a:endParaRPr>
          </a:p>
        </p:txBody>
      </p:sp>
      <p:sp>
        <p:nvSpPr>
          <p:cNvPr id="9" name="文本框 8"/>
          <p:cNvSpPr txBox="1"/>
          <p:nvPr/>
        </p:nvSpPr>
        <p:spPr>
          <a:xfrm>
            <a:off x="1148715" y="5086350"/>
            <a:ext cx="9965690" cy="768350"/>
          </a:xfrm>
          <a:prstGeom prst="rect">
            <a:avLst/>
          </a:prstGeom>
          <a:solidFill>
            <a:srgbClr val="E6E0E2"/>
          </a:solidFill>
        </p:spPr>
        <p:txBody>
          <a:bodyPr wrap="square" rtlCol="0">
            <a:spAutoFit/>
          </a:bodyPr>
          <a:p>
            <a:pPr algn="just"/>
            <a:r>
              <a:rPr lang="en-US" altLang="zh-CN" sz="2200">
                <a:solidFill>
                  <a:srgbClr val="FF0000"/>
                </a:solidFill>
                <a:latin typeface="Times New Roman" panose="02020603050405020304" charset="0"/>
                <a:cs typeface="Times New Roman" panose="02020603050405020304" charset="0"/>
              </a:rPr>
              <a:t>Valuing Chinese feed-in tariffs program for solar power generation: A real options analysis</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P spid="9" grpId="0" bldLvl="0" animBg="1"/>
      <p:bldP spid="9"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049655" y="1082040"/>
            <a:ext cx="10064750" cy="3249295"/>
          </a:xfrm>
          <a:prstGeom prst="rect">
            <a:avLst/>
          </a:prstGeom>
          <a:noFill/>
        </p:spPr>
        <p:txBody>
          <a:bodyPr wrap="square" rtlCol="0">
            <a:noAutofit/>
          </a:bodyPr>
          <a:p>
            <a:pPr indent="0" algn="just" fontAlgn="auto">
              <a:lnSpc>
                <a:spcPct val="125000"/>
              </a:lnSpc>
            </a:pPr>
            <a:r>
              <a:rPr lang="en-US" altLang="zh-CN" sz="2200">
                <a:latin typeface="Times New Roman" panose="02020603050405020304" charset="0"/>
                <a:cs typeface="Times New Roman" panose="02020603050405020304" charset="0"/>
              </a:rPr>
              <a:t>(9) Evaluate and predict the ecological environment of the Belt and Road region in a dynamic way</a:t>
            </a:r>
            <a:endParaRPr lang="en-US" altLang="zh-CN" sz="2200">
              <a:latin typeface="Times New Roman" panose="02020603050405020304" charset="0"/>
              <a:cs typeface="Times New Roman" panose="02020603050405020304" charset="0"/>
            </a:endParaRPr>
          </a:p>
          <a:p>
            <a:pPr indent="0" fontAlgn="auto">
              <a:lnSpc>
                <a:spcPct val="125000"/>
              </a:lnSpc>
            </a:pPr>
            <a:endParaRPr lang="en-US" altLang="zh-CN" sz="2200">
              <a:latin typeface="Times New Roman" panose="02020603050405020304" charset="0"/>
              <a:cs typeface="Times New Roman" panose="02020603050405020304" charset="0"/>
            </a:endParaRPr>
          </a:p>
          <a:p>
            <a:pPr indent="0" fontAlgn="auto">
              <a:lnSpc>
                <a:spcPct val="125000"/>
              </a:lnSpc>
            </a:pPr>
            <a:endParaRPr lang="en-US" altLang="zh-CN" sz="2200">
              <a:latin typeface="Times New Roman" panose="02020603050405020304" charset="0"/>
              <a:cs typeface="Times New Roman" panose="02020603050405020304" charset="0"/>
            </a:endParaRPr>
          </a:p>
          <a:p>
            <a:pPr indent="0" fontAlgn="auto">
              <a:lnSpc>
                <a:spcPct val="125000"/>
              </a:lnSpc>
            </a:pPr>
            <a:endParaRPr lang="en-US" altLang="zh-CN" sz="2200">
              <a:latin typeface="Times New Roman" panose="02020603050405020304" charset="0"/>
              <a:cs typeface="Times New Roman" panose="02020603050405020304" charset="0"/>
            </a:endParaRPr>
          </a:p>
          <a:p>
            <a:pPr indent="0" fontAlgn="auto">
              <a:lnSpc>
                <a:spcPct val="125000"/>
              </a:lnSpc>
            </a:pPr>
            <a:r>
              <a:rPr lang="en-US" altLang="zh-CN" sz="2200">
                <a:latin typeface="Times New Roman" panose="02020603050405020304" charset="0"/>
                <a:cs typeface="Times New Roman" panose="02020603050405020304" charset="0"/>
              </a:rPr>
              <a:t>(10) Analyze the scenario of how China’s civil aviation industry will emit CO2 through 2030</a:t>
            </a:r>
            <a:endParaRPr lang="en-US" altLang="zh-CN" sz="2200">
              <a:latin typeface="Times New Roman" panose="02020603050405020304" charset="0"/>
              <a:cs typeface="Times New Roman" panose="02020603050405020304" charset="0"/>
            </a:endParaRPr>
          </a:p>
        </p:txBody>
      </p:sp>
      <p:sp>
        <p:nvSpPr>
          <p:cNvPr id="7" name="文本框 6"/>
          <p:cNvSpPr txBox="1"/>
          <p:nvPr/>
        </p:nvSpPr>
        <p:spPr>
          <a:xfrm>
            <a:off x="1148715" y="2010410"/>
            <a:ext cx="9965690" cy="768350"/>
          </a:xfrm>
          <a:prstGeom prst="rect">
            <a:avLst/>
          </a:prstGeom>
          <a:solidFill>
            <a:srgbClr val="E6E0E2"/>
          </a:solidFill>
        </p:spPr>
        <p:txBody>
          <a:bodyPr wrap="square" rtlCol="0">
            <a:spAutoFit/>
          </a:bodyPr>
          <a:p>
            <a:pPr algn="just"/>
            <a:r>
              <a:rPr lang="en-US" altLang="zh-CN" sz="2200">
                <a:solidFill>
                  <a:srgbClr val="FF0000"/>
                </a:solidFill>
                <a:latin typeface="Times New Roman" panose="02020603050405020304" charset="0"/>
                <a:cs typeface="Times New Roman" panose="02020603050405020304" charset="0"/>
                <a:sym typeface="+mn-ea"/>
              </a:rPr>
              <a:t>Looking for ecological sustainability: A dynamic evaluation and prediction on the ecological environment of the Belt and Road Region</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1148715" y="4094480"/>
            <a:ext cx="9965690" cy="429895"/>
          </a:xfrm>
          <a:prstGeom prst="rect">
            <a:avLst/>
          </a:prstGeom>
          <a:solidFill>
            <a:srgbClr val="E6E0E2"/>
          </a:solidFill>
        </p:spPr>
        <p:txBody>
          <a:bodyPr wrap="square" rtlCol="0">
            <a:spAutoFit/>
          </a:bodyPr>
          <a:p>
            <a:pPr algn="just"/>
            <a:r>
              <a:rPr lang="en-US" altLang="zh-CN" sz="2200">
                <a:solidFill>
                  <a:srgbClr val="FF0000"/>
                </a:solidFill>
                <a:latin typeface="Times New Roman" panose="02020603050405020304" charset="0"/>
                <a:cs typeface="Times New Roman" panose="02020603050405020304" charset="0"/>
              </a:rPr>
              <a:t>Scenario analysis of CO2 emissions from China’s civil aviation industry through 2030</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8"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41960" y="338455"/>
            <a:ext cx="177482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2</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238885" y="905510"/>
            <a:ext cx="8782050" cy="460375"/>
          </a:xfrm>
          <a:prstGeom prst="rect">
            <a:avLst/>
          </a:prstGeom>
          <a:noFill/>
        </p:spPr>
        <p:txBody>
          <a:bodyPr wrap="square" rtlCol="0">
            <a:spAutoFit/>
          </a:bodyPr>
          <a:lstStyle/>
          <a:p>
            <a:r>
              <a:rPr lang="en-US" altLang="zh-CN" sz="2400" b="1" i="1">
                <a:solidFill>
                  <a:schemeClr val="accent1"/>
                </a:solidFill>
                <a:latin typeface="Times New Roman" panose="02020603050405020304" charset="0"/>
                <a:cs typeface="Times New Roman" panose="02020603050405020304" charset="0"/>
              </a:rPr>
              <a:t>Write a proper title based on the following abstract.</a:t>
            </a:r>
            <a:endParaRPr lang="en-US" altLang="zh-CN" sz="2400" b="1" i="1">
              <a:solidFill>
                <a:schemeClr val="accent1"/>
              </a:solidFill>
              <a:latin typeface="Times New Roman" panose="02020603050405020304" charset="0"/>
              <a:cs typeface="Times New Roman" panose="02020603050405020304" charset="0"/>
            </a:endParaRPr>
          </a:p>
        </p:txBody>
      </p:sp>
      <p:sp>
        <p:nvSpPr>
          <p:cNvPr id="5" name="文本框 4"/>
          <p:cNvSpPr txBox="1"/>
          <p:nvPr/>
        </p:nvSpPr>
        <p:spPr>
          <a:xfrm>
            <a:off x="1238885" y="2369185"/>
            <a:ext cx="9623425" cy="3900170"/>
          </a:xfrm>
          <a:prstGeom prst="rect">
            <a:avLst/>
          </a:prstGeom>
          <a:noFill/>
        </p:spPr>
        <p:txBody>
          <a:bodyPr wrap="square" rtlCol="0">
            <a:spAutoFit/>
          </a:bodyPr>
          <a:lstStyle/>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Nonstructural damage to the cladding and facades systems caused by excessive wind pressure and debris impact is the primary damage to urban high/mid-rise buildings after hurricanes. This paper focuses on the assessment of damage to urban building envelopes due to windborne debris while leaving the wind pressure-induced damage outside the scope. The existing building envelope damage assessment models for urban high/mid-rise buildings often neglect the geometry of building clusters or simply assume a homogeneous configuration, which can introduce errors and uncertainties for urban building clusters with varying geometries and layouts. </a:t>
            </a:r>
            <a:endParaRPr lang="en-US" altLang="zh-CN" sz="2200">
              <a:latin typeface="Times New Roman" panose="02020603050405020304" charset="0"/>
              <a:cs typeface="Times New Roman" panose="02020603050405020304" charset="0"/>
            </a:endParaRPr>
          </a:p>
        </p:txBody>
      </p:sp>
      <p:cxnSp>
        <p:nvCxnSpPr>
          <p:cNvPr id="11" name="直接连接符 10"/>
          <p:cNvCxnSpPr/>
          <p:nvPr/>
        </p:nvCxnSpPr>
        <p:spPr>
          <a:xfrm>
            <a:off x="2110740" y="2121535"/>
            <a:ext cx="8287385" cy="15875"/>
          </a:xfrm>
          <a:prstGeom prst="line">
            <a:avLst/>
          </a:prstGeom>
        </p:spPr>
        <p:style>
          <a:lnRef idx="2">
            <a:schemeClr val="accent1"/>
          </a:lnRef>
          <a:fillRef idx="0">
            <a:srgbClr val="FFFFFF"/>
          </a:fillRef>
          <a:effectRef idx="0">
            <a:srgbClr val="FFFFFF"/>
          </a:effectRef>
          <a:fontRef idx="minor">
            <a:schemeClr val="tx1"/>
          </a:fontRef>
        </p:style>
      </p:cxnSp>
    </p:spTree>
  </p:cSld>
  <p:clrMapOvr>
    <a:masterClrMapping/>
  </p:clrMapOvr>
  <p:transition spd="slow">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238885" y="922020"/>
            <a:ext cx="9623425" cy="5169535"/>
          </a:xfrm>
          <a:prstGeom prst="rect">
            <a:avLst/>
          </a:prstGeom>
          <a:noFill/>
        </p:spPr>
        <p:txBody>
          <a:bodyPr wrap="square" rtlCol="0">
            <a:spAutoFit/>
          </a:bodyPr>
          <a:lstStyle/>
          <a:p>
            <a:pPr indent="0" algn="just" fontAlgn="auto">
              <a:lnSpc>
                <a:spcPct val="125000"/>
              </a:lnSpc>
            </a:pPr>
            <a:r>
              <a:rPr lang="en-US" altLang="zh-CN" sz="2200">
                <a:latin typeface="Times New Roman" panose="02020603050405020304" charset="0"/>
                <a:cs typeface="Times New Roman" panose="02020603050405020304" charset="0"/>
              </a:rPr>
              <a:t>In this context, this paper proposes a new fragility modeling approach for urban building envelopes, which explicitly considers geometric configurations of urban buildings, to improve the accuracy of risk assessment for urban buildings. To develop such a fragility model, a physical model of debris impact on building envelopes is established, considering the configuration of the surrounding buildings. Then the fragility function is rigorously formulated by propagating the uncertainties from hurricane wind hazard, local urban wind field, the resistance of the envelope component, as well as debris size, location and generation. Reduced-order modeling and Monte Carlo simulation are employed to construct fragility surfaces. An illustrative example is presented to validate the proposed physical model of debris impact and demonstrate the implementation of the proposed fragility modeling approach.</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cxnSp>
        <p:nvCxnSpPr>
          <p:cNvPr id="11" name="直接连接符 10"/>
          <p:cNvCxnSpPr/>
          <p:nvPr/>
        </p:nvCxnSpPr>
        <p:spPr>
          <a:xfrm flipV="1">
            <a:off x="1856740" y="1896110"/>
            <a:ext cx="8684260" cy="15875"/>
          </a:xfrm>
          <a:prstGeom prst="line">
            <a:avLst/>
          </a:prstGeom>
        </p:spPr>
        <p:style>
          <a:lnRef idx="2">
            <a:schemeClr val="accent1"/>
          </a:lnRef>
          <a:fillRef idx="0">
            <a:srgbClr val="FFFFFF"/>
          </a:fillRef>
          <a:effectRef idx="0">
            <a:srgbClr val="FFFFFF"/>
          </a:effectRef>
          <a:fontRef idx="minor">
            <a:schemeClr val="tx1"/>
          </a:fontRef>
        </p:style>
      </p:cxnSp>
      <p:sp>
        <p:nvSpPr>
          <p:cNvPr id="5" name="文本框 4"/>
          <p:cNvSpPr txBox="1"/>
          <p:nvPr/>
        </p:nvSpPr>
        <p:spPr>
          <a:xfrm>
            <a:off x="1238885" y="2143125"/>
            <a:ext cx="9623425" cy="3900170"/>
          </a:xfrm>
          <a:prstGeom prst="rect">
            <a:avLst/>
          </a:prstGeom>
          <a:noFill/>
        </p:spPr>
        <p:txBody>
          <a:bodyPr wrap="square" rtlCol="0">
            <a:spAutoFit/>
          </a:bodyPr>
          <a:lstStyle/>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Nonstructural damage to the cladding and facades systems caused by excessive wind pressure and debris impact is the primary damage to urban high/mid-rise buildings after hurricanes. This paper focuses on the assessment of damage to urban building envelopes due to windborne debris while leaving the wind pressure-induced damage outside the scope. The existing building envelope damage assessment models for urban high/mid-rise buildings often neglect the geometry of building clusters or simply assume a homogeneous configuration, which can introduce errors and uncertainties for urban building clusters with varying geometries and layouts. </a:t>
            </a:r>
            <a:endParaRPr lang="en-US" altLang="zh-CN" sz="2200">
              <a:latin typeface="Times New Roman" panose="02020603050405020304" charset="0"/>
              <a:cs typeface="Times New Roman" panose="02020603050405020304" charset="0"/>
            </a:endParaRPr>
          </a:p>
        </p:txBody>
      </p:sp>
      <p:sp>
        <p:nvSpPr>
          <p:cNvPr id="12" name="文本框 11"/>
          <p:cNvSpPr txBox="1"/>
          <p:nvPr/>
        </p:nvSpPr>
        <p:spPr>
          <a:xfrm>
            <a:off x="1493520" y="1127760"/>
            <a:ext cx="9204960" cy="768350"/>
          </a:xfrm>
          <a:prstGeom prst="rect">
            <a:avLst/>
          </a:prstGeom>
          <a:noFill/>
        </p:spPr>
        <p:txBody>
          <a:bodyPr wrap="square" rtlCol="0">
            <a:spAutoFit/>
          </a:bodyPr>
          <a:p>
            <a:pPr algn="ctr"/>
            <a:r>
              <a:rPr lang="en-US" altLang="zh-CN" sz="2200">
                <a:solidFill>
                  <a:srgbClr val="FF0000"/>
                </a:solidFill>
                <a:latin typeface="Times New Roman" panose="02020603050405020304" charset="0"/>
                <a:cs typeface="Times New Roman" panose="02020603050405020304" charset="0"/>
              </a:rPr>
              <a:t>Fragility Modeling of Urban Building Envelopes Subjected to </a:t>
            </a:r>
            <a:endParaRPr lang="en-US" altLang="zh-CN" sz="2200">
              <a:solidFill>
                <a:srgbClr val="FF0000"/>
              </a:solidFill>
              <a:latin typeface="Times New Roman" panose="02020603050405020304" charset="0"/>
              <a:cs typeface="Times New Roman" panose="02020603050405020304" charset="0"/>
            </a:endParaRPr>
          </a:p>
          <a:p>
            <a:pPr algn="ctr"/>
            <a:r>
              <a:rPr lang="en-US" altLang="zh-CN" sz="2200">
                <a:solidFill>
                  <a:srgbClr val="FF0000"/>
                </a:solidFill>
                <a:latin typeface="Times New Roman" panose="02020603050405020304" charset="0"/>
                <a:cs typeface="Times New Roman" panose="02020603050405020304" charset="0"/>
              </a:rPr>
              <a:t>Windborne Debris Hazards</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48790" y="67976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sz="4000" b="1">
                <a:latin typeface="Times New Roman" panose="02020603050405020304" charset="0"/>
                <a:cs typeface="Times New Roman" panose="02020603050405020304" charset="0"/>
              </a:rPr>
              <a:t>What </a:t>
            </a:r>
            <a:r>
              <a:rPr b="1">
                <a:latin typeface="Times New Roman" panose="02020603050405020304" charset="0"/>
                <a:cs typeface="Times New Roman" panose="02020603050405020304" charset="0"/>
              </a:rPr>
              <a:t>is </a:t>
            </a:r>
            <a:r>
              <a:rPr lang="en-US" b="1">
                <a:latin typeface="Times New Roman" panose="02020603050405020304" charset="0"/>
                <a:cs typeface="Times New Roman" panose="02020603050405020304" charset="0"/>
              </a:rPr>
              <a:t>t</a:t>
            </a:r>
            <a:r>
              <a:rPr lang="en-US" altLang="zh-CN" sz="4000" b="1">
                <a:latin typeface="Times New Roman" panose="02020603050405020304" charset="0"/>
                <a:cs typeface="Times New Roman" panose="02020603050405020304" charset="0"/>
              </a:rPr>
              <a:t>he Table of Contents</a:t>
            </a:r>
            <a:r>
              <a:rPr sz="4000" b="1">
                <a:latin typeface="Times New Roman" panose="02020603050405020304" charset="0"/>
                <a:cs typeface="Times New Roman" panose="02020603050405020304" charset="0"/>
              </a:rPr>
              <a:t>?</a:t>
            </a:r>
            <a:endParaRPr sz="4000" b="1">
              <a:latin typeface="Times New Roman" panose="02020603050405020304" charset="0"/>
              <a:cs typeface="Times New Roman" panose="02020603050405020304" charset="0"/>
            </a:endParaRPr>
          </a:p>
        </p:txBody>
      </p:sp>
      <p:sp>
        <p:nvSpPr>
          <p:cNvPr id="4" name="Content Placeholder 2"/>
          <p:cNvSpPr>
            <a:spLocks noGrp="1"/>
          </p:cNvSpPr>
          <p:nvPr/>
        </p:nvSpPr>
        <p:spPr>
          <a:xfrm>
            <a:off x="1488440" y="1823085"/>
            <a:ext cx="9541510" cy="3732530"/>
          </a:xfrm>
          <a:prstGeom prst="rect">
            <a:avLst/>
          </a:prstGeom>
        </p:spPr>
        <p:txBody>
          <a:bodyPr vert="horz" lIns="91440" tIns="45720" rIns="91440" bIns="45720" rtlCol="0"/>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just" fontAlgn="auto">
              <a:lnSpc>
                <a:spcPct val="125000"/>
              </a:lnSpc>
              <a:spcBef>
                <a:spcPts val="0"/>
              </a:spcBef>
            </a:pPr>
            <a:r>
              <a:rPr lang="en-US" altLang="zh-CN" sz="2800">
                <a:latin typeface="Times New Roman" panose="02020603050405020304" charset="0"/>
                <a:cs typeface="Times New Roman" panose="02020603050405020304" charset="0"/>
              </a:rPr>
              <a:t>Follows the title as another crucial element of the paper.</a:t>
            </a:r>
            <a:endParaRPr lang="en-US" altLang="zh-CN" sz="2800">
              <a:latin typeface="Times New Roman" panose="02020603050405020304" charset="0"/>
              <a:cs typeface="Times New Roman" panose="02020603050405020304" charset="0"/>
            </a:endParaRPr>
          </a:p>
          <a:p>
            <a:pPr algn="just" fontAlgn="auto">
              <a:lnSpc>
                <a:spcPct val="125000"/>
              </a:lnSpc>
              <a:spcBef>
                <a:spcPts val="0"/>
              </a:spcBef>
            </a:pPr>
            <a:r>
              <a:rPr lang="en-US" altLang="zh-CN" sz="2800">
                <a:latin typeface="Times New Roman" panose="02020603050405020304" charset="0"/>
                <a:cs typeface="Times New Roman" panose="02020603050405020304" charset="0"/>
              </a:rPr>
              <a:t>Provides an organized list of the paper’s sections that navigate the readers through the points like a map.</a:t>
            </a:r>
            <a:endParaRPr lang="en-US" altLang="zh-CN" sz="2800">
              <a:latin typeface="Times New Roman" panose="02020603050405020304" charset="0"/>
              <a:cs typeface="Times New Roman" panose="02020603050405020304" charset="0"/>
            </a:endParaRPr>
          </a:p>
          <a:p>
            <a:pPr algn="just" fontAlgn="auto">
              <a:lnSpc>
                <a:spcPct val="125000"/>
              </a:lnSpc>
              <a:spcBef>
                <a:spcPts val="0"/>
              </a:spcBef>
            </a:pPr>
            <a:r>
              <a:rPr lang="en-US" altLang="zh-CN" sz="2800">
                <a:latin typeface="Times New Roman" panose="02020603050405020304" charset="0"/>
                <a:cs typeface="Times New Roman" panose="02020603050405020304" charset="0"/>
              </a:rPr>
              <a:t>Helps readers immediately understand the paper’s structure, enabling them to skip to any relevant section or sub-section.</a:t>
            </a:r>
            <a:endParaRPr lang="en-US" altLang="zh-CN" sz="2800">
              <a:latin typeface="Times New Roman" panose="02020603050405020304" charset="0"/>
              <a:cs typeface="Times New Roman" panose="02020603050405020304" charset="0"/>
            </a:endParaRPr>
          </a:p>
          <a:p>
            <a:pPr algn="just" fontAlgn="auto">
              <a:lnSpc>
                <a:spcPct val="125000"/>
              </a:lnSpc>
              <a:spcBef>
                <a:spcPts val="0"/>
              </a:spcBef>
            </a:pPr>
            <a:r>
              <a:rPr lang="en-US" altLang="zh-CN" sz="2800">
                <a:latin typeface="Times New Roman" panose="02020603050405020304" charset="0"/>
                <a:cs typeface="Times New Roman" panose="02020603050405020304" charset="0"/>
              </a:rPr>
              <a:t>Should be well-ordered and accurately formatted.</a:t>
            </a:r>
            <a:endParaRPr lang="en-US" altLang="zh-CN" sz="28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10" name="组合 9"/>
          <p:cNvGrpSpPr/>
          <p:nvPr>
            <p:custDataLst>
              <p:tags r:id="rId2"/>
            </p:custDataLst>
          </p:nvPr>
        </p:nvGrpSpPr>
        <p:grpSpPr>
          <a:xfrm>
            <a:off x="4057106" y="2733122"/>
            <a:ext cx="1453871" cy="2670456"/>
            <a:chOff x="3786284" y="2611202"/>
            <a:chExt cx="1453871" cy="2670456"/>
          </a:xfrm>
        </p:grpSpPr>
        <p:sp>
          <p:nvSpPr>
            <p:cNvPr id="55" name="AutoShape 112"/>
            <p:cNvSpPr/>
            <p:nvPr>
              <p:custDataLst>
                <p:tags r:id="rId3"/>
              </p:custDataLst>
            </p:nvPr>
          </p:nvSpPr>
          <p:spPr bwMode="auto">
            <a:xfrm>
              <a:off x="4190584" y="2611202"/>
              <a:ext cx="645271" cy="64242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sp>
          <p:nvSpPr>
            <p:cNvPr id="61" name="TextBox 6"/>
            <p:cNvSpPr txBox="1"/>
            <p:nvPr>
              <p:custDataLst>
                <p:tags r:id="rId4"/>
              </p:custDataLst>
            </p:nvPr>
          </p:nvSpPr>
          <p:spPr>
            <a:xfrm>
              <a:off x="3786284" y="3897806"/>
              <a:ext cx="1453871" cy="1383852"/>
            </a:xfrm>
            <a:prstGeom prst="rect">
              <a:avLst/>
            </a:prstGeom>
            <a:noFill/>
          </p:spPr>
          <p:txBody>
            <a:bodyPr wrap="square" rtlCol="0" anchor="t">
              <a:noAutofit/>
            </a:bodyPr>
            <a:lstStyle/>
            <a:p>
              <a:pPr algn="ctr" defTabSz="457200">
                <a:lnSpc>
                  <a:spcPct val="120000"/>
                </a:lnSpc>
              </a:pPr>
              <a:r>
                <a:rPr lang="en-US" sz="1050" dirty="0">
                  <a:solidFill>
                    <a:prstClr val="white"/>
                  </a:solidFill>
                  <a:latin typeface="Calibri Light" panose="020F0302020204030204"/>
                  <a:ea typeface="方正细谭黑简体"/>
                  <a:cs typeface="Open Sans" panose="020B0606030504020204"/>
                  <a:sym typeface="Calibri Light" panose="020F0302020204030204"/>
                </a:rPr>
                <a:t>There are many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variat</a:t>
              </a:r>
              <a:r>
                <a:rPr lang="en-US" sz="1050" dirty="0">
                  <a:solidFill>
                    <a:prstClr val="white"/>
                  </a:solidFill>
                  <a:latin typeface="Calibri Light" panose="020F0302020204030204"/>
                  <a:ea typeface="方正细谭黑简体"/>
                  <a:cs typeface="Open Sans" panose="020B0606030504020204"/>
                  <a:sym typeface="Calibri Light" panose="020F0302020204030204"/>
                </a:rPr>
                <a:t> </a:t>
              </a:r>
              <a:br>
                <a:rPr lang="en-US" sz="1050" dirty="0">
                  <a:solidFill>
                    <a:prstClr val="white"/>
                  </a:solidFill>
                  <a:latin typeface="Calibri Light" panose="020F0302020204030204"/>
                  <a:ea typeface="方正细谭黑简体"/>
                  <a:cs typeface="Open Sans" panose="020B0606030504020204"/>
                  <a:sym typeface="Calibri Light" panose="020F0302020204030204"/>
                </a:rPr>
              </a:br>
              <a:r>
                <a:rPr lang="en-US" sz="1050" dirty="0">
                  <a:solidFill>
                    <a:prstClr val="white"/>
                  </a:solidFill>
                  <a:latin typeface="Calibri Light" panose="020F0302020204030204"/>
                  <a:ea typeface="方正细谭黑简体"/>
                  <a:cs typeface="Open Sans" panose="020B0606030504020204"/>
                  <a:sym typeface="Calibri Light" panose="020F0302020204030204"/>
                </a:rPr>
                <a:t>of passages of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Lorem</a:t>
              </a:r>
              <a:r>
                <a:rPr lang="en-US" sz="1050" dirty="0">
                  <a:solidFill>
                    <a:prstClr val="white"/>
                  </a:solidFill>
                  <a:latin typeface="Calibri Light" panose="020F0302020204030204"/>
                  <a:ea typeface="方正细谭黑简体"/>
                  <a:cs typeface="Open Sans" panose="020B0606030504020204"/>
                  <a:sym typeface="Calibri Light" panose="020F0302020204030204"/>
                </a:rPr>
                <a:t>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Ipsum</a:t>
              </a:r>
              <a:r>
                <a:rPr lang="en-US" sz="1050" dirty="0">
                  <a:solidFill>
                    <a:prstClr val="white"/>
                  </a:solidFill>
                  <a:latin typeface="Calibri Light" panose="020F0302020204030204"/>
                  <a:ea typeface="方正细谭黑简体"/>
                  <a:cs typeface="Open Sans" panose="020B0606030504020204"/>
                  <a:sym typeface="Calibri Light" panose="020F0302020204030204"/>
                </a:rPr>
                <a:t> available, but the majority have suffered alteration in some</a:t>
              </a:r>
              <a:endParaRPr lang="en-US" sz="1050" dirty="0">
                <a:solidFill>
                  <a:prstClr val="white"/>
                </a:solidFill>
                <a:latin typeface="Calibri Light" panose="020F0302020204030204"/>
                <a:ea typeface="方正细谭黑简体"/>
                <a:cs typeface="Open Sans" panose="020B0606030504020204"/>
                <a:sym typeface="Calibri Light" panose="020F0302020204030204"/>
              </a:endParaRPr>
            </a:p>
          </p:txBody>
        </p:sp>
        <p:sp>
          <p:nvSpPr>
            <p:cNvPr id="62" name="TextBox 7"/>
            <p:cNvSpPr txBox="1"/>
            <p:nvPr>
              <p:custDataLst>
                <p:tags r:id="rId5"/>
              </p:custDataLst>
            </p:nvPr>
          </p:nvSpPr>
          <p:spPr>
            <a:xfrm>
              <a:off x="3786284" y="3610173"/>
              <a:ext cx="1453870" cy="403303"/>
            </a:xfrm>
            <a:prstGeom prst="rect">
              <a:avLst/>
            </a:prstGeom>
            <a:noFill/>
          </p:spPr>
          <p:txBody>
            <a:bodyPr wrap="square" rtlCol="0" anchor="t">
              <a:noAutofit/>
            </a:bodyPr>
            <a:lstStyle/>
            <a:p>
              <a:pPr algn="ctr" defTabSz="457200"/>
              <a:r>
                <a:rPr lang="en-US" sz="1600" b="1" dirty="0">
                  <a:solidFill>
                    <a:prstClr val="white"/>
                  </a:solidFill>
                  <a:latin typeface="Calibri Light" panose="020F0302020204030204"/>
                  <a:ea typeface="方正细谭黑简体"/>
                  <a:cs typeface="Open Sans" panose="020B0606030504020204"/>
                  <a:sym typeface="Calibri Light" panose="020F0302020204030204"/>
                </a:rPr>
                <a:t>BUSINESS</a:t>
              </a:r>
              <a:endParaRPr lang="en-US" sz="1600"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8" name="AutoShape 110"/>
          <p:cNvSpPr/>
          <p:nvPr>
            <p:custDataLst>
              <p:tags r:id="rId6"/>
            </p:custDataLst>
          </p:nvPr>
        </p:nvSpPr>
        <p:spPr bwMode="auto">
          <a:xfrm>
            <a:off x="4556760" y="3616325"/>
            <a:ext cx="1062990" cy="287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nvGrpSpPr>
          <p:cNvPr id="2" name="组合 1"/>
          <p:cNvGrpSpPr/>
          <p:nvPr/>
        </p:nvGrpSpPr>
        <p:grpSpPr>
          <a:xfrm>
            <a:off x="525145" y="319405"/>
            <a:ext cx="2759075" cy="407670"/>
            <a:chOff x="6572" y="5506"/>
            <a:chExt cx="5764" cy="1064"/>
          </a:xfrm>
        </p:grpSpPr>
        <p:grpSp>
          <p:nvGrpSpPr>
            <p:cNvPr id="4" name="组合 3"/>
            <p:cNvGrpSpPr/>
            <p:nvPr>
              <p:custDataLst>
                <p:tags r:id="rId7"/>
              </p:custDataLst>
            </p:nvPr>
          </p:nvGrpSpPr>
          <p:grpSpPr>
            <a:xfrm>
              <a:off x="6572" y="5506"/>
              <a:ext cx="5764" cy="1064"/>
              <a:chOff x="6378580" y="2586975"/>
              <a:chExt cx="1765653" cy="969440"/>
            </a:xfrm>
          </p:grpSpPr>
          <p:sp>
            <p:nvSpPr>
              <p:cNvPr id="5" name="矩形: 圆角 36"/>
              <p:cNvSpPr/>
              <p:nvPr>
                <p:custDataLst>
                  <p:tags r:id="rId8"/>
                </p:custDataLst>
              </p:nvPr>
            </p:nvSpPr>
            <p:spPr>
              <a:xfrm>
                <a:off x="6378580" y="2586975"/>
                <a:ext cx="1765653" cy="96944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dirty="0">
                  <a:latin typeface="Calibri Light" panose="020F0302020204030204"/>
                  <a:ea typeface="方正细谭黑简体"/>
                  <a:sym typeface="Calibri Light" panose="020F0302020204030204"/>
                </a:endParaRPr>
              </a:p>
            </p:txBody>
          </p:sp>
          <p:sp>
            <p:nvSpPr>
              <p:cNvPr id="6" name="TextBox 7"/>
              <p:cNvSpPr txBox="1"/>
              <p:nvPr>
                <p:custDataLst>
                  <p:tags r:id="rId9"/>
                </p:custDataLst>
              </p:nvPr>
            </p:nvSpPr>
            <p:spPr>
              <a:xfrm>
                <a:off x="6916606" y="2633787"/>
                <a:ext cx="1227627" cy="659884"/>
              </a:xfrm>
              <a:prstGeom prst="rect">
                <a:avLst/>
              </a:prstGeom>
              <a:noFill/>
            </p:spPr>
            <p:txBody>
              <a:bodyPr wrap="square" rtlCol="0" anchor="t">
                <a:noAutofit/>
              </a:bodyPr>
              <a:p>
                <a:pPr algn="ctr" defTabSz="457200"/>
                <a:r>
                  <a:rPr lang="en-US" altLang="zh-CN" sz="2400" b="1" dirty="0">
                    <a:solidFill>
                      <a:prstClr val="white"/>
                    </a:solidFill>
                    <a:latin typeface="Calibri Light" panose="020F0302020204030204"/>
                    <a:ea typeface="方正细谭黑简体"/>
                    <a:cs typeface="Open Sans" panose="020B0606030504020204"/>
                    <a:sym typeface="Calibri Light" panose="020F0302020204030204"/>
                  </a:rPr>
                  <a:t>Online Tasks</a:t>
                </a:r>
                <a:endParaRPr lang="en-US" altLang="zh-CN" sz="2400"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7" name="AutoShape 111"/>
            <p:cNvSpPr/>
            <p:nvPr>
              <p:custDataLst>
                <p:tags r:id="rId10"/>
              </p:custDataLst>
            </p:nvPr>
          </p:nvSpPr>
          <p:spPr bwMode="auto">
            <a:xfrm>
              <a:off x="7389" y="5703"/>
              <a:ext cx="1133" cy="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p:spPr>
          <p:txBody>
            <a:bodyPr lIns="25400" tIns="25400" rIns="25400" bIns="25400" anchor="ctr"/>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grpSp>
        <p:nvGrpSpPr>
          <p:cNvPr id="14" name="组合 13"/>
          <p:cNvGrpSpPr/>
          <p:nvPr/>
        </p:nvGrpSpPr>
        <p:grpSpPr>
          <a:xfrm>
            <a:off x="1238885" y="1817370"/>
            <a:ext cx="9622790" cy="4246245"/>
            <a:chOff x="1951" y="2862"/>
            <a:chExt cx="15154" cy="6687"/>
          </a:xfrm>
        </p:grpSpPr>
        <p:sp>
          <p:nvSpPr>
            <p:cNvPr id="11" name="文本框 10"/>
            <p:cNvSpPr txBox="1"/>
            <p:nvPr/>
          </p:nvSpPr>
          <p:spPr>
            <a:xfrm>
              <a:off x="1951" y="3407"/>
              <a:ext cx="15155" cy="6142"/>
            </a:xfrm>
            <a:prstGeom prst="rect">
              <a:avLst/>
            </a:prstGeom>
            <a:noFill/>
          </p:spPr>
          <p:txBody>
            <a:bodyPr wrap="square" rtlCol="0">
              <a:sp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In recent years, with the rapid development of deep learning, natural language processing has achieved great progress in many aspects. In the field of text generation, classical Chinese poetry, as an important part of Chinese culture, also attached growing attention. However, the existing researches on neural-network-based classical Chinese poetry generation ignore the semantics contained in Chinese words. A sentence in Chinese is a sequence of characters without spaces, and thus it is of great significance to segment the sentence properly for understanding the original text correctly. Therefore, supposing that the model knows how to segment the sentence, the meaning of the sentence will be more accurately understood.</a:t>
              </a:r>
              <a:endParaRPr lang="en-US" altLang="zh-CN" sz="2200">
                <a:latin typeface="Times New Roman" panose="02020603050405020304" charset="0"/>
                <a:cs typeface="Times New Roman" panose="02020603050405020304" charset="0"/>
              </a:endParaRPr>
            </a:p>
          </p:txBody>
        </p:sp>
        <p:cxnSp>
          <p:nvCxnSpPr>
            <p:cNvPr id="13" name="直接连接符 12"/>
            <p:cNvCxnSpPr/>
            <p:nvPr/>
          </p:nvCxnSpPr>
          <p:spPr>
            <a:xfrm>
              <a:off x="3324" y="2862"/>
              <a:ext cx="11975" cy="0"/>
            </a:xfrm>
            <a:prstGeom prst="line">
              <a:avLst/>
            </a:prstGeom>
          </p:spPr>
          <p:style>
            <a:lnRef idx="2">
              <a:schemeClr val="accent1"/>
            </a:lnRef>
            <a:fillRef idx="0">
              <a:srgbClr val="FFFFFF"/>
            </a:fillRef>
            <a:effectRef idx="0">
              <a:srgbClr val="FFFFFF"/>
            </a:effectRef>
            <a:fontRef idx="minor">
              <a:schemeClr val="tx1"/>
            </a:fontRef>
          </p:style>
        </p:cxnSp>
      </p:grpSp>
      <p:sp>
        <p:nvSpPr>
          <p:cNvPr id="15" name="文本框 14"/>
          <p:cNvSpPr txBox="1"/>
          <p:nvPr/>
        </p:nvSpPr>
        <p:spPr>
          <a:xfrm>
            <a:off x="5413375" y="833120"/>
            <a:ext cx="2175510" cy="460375"/>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( 1 )</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10" name="组合 9"/>
          <p:cNvGrpSpPr/>
          <p:nvPr>
            <p:custDataLst>
              <p:tags r:id="rId2"/>
            </p:custDataLst>
          </p:nvPr>
        </p:nvGrpSpPr>
        <p:grpSpPr>
          <a:xfrm>
            <a:off x="4057106" y="2733122"/>
            <a:ext cx="1453871" cy="2670456"/>
            <a:chOff x="3786284" y="2611202"/>
            <a:chExt cx="1453871" cy="2670456"/>
          </a:xfrm>
        </p:grpSpPr>
        <p:sp>
          <p:nvSpPr>
            <p:cNvPr id="55" name="AutoShape 112"/>
            <p:cNvSpPr/>
            <p:nvPr>
              <p:custDataLst>
                <p:tags r:id="rId3"/>
              </p:custDataLst>
            </p:nvPr>
          </p:nvSpPr>
          <p:spPr bwMode="auto">
            <a:xfrm>
              <a:off x="4190584" y="2611202"/>
              <a:ext cx="645271" cy="64242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sp>
          <p:nvSpPr>
            <p:cNvPr id="61" name="TextBox 6"/>
            <p:cNvSpPr txBox="1"/>
            <p:nvPr>
              <p:custDataLst>
                <p:tags r:id="rId4"/>
              </p:custDataLst>
            </p:nvPr>
          </p:nvSpPr>
          <p:spPr>
            <a:xfrm>
              <a:off x="3786284" y="3897806"/>
              <a:ext cx="1453871" cy="1383852"/>
            </a:xfrm>
            <a:prstGeom prst="rect">
              <a:avLst/>
            </a:prstGeom>
            <a:noFill/>
          </p:spPr>
          <p:txBody>
            <a:bodyPr wrap="square" rtlCol="0" anchor="t">
              <a:noAutofit/>
            </a:bodyPr>
            <a:lstStyle/>
            <a:p>
              <a:pPr algn="ctr" defTabSz="457200">
                <a:lnSpc>
                  <a:spcPct val="120000"/>
                </a:lnSpc>
              </a:pPr>
              <a:r>
                <a:rPr lang="en-US" sz="1050" dirty="0">
                  <a:solidFill>
                    <a:prstClr val="white"/>
                  </a:solidFill>
                  <a:latin typeface="Calibri Light" panose="020F0302020204030204"/>
                  <a:ea typeface="方正细谭黑简体"/>
                  <a:cs typeface="Open Sans" panose="020B0606030504020204"/>
                  <a:sym typeface="Calibri Light" panose="020F0302020204030204"/>
                </a:rPr>
                <a:t>There are many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variat</a:t>
              </a:r>
              <a:r>
                <a:rPr lang="en-US" sz="1050" dirty="0">
                  <a:solidFill>
                    <a:prstClr val="white"/>
                  </a:solidFill>
                  <a:latin typeface="Calibri Light" panose="020F0302020204030204"/>
                  <a:ea typeface="方正细谭黑简体"/>
                  <a:cs typeface="Open Sans" panose="020B0606030504020204"/>
                  <a:sym typeface="Calibri Light" panose="020F0302020204030204"/>
                </a:rPr>
                <a:t> </a:t>
              </a:r>
              <a:br>
                <a:rPr lang="en-US" sz="1050" dirty="0">
                  <a:solidFill>
                    <a:prstClr val="white"/>
                  </a:solidFill>
                  <a:latin typeface="Calibri Light" panose="020F0302020204030204"/>
                  <a:ea typeface="方正细谭黑简体"/>
                  <a:cs typeface="Open Sans" panose="020B0606030504020204"/>
                  <a:sym typeface="Calibri Light" panose="020F0302020204030204"/>
                </a:rPr>
              </a:br>
              <a:r>
                <a:rPr lang="en-US" sz="1050" dirty="0">
                  <a:solidFill>
                    <a:prstClr val="white"/>
                  </a:solidFill>
                  <a:latin typeface="Calibri Light" panose="020F0302020204030204"/>
                  <a:ea typeface="方正细谭黑简体"/>
                  <a:cs typeface="Open Sans" panose="020B0606030504020204"/>
                  <a:sym typeface="Calibri Light" panose="020F0302020204030204"/>
                </a:rPr>
                <a:t>of passages of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Lorem</a:t>
              </a:r>
              <a:r>
                <a:rPr lang="en-US" sz="1050" dirty="0">
                  <a:solidFill>
                    <a:prstClr val="white"/>
                  </a:solidFill>
                  <a:latin typeface="Calibri Light" panose="020F0302020204030204"/>
                  <a:ea typeface="方正细谭黑简体"/>
                  <a:cs typeface="Open Sans" panose="020B0606030504020204"/>
                  <a:sym typeface="Calibri Light" panose="020F0302020204030204"/>
                </a:rPr>
                <a:t>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Ipsum</a:t>
              </a:r>
              <a:r>
                <a:rPr lang="en-US" sz="1050" dirty="0">
                  <a:solidFill>
                    <a:prstClr val="white"/>
                  </a:solidFill>
                  <a:latin typeface="Calibri Light" panose="020F0302020204030204"/>
                  <a:ea typeface="方正细谭黑简体"/>
                  <a:cs typeface="Open Sans" panose="020B0606030504020204"/>
                  <a:sym typeface="Calibri Light" panose="020F0302020204030204"/>
                </a:rPr>
                <a:t> available, but the majority have suffered alteration in some</a:t>
              </a:r>
              <a:endParaRPr lang="en-US" sz="1050" dirty="0">
                <a:solidFill>
                  <a:prstClr val="white"/>
                </a:solidFill>
                <a:latin typeface="Calibri Light" panose="020F0302020204030204"/>
                <a:ea typeface="方正细谭黑简体"/>
                <a:cs typeface="Open Sans" panose="020B0606030504020204"/>
                <a:sym typeface="Calibri Light" panose="020F0302020204030204"/>
              </a:endParaRPr>
            </a:p>
          </p:txBody>
        </p:sp>
        <p:sp>
          <p:nvSpPr>
            <p:cNvPr id="62" name="TextBox 7"/>
            <p:cNvSpPr txBox="1"/>
            <p:nvPr>
              <p:custDataLst>
                <p:tags r:id="rId5"/>
              </p:custDataLst>
            </p:nvPr>
          </p:nvSpPr>
          <p:spPr>
            <a:xfrm>
              <a:off x="3786284" y="3610173"/>
              <a:ext cx="1453870" cy="403303"/>
            </a:xfrm>
            <a:prstGeom prst="rect">
              <a:avLst/>
            </a:prstGeom>
            <a:noFill/>
          </p:spPr>
          <p:txBody>
            <a:bodyPr wrap="square" rtlCol="0" anchor="t">
              <a:noAutofit/>
            </a:bodyPr>
            <a:lstStyle/>
            <a:p>
              <a:pPr algn="ctr" defTabSz="457200"/>
              <a:r>
                <a:rPr lang="en-US" sz="1600" b="1" dirty="0">
                  <a:solidFill>
                    <a:prstClr val="white"/>
                  </a:solidFill>
                  <a:latin typeface="Calibri Light" panose="020F0302020204030204"/>
                  <a:ea typeface="方正细谭黑简体"/>
                  <a:cs typeface="Open Sans" panose="020B0606030504020204"/>
                  <a:sym typeface="Calibri Light" panose="020F0302020204030204"/>
                </a:rPr>
                <a:t>BUSINESS</a:t>
              </a:r>
              <a:endParaRPr lang="en-US" sz="1600"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8" name="AutoShape 110"/>
          <p:cNvSpPr/>
          <p:nvPr>
            <p:custDataLst>
              <p:tags r:id="rId6"/>
            </p:custDataLst>
          </p:nvPr>
        </p:nvSpPr>
        <p:spPr bwMode="auto">
          <a:xfrm>
            <a:off x="4556760" y="3616325"/>
            <a:ext cx="1062990" cy="287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sp>
        <p:nvSpPr>
          <p:cNvPr id="11" name="文本框 10"/>
          <p:cNvSpPr txBox="1"/>
          <p:nvPr/>
        </p:nvSpPr>
        <p:spPr>
          <a:xfrm>
            <a:off x="1238885" y="1249680"/>
            <a:ext cx="9623425" cy="4154170"/>
          </a:xfrm>
          <a:prstGeom prst="rect">
            <a:avLst/>
          </a:prstGeom>
          <a:noFill/>
        </p:spPr>
        <p:txBody>
          <a:bodyPr wrap="square" rtlCol="0">
            <a:spAutoFit/>
          </a:bodyPr>
          <a:p>
            <a:pPr indent="0" algn="just" fontAlgn="auto">
              <a:lnSpc>
                <a:spcPct val="150000"/>
              </a:lnSpc>
            </a:pPr>
            <a:r>
              <a:rPr lang="en-US" altLang="zh-CN" sz="2200">
                <a:latin typeface="Times New Roman" panose="02020603050405020304" charset="0"/>
                <a:cs typeface="Times New Roman" panose="02020603050405020304" charset="0"/>
              </a:rPr>
              <a:t>In this paper, we propose a novel model, namely WE-Transformer (Word-Enhanced Transformer), to generate classical Chinese poetry from vernacular Chinese in a supervised approach, which incorporates external Chinese word segmentation knowledge. Our model learns word semantics based on character embeddings by bidirectional LSTM and enhances the quality of generated classical poems based on the Transformer  with extra word encoders. Compared to the baselines and state-of-the-art models, our experiments on automatic and human evaluations have demonstrated that our method can bring better performance.</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10" name="组合 9"/>
          <p:cNvGrpSpPr/>
          <p:nvPr>
            <p:custDataLst>
              <p:tags r:id="rId2"/>
            </p:custDataLst>
          </p:nvPr>
        </p:nvGrpSpPr>
        <p:grpSpPr>
          <a:xfrm>
            <a:off x="4057106" y="2733122"/>
            <a:ext cx="1453871" cy="2670456"/>
            <a:chOff x="3786284" y="2611202"/>
            <a:chExt cx="1453871" cy="2670456"/>
          </a:xfrm>
        </p:grpSpPr>
        <p:sp>
          <p:nvSpPr>
            <p:cNvPr id="55" name="AutoShape 112"/>
            <p:cNvSpPr/>
            <p:nvPr>
              <p:custDataLst>
                <p:tags r:id="rId3"/>
              </p:custDataLst>
            </p:nvPr>
          </p:nvSpPr>
          <p:spPr bwMode="auto">
            <a:xfrm>
              <a:off x="4190584" y="2611202"/>
              <a:ext cx="645271" cy="64242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sp>
          <p:nvSpPr>
            <p:cNvPr id="61" name="TextBox 6"/>
            <p:cNvSpPr txBox="1"/>
            <p:nvPr>
              <p:custDataLst>
                <p:tags r:id="rId4"/>
              </p:custDataLst>
            </p:nvPr>
          </p:nvSpPr>
          <p:spPr>
            <a:xfrm>
              <a:off x="3786284" y="3897806"/>
              <a:ext cx="1453871" cy="1383852"/>
            </a:xfrm>
            <a:prstGeom prst="rect">
              <a:avLst/>
            </a:prstGeom>
            <a:noFill/>
          </p:spPr>
          <p:txBody>
            <a:bodyPr wrap="square" rtlCol="0" anchor="t">
              <a:noAutofit/>
            </a:bodyPr>
            <a:lstStyle/>
            <a:p>
              <a:pPr algn="ctr" defTabSz="457200">
                <a:lnSpc>
                  <a:spcPct val="120000"/>
                </a:lnSpc>
              </a:pPr>
              <a:r>
                <a:rPr lang="en-US" sz="1050" dirty="0">
                  <a:solidFill>
                    <a:prstClr val="white"/>
                  </a:solidFill>
                  <a:latin typeface="Calibri Light" panose="020F0302020204030204"/>
                  <a:ea typeface="方正细谭黑简体"/>
                  <a:cs typeface="Open Sans" panose="020B0606030504020204"/>
                  <a:sym typeface="Calibri Light" panose="020F0302020204030204"/>
                </a:rPr>
                <a:t>There are many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variat</a:t>
              </a:r>
              <a:r>
                <a:rPr lang="en-US" sz="1050" dirty="0">
                  <a:solidFill>
                    <a:prstClr val="white"/>
                  </a:solidFill>
                  <a:latin typeface="Calibri Light" panose="020F0302020204030204"/>
                  <a:ea typeface="方正细谭黑简体"/>
                  <a:cs typeface="Open Sans" panose="020B0606030504020204"/>
                  <a:sym typeface="Calibri Light" panose="020F0302020204030204"/>
                </a:rPr>
                <a:t> </a:t>
              </a:r>
              <a:br>
                <a:rPr lang="en-US" sz="1050" dirty="0">
                  <a:solidFill>
                    <a:prstClr val="white"/>
                  </a:solidFill>
                  <a:latin typeface="Calibri Light" panose="020F0302020204030204"/>
                  <a:ea typeface="方正细谭黑简体"/>
                  <a:cs typeface="Open Sans" panose="020B0606030504020204"/>
                  <a:sym typeface="Calibri Light" panose="020F0302020204030204"/>
                </a:rPr>
              </a:br>
              <a:r>
                <a:rPr lang="en-US" sz="1050" dirty="0">
                  <a:solidFill>
                    <a:prstClr val="white"/>
                  </a:solidFill>
                  <a:latin typeface="Calibri Light" panose="020F0302020204030204"/>
                  <a:ea typeface="方正细谭黑简体"/>
                  <a:cs typeface="Open Sans" panose="020B0606030504020204"/>
                  <a:sym typeface="Calibri Light" panose="020F0302020204030204"/>
                </a:rPr>
                <a:t>of passages of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Lorem</a:t>
              </a:r>
              <a:r>
                <a:rPr lang="en-US" sz="1050" dirty="0">
                  <a:solidFill>
                    <a:prstClr val="white"/>
                  </a:solidFill>
                  <a:latin typeface="Calibri Light" panose="020F0302020204030204"/>
                  <a:ea typeface="方正细谭黑简体"/>
                  <a:cs typeface="Open Sans" panose="020B0606030504020204"/>
                  <a:sym typeface="Calibri Light" panose="020F0302020204030204"/>
                </a:rPr>
                <a:t>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Ipsum</a:t>
              </a:r>
              <a:r>
                <a:rPr lang="en-US" sz="1050" dirty="0">
                  <a:solidFill>
                    <a:prstClr val="white"/>
                  </a:solidFill>
                  <a:latin typeface="Calibri Light" panose="020F0302020204030204"/>
                  <a:ea typeface="方正细谭黑简体"/>
                  <a:cs typeface="Open Sans" panose="020B0606030504020204"/>
                  <a:sym typeface="Calibri Light" panose="020F0302020204030204"/>
                </a:rPr>
                <a:t> available, but the majority have suffered alteration in some</a:t>
              </a:r>
              <a:endParaRPr lang="en-US" sz="1050" dirty="0">
                <a:solidFill>
                  <a:prstClr val="white"/>
                </a:solidFill>
                <a:latin typeface="Calibri Light" panose="020F0302020204030204"/>
                <a:ea typeface="方正细谭黑简体"/>
                <a:cs typeface="Open Sans" panose="020B0606030504020204"/>
                <a:sym typeface="Calibri Light" panose="020F0302020204030204"/>
              </a:endParaRPr>
            </a:p>
          </p:txBody>
        </p:sp>
        <p:sp>
          <p:nvSpPr>
            <p:cNvPr id="62" name="TextBox 7"/>
            <p:cNvSpPr txBox="1"/>
            <p:nvPr>
              <p:custDataLst>
                <p:tags r:id="rId5"/>
              </p:custDataLst>
            </p:nvPr>
          </p:nvSpPr>
          <p:spPr>
            <a:xfrm>
              <a:off x="3786284" y="3610173"/>
              <a:ext cx="1453870" cy="403303"/>
            </a:xfrm>
            <a:prstGeom prst="rect">
              <a:avLst/>
            </a:prstGeom>
            <a:noFill/>
          </p:spPr>
          <p:txBody>
            <a:bodyPr wrap="square" rtlCol="0" anchor="t">
              <a:noAutofit/>
            </a:bodyPr>
            <a:lstStyle/>
            <a:p>
              <a:pPr algn="ctr" defTabSz="457200"/>
              <a:r>
                <a:rPr lang="en-US" sz="1600" b="1" dirty="0">
                  <a:solidFill>
                    <a:prstClr val="white"/>
                  </a:solidFill>
                  <a:latin typeface="Calibri Light" panose="020F0302020204030204"/>
                  <a:ea typeface="方正细谭黑简体"/>
                  <a:cs typeface="Open Sans" panose="020B0606030504020204"/>
                  <a:sym typeface="Calibri Light" panose="020F0302020204030204"/>
                </a:rPr>
                <a:t>BUSINESS</a:t>
              </a:r>
              <a:endParaRPr lang="en-US" sz="1600"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8" name="AutoShape 110"/>
          <p:cNvSpPr/>
          <p:nvPr>
            <p:custDataLst>
              <p:tags r:id="rId6"/>
            </p:custDataLst>
          </p:nvPr>
        </p:nvSpPr>
        <p:spPr bwMode="auto">
          <a:xfrm>
            <a:off x="4556760" y="3616325"/>
            <a:ext cx="1062990" cy="287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sp>
        <p:nvSpPr>
          <p:cNvPr id="11" name="文本框 10"/>
          <p:cNvSpPr txBox="1"/>
          <p:nvPr/>
        </p:nvSpPr>
        <p:spPr>
          <a:xfrm>
            <a:off x="1238885" y="2163445"/>
            <a:ext cx="9623425" cy="3900170"/>
          </a:xfrm>
          <a:prstGeom prst="rect">
            <a:avLst/>
          </a:prstGeom>
          <a:noFill/>
        </p:spPr>
        <p:txBody>
          <a:bodyPr wrap="square" rtlCol="0">
            <a:sp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In recent years, with the rapid development of deep learning, natural language processing has achieved great progress in many aspects. In the field of text generation, classical Chinese poetry, as an important part of Chinese culture, also attached growing attention. However, the existing researches on neural-network-based classical Chinese poetry generation ignore the semantics contained in Chinese words. A sentence in Chinese is a sequence of characters without spaces, and thus it is of great significance to segment the sentence properly for understanding the original text correctly. Therefore, supposing that the model knows how to segment the sentence, the meaning of the sentence will be more accurately understood.</a:t>
            </a:r>
            <a:endParaRPr lang="en-US" altLang="zh-CN" sz="2200">
              <a:latin typeface="Times New Roman" panose="02020603050405020304" charset="0"/>
              <a:cs typeface="Times New Roman" panose="02020603050405020304" charset="0"/>
            </a:endParaRPr>
          </a:p>
        </p:txBody>
      </p:sp>
      <p:sp>
        <p:nvSpPr>
          <p:cNvPr id="12" name="文本框 11"/>
          <p:cNvSpPr txBox="1"/>
          <p:nvPr/>
        </p:nvSpPr>
        <p:spPr>
          <a:xfrm>
            <a:off x="1447800" y="1061085"/>
            <a:ext cx="9204960" cy="768350"/>
          </a:xfrm>
          <a:prstGeom prst="rect">
            <a:avLst/>
          </a:prstGeom>
          <a:noFill/>
        </p:spPr>
        <p:txBody>
          <a:bodyPr wrap="square" rtlCol="0">
            <a:spAutoFit/>
          </a:bodyPr>
          <a:p>
            <a:pPr algn="ctr"/>
            <a:r>
              <a:rPr lang="en-US" altLang="zh-CN" sz="2200">
                <a:solidFill>
                  <a:srgbClr val="FF0000"/>
                </a:solidFill>
                <a:latin typeface="Times New Roman" panose="02020603050405020304" charset="0"/>
                <a:cs typeface="Times New Roman" panose="02020603050405020304" charset="0"/>
              </a:rPr>
              <a:t>Classical Chinese Poetry Generation from Vernacular Chinese:</a:t>
            </a:r>
            <a:endParaRPr lang="en-US" altLang="zh-CN" sz="2200">
              <a:solidFill>
                <a:srgbClr val="FF0000"/>
              </a:solidFill>
              <a:latin typeface="Times New Roman" panose="02020603050405020304" charset="0"/>
              <a:cs typeface="Times New Roman" panose="02020603050405020304" charset="0"/>
            </a:endParaRPr>
          </a:p>
          <a:p>
            <a:pPr algn="ctr"/>
            <a:r>
              <a:rPr lang="en-US" altLang="zh-CN" sz="2200">
                <a:solidFill>
                  <a:srgbClr val="FF0000"/>
                </a:solidFill>
                <a:latin typeface="Times New Roman" panose="02020603050405020304" charset="0"/>
                <a:cs typeface="Times New Roman" panose="02020603050405020304" charset="0"/>
              </a:rPr>
              <a:t>A Word-Enhanced Supervised Approachc</a:t>
            </a:r>
            <a:endParaRPr lang="en-US" altLang="zh-CN" sz="2200">
              <a:solidFill>
                <a:srgbClr val="FF0000"/>
              </a:solidFill>
              <a:latin typeface="Times New Roman" panose="02020603050405020304" charset="0"/>
              <a:cs typeface="Times New Roman" panose="02020603050405020304" charset="0"/>
            </a:endParaRPr>
          </a:p>
        </p:txBody>
      </p:sp>
      <p:cxnSp>
        <p:nvCxnSpPr>
          <p:cNvPr id="13" name="直接连接符 12"/>
          <p:cNvCxnSpPr/>
          <p:nvPr/>
        </p:nvCxnSpPr>
        <p:spPr>
          <a:xfrm flipV="1">
            <a:off x="2110740" y="1800860"/>
            <a:ext cx="8382635" cy="16510"/>
          </a:xfrm>
          <a:prstGeom prst="line">
            <a:avLst/>
          </a:prstGeom>
        </p:spPr>
        <p:style>
          <a:lnRef idx="2">
            <a:schemeClr val="accent1"/>
          </a:lnRef>
          <a:fillRef idx="0">
            <a:srgbClr val="FFFFFF"/>
          </a:fillRef>
          <a:effectRef idx="0">
            <a:srgbClr val="FFFFFF"/>
          </a:effectRef>
          <a:fontRef idx="minor">
            <a:schemeClr val="tx1"/>
          </a:fontRef>
        </p:style>
      </p:cxn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10" name="组合 9"/>
          <p:cNvGrpSpPr/>
          <p:nvPr>
            <p:custDataLst>
              <p:tags r:id="rId2"/>
            </p:custDataLst>
          </p:nvPr>
        </p:nvGrpSpPr>
        <p:grpSpPr>
          <a:xfrm>
            <a:off x="4057106" y="2733122"/>
            <a:ext cx="1453871" cy="2670456"/>
            <a:chOff x="3786284" y="2611202"/>
            <a:chExt cx="1453871" cy="2670456"/>
          </a:xfrm>
        </p:grpSpPr>
        <p:sp>
          <p:nvSpPr>
            <p:cNvPr id="55" name="AutoShape 112"/>
            <p:cNvSpPr/>
            <p:nvPr>
              <p:custDataLst>
                <p:tags r:id="rId3"/>
              </p:custDataLst>
            </p:nvPr>
          </p:nvSpPr>
          <p:spPr bwMode="auto">
            <a:xfrm>
              <a:off x="4190584" y="2611202"/>
              <a:ext cx="645271" cy="64242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sp>
          <p:nvSpPr>
            <p:cNvPr id="61" name="TextBox 6"/>
            <p:cNvSpPr txBox="1"/>
            <p:nvPr>
              <p:custDataLst>
                <p:tags r:id="rId4"/>
              </p:custDataLst>
            </p:nvPr>
          </p:nvSpPr>
          <p:spPr>
            <a:xfrm>
              <a:off x="3786284" y="3897806"/>
              <a:ext cx="1453871" cy="1383852"/>
            </a:xfrm>
            <a:prstGeom prst="rect">
              <a:avLst/>
            </a:prstGeom>
            <a:noFill/>
          </p:spPr>
          <p:txBody>
            <a:bodyPr wrap="square" rtlCol="0" anchor="t">
              <a:noAutofit/>
            </a:bodyPr>
            <a:lstStyle/>
            <a:p>
              <a:pPr algn="ctr" defTabSz="457200">
                <a:lnSpc>
                  <a:spcPct val="120000"/>
                </a:lnSpc>
              </a:pPr>
              <a:r>
                <a:rPr lang="en-US" sz="1050" dirty="0">
                  <a:solidFill>
                    <a:prstClr val="white"/>
                  </a:solidFill>
                  <a:latin typeface="Calibri Light" panose="020F0302020204030204"/>
                  <a:ea typeface="方正细谭黑简体"/>
                  <a:cs typeface="Open Sans" panose="020B0606030504020204"/>
                  <a:sym typeface="Calibri Light" panose="020F0302020204030204"/>
                </a:rPr>
                <a:t>There are many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variat</a:t>
              </a:r>
              <a:r>
                <a:rPr lang="en-US" sz="1050" dirty="0">
                  <a:solidFill>
                    <a:prstClr val="white"/>
                  </a:solidFill>
                  <a:latin typeface="Calibri Light" panose="020F0302020204030204"/>
                  <a:ea typeface="方正细谭黑简体"/>
                  <a:cs typeface="Open Sans" panose="020B0606030504020204"/>
                  <a:sym typeface="Calibri Light" panose="020F0302020204030204"/>
                </a:rPr>
                <a:t> </a:t>
              </a:r>
              <a:br>
                <a:rPr lang="en-US" sz="1050" dirty="0">
                  <a:solidFill>
                    <a:prstClr val="white"/>
                  </a:solidFill>
                  <a:latin typeface="Calibri Light" panose="020F0302020204030204"/>
                  <a:ea typeface="方正细谭黑简体"/>
                  <a:cs typeface="Open Sans" panose="020B0606030504020204"/>
                  <a:sym typeface="Calibri Light" panose="020F0302020204030204"/>
                </a:rPr>
              </a:br>
              <a:r>
                <a:rPr lang="en-US" sz="1050" dirty="0">
                  <a:solidFill>
                    <a:prstClr val="white"/>
                  </a:solidFill>
                  <a:latin typeface="Calibri Light" panose="020F0302020204030204"/>
                  <a:ea typeface="方正细谭黑简体"/>
                  <a:cs typeface="Open Sans" panose="020B0606030504020204"/>
                  <a:sym typeface="Calibri Light" panose="020F0302020204030204"/>
                </a:rPr>
                <a:t>of passages of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Lorem</a:t>
              </a:r>
              <a:r>
                <a:rPr lang="en-US" sz="1050" dirty="0">
                  <a:solidFill>
                    <a:prstClr val="white"/>
                  </a:solidFill>
                  <a:latin typeface="Calibri Light" panose="020F0302020204030204"/>
                  <a:ea typeface="方正细谭黑简体"/>
                  <a:cs typeface="Open Sans" panose="020B0606030504020204"/>
                  <a:sym typeface="Calibri Light" panose="020F0302020204030204"/>
                </a:rPr>
                <a:t>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Ipsum</a:t>
              </a:r>
              <a:r>
                <a:rPr lang="en-US" sz="1050" dirty="0">
                  <a:solidFill>
                    <a:prstClr val="white"/>
                  </a:solidFill>
                  <a:latin typeface="Calibri Light" panose="020F0302020204030204"/>
                  <a:ea typeface="方正细谭黑简体"/>
                  <a:cs typeface="Open Sans" panose="020B0606030504020204"/>
                  <a:sym typeface="Calibri Light" panose="020F0302020204030204"/>
                </a:rPr>
                <a:t> available, but the majority have suffered alteration in some</a:t>
              </a:r>
              <a:endParaRPr lang="en-US" sz="1050" dirty="0">
                <a:solidFill>
                  <a:prstClr val="white"/>
                </a:solidFill>
                <a:latin typeface="Calibri Light" panose="020F0302020204030204"/>
                <a:ea typeface="方正细谭黑简体"/>
                <a:cs typeface="Open Sans" panose="020B0606030504020204"/>
                <a:sym typeface="Calibri Light" panose="020F0302020204030204"/>
              </a:endParaRPr>
            </a:p>
          </p:txBody>
        </p:sp>
        <p:sp>
          <p:nvSpPr>
            <p:cNvPr id="62" name="TextBox 7"/>
            <p:cNvSpPr txBox="1"/>
            <p:nvPr>
              <p:custDataLst>
                <p:tags r:id="rId5"/>
              </p:custDataLst>
            </p:nvPr>
          </p:nvSpPr>
          <p:spPr>
            <a:xfrm>
              <a:off x="3786284" y="3610173"/>
              <a:ext cx="1453870" cy="403303"/>
            </a:xfrm>
            <a:prstGeom prst="rect">
              <a:avLst/>
            </a:prstGeom>
            <a:noFill/>
          </p:spPr>
          <p:txBody>
            <a:bodyPr wrap="square" rtlCol="0" anchor="t">
              <a:noAutofit/>
            </a:bodyPr>
            <a:lstStyle/>
            <a:p>
              <a:pPr algn="ctr" defTabSz="457200"/>
              <a:r>
                <a:rPr lang="en-US" sz="1600" b="1" dirty="0">
                  <a:solidFill>
                    <a:prstClr val="white"/>
                  </a:solidFill>
                  <a:latin typeface="Calibri Light" panose="020F0302020204030204"/>
                  <a:ea typeface="方正细谭黑简体"/>
                  <a:cs typeface="Open Sans" panose="020B0606030504020204"/>
                  <a:sym typeface="Calibri Light" panose="020F0302020204030204"/>
                </a:rPr>
                <a:t>BUSINESS</a:t>
              </a:r>
              <a:endParaRPr lang="en-US" sz="1600"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8" name="AutoShape 110"/>
          <p:cNvSpPr/>
          <p:nvPr>
            <p:custDataLst>
              <p:tags r:id="rId6"/>
            </p:custDataLst>
          </p:nvPr>
        </p:nvSpPr>
        <p:spPr bwMode="auto">
          <a:xfrm>
            <a:off x="4556760" y="3616325"/>
            <a:ext cx="1062990" cy="287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nvGrpSpPr>
          <p:cNvPr id="14" name="组合 13"/>
          <p:cNvGrpSpPr/>
          <p:nvPr/>
        </p:nvGrpSpPr>
        <p:grpSpPr>
          <a:xfrm>
            <a:off x="974090" y="1467485"/>
            <a:ext cx="10241915" cy="4925695"/>
            <a:chOff x="1951" y="3125"/>
            <a:chExt cx="16129" cy="7757"/>
          </a:xfrm>
        </p:grpSpPr>
        <p:sp>
          <p:nvSpPr>
            <p:cNvPr id="11" name="文本框 10"/>
            <p:cNvSpPr txBox="1"/>
            <p:nvPr/>
          </p:nvSpPr>
          <p:spPr>
            <a:xfrm>
              <a:off x="1951" y="3407"/>
              <a:ext cx="16129" cy="7475"/>
            </a:xfrm>
            <a:prstGeom prst="rect">
              <a:avLst/>
            </a:prstGeom>
            <a:noFill/>
          </p:spPr>
          <p:txBody>
            <a:bodyPr wrap="square" rtlCol="0">
              <a:sp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Wicking in textiles is a key property of fabric moisture permeability, which has been found to be dominant in the comfort-maintaining mechanism of apparel products, especially for sportswear that has high requirements for sweat transfer. Various methods have been given in order to improve moisture transfer behavior of fabrics, among which fiber modification is the most direct and ideal way. In this article, a design-driven yarn structure spinning model for moisture wicking improvement is established by using a helically shaped covering material to limit the inter-fiber spacings of the staple core yarn so that an improvement in effective capillary channels with better continuity can be achieved. </a:t>
              </a:r>
              <a:r>
                <a:rPr lang="en-US" altLang="zh-CN" sz="2200">
                  <a:latin typeface="Times New Roman" panose="02020603050405020304" charset="0"/>
                  <a:cs typeface="Times New Roman" panose="02020603050405020304" charset="0"/>
                  <a:sym typeface="+mn-ea"/>
                </a:rPr>
                <a:t>The developed yarn constructions combine the advantages of natural and synthetic fibers, showing significant improvements on moisture wicking performance, fast-drying effects as well as commercial values.</a:t>
              </a:r>
              <a:endParaRPr lang="en-US" altLang="zh-CN" sz="2200">
                <a:latin typeface="Times New Roman" panose="02020603050405020304" charset="0"/>
                <a:cs typeface="Times New Roman" panose="02020603050405020304" charset="0"/>
              </a:endParaRPr>
            </a:p>
          </p:txBody>
        </p:sp>
        <p:cxnSp>
          <p:nvCxnSpPr>
            <p:cNvPr id="13" name="直接连接符 12"/>
            <p:cNvCxnSpPr/>
            <p:nvPr/>
          </p:nvCxnSpPr>
          <p:spPr>
            <a:xfrm flipV="1">
              <a:off x="3674" y="3125"/>
              <a:ext cx="13693" cy="10"/>
            </a:xfrm>
            <a:prstGeom prst="line">
              <a:avLst/>
            </a:prstGeom>
          </p:spPr>
          <p:style>
            <a:lnRef idx="2">
              <a:schemeClr val="accent1"/>
            </a:lnRef>
            <a:fillRef idx="0">
              <a:srgbClr val="FFFFFF"/>
            </a:fillRef>
            <a:effectRef idx="0">
              <a:srgbClr val="FFFFFF"/>
            </a:effectRef>
            <a:fontRef idx="minor">
              <a:schemeClr val="tx1"/>
            </a:fontRef>
          </p:style>
        </p:cxnSp>
      </p:grpSp>
      <p:sp>
        <p:nvSpPr>
          <p:cNvPr id="15" name="文本框 14"/>
          <p:cNvSpPr txBox="1"/>
          <p:nvPr/>
        </p:nvSpPr>
        <p:spPr>
          <a:xfrm>
            <a:off x="5413375" y="610870"/>
            <a:ext cx="2175510" cy="460375"/>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( 2 )</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10" name="组合 9"/>
          <p:cNvGrpSpPr/>
          <p:nvPr>
            <p:custDataLst>
              <p:tags r:id="rId2"/>
            </p:custDataLst>
          </p:nvPr>
        </p:nvGrpSpPr>
        <p:grpSpPr>
          <a:xfrm>
            <a:off x="4057106" y="2733122"/>
            <a:ext cx="1453871" cy="2670456"/>
            <a:chOff x="3786284" y="2611202"/>
            <a:chExt cx="1453871" cy="2670456"/>
          </a:xfrm>
        </p:grpSpPr>
        <p:sp>
          <p:nvSpPr>
            <p:cNvPr id="55" name="AutoShape 112"/>
            <p:cNvSpPr/>
            <p:nvPr>
              <p:custDataLst>
                <p:tags r:id="rId3"/>
              </p:custDataLst>
            </p:nvPr>
          </p:nvSpPr>
          <p:spPr bwMode="auto">
            <a:xfrm>
              <a:off x="4190584" y="2611202"/>
              <a:ext cx="645271" cy="64242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sp>
          <p:nvSpPr>
            <p:cNvPr id="61" name="TextBox 6"/>
            <p:cNvSpPr txBox="1"/>
            <p:nvPr>
              <p:custDataLst>
                <p:tags r:id="rId4"/>
              </p:custDataLst>
            </p:nvPr>
          </p:nvSpPr>
          <p:spPr>
            <a:xfrm>
              <a:off x="3786284" y="3897806"/>
              <a:ext cx="1453871" cy="1383852"/>
            </a:xfrm>
            <a:prstGeom prst="rect">
              <a:avLst/>
            </a:prstGeom>
            <a:noFill/>
          </p:spPr>
          <p:txBody>
            <a:bodyPr wrap="square" rtlCol="0" anchor="t">
              <a:noAutofit/>
            </a:bodyPr>
            <a:lstStyle/>
            <a:p>
              <a:pPr algn="ctr" defTabSz="457200">
                <a:lnSpc>
                  <a:spcPct val="120000"/>
                </a:lnSpc>
              </a:pPr>
              <a:r>
                <a:rPr lang="en-US" sz="1050" dirty="0">
                  <a:solidFill>
                    <a:prstClr val="white"/>
                  </a:solidFill>
                  <a:latin typeface="Calibri Light" panose="020F0302020204030204"/>
                  <a:ea typeface="方正细谭黑简体"/>
                  <a:cs typeface="Open Sans" panose="020B0606030504020204"/>
                  <a:sym typeface="Calibri Light" panose="020F0302020204030204"/>
                </a:rPr>
                <a:t>There are many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variat</a:t>
              </a:r>
              <a:r>
                <a:rPr lang="en-US" sz="1050" dirty="0">
                  <a:solidFill>
                    <a:prstClr val="white"/>
                  </a:solidFill>
                  <a:latin typeface="Calibri Light" panose="020F0302020204030204"/>
                  <a:ea typeface="方正细谭黑简体"/>
                  <a:cs typeface="Open Sans" panose="020B0606030504020204"/>
                  <a:sym typeface="Calibri Light" panose="020F0302020204030204"/>
                </a:rPr>
                <a:t> </a:t>
              </a:r>
              <a:br>
                <a:rPr lang="en-US" sz="1050" dirty="0">
                  <a:solidFill>
                    <a:prstClr val="white"/>
                  </a:solidFill>
                  <a:latin typeface="Calibri Light" panose="020F0302020204030204"/>
                  <a:ea typeface="方正细谭黑简体"/>
                  <a:cs typeface="Open Sans" panose="020B0606030504020204"/>
                  <a:sym typeface="Calibri Light" panose="020F0302020204030204"/>
                </a:rPr>
              </a:br>
              <a:r>
                <a:rPr lang="en-US" sz="1050" dirty="0">
                  <a:solidFill>
                    <a:prstClr val="white"/>
                  </a:solidFill>
                  <a:latin typeface="Calibri Light" panose="020F0302020204030204"/>
                  <a:ea typeface="方正细谭黑简体"/>
                  <a:cs typeface="Open Sans" panose="020B0606030504020204"/>
                  <a:sym typeface="Calibri Light" panose="020F0302020204030204"/>
                </a:rPr>
                <a:t>of passages of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Lorem</a:t>
              </a:r>
              <a:r>
                <a:rPr lang="en-US" sz="1050" dirty="0">
                  <a:solidFill>
                    <a:prstClr val="white"/>
                  </a:solidFill>
                  <a:latin typeface="Calibri Light" panose="020F0302020204030204"/>
                  <a:ea typeface="方正细谭黑简体"/>
                  <a:cs typeface="Open Sans" panose="020B0606030504020204"/>
                  <a:sym typeface="Calibri Light" panose="020F0302020204030204"/>
                </a:rPr>
                <a:t>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Ipsum</a:t>
              </a:r>
              <a:r>
                <a:rPr lang="en-US" sz="1050" dirty="0">
                  <a:solidFill>
                    <a:prstClr val="white"/>
                  </a:solidFill>
                  <a:latin typeface="Calibri Light" panose="020F0302020204030204"/>
                  <a:ea typeface="方正细谭黑简体"/>
                  <a:cs typeface="Open Sans" panose="020B0606030504020204"/>
                  <a:sym typeface="Calibri Light" panose="020F0302020204030204"/>
                </a:rPr>
                <a:t> available, but the majority have suffered alteration in some</a:t>
              </a:r>
              <a:endParaRPr lang="en-US" sz="1050" dirty="0">
                <a:solidFill>
                  <a:prstClr val="white"/>
                </a:solidFill>
                <a:latin typeface="Calibri Light" panose="020F0302020204030204"/>
                <a:ea typeface="方正细谭黑简体"/>
                <a:cs typeface="Open Sans" panose="020B0606030504020204"/>
                <a:sym typeface="Calibri Light" panose="020F0302020204030204"/>
              </a:endParaRPr>
            </a:p>
          </p:txBody>
        </p:sp>
        <p:sp>
          <p:nvSpPr>
            <p:cNvPr id="62" name="TextBox 7"/>
            <p:cNvSpPr txBox="1"/>
            <p:nvPr>
              <p:custDataLst>
                <p:tags r:id="rId5"/>
              </p:custDataLst>
            </p:nvPr>
          </p:nvSpPr>
          <p:spPr>
            <a:xfrm>
              <a:off x="3786284" y="3610173"/>
              <a:ext cx="1453870" cy="403303"/>
            </a:xfrm>
            <a:prstGeom prst="rect">
              <a:avLst/>
            </a:prstGeom>
            <a:noFill/>
          </p:spPr>
          <p:txBody>
            <a:bodyPr wrap="square" rtlCol="0" anchor="t">
              <a:noAutofit/>
            </a:bodyPr>
            <a:lstStyle/>
            <a:p>
              <a:pPr algn="ctr" defTabSz="457200"/>
              <a:r>
                <a:rPr lang="en-US" sz="1600" b="1" dirty="0">
                  <a:solidFill>
                    <a:prstClr val="white"/>
                  </a:solidFill>
                  <a:latin typeface="Calibri Light" panose="020F0302020204030204"/>
                  <a:ea typeface="方正细谭黑简体"/>
                  <a:cs typeface="Open Sans" panose="020B0606030504020204"/>
                  <a:sym typeface="Calibri Light" panose="020F0302020204030204"/>
                </a:rPr>
                <a:t>BUSINESS</a:t>
              </a:r>
              <a:endParaRPr lang="en-US" sz="1600"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8" name="AutoShape 110"/>
          <p:cNvSpPr/>
          <p:nvPr>
            <p:custDataLst>
              <p:tags r:id="rId6"/>
            </p:custDataLst>
          </p:nvPr>
        </p:nvSpPr>
        <p:spPr bwMode="auto">
          <a:xfrm>
            <a:off x="4556760" y="3616325"/>
            <a:ext cx="1062990" cy="287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sp>
        <p:nvSpPr>
          <p:cNvPr id="11" name="文本框 10"/>
          <p:cNvSpPr txBox="1"/>
          <p:nvPr/>
        </p:nvSpPr>
        <p:spPr>
          <a:xfrm>
            <a:off x="1238885" y="900430"/>
            <a:ext cx="9733915" cy="4746625"/>
          </a:xfrm>
          <a:prstGeom prst="rect">
            <a:avLst/>
          </a:prstGeom>
          <a:noFill/>
        </p:spPr>
        <p:txBody>
          <a:bodyPr wrap="square" rtlCol="0">
            <a:spAutoFit/>
          </a:bodyPr>
          <a:p>
            <a:pPr indent="0" algn="just" fontAlgn="auto">
              <a:lnSpc>
                <a:spcPct val="125000"/>
              </a:lnSpc>
            </a:pPr>
            <a:r>
              <a:rPr lang="en-US" altLang="zh-CN" sz="2200">
                <a:latin typeface="Times New Roman" panose="02020603050405020304" charset="0"/>
                <a:cs typeface="Times New Roman" panose="02020603050405020304" charset="0"/>
              </a:rPr>
              <a:t>Experiments on the fabrics made in accordance achieved excellent results both before and after washing. For the most efficient fabric 5 with cotton-linen as the core material, the average diffusion time was decreased by 86.4% and 66.5% before and after washing, compared with the core yarn. Excessively large water absorption rates of the control fabrics were limited and decreased by 22.1% and 32.4%. The evaporation rates of the fabric were increased by 25.6% and 18.5%, indicating obvious improvements in fast drying effects. Through various experiments, the optimal spinning parameters were investigated which provided methods and established foundations for subsequent research. The finding in this study offers the possibility of fiber moisture performance modification with high efficiency, low cost, and environmental sustainability.</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10" name="组合 9"/>
          <p:cNvGrpSpPr/>
          <p:nvPr>
            <p:custDataLst>
              <p:tags r:id="rId2"/>
            </p:custDataLst>
          </p:nvPr>
        </p:nvGrpSpPr>
        <p:grpSpPr>
          <a:xfrm>
            <a:off x="4057106" y="2733122"/>
            <a:ext cx="1453871" cy="2670456"/>
            <a:chOff x="3786284" y="2611202"/>
            <a:chExt cx="1453871" cy="2670456"/>
          </a:xfrm>
        </p:grpSpPr>
        <p:sp>
          <p:nvSpPr>
            <p:cNvPr id="55" name="AutoShape 112"/>
            <p:cNvSpPr/>
            <p:nvPr>
              <p:custDataLst>
                <p:tags r:id="rId3"/>
              </p:custDataLst>
            </p:nvPr>
          </p:nvSpPr>
          <p:spPr bwMode="auto">
            <a:xfrm>
              <a:off x="4190584" y="2611202"/>
              <a:ext cx="645271" cy="64242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sp>
          <p:nvSpPr>
            <p:cNvPr id="61" name="TextBox 6"/>
            <p:cNvSpPr txBox="1"/>
            <p:nvPr>
              <p:custDataLst>
                <p:tags r:id="rId4"/>
              </p:custDataLst>
            </p:nvPr>
          </p:nvSpPr>
          <p:spPr>
            <a:xfrm>
              <a:off x="3786284" y="3897806"/>
              <a:ext cx="1453871" cy="1383852"/>
            </a:xfrm>
            <a:prstGeom prst="rect">
              <a:avLst/>
            </a:prstGeom>
            <a:noFill/>
          </p:spPr>
          <p:txBody>
            <a:bodyPr wrap="square" rtlCol="0" anchor="t">
              <a:noAutofit/>
            </a:bodyPr>
            <a:lstStyle/>
            <a:p>
              <a:pPr algn="ctr" defTabSz="457200">
                <a:lnSpc>
                  <a:spcPct val="120000"/>
                </a:lnSpc>
              </a:pPr>
              <a:r>
                <a:rPr lang="en-US" sz="1050" dirty="0">
                  <a:solidFill>
                    <a:prstClr val="white"/>
                  </a:solidFill>
                  <a:latin typeface="Calibri Light" panose="020F0302020204030204"/>
                  <a:ea typeface="方正细谭黑简体"/>
                  <a:cs typeface="Open Sans" panose="020B0606030504020204"/>
                  <a:sym typeface="Calibri Light" panose="020F0302020204030204"/>
                </a:rPr>
                <a:t>There are many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variat</a:t>
              </a:r>
              <a:r>
                <a:rPr lang="en-US" sz="1050" dirty="0">
                  <a:solidFill>
                    <a:prstClr val="white"/>
                  </a:solidFill>
                  <a:latin typeface="Calibri Light" panose="020F0302020204030204"/>
                  <a:ea typeface="方正细谭黑简体"/>
                  <a:cs typeface="Open Sans" panose="020B0606030504020204"/>
                  <a:sym typeface="Calibri Light" panose="020F0302020204030204"/>
                </a:rPr>
                <a:t> </a:t>
              </a:r>
              <a:br>
                <a:rPr lang="en-US" sz="1050" dirty="0">
                  <a:solidFill>
                    <a:prstClr val="white"/>
                  </a:solidFill>
                  <a:latin typeface="Calibri Light" panose="020F0302020204030204"/>
                  <a:ea typeface="方正细谭黑简体"/>
                  <a:cs typeface="Open Sans" panose="020B0606030504020204"/>
                  <a:sym typeface="Calibri Light" panose="020F0302020204030204"/>
                </a:rPr>
              </a:br>
              <a:r>
                <a:rPr lang="en-US" sz="1050" dirty="0">
                  <a:solidFill>
                    <a:prstClr val="white"/>
                  </a:solidFill>
                  <a:latin typeface="Calibri Light" panose="020F0302020204030204"/>
                  <a:ea typeface="方正细谭黑简体"/>
                  <a:cs typeface="Open Sans" panose="020B0606030504020204"/>
                  <a:sym typeface="Calibri Light" panose="020F0302020204030204"/>
                </a:rPr>
                <a:t>of passages of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Lorem</a:t>
              </a:r>
              <a:r>
                <a:rPr lang="en-US" sz="1050" dirty="0">
                  <a:solidFill>
                    <a:prstClr val="white"/>
                  </a:solidFill>
                  <a:latin typeface="Calibri Light" panose="020F0302020204030204"/>
                  <a:ea typeface="方正细谭黑简体"/>
                  <a:cs typeface="Open Sans" panose="020B0606030504020204"/>
                  <a:sym typeface="Calibri Light" panose="020F0302020204030204"/>
                </a:rPr>
                <a:t> </a:t>
              </a:r>
              <a:r>
                <a:rPr lang="en-US" sz="1050" dirty="0" err="1">
                  <a:solidFill>
                    <a:prstClr val="white"/>
                  </a:solidFill>
                  <a:latin typeface="Calibri Light" panose="020F0302020204030204"/>
                  <a:ea typeface="方正细谭黑简体"/>
                  <a:cs typeface="Open Sans" panose="020B0606030504020204"/>
                  <a:sym typeface="Calibri Light" panose="020F0302020204030204"/>
                </a:rPr>
                <a:t>Ipsum</a:t>
              </a:r>
              <a:r>
                <a:rPr lang="en-US" sz="1050" dirty="0">
                  <a:solidFill>
                    <a:prstClr val="white"/>
                  </a:solidFill>
                  <a:latin typeface="Calibri Light" panose="020F0302020204030204"/>
                  <a:ea typeface="方正细谭黑简体"/>
                  <a:cs typeface="Open Sans" panose="020B0606030504020204"/>
                  <a:sym typeface="Calibri Light" panose="020F0302020204030204"/>
                </a:rPr>
                <a:t> available, but the majority have suffered alteration in some</a:t>
              </a:r>
              <a:endParaRPr lang="en-US" sz="1050" dirty="0">
                <a:solidFill>
                  <a:prstClr val="white"/>
                </a:solidFill>
                <a:latin typeface="Calibri Light" panose="020F0302020204030204"/>
                <a:ea typeface="方正细谭黑简体"/>
                <a:cs typeface="Open Sans" panose="020B0606030504020204"/>
                <a:sym typeface="Calibri Light" panose="020F0302020204030204"/>
              </a:endParaRPr>
            </a:p>
          </p:txBody>
        </p:sp>
        <p:sp>
          <p:nvSpPr>
            <p:cNvPr id="62" name="TextBox 7"/>
            <p:cNvSpPr txBox="1"/>
            <p:nvPr>
              <p:custDataLst>
                <p:tags r:id="rId5"/>
              </p:custDataLst>
            </p:nvPr>
          </p:nvSpPr>
          <p:spPr>
            <a:xfrm>
              <a:off x="3786284" y="3610173"/>
              <a:ext cx="1453870" cy="403303"/>
            </a:xfrm>
            <a:prstGeom prst="rect">
              <a:avLst/>
            </a:prstGeom>
            <a:noFill/>
          </p:spPr>
          <p:txBody>
            <a:bodyPr wrap="square" rtlCol="0" anchor="t">
              <a:noAutofit/>
            </a:bodyPr>
            <a:lstStyle/>
            <a:p>
              <a:pPr algn="ctr" defTabSz="457200"/>
              <a:r>
                <a:rPr lang="en-US" sz="1600" b="1" dirty="0">
                  <a:solidFill>
                    <a:prstClr val="white"/>
                  </a:solidFill>
                  <a:latin typeface="Calibri Light" panose="020F0302020204030204"/>
                  <a:ea typeface="方正细谭黑简体"/>
                  <a:cs typeface="Open Sans" panose="020B0606030504020204"/>
                  <a:sym typeface="Calibri Light" panose="020F0302020204030204"/>
                </a:rPr>
                <a:t>BUSINESS</a:t>
              </a:r>
              <a:endParaRPr lang="en-US" sz="1600"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8" name="AutoShape 110"/>
          <p:cNvSpPr/>
          <p:nvPr>
            <p:custDataLst>
              <p:tags r:id="rId6"/>
            </p:custDataLst>
          </p:nvPr>
        </p:nvSpPr>
        <p:spPr bwMode="auto">
          <a:xfrm>
            <a:off x="4556760" y="3616325"/>
            <a:ext cx="1062990" cy="287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nvGrpSpPr>
          <p:cNvPr id="14" name="组合 13"/>
          <p:cNvGrpSpPr/>
          <p:nvPr/>
        </p:nvGrpSpPr>
        <p:grpSpPr>
          <a:xfrm>
            <a:off x="974090" y="1473835"/>
            <a:ext cx="10241915" cy="4919345"/>
            <a:chOff x="1951" y="3135"/>
            <a:chExt cx="16129" cy="7747"/>
          </a:xfrm>
        </p:grpSpPr>
        <p:sp>
          <p:nvSpPr>
            <p:cNvPr id="11" name="文本框 10"/>
            <p:cNvSpPr txBox="1"/>
            <p:nvPr/>
          </p:nvSpPr>
          <p:spPr>
            <a:xfrm>
              <a:off x="1951" y="3407"/>
              <a:ext cx="16129" cy="7475"/>
            </a:xfrm>
            <a:prstGeom prst="rect">
              <a:avLst/>
            </a:prstGeom>
            <a:noFill/>
          </p:spPr>
          <p:txBody>
            <a:bodyPr wrap="square" rtlCol="0">
              <a:sp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Wicking in textiles is a key property of fabric moisture permeability, which has been found to be dominant in the comfort-maintaining mechanism of apparel products, especially for sportswear that has high requirements for sweat transfer. Various methods have been given in order to improve moisture transfer behavior of fabrics, among which fiber modification is the most direct and ideal way. In this article, a design-driven yarn structure spinning model for moisture wicking improvement is established by using a helically shaped covering material to limit the inter-fiber spacings of the staple core yarn so that an improvement in effective capillary channels with better continuity can be achieved. </a:t>
              </a:r>
              <a:r>
                <a:rPr lang="en-US" altLang="zh-CN" sz="2200">
                  <a:latin typeface="Times New Roman" panose="02020603050405020304" charset="0"/>
                  <a:cs typeface="Times New Roman" panose="02020603050405020304" charset="0"/>
                  <a:sym typeface="+mn-ea"/>
                </a:rPr>
                <a:t>The developed yarn constructions combine the advantages of natural and synthetic fibers, showing significant improvements on moisture wicking performance, fast-drying effects as well as commercial values.</a:t>
              </a:r>
              <a:endParaRPr lang="en-US" altLang="zh-CN" sz="2200">
                <a:latin typeface="Times New Roman" panose="02020603050405020304" charset="0"/>
                <a:cs typeface="Times New Roman" panose="02020603050405020304" charset="0"/>
              </a:endParaRPr>
            </a:p>
          </p:txBody>
        </p:sp>
        <p:cxnSp>
          <p:nvCxnSpPr>
            <p:cNvPr id="13" name="直接连接符 12"/>
            <p:cNvCxnSpPr/>
            <p:nvPr/>
          </p:nvCxnSpPr>
          <p:spPr>
            <a:xfrm>
              <a:off x="3674" y="3135"/>
              <a:ext cx="13193" cy="65"/>
            </a:xfrm>
            <a:prstGeom prst="line">
              <a:avLst/>
            </a:prstGeom>
          </p:spPr>
          <p:style>
            <a:lnRef idx="2">
              <a:schemeClr val="accent1"/>
            </a:lnRef>
            <a:fillRef idx="0">
              <a:srgbClr val="FFFFFF"/>
            </a:fillRef>
            <a:effectRef idx="0">
              <a:srgbClr val="FFFFFF"/>
            </a:effectRef>
            <a:fontRef idx="minor">
              <a:schemeClr val="tx1"/>
            </a:fontRef>
          </p:style>
        </p:cxnSp>
      </p:grpSp>
      <p:sp>
        <p:nvSpPr>
          <p:cNvPr id="12" name="文本框 11"/>
          <p:cNvSpPr txBox="1"/>
          <p:nvPr/>
        </p:nvSpPr>
        <p:spPr>
          <a:xfrm>
            <a:off x="1447800" y="653415"/>
            <a:ext cx="9204960" cy="768350"/>
          </a:xfrm>
          <a:prstGeom prst="rect">
            <a:avLst/>
          </a:prstGeom>
          <a:noFill/>
        </p:spPr>
        <p:txBody>
          <a:bodyPr wrap="square" rtlCol="0">
            <a:spAutoFit/>
          </a:bodyPr>
          <a:p>
            <a:pPr algn="ctr"/>
            <a:r>
              <a:rPr lang="en-US" altLang="zh-CN" sz="2200">
                <a:solidFill>
                  <a:srgbClr val="FF0000"/>
                </a:solidFill>
                <a:latin typeface="Times New Roman" panose="02020603050405020304" charset="0"/>
                <a:cs typeface="Times New Roman" panose="02020603050405020304" charset="0"/>
              </a:rPr>
              <a:t>A Design-Driven Creation of An Innovative And Environment-Friendly</a:t>
            </a:r>
            <a:endParaRPr lang="en-US" altLang="zh-CN" sz="2200">
              <a:solidFill>
                <a:srgbClr val="FF0000"/>
              </a:solidFill>
              <a:latin typeface="Times New Roman" panose="02020603050405020304" charset="0"/>
              <a:cs typeface="Times New Roman" panose="02020603050405020304" charset="0"/>
            </a:endParaRPr>
          </a:p>
          <a:p>
            <a:pPr algn="ctr"/>
            <a:r>
              <a:rPr lang="en-US" altLang="zh-CN" sz="2200">
                <a:solidFill>
                  <a:srgbClr val="FF0000"/>
                </a:solidFill>
                <a:latin typeface="Times New Roman" panose="02020603050405020304" charset="0"/>
                <a:cs typeface="Times New Roman" panose="02020603050405020304" charset="0"/>
              </a:rPr>
              <a:t>Nature-Based Yarn with Moisture Wicking And Fast-Drying Effect</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Calibri Light" panose="020F0302020204030204"/>
                <a:ea typeface="方正细谭黑简体"/>
                <a:sym typeface="Calibri Light" panose="020F0302020204030204"/>
              </a:rPr>
              <a:t>A systematic review</a:t>
            </a: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41960" y="338455"/>
            <a:ext cx="177482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3</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238885" y="905510"/>
            <a:ext cx="9908540" cy="829945"/>
          </a:xfrm>
          <a:prstGeom prst="rect">
            <a:avLst/>
          </a:prstGeom>
          <a:noFill/>
        </p:spPr>
        <p:txBody>
          <a:bodyPr wrap="square" rtlCol="0">
            <a:spAutoFit/>
          </a:bodyPr>
          <a:lstStyle/>
          <a:p>
            <a:pPr algn="l">
              <a:buClrTx/>
              <a:buSzTx/>
              <a:buFontTx/>
            </a:pPr>
            <a:r>
              <a:rPr lang="en-US" altLang="zh-CN" sz="2400" b="1" i="1">
                <a:solidFill>
                  <a:schemeClr val="accent1"/>
                </a:solidFill>
                <a:latin typeface="Times New Roman" panose="02020603050405020304" charset="0"/>
                <a:cs typeface="Times New Roman" panose="02020603050405020304" charset="0"/>
              </a:rPr>
              <a:t>Fill in the blanks by translating the Chinese academic expressions in the brackets to complete the titles.</a:t>
            </a:r>
            <a:endParaRPr lang="en-US" altLang="zh-CN" sz="2400" b="1" i="1">
              <a:solidFill>
                <a:schemeClr val="accent1"/>
              </a:solidFill>
              <a:latin typeface="Times New Roman" panose="02020603050405020304" charset="0"/>
              <a:cs typeface="Times New Roman" panose="02020603050405020304" charset="0"/>
            </a:endParaRPr>
          </a:p>
        </p:txBody>
      </p:sp>
      <p:sp>
        <p:nvSpPr>
          <p:cNvPr id="5" name="文本框 4"/>
          <p:cNvSpPr txBox="1"/>
          <p:nvPr/>
        </p:nvSpPr>
        <p:spPr>
          <a:xfrm>
            <a:off x="1238885" y="1972310"/>
            <a:ext cx="9623425" cy="3138170"/>
          </a:xfrm>
          <a:prstGeom prst="rect">
            <a:avLst/>
          </a:prstGeom>
          <a:noFill/>
        </p:spPr>
        <p:txBody>
          <a:bodyPr wrap="square" rtlCol="0">
            <a:spAutoFit/>
          </a:bodyPr>
          <a:lstStyle/>
          <a:p>
            <a:pPr indent="0" algn="just" fontAlgn="auto">
              <a:lnSpc>
                <a:spcPct val="150000"/>
              </a:lnSpc>
            </a:pPr>
            <a:r>
              <a:rPr lang="en-US" altLang="zh-CN" sz="2200">
                <a:latin typeface="Times New Roman" panose="02020603050405020304" charset="0"/>
                <a:cs typeface="Times New Roman" panose="02020603050405020304" charset="0"/>
              </a:rPr>
              <a:t>(1) _______________ (</a:t>
            </a:r>
            <a:r>
              <a:rPr lang="zh-CN" altLang="en-US" sz="2200">
                <a:latin typeface="Times New Roman" panose="02020603050405020304" charset="0"/>
                <a:cs typeface="Times New Roman" panose="02020603050405020304" charset="0"/>
              </a:rPr>
              <a:t>述评</a:t>
            </a:r>
            <a:r>
              <a:rPr lang="en-US" altLang="zh-CN" sz="2200">
                <a:latin typeface="Times New Roman" panose="02020603050405020304" charset="0"/>
                <a:cs typeface="Times New Roman" panose="02020603050405020304" charset="0"/>
              </a:rPr>
              <a:t>) noteworthy/major innovations in wearable clothing for thermal and moisture management from material to fabric structure</a:t>
            </a:r>
            <a:endParaRPr lang="en-US" altLang="zh-CN" sz="2200">
              <a:latin typeface="Times New Roman" panose="02020603050405020304" charset="0"/>
              <a:cs typeface="Times New Roman" panose="02020603050405020304" charset="0"/>
            </a:endParaRPr>
          </a:p>
          <a:p>
            <a:pPr indent="0" algn="just" fontAlgn="auto">
              <a:lnSpc>
                <a:spcPct val="150000"/>
              </a:lnSpc>
            </a:pPr>
            <a:r>
              <a:rPr lang="en-US" altLang="zh-CN" sz="2200">
                <a:latin typeface="Times New Roman" panose="02020603050405020304" charset="0"/>
                <a:cs typeface="Times New Roman" panose="02020603050405020304" charset="0"/>
              </a:rPr>
              <a:t>(2) _____________________(</a:t>
            </a:r>
            <a:r>
              <a:rPr lang="zh-CN" altLang="en-US" sz="2200">
                <a:latin typeface="Times New Roman" panose="02020603050405020304" charset="0"/>
                <a:cs typeface="Times New Roman" panose="02020603050405020304" charset="0"/>
              </a:rPr>
              <a:t>系统综述</a:t>
            </a:r>
            <a:r>
              <a:rPr lang="en-US" altLang="zh-CN" sz="2200">
                <a:latin typeface="Times New Roman" panose="02020603050405020304" charset="0"/>
                <a:cs typeface="Times New Roman" panose="02020603050405020304" charset="0"/>
              </a:rPr>
              <a:t>) of immersive virtual reality applications for higher education: Design elements, lessons learned, and research agenda</a:t>
            </a:r>
            <a:endParaRPr lang="en-US" altLang="zh-CN" sz="2200">
              <a:latin typeface="Times New Roman" panose="02020603050405020304" charset="0"/>
              <a:cs typeface="Times New Roman" panose="02020603050405020304" charset="0"/>
            </a:endParaRPr>
          </a:p>
          <a:p>
            <a:pPr indent="0" algn="just" fontAlgn="auto">
              <a:lnSpc>
                <a:spcPct val="150000"/>
              </a:lnSpc>
            </a:pPr>
            <a:r>
              <a:rPr lang="en-US" altLang="zh-CN" sz="2200">
                <a:latin typeface="Times New Roman" panose="02020603050405020304" charset="0"/>
                <a:cs typeface="Times New Roman" panose="02020603050405020304" charset="0"/>
              </a:rPr>
              <a:t>(3) Introduction to mediation, moderation, and conditional process analysis: A ____________________________ (</a:t>
            </a:r>
            <a:r>
              <a:rPr lang="zh-CN" altLang="en-US" sz="2200">
                <a:latin typeface="Times New Roman" panose="02020603050405020304" charset="0"/>
                <a:cs typeface="Times New Roman" panose="02020603050405020304" charset="0"/>
              </a:rPr>
              <a:t>基于回归法</a:t>
            </a:r>
            <a:r>
              <a:rPr lang="en-US" altLang="zh-CN" sz="2200">
                <a:latin typeface="Times New Roman" panose="02020603050405020304" charset="0"/>
                <a:cs typeface="Times New Roman" panose="02020603050405020304" charset="0"/>
              </a:rPr>
              <a:t>)</a:t>
            </a:r>
            <a:endParaRPr lang="en-US" altLang="zh-CN" sz="2200">
              <a:latin typeface="Times New Roman" panose="02020603050405020304" charset="0"/>
              <a:cs typeface="Times New Roman" panose="02020603050405020304" charset="0"/>
            </a:endParaRPr>
          </a:p>
        </p:txBody>
      </p:sp>
      <p:sp>
        <p:nvSpPr>
          <p:cNvPr id="6" name="文本框 5"/>
          <p:cNvSpPr txBox="1"/>
          <p:nvPr/>
        </p:nvSpPr>
        <p:spPr>
          <a:xfrm>
            <a:off x="1872615" y="2040890"/>
            <a:ext cx="214312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A review of</a:t>
            </a:r>
            <a:endParaRPr lang="en-US" altLang="zh-CN" sz="2400">
              <a:solidFill>
                <a:srgbClr val="FF0000"/>
              </a:solidFill>
              <a:latin typeface="Times New Roman" panose="02020603050405020304" charset="0"/>
              <a:cs typeface="Times New Roman" panose="02020603050405020304" charset="0"/>
            </a:endParaRPr>
          </a:p>
        </p:txBody>
      </p:sp>
      <p:sp>
        <p:nvSpPr>
          <p:cNvPr id="7" name="文本框 6"/>
          <p:cNvSpPr txBox="1"/>
          <p:nvPr/>
        </p:nvSpPr>
        <p:spPr>
          <a:xfrm>
            <a:off x="1904365" y="3034665"/>
            <a:ext cx="2921000"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A systematic review</a:t>
            </a:r>
            <a:endParaRPr lang="en-US" altLang="zh-CN" sz="24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1467485" y="4547235"/>
            <a:ext cx="357187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regression-based approach</a:t>
            </a:r>
            <a:endParaRPr lang="en-US" altLang="zh-CN" sz="24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p:bldP spid="8"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238885" y="1571625"/>
            <a:ext cx="9695180" cy="3903345"/>
          </a:xfrm>
          <a:prstGeom prst="rect">
            <a:avLst/>
          </a:prstGeom>
          <a:noFill/>
        </p:spPr>
        <p:txBody>
          <a:bodyPr wrap="square" rtlCol="0">
            <a:noAutofit/>
          </a:bodyPr>
          <a:lstStyle/>
          <a:p>
            <a:pPr indent="0" algn="just" fontAlgn="auto">
              <a:lnSpc>
                <a:spcPct val="125000"/>
              </a:lnSpc>
            </a:pPr>
            <a:r>
              <a:rPr lang="en-US" altLang="zh-CN" sz="2200">
                <a:latin typeface="Times New Roman" panose="02020603050405020304" charset="0"/>
                <a:cs typeface="Times New Roman" panose="02020603050405020304" charset="0"/>
              </a:rPr>
              <a:t>(4) Estimating tourism-induced energy consumption and CO2 emissions: _______________ (</a:t>
            </a:r>
            <a:r>
              <a:rPr lang="zh-CN" altLang="en-US" sz="2200">
                <a:latin typeface="Times New Roman" panose="02020603050405020304" charset="0"/>
                <a:cs typeface="Times New Roman" panose="02020603050405020304" charset="0"/>
              </a:rPr>
              <a:t>以</a:t>
            </a:r>
            <a:r>
              <a:rPr lang="en-US" altLang="zh-CN" sz="2200">
                <a:latin typeface="Times New Roman" panose="02020603050405020304" charset="0"/>
                <a:cs typeface="Times New Roman" panose="02020603050405020304" charset="0"/>
              </a:rPr>
              <a:t>……</a:t>
            </a:r>
            <a:r>
              <a:rPr lang="zh-CN" altLang="en-US" sz="2200">
                <a:latin typeface="Times New Roman" panose="02020603050405020304" charset="0"/>
                <a:cs typeface="Times New Roman" panose="02020603050405020304" charset="0"/>
              </a:rPr>
              <a:t>为例</a:t>
            </a:r>
            <a:r>
              <a:rPr lang="en-US" altLang="zh-CN" sz="2200">
                <a:latin typeface="Times New Roman" panose="02020603050405020304" charset="0"/>
                <a:cs typeface="Times New Roman" panose="02020603050405020304" charset="0"/>
              </a:rPr>
              <a:t>) Cyprus</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(5) </a:t>
            </a:r>
            <a:r>
              <a:rPr lang="en-US" altLang="zh-CN" sz="2200">
                <a:latin typeface="Times New Roman" panose="02020603050405020304" charset="0"/>
                <a:cs typeface="Times New Roman" panose="02020603050405020304" charset="0"/>
                <a:sym typeface="+mn-ea"/>
              </a:rPr>
              <a:t>_______________ </a:t>
            </a:r>
            <a:r>
              <a:rPr lang="en-US" altLang="zh-CN" sz="2200">
                <a:latin typeface="Times New Roman" panose="02020603050405020304" charset="0"/>
                <a:cs typeface="Times New Roman" panose="02020603050405020304" charset="0"/>
              </a:rPr>
              <a:t>(</a:t>
            </a:r>
            <a:r>
              <a:rPr lang="zh-CN" altLang="en-US" sz="2200">
                <a:latin typeface="Times New Roman" panose="02020603050405020304" charset="0"/>
                <a:cs typeface="Times New Roman" panose="02020603050405020304" charset="0"/>
              </a:rPr>
              <a:t>比较</a:t>
            </a:r>
            <a:r>
              <a:rPr lang="en-US" altLang="zh-CN" sz="2200">
                <a:latin typeface="Times New Roman" panose="02020603050405020304" charset="0"/>
                <a:cs typeface="Times New Roman" panose="02020603050405020304" charset="0"/>
              </a:rPr>
              <a:t>) test methods for measuring water vapor permeability of fabrics</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(6) </a:t>
            </a:r>
            <a:r>
              <a:rPr lang="en-US" altLang="zh-CN" sz="2200">
                <a:latin typeface="Times New Roman" panose="02020603050405020304" charset="0"/>
                <a:cs typeface="Times New Roman" panose="02020603050405020304" charset="0"/>
                <a:sym typeface="+mn-ea"/>
              </a:rPr>
              <a:t>_______________ </a:t>
            </a:r>
            <a:r>
              <a:rPr lang="en-US" altLang="zh-CN" sz="2200">
                <a:latin typeface="Times New Roman" panose="02020603050405020304" charset="0"/>
                <a:cs typeface="Times New Roman" panose="02020603050405020304" charset="0"/>
              </a:rPr>
              <a:t> (</a:t>
            </a:r>
            <a:r>
              <a:rPr lang="zh-CN" altLang="en-US" sz="2200">
                <a:latin typeface="Times New Roman" panose="02020603050405020304" charset="0"/>
                <a:cs typeface="Times New Roman" panose="02020603050405020304" charset="0"/>
              </a:rPr>
              <a:t>影响</a:t>
            </a:r>
            <a:r>
              <a:rPr lang="en-US" altLang="zh-CN" sz="2200">
                <a:latin typeface="Times New Roman" panose="02020603050405020304" charset="0"/>
                <a:cs typeface="Times New Roman" panose="02020603050405020304" charset="0"/>
              </a:rPr>
              <a:t>) crosslinking agent concentration on the properties of unmedicated hydrogels</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(7) _______________ (</a:t>
            </a:r>
            <a:r>
              <a:rPr lang="zh-CN" altLang="en-US" sz="2200">
                <a:latin typeface="Times New Roman" panose="02020603050405020304" charset="0"/>
                <a:cs typeface="Times New Roman" panose="02020603050405020304" charset="0"/>
              </a:rPr>
              <a:t>测量</a:t>
            </a:r>
            <a:r>
              <a:rPr lang="en-US" altLang="zh-CN" sz="2200">
                <a:latin typeface="Times New Roman" panose="02020603050405020304" charset="0"/>
                <a:cs typeface="Times New Roman" panose="02020603050405020304" charset="0"/>
              </a:rPr>
              <a:t>) clothing thermal insulation and moisture vapor resistance using a novel perspiring fabric thermal manikin</a:t>
            </a:r>
            <a:endParaRPr lang="en-US" altLang="zh-CN" sz="2200">
              <a:latin typeface="Times New Roman" panose="02020603050405020304" charset="0"/>
              <a:cs typeface="Times New Roman" panose="02020603050405020304" charset="0"/>
            </a:endParaRPr>
          </a:p>
        </p:txBody>
      </p:sp>
      <p:sp>
        <p:nvSpPr>
          <p:cNvPr id="6" name="文本框 5"/>
          <p:cNvSpPr txBox="1"/>
          <p:nvPr/>
        </p:nvSpPr>
        <p:spPr>
          <a:xfrm>
            <a:off x="1587500" y="1991360"/>
            <a:ext cx="214312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The case of</a:t>
            </a:r>
            <a:endParaRPr lang="en-US" altLang="zh-CN" sz="2400">
              <a:solidFill>
                <a:srgbClr val="FF0000"/>
              </a:solidFill>
              <a:latin typeface="Times New Roman" panose="02020603050405020304" charset="0"/>
              <a:cs typeface="Times New Roman" panose="02020603050405020304" charset="0"/>
            </a:endParaRPr>
          </a:p>
        </p:txBody>
      </p:sp>
      <p:sp>
        <p:nvSpPr>
          <p:cNvPr id="7" name="文本框 6"/>
          <p:cNvSpPr txBox="1"/>
          <p:nvPr/>
        </p:nvSpPr>
        <p:spPr>
          <a:xfrm>
            <a:off x="1819910" y="2418715"/>
            <a:ext cx="214312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Comparison of</a:t>
            </a:r>
            <a:endParaRPr lang="en-US" altLang="zh-CN" sz="2400">
              <a:solidFill>
                <a:srgbClr val="FF0000"/>
              </a:solidFill>
              <a:latin typeface="Times New Roman" panose="02020603050405020304" charset="0"/>
              <a:cs typeface="Times New Roman" panose="02020603050405020304" charset="0"/>
            </a:endParaRPr>
          </a:p>
        </p:txBody>
      </p:sp>
      <p:sp>
        <p:nvSpPr>
          <p:cNvPr id="9" name="文本框 8"/>
          <p:cNvSpPr txBox="1"/>
          <p:nvPr/>
        </p:nvSpPr>
        <p:spPr>
          <a:xfrm>
            <a:off x="1809115" y="4128135"/>
            <a:ext cx="2269490"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Measurement of</a:t>
            </a:r>
            <a:endParaRPr lang="en-US" altLang="zh-CN" sz="2400">
              <a:solidFill>
                <a:srgbClr val="FF0000"/>
              </a:solidFill>
              <a:latin typeface="Times New Roman" panose="02020603050405020304" charset="0"/>
              <a:cs typeface="Times New Roman" panose="02020603050405020304" charset="0"/>
            </a:endParaRPr>
          </a:p>
        </p:txBody>
      </p:sp>
      <p:sp>
        <p:nvSpPr>
          <p:cNvPr id="10" name="文本框 9"/>
          <p:cNvSpPr txBox="1"/>
          <p:nvPr/>
        </p:nvSpPr>
        <p:spPr>
          <a:xfrm>
            <a:off x="2216785" y="3273425"/>
            <a:ext cx="214312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Effect of</a:t>
            </a:r>
            <a:endParaRPr lang="en-US" altLang="zh-CN" sz="24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9" grpId="0"/>
      <p:bldP spid="9" grpId="1"/>
      <p:bldP spid="10" grpId="0"/>
      <p:bldP spid="10"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238885" y="1334135"/>
            <a:ext cx="9695180" cy="3903345"/>
          </a:xfrm>
          <a:prstGeom prst="rect">
            <a:avLst/>
          </a:prstGeom>
          <a:noFill/>
        </p:spPr>
        <p:txBody>
          <a:bodyPr wrap="square" rtlCol="0">
            <a:noAutofit/>
          </a:bodyPr>
          <a:lstStyle/>
          <a:p>
            <a:pPr indent="0" algn="just" fontAlgn="auto">
              <a:lnSpc>
                <a:spcPct val="150000"/>
              </a:lnSpc>
            </a:pPr>
            <a:r>
              <a:rPr lang="en-US" altLang="zh-CN" sz="2200">
                <a:latin typeface="Times New Roman" panose="02020603050405020304" charset="0"/>
                <a:cs typeface="Times New Roman" panose="02020603050405020304" charset="0"/>
              </a:rPr>
              <a:t>(8) _______________ (</a:t>
            </a:r>
            <a:r>
              <a:rPr lang="zh-CN" altLang="en-US" sz="2200">
                <a:latin typeface="Times New Roman" panose="02020603050405020304" charset="0"/>
                <a:cs typeface="Times New Roman" panose="02020603050405020304" charset="0"/>
              </a:rPr>
              <a:t>评估</a:t>
            </a:r>
            <a:r>
              <a:rPr lang="en-US" altLang="zh-CN" sz="2200">
                <a:latin typeface="Times New Roman" panose="02020603050405020304" charset="0"/>
                <a:cs typeface="Times New Roman" panose="02020603050405020304" charset="0"/>
              </a:rPr>
              <a:t>) ventilated athletic uniforms for improved thermal comfort</a:t>
            </a:r>
            <a:endParaRPr lang="en-US" altLang="zh-CN" sz="2200">
              <a:latin typeface="Times New Roman" panose="02020603050405020304" charset="0"/>
              <a:cs typeface="Times New Roman" panose="02020603050405020304" charset="0"/>
            </a:endParaRPr>
          </a:p>
          <a:p>
            <a:pPr indent="0" algn="just" fontAlgn="auto">
              <a:lnSpc>
                <a:spcPct val="150000"/>
              </a:lnSpc>
            </a:pPr>
            <a:r>
              <a:rPr lang="en-US" altLang="zh-CN" sz="2200">
                <a:latin typeface="Times New Roman" panose="02020603050405020304" charset="0"/>
                <a:cs typeface="Times New Roman" panose="02020603050405020304" charset="0"/>
              </a:rPr>
              <a:t>(9) Macroscopic volume changes of dynamic hydrogels _______________ (</a:t>
            </a:r>
            <a:r>
              <a:rPr lang="zh-CN" altLang="en-US" sz="2200">
                <a:latin typeface="Times New Roman" panose="02020603050405020304" charset="0"/>
                <a:cs typeface="Times New Roman" panose="02020603050405020304" charset="0"/>
              </a:rPr>
              <a:t>由</a:t>
            </a:r>
            <a:r>
              <a:rPr lang="en-US" altLang="zh-CN" sz="2200">
                <a:latin typeface="Times New Roman" panose="02020603050405020304" charset="0"/>
                <a:cs typeface="Times New Roman" panose="02020603050405020304" charset="0"/>
              </a:rPr>
              <a:t>……</a:t>
            </a:r>
            <a:r>
              <a:rPr lang="zh-CN" altLang="en-US" sz="2200">
                <a:latin typeface="Times New Roman" panose="02020603050405020304" charset="0"/>
                <a:cs typeface="Times New Roman" panose="02020603050405020304" charset="0"/>
              </a:rPr>
              <a:t>引起</a:t>
            </a:r>
            <a:r>
              <a:rPr lang="en-US" altLang="zh-CN" sz="2200">
                <a:latin typeface="Times New Roman" panose="02020603050405020304" charset="0"/>
                <a:cs typeface="Times New Roman" panose="02020603050405020304" charset="0"/>
              </a:rPr>
              <a:t>) reversible DNA hybridization</a:t>
            </a:r>
            <a:endParaRPr lang="en-US" altLang="zh-CN" sz="2200">
              <a:latin typeface="Times New Roman" panose="02020603050405020304" charset="0"/>
              <a:cs typeface="Times New Roman" panose="02020603050405020304" charset="0"/>
            </a:endParaRPr>
          </a:p>
          <a:p>
            <a:pPr indent="0" algn="just" fontAlgn="auto">
              <a:lnSpc>
                <a:spcPct val="150000"/>
              </a:lnSpc>
            </a:pPr>
            <a:r>
              <a:rPr lang="en-US" altLang="zh-CN" sz="2200">
                <a:latin typeface="Times New Roman" panose="02020603050405020304" charset="0"/>
                <a:cs typeface="Times New Roman" panose="02020603050405020304" charset="0"/>
              </a:rPr>
              <a:t>(10) Highly hydrophobic cotton fabrics modified by polysiloxane and fluorinated olefin: ____________________________ (</a:t>
            </a:r>
            <a:r>
              <a:rPr lang="zh-CN" altLang="en-US" sz="2200">
                <a:latin typeface="Times New Roman" panose="02020603050405020304" charset="0"/>
                <a:cs typeface="Times New Roman" panose="02020603050405020304" charset="0"/>
              </a:rPr>
              <a:t>特点及应用</a:t>
            </a:r>
            <a:r>
              <a:rPr lang="en-US" altLang="zh-CN" sz="2200">
                <a:latin typeface="Times New Roman" panose="02020603050405020304" charset="0"/>
                <a:cs typeface="Times New Roman" panose="02020603050405020304" charset="0"/>
              </a:rPr>
              <a:t>)</a:t>
            </a:r>
            <a:endParaRPr lang="en-US" altLang="zh-CN" sz="2200">
              <a:latin typeface="Times New Roman" panose="02020603050405020304" charset="0"/>
              <a:cs typeface="Times New Roman" panose="02020603050405020304" charset="0"/>
            </a:endParaRPr>
          </a:p>
        </p:txBody>
      </p:sp>
      <p:sp>
        <p:nvSpPr>
          <p:cNvPr id="7" name="文本框 6"/>
          <p:cNvSpPr txBox="1"/>
          <p:nvPr/>
        </p:nvSpPr>
        <p:spPr>
          <a:xfrm>
            <a:off x="1920875" y="1427480"/>
            <a:ext cx="214312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Assessment of</a:t>
            </a:r>
            <a:endParaRPr lang="en-US" altLang="zh-CN" sz="2400">
              <a:solidFill>
                <a:srgbClr val="FF0000"/>
              </a:solidFill>
              <a:latin typeface="Times New Roman" panose="02020603050405020304" charset="0"/>
              <a:cs typeface="Times New Roman" panose="02020603050405020304" charset="0"/>
            </a:endParaRPr>
          </a:p>
        </p:txBody>
      </p:sp>
      <p:sp>
        <p:nvSpPr>
          <p:cNvPr id="9" name="文本框 8"/>
          <p:cNvSpPr txBox="1"/>
          <p:nvPr/>
        </p:nvSpPr>
        <p:spPr>
          <a:xfrm>
            <a:off x="2033270" y="3923030"/>
            <a:ext cx="415734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Characteristics and applications</a:t>
            </a:r>
            <a:endParaRPr lang="en-US" altLang="zh-CN" sz="2400">
              <a:solidFill>
                <a:srgbClr val="FF0000"/>
              </a:solidFill>
              <a:latin typeface="Times New Roman" panose="02020603050405020304" charset="0"/>
              <a:cs typeface="Times New Roman" panose="02020603050405020304" charset="0"/>
            </a:endParaRPr>
          </a:p>
        </p:txBody>
      </p:sp>
      <p:sp>
        <p:nvSpPr>
          <p:cNvPr id="10" name="文本框 9"/>
          <p:cNvSpPr txBox="1"/>
          <p:nvPr/>
        </p:nvSpPr>
        <p:spPr>
          <a:xfrm>
            <a:off x="7927975" y="2438400"/>
            <a:ext cx="214312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induced by</a:t>
            </a:r>
            <a:endParaRPr lang="en-US" altLang="zh-CN" sz="24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p:bldP spid="9" grpId="1"/>
      <p:bldP spid="10" grpId="0"/>
      <p:bldP spid="10"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145540" y="803910"/>
            <a:ext cx="2945130"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A. Be Concise</a:t>
            </a:r>
            <a:endParaRPr lang="en-US" altLang="zh-CN" sz="2800" b="1">
              <a:latin typeface="Times New Roman" panose="02020603050405020304" charset="0"/>
              <a:cs typeface="Times New Roman" panose="02020603050405020304" charset="0"/>
            </a:endParaRPr>
          </a:p>
        </p:txBody>
      </p:sp>
      <p:sp>
        <p:nvSpPr>
          <p:cNvPr id="6" name="文本框 5"/>
          <p:cNvSpPr txBox="1"/>
          <p:nvPr/>
        </p:nvSpPr>
        <p:spPr>
          <a:xfrm>
            <a:off x="441325" y="0"/>
            <a:ext cx="4796155" cy="583565"/>
          </a:xfrm>
          <a:prstGeom prst="rect">
            <a:avLst/>
          </a:prstGeom>
          <a:solidFill>
            <a:schemeClr val="accent1">
              <a:lumMod val="75000"/>
            </a:schemeClr>
          </a:solidFill>
        </p:spPr>
        <p:txBody>
          <a:bodyPr wrap="square" rtlCol="0">
            <a:spAutoFit/>
          </a:bodyPr>
          <a:p>
            <a:r>
              <a:rPr lang="en-US" altLang="zh-CN" sz="3200" b="1">
                <a:solidFill>
                  <a:schemeClr val="bg1"/>
                </a:solidFill>
              </a:rPr>
              <a:t>Academic Wrting S</a:t>
            </a:r>
            <a:r>
              <a:rPr lang="en-US" altLang="zh-CN" sz="3200" b="1">
                <a:solidFill>
                  <a:schemeClr val="bg1"/>
                </a:solidFill>
              </a:rPr>
              <a:t>kills</a:t>
            </a:r>
            <a:endParaRPr lang="en-US" altLang="zh-CN" sz="3200" b="1">
              <a:solidFill>
                <a:schemeClr val="bg1"/>
              </a:solidFill>
            </a:endParaRPr>
          </a:p>
        </p:txBody>
      </p:sp>
      <p:sp>
        <p:nvSpPr>
          <p:cNvPr id="5" name="文本框 4"/>
          <p:cNvSpPr txBox="1"/>
          <p:nvPr/>
        </p:nvSpPr>
        <p:spPr>
          <a:xfrm>
            <a:off x="1145540" y="1546225"/>
            <a:ext cx="9953625" cy="4154170"/>
          </a:xfrm>
          <a:prstGeom prst="rect">
            <a:avLst/>
          </a:prstGeom>
          <a:noFill/>
        </p:spPr>
        <p:txBody>
          <a:bodyPr wrap="square" rtlCol="0">
            <a:spAutoFit/>
          </a:bodyPr>
          <a:p>
            <a:pPr indent="609600" algn="just" fontAlgn="auto">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Be brief and compact, ideally not exceeding fifteen words.</a:t>
            </a:r>
            <a:endParaRPr lang="en-US" altLang="zh-CN" sz="2400">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Avoid excessive specific information: Lengthy titles may divert readers’ attention from the main idea.</a:t>
            </a:r>
            <a:endParaRPr lang="en-US" altLang="zh-CN" sz="2400">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Clarity is key: If an idea can’t be clearly expressed within the word limit, it may lack clarity for readers to understand directly.</a:t>
            </a:r>
            <a:endParaRPr lang="en-US" altLang="zh-CN" sz="2400">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Use subtitles for supplementary information: If there’s too much content, use subtitles to provide additional details.</a:t>
            </a:r>
            <a:endParaRPr lang="en-US" altLang="zh-CN" sz="2400">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Avoid decorative expressions: Professional papers should steer clear of redundant phrases like “on the...”, “regarding...”, etc.</a:t>
            </a:r>
            <a:endParaRPr lang="en-US" altLang="zh-CN" sz="2400">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Balance length: Titles must be long enough to accurately describe the paper’s content to avoid confusion.</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1028700" y="955040"/>
            <a:ext cx="10234930" cy="53524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sym typeface="+mn-ea"/>
              </a:rPr>
              <a:t>Model 1</a:t>
            </a:r>
            <a:endParaRPr lang="en-US" altLang="zh-CN" sz="24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Titles on the topic of sustainability: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(1) Sustainable alternative fuels in aviation</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(2) Direct carbon dioxide emissions from civil aircraft</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(3) Peer-to-peer trade and the economy of distributed PV in China</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(4) Carbon emissions of cities from a consumption-based perspective</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(5) Carbon and environmental footprinting of global biofuel production</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(6) Aviation’s emissions and contribution to the air quality in China</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(7) Aircraft cost index and the future of carbon emissions from air travel</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(8) Aviation CO2 emissions reduction from the use of alternative jet fuels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7" name="文本框 6"/>
          <p:cNvSpPr txBox="1"/>
          <p:nvPr/>
        </p:nvSpPr>
        <p:spPr>
          <a:xfrm>
            <a:off x="441960" y="0"/>
            <a:ext cx="4319905" cy="583565"/>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3200" b="1">
                <a:solidFill>
                  <a:schemeClr val="bg1"/>
                </a:solidFill>
                <a:sym typeface="Calibri Light" panose="020F0302020204030204"/>
              </a:rPr>
              <a:t>Models and Analysis</a:t>
            </a:r>
            <a:endParaRPr lang="en-US" altLang="zh-CN" sz="32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796925"/>
            <a:ext cx="248094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B. Be Specific</a:t>
            </a:r>
            <a:endParaRPr lang="en-US" altLang="zh-CN" sz="2800" b="1">
              <a:latin typeface="Times New Roman" panose="02020603050405020304" charset="0"/>
              <a:cs typeface="Times New Roman" panose="02020603050405020304" charset="0"/>
            </a:endParaRPr>
          </a:p>
        </p:txBody>
      </p:sp>
      <p:sp>
        <p:nvSpPr>
          <p:cNvPr id="9" name="文本框 8"/>
          <p:cNvSpPr txBox="1"/>
          <p:nvPr/>
        </p:nvSpPr>
        <p:spPr>
          <a:xfrm>
            <a:off x="1395095" y="1653540"/>
            <a:ext cx="9342120" cy="3143885"/>
          </a:xfrm>
          <a:prstGeom prst="rect">
            <a:avLst/>
          </a:prstGeom>
          <a:noFill/>
        </p:spPr>
        <p:txBody>
          <a:bodyPr wrap="square" rtlCol="0">
            <a:noAutofit/>
          </a:bodyPr>
          <a:lstStyle/>
          <a:p>
            <a:pPr indent="0" algn="just" fontAlgn="auto">
              <a:lnSpc>
                <a:spcPct val="125000"/>
              </a:lnSpc>
            </a:pPr>
            <a:r>
              <a:rPr lang="en-US" altLang="zh-CN" sz="2400">
                <a:latin typeface="Times New Roman" panose="02020603050405020304" charset="0"/>
                <a:cs typeface="Times New Roman" panose="02020603050405020304" charset="0"/>
              </a:rPr>
              <a:t>Be specific and avoid the general and abstract title</a:t>
            </a:r>
            <a:endParaRPr lang="en-US" altLang="zh-CN" sz="2400">
              <a:latin typeface="Times New Roman" panose="02020603050405020304" charset="0"/>
              <a:cs typeface="Times New Roman" panose="02020603050405020304" charset="0"/>
            </a:endParaRPr>
          </a:p>
          <a:p>
            <a:pPr indent="0" algn="just" fontAlgn="auto">
              <a:lnSpc>
                <a:spcPct val="125000"/>
              </a:lnSpc>
            </a:pPr>
            <a:endParaRPr lang="en-US" altLang="zh-CN" sz="2400">
              <a:latin typeface="Times New Roman" panose="02020603050405020304" charset="0"/>
              <a:cs typeface="Times New Roman" panose="02020603050405020304" charset="0"/>
            </a:endParaRPr>
          </a:p>
          <a:p>
            <a:pPr indent="0" algn="just" fontAlgn="auto">
              <a:lnSpc>
                <a:spcPct val="125000"/>
              </a:lnSpc>
            </a:pPr>
            <a:r>
              <a:rPr lang="en-US" altLang="zh-CN" sz="2400">
                <a:latin typeface="Times New Roman" panose="02020603050405020304" charset="0"/>
                <a:cs typeface="Times New Roman" panose="02020603050405020304" charset="0"/>
                <a:sym typeface="+mn-ea"/>
              </a:rPr>
              <a:t>Examples of specific titles:</a:t>
            </a:r>
            <a:endParaRPr lang="en-US" altLang="zh-CN" sz="2400">
              <a:latin typeface="Times New Roman" panose="02020603050405020304" charset="0"/>
              <a:cs typeface="Times New Roman" panose="02020603050405020304" charset="0"/>
              <a:sym typeface="+mn-ea"/>
            </a:endParaRPr>
          </a:p>
          <a:p>
            <a:pPr marL="342900" indent="-342900" algn="just" fontAlgn="auto">
              <a:lnSpc>
                <a:spcPct val="125000"/>
              </a:lnSpc>
              <a:buFont typeface="Arial" panose="020B0604020202020204" pitchFamily="34" charset="0"/>
              <a:buChar char="•"/>
            </a:pPr>
            <a:r>
              <a:rPr lang="en-US" altLang="zh-CN" sz="2400" i="1">
                <a:solidFill>
                  <a:schemeClr val="tx1"/>
                </a:solidFill>
                <a:latin typeface="Times New Roman" panose="02020603050405020304" charset="0"/>
                <a:cs typeface="Times New Roman" panose="02020603050405020304" charset="0"/>
              </a:rPr>
              <a:t>The carbon footprint of global tourism: The case of Singapore</a:t>
            </a:r>
            <a:endParaRPr lang="en-US" altLang="zh-CN" sz="2400" i="1">
              <a:solidFill>
                <a:schemeClr val="tx1"/>
              </a:solidFill>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400" i="1">
                <a:solidFill>
                  <a:schemeClr val="tx1"/>
                </a:solidFill>
                <a:latin typeface="Times New Roman" panose="02020603050405020304" charset="0"/>
                <a:cs typeface="Times New Roman" panose="02020603050405020304" charset="0"/>
              </a:rPr>
              <a:t>Climate change adaptation in coastal cities of developing countries</a:t>
            </a:r>
            <a:endParaRPr lang="en-US" altLang="zh-CN" sz="2400" i="1">
              <a:solidFill>
                <a:schemeClr val="tx1"/>
              </a:solidFill>
              <a:latin typeface="Times New Roman" panose="02020603050405020304" charset="0"/>
              <a:cs typeface="Times New Roman" panose="02020603050405020304" charset="0"/>
            </a:endParaRPr>
          </a:p>
          <a:p>
            <a:pPr indent="0" algn="just" fontAlgn="auto">
              <a:lnSpc>
                <a:spcPct val="125000"/>
              </a:lnSpc>
            </a:pP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796925"/>
            <a:ext cx="248094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C. Be Unified</a:t>
            </a:r>
            <a:endParaRPr lang="en-US" altLang="zh-CN" sz="2800" b="1">
              <a:latin typeface="Times New Roman" panose="02020603050405020304" charset="0"/>
              <a:cs typeface="Times New Roman" panose="02020603050405020304" charset="0"/>
            </a:endParaRPr>
          </a:p>
        </p:txBody>
      </p:sp>
      <p:sp>
        <p:nvSpPr>
          <p:cNvPr id="9" name="文本框 8"/>
          <p:cNvSpPr txBox="1"/>
          <p:nvPr/>
        </p:nvSpPr>
        <p:spPr>
          <a:xfrm>
            <a:off x="1395095" y="1653540"/>
            <a:ext cx="9697720" cy="3905250"/>
          </a:xfrm>
          <a:prstGeom prst="rect">
            <a:avLst/>
          </a:prstGeom>
          <a:noFill/>
        </p:spPr>
        <p:txBody>
          <a:bodyPr wrap="square" rtlCol="0">
            <a:noAutofit/>
          </a:bodyPr>
          <a:lstStyle/>
          <a:p>
            <a:pPr indent="0" algn="just" fontAlgn="auto">
              <a:lnSpc>
                <a:spcPct val="125000"/>
              </a:lnSpc>
            </a:pPr>
            <a:r>
              <a:rPr lang="en-US" altLang="zh-CN" sz="2400">
                <a:latin typeface="Times New Roman" panose="02020603050405020304" charset="0"/>
                <a:cs typeface="Times New Roman" panose="02020603050405020304" charset="0"/>
              </a:rPr>
              <a:t>The titles, if containing parallel parts, should be grammatically symmetrical. That is to say, nouns should be matched with nouns, and gerunds with gerunds. </a:t>
            </a:r>
            <a:endParaRPr lang="en-US" altLang="zh-CN" sz="2400">
              <a:latin typeface="Times New Roman" panose="02020603050405020304" charset="0"/>
              <a:cs typeface="Times New Roman" panose="02020603050405020304" charset="0"/>
            </a:endParaRPr>
          </a:p>
          <a:p>
            <a:pPr indent="0" algn="just" fontAlgn="auto">
              <a:lnSpc>
                <a:spcPct val="125000"/>
              </a:lnSpc>
            </a:pPr>
            <a:endParaRPr lang="en-US" altLang="zh-CN" sz="2400">
              <a:latin typeface="Times New Roman" panose="02020603050405020304" charset="0"/>
              <a:cs typeface="Times New Roman" panose="02020603050405020304" charset="0"/>
            </a:endParaRPr>
          </a:p>
          <a:p>
            <a:pPr indent="0" algn="just" fontAlgn="auto">
              <a:lnSpc>
                <a:spcPct val="125000"/>
              </a:lnSpc>
            </a:pPr>
            <a:r>
              <a:rPr lang="en-US" altLang="zh-CN" sz="2400">
                <a:latin typeface="Times New Roman" panose="02020603050405020304" charset="0"/>
                <a:cs typeface="Times New Roman" panose="02020603050405020304" charset="0"/>
                <a:sym typeface="+mn-ea"/>
              </a:rPr>
              <a:t>Example </a:t>
            </a:r>
            <a:endParaRPr lang="en-US" altLang="zh-CN" sz="24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200" b="1">
                <a:latin typeface="Times New Roman" panose="02020603050405020304" charset="0"/>
                <a:cs typeface="Times New Roman" panose="02020603050405020304" charset="0"/>
              </a:rPr>
              <a:t>Original Version:</a:t>
            </a:r>
            <a:r>
              <a:rPr lang="en-US" altLang="zh-CN" sz="2200">
                <a:latin typeface="Times New Roman" panose="02020603050405020304" charset="0"/>
                <a:cs typeface="Times New Roman" panose="02020603050405020304" charset="0"/>
              </a:rPr>
              <a:t> </a:t>
            </a:r>
            <a:r>
              <a:rPr lang="en-US" altLang="zh-CN" sz="2200" i="1">
                <a:latin typeface="Times New Roman" panose="02020603050405020304" charset="0"/>
                <a:cs typeface="Times New Roman" panose="02020603050405020304" charset="0"/>
              </a:rPr>
              <a:t>From accounting of sustainability to a green financing system: The legitimacy of institutions and market heterogeneity in a global financial center</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b="1">
                <a:latin typeface="Times New Roman" panose="02020603050405020304" charset="0"/>
                <a:cs typeface="Times New Roman" panose="02020603050405020304" charset="0"/>
              </a:rPr>
              <a:t>Revised Version: </a:t>
            </a:r>
            <a:r>
              <a:rPr lang="en-US" altLang="zh-CN" sz="2200" i="1">
                <a:latin typeface="Times New Roman" panose="02020603050405020304" charset="0"/>
                <a:cs typeface="Times New Roman" panose="02020603050405020304" charset="0"/>
              </a:rPr>
              <a:t>From sustainability accounting to a green financing system: Institutional legitimacy and market heterogeneity in a global financial center</a:t>
            </a:r>
            <a:endParaRPr lang="en-US" altLang="zh-CN" sz="2200">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796925"/>
            <a:ext cx="2956560"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D. Be Standard</a:t>
            </a:r>
            <a:endParaRPr lang="en-US" altLang="zh-CN" sz="2800" b="1">
              <a:latin typeface="Times New Roman" panose="02020603050405020304" charset="0"/>
              <a:cs typeface="Times New Roman" panose="02020603050405020304" charset="0"/>
            </a:endParaRPr>
          </a:p>
        </p:txBody>
      </p:sp>
      <p:sp>
        <p:nvSpPr>
          <p:cNvPr id="9" name="文本框 8"/>
          <p:cNvSpPr txBox="1"/>
          <p:nvPr/>
        </p:nvSpPr>
        <p:spPr>
          <a:xfrm>
            <a:off x="1290955" y="1462405"/>
            <a:ext cx="9342120" cy="3933825"/>
          </a:xfrm>
          <a:prstGeom prst="rect">
            <a:avLst/>
          </a:prstGeom>
          <a:noFill/>
        </p:spPr>
        <p:txBody>
          <a:bodyPr wrap="square" rtlCol="0">
            <a:noAutofit/>
          </a:bodyPr>
          <a:lstStyle/>
          <a:p>
            <a:pPr indent="0" algn="just" fontAlgn="auto">
              <a:lnSpc>
                <a:spcPct val="125000"/>
              </a:lnSpc>
            </a:pPr>
            <a:endParaRPr lang="en-US" altLang="zh-CN" sz="2400">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sym typeface="+mn-ea"/>
              </a:rPr>
              <a:t>Avoid non-standard abbreviations and symbols, and any terms of phrases intelligible only to the specialist.</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2540"/>
            <a:ext cx="410273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3" name="矩形 2"/>
          <p:cNvSpPr/>
          <p:nvPr/>
        </p:nvSpPr>
        <p:spPr>
          <a:xfrm>
            <a:off x="4102735" y="0"/>
            <a:ext cx="2407920" cy="6858000"/>
          </a:xfrm>
          <a:prstGeom prst="rect">
            <a:avLst/>
          </a:prstGeom>
          <a:solidFill>
            <a:srgbClr val="E6E0E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1912573" y="1287254"/>
            <a:ext cx="3406471" cy="3406471"/>
          </a:xfrm>
          <a:prstGeom prst="diamond">
            <a:avLst/>
          </a:prstGeom>
          <a:solidFill>
            <a:srgbClr val="E4E0E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2224855" y="1599536"/>
            <a:ext cx="2781907"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2428079" y="1802760"/>
            <a:ext cx="2375459" cy="2375459"/>
          </a:xfrm>
          <a:prstGeom prst="diamond">
            <a:avLst/>
          </a:prstGeom>
          <a:solidFill>
            <a:srgbClr val="CAD0D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Georgia" panose="02040502050405020303" pitchFamily="18" charset="0"/>
              </a:rPr>
              <a:t>WRITING</a:t>
            </a:r>
            <a:endParaRPr lang="en-US" altLang="zh-CN" sz="1600" dirty="0">
              <a:latin typeface="Georgia" panose="02040502050405020303" pitchFamily="18" charset="0"/>
            </a:endParaRPr>
          </a:p>
        </p:txBody>
      </p:sp>
      <p:grpSp>
        <p:nvGrpSpPr>
          <p:cNvPr id="34" name="组合 33"/>
          <p:cNvGrpSpPr/>
          <p:nvPr/>
        </p:nvGrpSpPr>
        <p:grpSpPr>
          <a:xfrm rot="16200000" flipH="1">
            <a:off x="4789946" y="2710786"/>
            <a:ext cx="1442024" cy="719424"/>
            <a:chOff x="2467503" y="4400363"/>
            <a:chExt cx="1442024" cy="719424"/>
          </a:xfrm>
        </p:grpSpPr>
        <p:cxnSp>
          <p:nvCxnSpPr>
            <p:cNvPr id="31" name="PA_直接连接符 30"/>
            <p:cNvCxnSpPr/>
            <p:nvPr>
              <p:custDataLst>
                <p:tags r:id="rId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PA_菱形 23"/>
          <p:cNvSpPr/>
          <p:nvPr>
            <p:custDataLst>
              <p:tags r:id="rId6"/>
            </p:custDataLst>
          </p:nvPr>
        </p:nvSpPr>
        <p:spPr>
          <a:xfrm>
            <a:off x="2161540" y="1599565"/>
            <a:ext cx="601980" cy="60198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7"/>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8"/>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9"/>
            </p:custDataLst>
          </p:nvPr>
        </p:nvGrpSpPr>
        <p:grpSpPr>
          <a:xfrm>
            <a:off x="5182600" y="5711062"/>
            <a:ext cx="369806" cy="856603"/>
            <a:chOff x="6697441" y="5773974"/>
            <a:chExt cx="439960" cy="1019104"/>
          </a:xfrm>
        </p:grpSpPr>
        <p:grpSp>
          <p:nvGrpSpPr>
            <p:cNvPr id="50" name="PA_组合 49"/>
            <p:cNvGrpSpPr/>
            <p:nvPr>
              <p:custDataLst>
                <p:tags r:id="rId10"/>
              </p:custDataLst>
            </p:nvPr>
          </p:nvGrpSpPr>
          <p:grpSpPr>
            <a:xfrm>
              <a:off x="6698167" y="6159623"/>
              <a:ext cx="439234" cy="219131"/>
              <a:chOff x="2467501" y="4444780"/>
              <a:chExt cx="1442026" cy="719417"/>
            </a:xfrm>
          </p:grpSpPr>
          <p:cxnSp>
            <p:nvCxnSpPr>
              <p:cNvPr id="51" name="PA_直接连接符 30"/>
              <p:cNvCxnSpPr/>
              <p:nvPr>
                <p:custDataLst>
                  <p:tags r:id="rId11"/>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12"/>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6"/>
              </p:custDataLst>
            </p:nvPr>
          </p:nvGrpSpPr>
          <p:grpSpPr>
            <a:xfrm>
              <a:off x="6697441" y="6573945"/>
              <a:ext cx="439233" cy="219133"/>
              <a:chOff x="2467503" y="4400363"/>
              <a:chExt cx="1442024" cy="719424"/>
            </a:xfrm>
          </p:grpSpPr>
          <p:cxnSp>
            <p:nvCxnSpPr>
              <p:cNvPr id="57"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19"/>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20"/>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21"/>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579735" y="5311775"/>
            <a:ext cx="1097280" cy="583565"/>
          </a:xfrm>
          <a:prstGeom prst="rect">
            <a:avLst/>
          </a:prstGeom>
          <a:noFill/>
        </p:spPr>
        <p:txBody>
          <a:bodyPr wrap="square" rtlCol="0">
            <a:spAutoFit/>
          </a:bodyPr>
          <a:lstStyle/>
          <a:p>
            <a:r>
              <a:rPr lang="en-US" altLang="zh-CN" sz="3200"/>
              <a:t>END</a:t>
            </a:r>
            <a:endParaRPr lang="en-US" altLang="zh-CN" sz="3200"/>
          </a:p>
        </p:txBody>
      </p:sp>
      <p:sp>
        <p:nvSpPr>
          <p:cNvPr id="17" name="文本框 16"/>
          <p:cNvSpPr txBox="1"/>
          <p:nvPr/>
        </p:nvSpPr>
        <p:spPr>
          <a:xfrm>
            <a:off x="6980995" y="2468843"/>
            <a:ext cx="6838075" cy="829945"/>
          </a:xfrm>
          <a:prstGeom prst="rect">
            <a:avLst/>
          </a:prstGeom>
          <a:noFill/>
        </p:spPr>
        <p:txBody>
          <a:bodyPr wrap="square" rtlCol="0">
            <a:spAutoFit/>
          </a:bodyPr>
          <a:lstStyle/>
          <a:p>
            <a:pPr lvl="0" algn="ctr"/>
            <a:r>
              <a:rPr lang="en-US" altLang="zh-CN" sz="4800" dirty="0">
                <a:solidFill>
                  <a:prstClr val="black"/>
                </a:solidFill>
                <a:latin typeface="Calibri Light" panose="020F0302020204030204"/>
                <a:ea typeface="方正细谭黑简体"/>
                <a:sym typeface="Calibri Light" panose="020F0302020204030204"/>
              </a:rPr>
              <a:t>THANK YOU</a:t>
            </a:r>
            <a:endParaRPr lang="en-US" altLang="zh-CN" sz="4800" dirty="0">
              <a:solidFill>
                <a:prstClr val="black"/>
              </a:solidFill>
              <a:latin typeface="Calibri Light" panose="020F0302020204030204"/>
              <a:ea typeface="方正细谭黑简体"/>
              <a:sym typeface="Calibri Light" panose="020F0302020204030204"/>
            </a:endParaRPr>
          </a:p>
        </p:txBody>
      </p:sp>
      <p:sp>
        <p:nvSpPr>
          <p:cNvPr id="30" name="矩形 2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8449310" y="4110990"/>
            <a:ext cx="3591560" cy="521970"/>
          </a:xfrm>
          <a:prstGeom prst="rect">
            <a:avLst/>
          </a:prstGeom>
        </p:spPr>
        <p:txBody>
          <a:bodyPr wrap="square">
            <a:spAutoFit/>
          </a:bodyPr>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Practice makes perfect</a:t>
            </a:r>
            <a:endParaRPr lang="en-US" altLang="zh-CN" sz="1400" dirty="0">
              <a:solidFill>
                <a:schemeClr val="tx1">
                  <a:lumMod val="65000"/>
                  <a:lumOff val="35000"/>
                </a:schemeClr>
              </a:solidFill>
              <a:latin typeface="Times New Roman" panose="02020603050405020304" charset="0"/>
              <a:cs typeface="Times New Roman" panose="02020603050405020304" charset="0"/>
              <a:sym typeface="+mn-lt"/>
            </a:endParaRPr>
          </a:p>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Well begin is half done</a:t>
            </a:r>
            <a:r>
              <a:rPr lang="en-US" altLang="zh-CN" sz="1400" dirty="0">
                <a:solidFill>
                  <a:schemeClr val="bg1"/>
                </a:solidFill>
                <a:cs typeface="+mn-ea"/>
                <a:sym typeface="+mn-lt"/>
              </a:rPr>
              <a:t> </a:t>
            </a: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13" grpId="0"/>
      <p:bldP spid="1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977265" y="970280"/>
            <a:ext cx="10191750" cy="511873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(9) Incentive-based regulation of CO2 emissions from international aviation</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(10) The impact of a new techno-nationalism era on eco-economic decoupling</a:t>
            </a:r>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a:solidFill>
                  <a:schemeClr val="tx2"/>
                </a:solidFill>
                <a:latin typeface="Times New Roman" panose="02020603050405020304" charset="0"/>
                <a:cs typeface="Times New Roman" panose="02020603050405020304" charset="0"/>
                <a:sym typeface="+mn-ea"/>
              </a:rPr>
              <a:t>(11) Policies and economic efficiency of China’s distributed photovoltaic and energy storage industry</a:t>
            </a:r>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a:solidFill>
                  <a:schemeClr val="tx2"/>
                </a:solidFill>
                <a:latin typeface="Times New Roman" panose="02020603050405020304" charset="0"/>
                <a:cs typeface="Times New Roman" panose="02020603050405020304" charset="0"/>
                <a:sym typeface="+mn-ea"/>
              </a:rPr>
              <a:t>(12) Policy and legal frameworks for underground natural gas storage in India</a:t>
            </a:r>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a:solidFill>
                  <a:schemeClr val="tx2"/>
                </a:solidFill>
                <a:latin typeface="Times New Roman" panose="02020603050405020304" charset="0"/>
                <a:cs typeface="Times New Roman" panose="02020603050405020304" charset="0"/>
                <a:sym typeface="+mn-ea"/>
              </a:rPr>
              <a:t>(13) Real options valuation of photovoltaic power investment in existing buildings</a:t>
            </a:r>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a:solidFill>
                  <a:schemeClr val="tx2"/>
                </a:solidFill>
                <a:latin typeface="Times New Roman" panose="02020603050405020304" charset="0"/>
                <a:cs typeface="Times New Roman" panose="02020603050405020304" charset="0"/>
                <a:sym typeface="+mn-ea"/>
              </a:rPr>
              <a:t>(14) Impact of Spanish renewable support scheme reforms on the revenues of photovoltaic power plants</a:t>
            </a:r>
            <a:endParaRPr lang="en-US" altLang="zh-CN" sz="2400">
              <a:solidFill>
                <a:schemeClr val="tx2"/>
              </a:solidFill>
              <a:latin typeface="Times New Roman" panose="02020603050405020304" charset="0"/>
              <a:cs typeface="Times New Roman" panose="02020603050405020304" charset="0"/>
              <a:sym typeface="+mn-ea"/>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948690" y="984885"/>
            <a:ext cx="10220325" cy="524510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a:solidFill>
                  <a:schemeClr val="tx2"/>
                </a:solidFill>
                <a:latin typeface="Times New Roman" panose="02020603050405020304" charset="0"/>
                <a:cs typeface="Times New Roman" panose="02020603050405020304" charset="0"/>
                <a:sym typeface="+mn-ea"/>
              </a:rPr>
              <a:t>(15) The paradox effects of uncertainty and flexibility on investment in renewables under governmental support</a:t>
            </a:r>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a:solidFill>
                  <a:schemeClr val="tx2"/>
                </a:solidFill>
                <a:latin typeface="Times New Roman" panose="02020603050405020304" charset="0"/>
                <a:cs typeface="Times New Roman" panose="02020603050405020304" charset="0"/>
                <a:sym typeface="+mn-ea"/>
              </a:rPr>
              <a:t>(16) Political risk and valuation of renewable energy investment in developing countries</a:t>
            </a:r>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a:solidFill>
                  <a:schemeClr val="tx2"/>
                </a:solidFill>
                <a:latin typeface="Times New Roman" panose="02020603050405020304" charset="0"/>
                <a:cs typeface="Times New Roman" panose="02020603050405020304" charset="0"/>
                <a:sym typeface="+mn-ea"/>
              </a:rPr>
              <a:t>(17) Policy impact of cancellation of wind and photovoltaic subsidy on power generation companies in China</a:t>
            </a:r>
            <a:endParaRPr lang="en-US" altLang="zh-CN" sz="2400">
              <a:solidFill>
                <a:schemeClr val="tx2"/>
              </a:solidFill>
              <a:latin typeface="Times New Roman" panose="02020603050405020304" charset="0"/>
              <a:cs typeface="Times New Roman" panose="02020603050405020304" charset="0"/>
            </a:endParaRPr>
          </a:p>
          <a:p>
            <a:pPr indent="0" algn="just" fontAlgn="auto">
              <a:lnSpc>
                <a:spcPct val="125000"/>
              </a:lnSpc>
            </a:pPr>
            <a:r>
              <a:rPr lang="en-US" altLang="zh-CN" sz="2400">
                <a:solidFill>
                  <a:schemeClr val="tx2"/>
                </a:solidFill>
                <a:latin typeface="Times New Roman" panose="02020603050405020304" charset="0"/>
                <a:cs typeface="Times New Roman" panose="02020603050405020304" charset="0"/>
              </a:rPr>
              <a:t>(18) Photovoltaic power purchase agreement valuation under real options approach</a:t>
            </a:r>
            <a:endParaRPr lang="en-US" altLang="zh-CN" sz="2400">
              <a:solidFill>
                <a:schemeClr val="tx2"/>
              </a:solidFill>
              <a:latin typeface="Times New Roman" panose="02020603050405020304" charset="0"/>
              <a:cs typeface="Times New Roman" panose="02020603050405020304" charset="0"/>
            </a:endParaRPr>
          </a:p>
          <a:p>
            <a:pPr indent="0" algn="just" fontAlgn="auto">
              <a:lnSpc>
                <a:spcPct val="125000"/>
              </a:lnSpc>
            </a:pPr>
            <a:r>
              <a:rPr lang="en-US" altLang="zh-CN" sz="2400">
                <a:solidFill>
                  <a:schemeClr val="tx2"/>
                </a:solidFill>
                <a:latin typeface="Times New Roman" panose="02020603050405020304" charset="0"/>
                <a:cs typeface="Times New Roman" panose="02020603050405020304" charset="0"/>
              </a:rPr>
              <a:t>(19) Quantitative and qualitative risk-informed energy investment for industrial companies</a:t>
            </a: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1035685" y="1073785"/>
            <a:ext cx="10133330" cy="514096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a:solidFill>
                  <a:schemeClr val="tx2"/>
                </a:solidFill>
                <a:latin typeface="Times New Roman" panose="02020603050405020304" charset="0"/>
                <a:cs typeface="Times New Roman" panose="02020603050405020304" charset="0"/>
                <a:sym typeface="+mn-ea"/>
              </a:rPr>
              <a:t>(20) Optimal investment portfolio strategies for power enterprises under multi-policy scenarios of renewable energy</a:t>
            </a:r>
            <a:endParaRPr lang="en-US" altLang="zh-CN" sz="2400">
              <a:solidFill>
                <a:schemeClr val="tx2"/>
              </a:solidFill>
              <a:latin typeface="Times New Roman" panose="02020603050405020304" charset="0"/>
              <a:cs typeface="Times New Roman" panose="02020603050405020304" charset="0"/>
            </a:endParaRPr>
          </a:p>
          <a:p>
            <a:pPr indent="0" algn="just" fontAlgn="auto">
              <a:lnSpc>
                <a:spcPct val="125000"/>
              </a:lnSpc>
            </a:pPr>
            <a:r>
              <a:rPr lang="en-US" altLang="zh-CN" sz="2400">
                <a:solidFill>
                  <a:schemeClr val="tx2"/>
                </a:solidFill>
                <a:latin typeface="Times New Roman" panose="02020603050405020304" charset="0"/>
                <a:cs typeface="Times New Roman" panose="02020603050405020304" charset="0"/>
                <a:sym typeface="+mn-ea"/>
              </a:rPr>
              <a:t>(21) Interval reference point technique for sustainable industrial process election under uncertainties</a:t>
            </a:r>
            <a:endParaRPr lang="en-US" altLang="zh-CN" sz="2400">
              <a:solidFill>
                <a:schemeClr val="tx2"/>
              </a:solidFill>
              <a:latin typeface="Times New Roman" panose="02020603050405020304" charset="0"/>
              <a:cs typeface="Times New Roman" panose="02020603050405020304" charset="0"/>
            </a:endParaRPr>
          </a:p>
          <a:p>
            <a:pPr indent="0" algn="just" fontAlgn="auto">
              <a:lnSpc>
                <a:spcPct val="125000"/>
              </a:lnSpc>
            </a:pPr>
            <a:r>
              <a:rPr lang="en-US" altLang="zh-CN" sz="2400">
                <a:solidFill>
                  <a:schemeClr val="tx2"/>
                </a:solidFill>
                <a:latin typeface="Times New Roman" panose="02020603050405020304" charset="0"/>
                <a:cs typeface="Times New Roman" panose="02020603050405020304" charset="0"/>
                <a:sym typeface="+mn-ea"/>
              </a:rPr>
              <a:t>(22) Generation planning for power companies with hybrid production technologies under multiple renewable energy policies</a:t>
            </a:r>
            <a:endParaRPr lang="en-US" altLang="zh-CN" sz="2400">
              <a:solidFill>
                <a:schemeClr val="tx2"/>
              </a:solidFill>
              <a:latin typeface="Times New Roman" panose="02020603050405020304" charset="0"/>
              <a:cs typeface="Times New Roman" panose="02020603050405020304" charset="0"/>
            </a:endParaRPr>
          </a:p>
          <a:p>
            <a:pPr indent="0" algn="just" fontAlgn="auto">
              <a:lnSpc>
                <a:spcPct val="125000"/>
              </a:lnSpc>
            </a:pPr>
            <a:r>
              <a:rPr lang="en-US" altLang="zh-CN" sz="2400">
                <a:solidFill>
                  <a:schemeClr val="tx2"/>
                </a:solidFill>
                <a:latin typeface="Times New Roman" panose="02020603050405020304" charset="0"/>
                <a:cs typeface="Times New Roman" panose="02020603050405020304" charset="0"/>
                <a:sym typeface="+mn-ea"/>
              </a:rPr>
              <a:t>(23) The potential for European aviation CO2 emissions reduction through the use of larger jet aircraft</a:t>
            </a:r>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(24) The impact of Chinese carbon emission trading scheme (ETS) on low carbon energy (LCE) investment</a:t>
            </a: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1.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2.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3.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4.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5.xml><?xml version="1.0" encoding="utf-8"?>
<p:tagLst xmlns:p="http://schemas.openxmlformats.org/presentationml/2006/main">
  <p:tag name="TABLE_ENDDRAG_ORIGIN_RECT" val="807*387"/>
  <p:tag name="TABLE_ENDDRAG_RECT" val="85*116*807*387"/>
</p:tagLst>
</file>

<file path=ppt/tags/tag1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1.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2.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3.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4.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5.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6.xml><?xml version="1.0" encoding="utf-8"?>
<p:tagLst xmlns:p="http://schemas.openxmlformats.org/presentationml/2006/main">
  <p:tag name="TABLE_ENDDRAG_ORIGIN_RECT" val="808*326"/>
  <p:tag name="TABLE_ENDDRAG_RECT" val="72*126*808*326"/>
</p:tagLst>
</file>

<file path=ppt/tags/tag27.xml><?xml version="1.0" encoding="utf-8"?>
<p:tagLst xmlns:p="http://schemas.openxmlformats.org/presentationml/2006/main">
  <p:tag name="TABLE_ENDDRAG_ORIGIN_RECT" val="820*289"/>
  <p:tag name="TABLE_ENDDRAG_RECT" val="69*95*820*289"/>
</p:tagLst>
</file>

<file path=ppt/tags/tag28.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29.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1.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2.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3.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4.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5.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6.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7.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8.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9.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xml><?xml version="1.0" encoding="utf-8"?>
<p:tagLst xmlns:p="http://schemas.openxmlformats.org/presentationml/2006/main">
  <p:tag name="PA" val="v3.2.0"/>
</p:tagLst>
</file>

<file path=ppt/tags/tag40.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1.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2.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3.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4.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5.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6.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7.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8.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9.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5.xml><?xml version="1.0" encoding="utf-8"?>
<p:tagLst xmlns:p="http://schemas.openxmlformats.org/presentationml/2006/main">
  <p:tag name="PA" val="v3.2.0"/>
</p:tagLst>
</file>

<file path=ppt/tags/tag50.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51.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52.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53.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54.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55.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56.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57.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58.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59.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60.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61.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62.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63.xml><?xml version="1.0" encoding="utf-8"?>
<p:tagLst xmlns:p="http://schemas.openxmlformats.org/presentationml/2006/main">
  <p:tag name="PA" val="v3.2.0"/>
</p:tagLst>
</file>

<file path=ppt/tags/tag64.xml><?xml version="1.0" encoding="utf-8"?>
<p:tagLst xmlns:p="http://schemas.openxmlformats.org/presentationml/2006/main">
  <p:tag name="PA" val="v3.2.0"/>
</p:tagLst>
</file>

<file path=ppt/tags/tag65.xml><?xml version="1.0" encoding="utf-8"?>
<p:tagLst xmlns:p="http://schemas.openxmlformats.org/presentationml/2006/main">
  <p:tag name="PA" val="v3.2.0"/>
</p:tagLst>
</file>

<file path=ppt/tags/tag66.xml><?xml version="1.0" encoding="utf-8"?>
<p:tagLst xmlns:p="http://schemas.openxmlformats.org/presentationml/2006/main">
  <p:tag name="PA" val="v3.2.0"/>
</p:tagLst>
</file>

<file path=ppt/tags/tag67.xml><?xml version="1.0" encoding="utf-8"?>
<p:tagLst xmlns:p="http://schemas.openxmlformats.org/presentationml/2006/main">
  <p:tag name="PA" val="v3.2.0"/>
</p:tagLst>
</file>

<file path=ppt/tags/tag68.xml><?xml version="1.0" encoding="utf-8"?>
<p:tagLst xmlns:p="http://schemas.openxmlformats.org/presentationml/2006/main">
  <p:tag name="PA" val="v3.2.0"/>
</p:tagLst>
</file>

<file path=ppt/tags/tag69.xml><?xml version="1.0" encoding="utf-8"?>
<p:tagLst xmlns:p="http://schemas.openxmlformats.org/presentationml/2006/main">
  <p:tag name="PA" val="v3.2.0"/>
</p:tagLst>
</file>

<file path=ppt/tags/tag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70.xml><?xml version="1.0" encoding="utf-8"?>
<p:tagLst xmlns:p="http://schemas.openxmlformats.org/presentationml/2006/main">
  <p:tag name="PA" val="v3.2.0"/>
</p:tagLst>
</file>

<file path=ppt/tags/tag71.xml><?xml version="1.0" encoding="utf-8"?>
<p:tagLst xmlns:p="http://schemas.openxmlformats.org/presentationml/2006/main">
  <p:tag name="PA" val="v3.2.0"/>
</p:tagLst>
</file>

<file path=ppt/tags/tag72.xml><?xml version="1.0" encoding="utf-8"?>
<p:tagLst xmlns:p="http://schemas.openxmlformats.org/presentationml/2006/main">
  <p:tag name="PA" val="v3.2.0"/>
</p:tagLst>
</file>

<file path=ppt/tags/tag73.xml><?xml version="1.0" encoding="utf-8"?>
<p:tagLst xmlns:p="http://schemas.openxmlformats.org/presentationml/2006/main">
  <p:tag name="PA" val="v3.2.0"/>
</p:tagLst>
</file>

<file path=ppt/tags/tag74.xml><?xml version="1.0" encoding="utf-8"?>
<p:tagLst xmlns:p="http://schemas.openxmlformats.org/presentationml/2006/main">
  <p:tag name="PA" val="v3.2.0"/>
</p:tagLst>
</file>

<file path=ppt/tags/tag75.xml><?xml version="1.0" encoding="utf-8"?>
<p:tagLst xmlns:p="http://schemas.openxmlformats.org/presentationml/2006/main">
  <p:tag name="PA" val="v3.2.0"/>
</p:tagLst>
</file>

<file path=ppt/tags/tag76.xml><?xml version="1.0" encoding="utf-8"?>
<p:tagLst xmlns:p="http://schemas.openxmlformats.org/presentationml/2006/main">
  <p:tag name="PA" val="v3.2.0"/>
</p:tagLst>
</file>

<file path=ppt/tags/tag77.xml><?xml version="1.0" encoding="utf-8"?>
<p:tagLst xmlns:p="http://schemas.openxmlformats.org/presentationml/2006/main">
  <p:tag name="PA" val="v3.2.0"/>
</p:tagLst>
</file>

<file path=ppt/tags/tag78.xml><?xml version="1.0" encoding="utf-8"?>
<p:tagLst xmlns:p="http://schemas.openxmlformats.org/presentationml/2006/main">
  <p:tag name="PA" val="v3.2.0"/>
</p:tagLst>
</file>

<file path=ppt/tags/tag79.xml><?xml version="1.0" encoding="utf-8"?>
<p:tagLst xmlns:p="http://schemas.openxmlformats.org/presentationml/2006/main">
  <p:tag name="PA" val="v3.2.0"/>
</p:tagLst>
</file>

<file path=ppt/tags/tag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80.xml><?xml version="1.0" encoding="utf-8"?>
<p:tagLst xmlns:p="http://schemas.openxmlformats.org/presentationml/2006/main">
  <p:tag name="PA" val="v3.2.0"/>
</p:tagLst>
</file>

<file path=ppt/tags/tag81.xml><?xml version="1.0" encoding="utf-8"?>
<p:tagLst xmlns:p="http://schemas.openxmlformats.org/presentationml/2006/main">
  <p:tag name="PA" val="v3.2.0"/>
</p:tagLst>
</file>

<file path=ppt/tags/tag82.xml><?xml version="1.0" encoding="utf-8"?>
<p:tagLst xmlns:p="http://schemas.openxmlformats.org/presentationml/2006/main">
  <p:tag name="PA" val="v3.2.0"/>
</p:tagLst>
</file>

<file path=ppt/tags/tag83.xml><?xml version="1.0" encoding="utf-8"?>
<p:tagLst xmlns:p="http://schemas.openxmlformats.org/presentationml/2006/main">
  <p:tag name="PA" val="v3.2.0"/>
</p:tagLst>
</file>

<file path=ppt/tags/tag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31937</Words>
  <Application>WPS 演示</Application>
  <PresentationFormat>宽屏</PresentationFormat>
  <Paragraphs>587</Paragraphs>
  <Slides>63</Slides>
  <Notes>10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63</vt:i4>
      </vt:variant>
    </vt:vector>
  </HeadingPairs>
  <TitlesOfParts>
    <vt:vector size="83" baseType="lpstr">
      <vt:lpstr>Arial</vt:lpstr>
      <vt:lpstr>宋体</vt:lpstr>
      <vt:lpstr>Wingdings</vt:lpstr>
      <vt:lpstr>思源黑体 CN Light</vt:lpstr>
      <vt:lpstr>黑体</vt:lpstr>
      <vt:lpstr>微软雅黑</vt:lpstr>
      <vt:lpstr>方正北魏楷书简体</vt:lpstr>
      <vt:lpstr>Times New Roman</vt:lpstr>
      <vt:lpstr>方正细谭黑简体</vt:lpstr>
      <vt:lpstr>Calibri Light</vt:lpstr>
      <vt:lpstr>Arial</vt:lpstr>
      <vt:lpstr>等线</vt:lpstr>
      <vt:lpstr>Arial Unicode MS</vt:lpstr>
      <vt:lpstr>Open Sans</vt:lpstr>
      <vt:lpstr>Georgia</vt:lpstr>
      <vt:lpstr>Calibri</vt:lpstr>
      <vt:lpstr>等线 Light</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第一PPT，www.1ppt.com</dc:creator>
  <cp:keywords>www.1ppt.com</cp:keywords>
  <dc:description>第一PPT</dc:description>
  <cp:lastModifiedBy>李鋆</cp:lastModifiedBy>
  <cp:revision>338</cp:revision>
  <dcterms:created xsi:type="dcterms:W3CDTF">2021-05-06T02:24:00Z</dcterms:created>
  <dcterms:modified xsi:type="dcterms:W3CDTF">2025-01-07T06:46:52Z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7FCAFD66B91E462DBF231FA88B2870E1_13</vt:lpwstr>
  </property>
  <property fmtid="{D5CDD505-2E9C-101B-9397-08002B2CF9AE}" pid="3" name="KSOProductBuildVer">
    <vt:lpwstr>2052-12.1.0.19770</vt:lpwstr>
  </property>
</Properties>
</file>