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92"/>
  </p:handoutMasterIdLst>
  <p:sldIdLst>
    <p:sldId id="12470" r:id="rId3"/>
    <p:sldId id="12493" r:id="rId5"/>
    <p:sldId id="12697" r:id="rId6"/>
    <p:sldId id="279" r:id="rId7"/>
    <p:sldId id="277" r:id="rId8"/>
    <p:sldId id="13195" r:id="rId9"/>
    <p:sldId id="13196" r:id="rId10"/>
    <p:sldId id="13197" r:id="rId11"/>
    <p:sldId id="13198" r:id="rId12"/>
    <p:sldId id="13199" r:id="rId13"/>
    <p:sldId id="13200" r:id="rId14"/>
    <p:sldId id="13201" r:id="rId15"/>
    <p:sldId id="13202" r:id="rId16"/>
    <p:sldId id="12518" r:id="rId17"/>
    <p:sldId id="13203" r:id="rId18"/>
    <p:sldId id="13294" r:id="rId19"/>
    <p:sldId id="12698" r:id="rId20"/>
    <p:sldId id="13107" r:id="rId21"/>
    <p:sldId id="272" r:id="rId22"/>
    <p:sldId id="13020" r:id="rId23"/>
    <p:sldId id="12895" r:id="rId24"/>
    <p:sldId id="12700" r:id="rId25"/>
    <p:sldId id="12702" r:id="rId26"/>
    <p:sldId id="12839" r:id="rId27"/>
    <p:sldId id="12703" r:id="rId28"/>
    <p:sldId id="12704" r:id="rId29"/>
    <p:sldId id="12705" r:id="rId30"/>
    <p:sldId id="12840" r:id="rId31"/>
    <p:sldId id="13204" r:id="rId32"/>
    <p:sldId id="13108" r:id="rId33"/>
    <p:sldId id="12707" r:id="rId34"/>
    <p:sldId id="12957" r:id="rId35"/>
    <p:sldId id="12959" r:id="rId36"/>
    <p:sldId id="12960" r:id="rId37"/>
    <p:sldId id="13205" r:id="rId38"/>
    <p:sldId id="13206" r:id="rId39"/>
    <p:sldId id="13207" r:id="rId40"/>
    <p:sldId id="13208" r:id="rId41"/>
    <p:sldId id="12708" r:id="rId42"/>
    <p:sldId id="12709" r:id="rId43"/>
    <p:sldId id="12710" r:id="rId44"/>
    <p:sldId id="12712" r:id="rId45"/>
    <p:sldId id="13109" r:id="rId46"/>
    <p:sldId id="12789" r:id="rId47"/>
    <p:sldId id="12791" r:id="rId48"/>
    <p:sldId id="12792" r:id="rId49"/>
    <p:sldId id="12793" r:id="rId50"/>
    <p:sldId id="12795" r:id="rId51"/>
    <p:sldId id="12796" r:id="rId52"/>
    <p:sldId id="12797" r:id="rId53"/>
    <p:sldId id="12798" r:id="rId54"/>
    <p:sldId id="12820" r:id="rId55"/>
    <p:sldId id="12799" r:id="rId56"/>
    <p:sldId id="12800" r:id="rId57"/>
    <p:sldId id="12801" r:id="rId58"/>
    <p:sldId id="12802" r:id="rId59"/>
    <p:sldId id="12961" r:id="rId60"/>
    <p:sldId id="12807" r:id="rId61"/>
    <p:sldId id="12808" r:id="rId62"/>
    <p:sldId id="13116" r:id="rId63"/>
    <p:sldId id="12811" r:id="rId64"/>
    <p:sldId id="12813" r:id="rId65"/>
    <p:sldId id="12821" r:id="rId66"/>
    <p:sldId id="12822" r:id="rId67"/>
    <p:sldId id="12815" r:id="rId68"/>
    <p:sldId id="12816" r:id="rId69"/>
    <p:sldId id="13033" r:id="rId70"/>
    <p:sldId id="12817" r:id="rId71"/>
    <p:sldId id="12823" r:id="rId72"/>
    <p:sldId id="13117" r:id="rId73"/>
    <p:sldId id="13209" r:id="rId74"/>
    <p:sldId id="13210" r:id="rId75"/>
    <p:sldId id="13211" r:id="rId76"/>
    <p:sldId id="13212" r:id="rId77"/>
    <p:sldId id="13213" r:id="rId78"/>
    <p:sldId id="13214" r:id="rId79"/>
    <p:sldId id="13215" r:id="rId80"/>
    <p:sldId id="12825" r:id="rId81"/>
    <p:sldId id="13284" r:id="rId82"/>
    <p:sldId id="13285" r:id="rId83"/>
    <p:sldId id="13118" r:id="rId84"/>
    <p:sldId id="13119" r:id="rId85"/>
    <p:sldId id="13286" r:id="rId86"/>
    <p:sldId id="12522" r:id="rId87"/>
    <p:sldId id="12524" r:id="rId88"/>
    <p:sldId id="12525" r:id="rId89"/>
    <p:sldId id="13287" r:id="rId90"/>
    <p:sldId id="12835" r:id="rId91"/>
  </p:sldIdLst>
  <p:sldSz cx="12198350" cy="6858000"/>
  <p:notesSz cx="6858000" cy="9144000"/>
  <p:custDataLst>
    <p:tags r:id="rId96"/>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B9B"/>
    <a:srgbClr val="FFA9A9"/>
    <a:srgbClr val="008CBA"/>
    <a:srgbClr val="BAD6EF"/>
    <a:srgbClr val="FFBDBD"/>
    <a:srgbClr val="FFFFFF"/>
    <a:srgbClr val="FFCDCD"/>
    <a:srgbClr val="938AC0"/>
    <a:srgbClr val="CFC8E3"/>
    <a:srgbClr val="837B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3" autoAdjust="0"/>
    <p:restoredTop sz="49635" autoAdjust="0"/>
  </p:normalViewPr>
  <p:slideViewPr>
    <p:cSldViewPr showGuides="1">
      <p:cViewPr varScale="1">
        <p:scale>
          <a:sx n="62" d="100"/>
          <a:sy n="62" d="100"/>
        </p:scale>
        <p:origin x="736" y="48"/>
      </p:cViewPr>
      <p:guideLst>
        <p:guide orient="horz" pos="2169"/>
        <p:guide pos="4058"/>
        <p:guide pos="666"/>
        <p:guide orient="horz" pos="3674"/>
        <p:guide orient="horz" pos="4296"/>
        <p:guide orient="horz" pos="753"/>
        <p:guide pos="6972"/>
      </p:guideLst>
    </p:cSldViewPr>
  </p:slideViewPr>
  <p:outlineViewPr>
    <p:cViewPr>
      <p:scale>
        <a:sx n="33" d="100"/>
        <a:sy n="33" d="100"/>
      </p:scale>
      <p:origin x="0" y="0"/>
    </p:cViewPr>
  </p:outlineViewPr>
  <p:notesTextViewPr>
    <p:cViewPr>
      <p:scale>
        <a:sx n="3" d="2"/>
        <a:sy n="3" d="2"/>
      </p:scale>
      <p:origin x="0" y="0"/>
    </p:cViewPr>
  </p:notesTextViewPr>
  <p:sorterViewPr>
    <p:cViewPr>
      <p:scale>
        <a:sx n="55" d="100"/>
        <a:sy n="55" d="100"/>
      </p:scale>
      <p:origin x="0" y="0"/>
    </p:cViewPr>
  </p:sorterViewPr>
  <p:notesViewPr>
    <p:cSldViewPr>
      <p:cViewPr varScale="1">
        <p:scale>
          <a:sx n="81" d="100"/>
          <a:sy n="81" d="100"/>
        </p:scale>
        <p:origin x="-2088" y="-102"/>
      </p:cViewPr>
      <p:guideLst>
        <p:guide orient="horz" pos="2891"/>
        <p:guide pos="2281"/>
      </p:guideLst>
    </p:cSldViewPr>
  </p:notesViewPr>
  <p:gridSpacing cx="72008" cy="72008"/>
</p:viewPr>
</file>

<file path=ppt/_rels/presentation.xml.rels><?xml version="1.0" encoding="UTF-8" standalone="yes"?>
<Relationships xmlns="http://schemas.openxmlformats.org/package/2006/relationships"><Relationship Id="rId96" Type="http://schemas.openxmlformats.org/officeDocument/2006/relationships/tags" Target="tags/tag53.xml"/><Relationship Id="rId95" Type="http://schemas.openxmlformats.org/officeDocument/2006/relationships/tableStyles" Target="tableStyles.xml"/><Relationship Id="rId94" Type="http://schemas.openxmlformats.org/officeDocument/2006/relationships/viewProps" Target="viewProps.xml"/><Relationship Id="rId93" Type="http://schemas.openxmlformats.org/officeDocument/2006/relationships/presProps" Target="presProps.xml"/><Relationship Id="rId92" Type="http://schemas.openxmlformats.org/officeDocument/2006/relationships/handoutMaster" Target="handoutMasters/handoutMaster1.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A66804-583B-42BE-962B-441699487C4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20FDFD-A5D4-42F3-BCC8-12887DAA73C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fld>
            <a:endParaRPr lang="en-US"/>
          </a:p>
        </p:txBody>
      </p:sp>
      <p:sp>
        <p:nvSpPr>
          <p:cNvPr id="3076" name="Rectangle 4"/>
          <p:cNvSpPr>
            <a:spLocks noGrp="1" noRot="1" noChangeAspect="1" noChangeArrowheads="1"/>
          </p:cNvSpPr>
          <p:nvPr>
            <p:ph type="sldImg" idx="2"/>
          </p:nvPr>
        </p:nvSpPr>
        <p:spPr bwMode="auto">
          <a:xfrm>
            <a:off x="379413" y="685800"/>
            <a:ext cx="60991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044AE-6422-40B1-88B0-B88CD884551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044AE-6422-40B1-88B0-B88CD884551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044AE-6422-40B1-88B0-B88CD884551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044AE-6422-40B1-88B0-B88CD884551D}"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044AE-6422-40B1-88B0-B88CD884551D}"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044AE-6422-40B1-88B0-B88CD884551D}"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044AE-6422-40B1-88B0-B88CD884551D}"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044AE-6422-40B1-88B0-B88CD884551D}"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044AE-6422-40B1-88B0-B88CD884551D}" type="slidenum">
              <a:rPr lang="zh-CN" altLang="en-US" smtClean="0"/>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044AE-6422-40B1-88B0-B88CD884551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矩形 3"/>
          <p:cNvSpPr/>
          <p:nvPr userDrawn="1"/>
        </p:nvSpPr>
        <p:spPr>
          <a:xfrm>
            <a:off x="-11430" y="0"/>
            <a:ext cx="12209780" cy="474980"/>
          </a:xfrm>
          <a:prstGeom prst="rect">
            <a:avLst/>
          </a:prstGeom>
          <a:solidFill>
            <a:srgbClr val="FFA9A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userDrawn="1"/>
        </p:nvCxnSpPr>
        <p:spPr>
          <a:xfrm>
            <a:off x="0" y="548640"/>
            <a:ext cx="12209145" cy="0"/>
          </a:xfrm>
          <a:prstGeom prst="line">
            <a:avLst/>
          </a:prstGeom>
          <a:ln w="25400">
            <a:solidFill>
              <a:srgbClr val="FFA9A9"/>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554355" y="-85090"/>
            <a:ext cx="2077085" cy="645160"/>
          </a:xfrm>
          <a:prstGeom prst="rect">
            <a:avLst/>
          </a:prstGeom>
          <a:noFill/>
        </p:spPr>
        <p:txBody>
          <a:bodyPr wrap="square" rtlCol="0" anchor="t">
            <a:spAutoFit/>
          </a:bodyPr>
          <a:p>
            <a:pPr algn="l"/>
            <a:r>
              <a:rPr lang="zh-CN" altLang="en-US" sz="3600" dirty="0">
                <a:solidFill>
                  <a:schemeClr val="tx1"/>
                </a:solidFill>
                <a:latin typeface="微软雅黑" panose="020B0503020204020204" pitchFamily="34" charset="-122"/>
                <a:ea typeface="微软雅黑" panose="020B0503020204020204" pitchFamily="34" charset="-122"/>
                <a:cs typeface="Square721 Cn BT" panose="020B0806030502060204" charset="0"/>
              </a:rPr>
              <a:t>Lead-in</a:t>
            </a:r>
            <a:endParaRPr lang="zh-CN" altLang="en-US" sz="3600" dirty="0">
              <a:solidFill>
                <a:schemeClr val="tx1"/>
              </a:solidFill>
              <a:latin typeface="微软雅黑" panose="020B0503020204020204" pitchFamily="34" charset="-122"/>
              <a:ea typeface="微软雅黑" panose="020B0503020204020204" pitchFamily="34" charset="-122"/>
              <a:cs typeface="Square721 Cn BT" panose="020B0806030502060204" charset="0"/>
            </a:endParaRPr>
          </a:p>
        </p:txBody>
      </p:sp>
      <p:sp>
        <p:nvSpPr>
          <p:cNvPr id="11" name="圆角矩形 10">
            <a:hlinkClick r:id="rId2" action="ppaction://hlinksldjump"/>
          </p:cNvPr>
          <p:cNvSpPr/>
          <p:nvPr userDrawn="1"/>
        </p:nvSpPr>
        <p:spPr>
          <a:xfrm>
            <a:off x="239630" y="633730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Home</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3" name="矩形 2"/>
          <p:cNvSpPr/>
          <p:nvPr userDrawn="1"/>
        </p:nvSpPr>
        <p:spPr>
          <a:xfrm>
            <a:off x="0" y="0"/>
            <a:ext cx="12209780" cy="474980"/>
          </a:xfrm>
          <a:prstGeom prst="rect">
            <a:avLst/>
          </a:prstGeom>
          <a:solidFill>
            <a:srgbClr val="FF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 name="直接连接符 7"/>
          <p:cNvCxnSpPr/>
          <p:nvPr userDrawn="1"/>
        </p:nvCxnSpPr>
        <p:spPr>
          <a:xfrm>
            <a:off x="1270" y="528320"/>
            <a:ext cx="12209145" cy="0"/>
          </a:xfrm>
          <a:prstGeom prst="line">
            <a:avLst/>
          </a:prstGeom>
          <a:ln w="25400">
            <a:solidFill>
              <a:srgbClr val="FFA9A9"/>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userDrawn="1"/>
        </p:nvSpPr>
        <p:spPr>
          <a:xfrm>
            <a:off x="565785" y="-85090"/>
            <a:ext cx="2077085" cy="645160"/>
          </a:xfrm>
          <a:prstGeom prst="rect">
            <a:avLst/>
          </a:prstGeom>
          <a:noFill/>
        </p:spPr>
        <p:txBody>
          <a:bodyPr wrap="square" rtlCol="0" anchor="t">
            <a:spAutoFit/>
          </a:bodyPr>
          <a:p>
            <a:pPr algn="l"/>
            <a:r>
              <a:rPr lang="zh-CN" altLang="en-US" sz="3600" dirty="0">
                <a:solidFill>
                  <a:schemeClr val="tx1"/>
                </a:solidFill>
                <a:latin typeface="微软雅黑" panose="020B0503020204020204" pitchFamily="34" charset="-122"/>
                <a:ea typeface="微软雅黑" panose="020B0503020204020204" pitchFamily="34" charset="-122"/>
                <a:cs typeface="Square721 Cn BT" panose="020B0806030502060204" charset="0"/>
              </a:rPr>
              <a:t>Text A</a:t>
            </a:r>
            <a:endParaRPr lang="zh-CN" altLang="en-US" sz="3600" dirty="0">
              <a:solidFill>
                <a:schemeClr val="tx1"/>
              </a:solidFill>
              <a:latin typeface="微软雅黑" panose="020B0503020204020204" pitchFamily="34" charset="-122"/>
              <a:ea typeface="微软雅黑" panose="020B0503020204020204" pitchFamily="34" charset="-122"/>
              <a:cs typeface="Square721 Cn BT" panose="020B0806030502060204" charset="0"/>
            </a:endParaRPr>
          </a:p>
        </p:txBody>
      </p:sp>
      <p:sp>
        <p:nvSpPr>
          <p:cNvPr id="2" name="圆角矩形 1">
            <a:hlinkClick r:id="rId2" action="ppaction://hlinksldjump"/>
          </p:cNvPr>
          <p:cNvSpPr/>
          <p:nvPr userDrawn="1"/>
        </p:nvSpPr>
        <p:spPr>
          <a:xfrm>
            <a:off x="239630" y="633730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Home</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sp>
        <p:nvSpPr>
          <p:cNvPr id="13" name="矩形 12"/>
          <p:cNvSpPr/>
          <p:nvPr userDrawn="1"/>
        </p:nvSpPr>
        <p:spPr>
          <a:xfrm>
            <a:off x="0" y="0"/>
            <a:ext cx="12209780" cy="474980"/>
          </a:xfrm>
          <a:prstGeom prst="rect">
            <a:avLst/>
          </a:prstGeom>
          <a:solidFill>
            <a:srgbClr val="FFA9A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userDrawn="1"/>
        </p:nvCxnSpPr>
        <p:spPr>
          <a:xfrm>
            <a:off x="1270" y="528320"/>
            <a:ext cx="12209145" cy="0"/>
          </a:xfrm>
          <a:prstGeom prst="line">
            <a:avLst/>
          </a:prstGeom>
          <a:ln w="25400">
            <a:solidFill>
              <a:srgbClr val="FFA9A9"/>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userDrawn="1"/>
        </p:nvSpPr>
        <p:spPr>
          <a:xfrm>
            <a:off x="565785" y="-85090"/>
            <a:ext cx="2077085" cy="645160"/>
          </a:xfrm>
          <a:prstGeom prst="rect">
            <a:avLst/>
          </a:prstGeom>
          <a:noFill/>
        </p:spPr>
        <p:txBody>
          <a:bodyPr wrap="square" rtlCol="0" anchor="t">
            <a:spAutoFit/>
          </a:bodyPr>
          <a:p>
            <a:pPr algn="l"/>
            <a:r>
              <a:rPr lang="zh-CN" altLang="en-US" sz="3600" dirty="0">
                <a:solidFill>
                  <a:schemeClr val="tx1"/>
                </a:solidFill>
                <a:latin typeface="微软雅黑" panose="020B0503020204020204" pitchFamily="34" charset="-122"/>
                <a:ea typeface="微软雅黑" panose="020B0503020204020204" pitchFamily="34" charset="-122"/>
                <a:cs typeface="Square721 Cn BT" panose="020B0806030502060204" charset="0"/>
              </a:rPr>
              <a:t>Text B</a:t>
            </a:r>
            <a:endParaRPr lang="zh-CN" altLang="en-US" sz="3600" dirty="0">
              <a:solidFill>
                <a:schemeClr val="tx1"/>
              </a:solidFill>
              <a:latin typeface="微软雅黑" panose="020B0503020204020204" pitchFamily="34" charset="-122"/>
              <a:ea typeface="微软雅黑" panose="020B0503020204020204" pitchFamily="34" charset="-122"/>
              <a:cs typeface="Square721 Cn BT" panose="020B0806030502060204" charset="0"/>
            </a:endParaRPr>
          </a:p>
        </p:txBody>
      </p:sp>
      <p:sp>
        <p:nvSpPr>
          <p:cNvPr id="2" name="圆角矩形 1">
            <a:hlinkClick r:id="rId2" action="ppaction://hlinksldjump"/>
          </p:cNvPr>
          <p:cNvSpPr/>
          <p:nvPr userDrawn="1"/>
        </p:nvSpPr>
        <p:spPr>
          <a:xfrm>
            <a:off x="195180" y="6381115"/>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Home</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3" name="矩形 12"/>
          <p:cNvSpPr/>
          <p:nvPr userDrawn="1"/>
        </p:nvSpPr>
        <p:spPr>
          <a:xfrm>
            <a:off x="0" y="0"/>
            <a:ext cx="12209780" cy="474980"/>
          </a:xfrm>
          <a:prstGeom prst="rect">
            <a:avLst/>
          </a:prstGeom>
          <a:solidFill>
            <a:srgbClr val="FFA9A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userDrawn="1"/>
        </p:nvCxnSpPr>
        <p:spPr>
          <a:xfrm>
            <a:off x="1270" y="528320"/>
            <a:ext cx="12209145" cy="0"/>
          </a:xfrm>
          <a:prstGeom prst="line">
            <a:avLst/>
          </a:prstGeom>
          <a:ln w="25400">
            <a:solidFill>
              <a:srgbClr val="FFA9A9"/>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userDrawn="1"/>
        </p:nvSpPr>
        <p:spPr>
          <a:xfrm>
            <a:off x="554990" y="-85090"/>
            <a:ext cx="3387725" cy="645160"/>
          </a:xfrm>
          <a:prstGeom prst="rect">
            <a:avLst/>
          </a:prstGeom>
          <a:noFill/>
        </p:spPr>
        <p:txBody>
          <a:bodyPr wrap="square" rtlCol="0" anchor="t">
            <a:spAutoFit/>
          </a:bodyPr>
          <a:p>
            <a:pPr algn="l"/>
            <a:r>
              <a:rPr lang="zh-CN" altLang="en-US" sz="3600" dirty="0">
                <a:solidFill>
                  <a:schemeClr val="tx1"/>
                </a:solidFill>
                <a:latin typeface="微软雅黑" panose="020B0503020204020204" pitchFamily="34" charset="-122"/>
                <a:ea typeface="微软雅黑" panose="020B0503020204020204" pitchFamily="34" charset="-122"/>
                <a:cs typeface="Square721 Cn BT" panose="020B0806030502060204" charset="0"/>
              </a:rPr>
              <a:t>Case Study</a:t>
            </a:r>
            <a:endParaRPr lang="zh-CN" altLang="en-US" sz="3600" dirty="0">
              <a:solidFill>
                <a:schemeClr val="tx1"/>
              </a:solidFill>
              <a:latin typeface="微软雅黑" panose="020B0503020204020204" pitchFamily="34" charset="-122"/>
              <a:ea typeface="微软雅黑" panose="020B0503020204020204" pitchFamily="34" charset="-122"/>
              <a:cs typeface="Square721 Cn BT" panose="020B0806030502060204" charset="0"/>
            </a:endParaRPr>
          </a:p>
        </p:txBody>
      </p:sp>
      <p:sp>
        <p:nvSpPr>
          <p:cNvPr id="2" name="圆角矩形 1">
            <a:hlinkClick r:id="rId2" action="ppaction://hlinksldjump"/>
          </p:cNvPr>
          <p:cNvSpPr/>
          <p:nvPr userDrawn="1"/>
        </p:nvSpPr>
        <p:spPr>
          <a:xfrm>
            <a:off x="239630" y="633730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Home</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5" name="矩形 14"/>
          <p:cNvSpPr/>
          <p:nvPr userDrawn="1"/>
        </p:nvSpPr>
        <p:spPr>
          <a:xfrm>
            <a:off x="0" y="0"/>
            <a:ext cx="12209780" cy="474980"/>
          </a:xfrm>
          <a:prstGeom prst="rect">
            <a:avLst/>
          </a:prstGeom>
          <a:solidFill>
            <a:srgbClr val="FFA9A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6" name="直接连接符 15"/>
          <p:cNvCxnSpPr/>
          <p:nvPr userDrawn="1"/>
        </p:nvCxnSpPr>
        <p:spPr>
          <a:xfrm>
            <a:off x="1270" y="528320"/>
            <a:ext cx="12209145" cy="0"/>
          </a:xfrm>
          <a:prstGeom prst="line">
            <a:avLst/>
          </a:prstGeom>
          <a:ln w="25400">
            <a:solidFill>
              <a:srgbClr val="FFA9A9"/>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userDrawn="1"/>
        </p:nvSpPr>
        <p:spPr>
          <a:xfrm>
            <a:off x="554990" y="-85090"/>
            <a:ext cx="3387725" cy="645160"/>
          </a:xfrm>
          <a:prstGeom prst="rect">
            <a:avLst/>
          </a:prstGeom>
          <a:noFill/>
        </p:spPr>
        <p:txBody>
          <a:bodyPr wrap="square" rtlCol="0" anchor="t">
            <a:spAutoFit/>
          </a:bodyPr>
          <a:p>
            <a:pPr algn="l"/>
            <a:r>
              <a:rPr lang="zh-CN" altLang="en-US" sz="3600" dirty="0">
                <a:solidFill>
                  <a:schemeClr val="tx1"/>
                </a:solidFill>
                <a:latin typeface="微软雅黑" panose="020B0503020204020204" pitchFamily="34" charset="-122"/>
                <a:ea typeface="微软雅黑" panose="020B0503020204020204" pitchFamily="34" charset="-122"/>
                <a:cs typeface="Square721 Cn BT" panose="020B0806030502060204" charset="0"/>
              </a:rPr>
              <a:t>Writing</a:t>
            </a:r>
            <a:endParaRPr lang="zh-CN" altLang="en-US" sz="3600" dirty="0">
              <a:solidFill>
                <a:schemeClr val="tx1"/>
              </a:solidFill>
              <a:latin typeface="微软雅黑" panose="020B0503020204020204" pitchFamily="34" charset="-122"/>
              <a:ea typeface="微软雅黑" panose="020B0503020204020204" pitchFamily="34" charset="-122"/>
              <a:cs typeface="Square721 Cn BT" panose="020B0806030502060204" charset="0"/>
            </a:endParaRPr>
          </a:p>
        </p:txBody>
      </p:sp>
      <p:sp>
        <p:nvSpPr>
          <p:cNvPr id="11" name="圆角矩形 10">
            <a:hlinkClick r:id="rId2" action="ppaction://hlinksldjump"/>
          </p:cNvPr>
          <p:cNvSpPr/>
          <p:nvPr userDrawn="1"/>
        </p:nvSpPr>
        <p:spPr>
          <a:xfrm>
            <a:off x="239630" y="633730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Home</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标题幻灯片">
    <p:spTree>
      <p:nvGrpSpPr>
        <p:cNvPr id="1" name=""/>
        <p:cNvGrpSpPr/>
        <p:nvPr/>
      </p:nvGrpSpPr>
      <p:grpSpPr>
        <a:xfrm>
          <a:off x="0" y="0"/>
          <a:ext cx="0" cy="0"/>
          <a:chOff x="0" y="0"/>
          <a:chExt cx="0" cy="0"/>
        </a:xfrm>
      </p:grpSpPr>
      <p:sp>
        <p:nvSpPr>
          <p:cNvPr id="15" name="矩形 14"/>
          <p:cNvSpPr/>
          <p:nvPr userDrawn="1"/>
        </p:nvSpPr>
        <p:spPr>
          <a:xfrm>
            <a:off x="0" y="0"/>
            <a:ext cx="12209780" cy="474980"/>
          </a:xfrm>
          <a:prstGeom prst="rect">
            <a:avLst/>
          </a:prstGeom>
          <a:solidFill>
            <a:srgbClr val="FFA9A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6" name="直接连接符 15"/>
          <p:cNvCxnSpPr/>
          <p:nvPr userDrawn="1"/>
        </p:nvCxnSpPr>
        <p:spPr>
          <a:xfrm>
            <a:off x="1270" y="528320"/>
            <a:ext cx="12209145" cy="0"/>
          </a:xfrm>
          <a:prstGeom prst="line">
            <a:avLst/>
          </a:prstGeom>
          <a:ln w="25400">
            <a:solidFill>
              <a:srgbClr val="FFA9A9"/>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userDrawn="1"/>
        </p:nvSpPr>
        <p:spPr>
          <a:xfrm>
            <a:off x="554990" y="-85090"/>
            <a:ext cx="2570480" cy="645160"/>
          </a:xfrm>
          <a:prstGeom prst="rect">
            <a:avLst/>
          </a:prstGeom>
          <a:noFill/>
        </p:spPr>
        <p:txBody>
          <a:bodyPr wrap="square" rtlCol="0" anchor="t">
            <a:spAutoFit/>
          </a:bodyPr>
          <a:p>
            <a:pPr algn="l"/>
            <a:r>
              <a:rPr lang="zh-CN" altLang="en-US" sz="3600" dirty="0">
                <a:solidFill>
                  <a:schemeClr val="tx1"/>
                </a:solidFill>
                <a:latin typeface="微软雅黑" panose="020B0503020204020204" pitchFamily="34" charset="-122"/>
                <a:ea typeface="微软雅黑" panose="020B0503020204020204" pitchFamily="34" charset="-122"/>
                <a:cs typeface="Square721 Cn BT" panose="020B0806030502060204" charset="0"/>
              </a:rPr>
              <a:t>Project</a:t>
            </a:r>
            <a:endParaRPr lang="zh-CN" altLang="en-US" sz="3600" dirty="0">
              <a:solidFill>
                <a:schemeClr val="tx1"/>
              </a:solidFill>
              <a:latin typeface="微软雅黑" panose="020B0503020204020204" pitchFamily="34" charset="-122"/>
              <a:ea typeface="微软雅黑" panose="020B0503020204020204" pitchFamily="34" charset="-122"/>
              <a:cs typeface="Square721 Cn BT" panose="020B0806030502060204" charset="0"/>
            </a:endParaRPr>
          </a:p>
        </p:txBody>
      </p:sp>
      <p:sp>
        <p:nvSpPr>
          <p:cNvPr id="11" name="圆角矩形 10">
            <a:hlinkClick r:id="rId2" action="ppaction://hlinksldjump"/>
          </p:cNvPr>
          <p:cNvSpPr/>
          <p:nvPr userDrawn="1"/>
        </p:nvSpPr>
        <p:spPr>
          <a:xfrm>
            <a:off x="239630" y="633730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Home</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3"/>
          <p:cNvSpPr/>
          <p:nvPr userDrawn="1"/>
        </p:nvSpPr>
        <p:spPr>
          <a:xfrm>
            <a:off x="1270" y="0"/>
            <a:ext cx="12209780" cy="474980"/>
          </a:xfrm>
          <a:prstGeom prst="rect">
            <a:avLst/>
          </a:prstGeom>
          <a:solidFill>
            <a:srgbClr val="FFA9A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 name="直接连接符 2"/>
          <p:cNvCxnSpPr/>
          <p:nvPr userDrawn="1"/>
        </p:nvCxnSpPr>
        <p:spPr>
          <a:xfrm>
            <a:off x="1270" y="528320"/>
            <a:ext cx="12209145" cy="0"/>
          </a:xfrm>
          <a:prstGeom prst="line">
            <a:avLst/>
          </a:prstGeom>
          <a:ln w="25400">
            <a:solidFill>
              <a:srgbClr val="FFA9A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图片 3" descr="图片1"/>
          <p:cNvPicPr>
            <a:picLocks noChangeAspect="1"/>
          </p:cNvPicPr>
          <p:nvPr userDrawn="1"/>
        </p:nvPicPr>
        <p:blipFill>
          <a:blip r:embed="rId2"/>
          <a:stretch>
            <a:fillRect/>
          </a:stretch>
        </p:blipFill>
        <p:spPr>
          <a:xfrm>
            <a:off x="-635" y="0"/>
            <a:ext cx="12176125" cy="688022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8.xml"/><Relationship Id="rId2" Type="http://schemas.microsoft.com/office/2007/relationships/media" Target="../media/media1.mp4"/><Relationship Id="rId1" Type="http://schemas.openxmlformats.org/officeDocument/2006/relationships/video" Target="../media/media1.mp4"/></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slide" Target="slide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slide" Target="slide3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slide" Target="slide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slide" Target="slide31.xml"/></Relationships>
</file>

<file path=ppt/slides/_rels/slide25.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slide" Target="slide33.xml"/><Relationship Id="rId14" Type="http://schemas.openxmlformats.org/officeDocument/2006/relationships/notesSlide" Target="../notesSlides/notesSlide23.xml"/><Relationship Id="rId13" Type="http://schemas.openxmlformats.org/officeDocument/2006/relationships/slideLayout" Target="../slideLayouts/slideLayout2.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 Target="slide32.xml"/></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2.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slide" Target="slide36.xml"/><Relationship Id="rId2" Type="http://schemas.openxmlformats.org/officeDocument/2006/relationships/slide" Target="slide35.xml"/><Relationship Id="rId1" Type="http://schemas.openxmlformats.org/officeDocument/2006/relationships/slide" Target="slide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28.xml"/><Relationship Id="rId6" Type="http://schemas.openxmlformats.org/officeDocument/2006/relationships/slideLayout" Target="../slideLayouts/slideLayout2.xml"/><Relationship Id="rId5" Type="http://schemas.openxmlformats.org/officeDocument/2006/relationships/slide" Target="slide39.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slide" Target="slide2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slide" Target="slide2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slide" Target="slide2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slide" Target="slide2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slide" Target="slide2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slide" Target="slide2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slide" Target="slide2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slide" Target="slide2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slide" Target="slide19.xml"/></Relationships>
</file>

<file path=ppt/slides/_rels/slide4.xml.rels><?xml version="1.0" encoding="UTF-8" standalone="yes"?>
<Relationships xmlns="http://schemas.openxmlformats.org/package/2006/relationships"><Relationship Id="rId9" Type="http://schemas.openxmlformats.org/officeDocument/2006/relationships/slide" Target="slide50.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slide" Target="slide4.xml"/><Relationship Id="rId5" Type="http://schemas.openxmlformats.org/officeDocument/2006/relationships/slide" Target="slide19.xml"/><Relationship Id="rId4" Type="http://schemas.openxmlformats.org/officeDocument/2006/relationships/tags" Target="../tags/tag3.xml"/><Relationship Id="rId3" Type="http://schemas.openxmlformats.org/officeDocument/2006/relationships/slide" Target="slide5.xml"/><Relationship Id="rId25" Type="http://schemas.openxmlformats.org/officeDocument/2006/relationships/notesSlide" Target="../notesSlides/notesSlide2.xml"/><Relationship Id="rId24" Type="http://schemas.openxmlformats.org/officeDocument/2006/relationships/slideLayout" Target="../slideLayouts/slideLayout1.xml"/><Relationship Id="rId23" Type="http://schemas.openxmlformats.org/officeDocument/2006/relationships/tags" Target="../tags/tag15.xml"/><Relationship Id="rId22" Type="http://schemas.openxmlformats.org/officeDocument/2006/relationships/tags" Target="../tags/tag14.xml"/><Relationship Id="rId21" Type="http://schemas.openxmlformats.org/officeDocument/2006/relationships/tags" Target="../tags/tag13.xml"/><Relationship Id="rId20" Type="http://schemas.openxmlformats.org/officeDocument/2006/relationships/slide" Target="slide85.xml"/><Relationship Id="rId2" Type="http://schemas.openxmlformats.org/officeDocument/2006/relationships/tags" Target="../tags/tag2.xml"/><Relationship Id="rId19" Type="http://schemas.openxmlformats.org/officeDocument/2006/relationships/tags" Target="../tags/tag12.xml"/><Relationship Id="rId18" Type="http://schemas.openxmlformats.org/officeDocument/2006/relationships/tags" Target="../tags/tag11.xml"/><Relationship Id="rId17" Type="http://schemas.openxmlformats.org/officeDocument/2006/relationships/tags" Target="../tags/tag10.xml"/><Relationship Id="rId16" Type="http://schemas.openxmlformats.org/officeDocument/2006/relationships/slide" Target="slide84.xml"/><Relationship Id="rId15" Type="http://schemas.openxmlformats.org/officeDocument/2006/relationships/tags" Target="../tags/tag9.xml"/><Relationship Id="rId14" Type="http://schemas.openxmlformats.org/officeDocument/2006/relationships/tags" Target="../tags/tag8.xml"/><Relationship Id="rId13" Type="http://schemas.openxmlformats.org/officeDocument/2006/relationships/slide" Target="slide68.xml"/><Relationship Id="rId12" Type="http://schemas.openxmlformats.org/officeDocument/2006/relationships/tags" Target="../tags/tag7.xml"/><Relationship Id="rId11" Type="http://schemas.openxmlformats.org/officeDocument/2006/relationships/slide" Target="slide1.xml"/><Relationship Id="rId10" Type="http://schemas.openxmlformats.org/officeDocument/2006/relationships/tags" Target="../tags/tag6.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slide" Target="slide1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slide" Target="slide19.xml"/></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xml"/><Relationship Id="rId2" Type="http://schemas.openxmlformats.org/officeDocument/2006/relationships/slide" Target="slide19.xml"/><Relationship Id="rId1" Type="http://schemas.openxmlformats.org/officeDocument/2006/relationships/tags" Target="../tags/tag41.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slide" Target="slide19.xml"/><Relationship Id="rId1" Type="http://schemas.openxmlformats.org/officeDocument/2006/relationships/tags" Target="../tags/tag4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slide" Target="slide19.xml"/></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2.xml"/><Relationship Id="rId2" Type="http://schemas.openxmlformats.org/officeDocument/2006/relationships/slide" Target="slide19.xml"/><Relationship Id="rId1" Type="http://schemas.openxmlformats.org/officeDocument/2006/relationships/tags" Target="../tags/tag4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slide" Target="slide19.xml"/></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slideLayout" Target="../slideLayouts/slideLayout2.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 Target="slide19.xml"/></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2.xml"/><Relationship Id="rId2" Type="http://schemas.openxmlformats.org/officeDocument/2006/relationships/slide" Target="slide19.xml"/><Relationship Id="rId1" Type="http://schemas.openxmlformats.org/officeDocument/2006/relationships/slide" Target="slide4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slide" Target="slide48.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9.xml"/><Relationship Id="rId4" Type="http://schemas.openxmlformats.org/officeDocument/2006/relationships/slide" Target="slide8.xml"/><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tags" Target="../tags/tag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slide" Target="slide5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6" Type="http://schemas.openxmlformats.org/officeDocument/2006/relationships/notesSlide" Target="../notesSlides/notesSlide52.xml"/><Relationship Id="rId5" Type="http://schemas.openxmlformats.org/officeDocument/2006/relationships/slideLayout" Target="../slideLayouts/slideLayout3.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slide" Target="slide58.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slide" Target="slide5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slide" Target="slide50.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slide" Target="slide5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slide" Target="slide5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slide" Target="slide50.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slide" Target="slide50.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slide" Target="slide50.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xml"/><Relationship Id="rId1" Type="http://schemas.openxmlformats.org/officeDocument/2006/relationships/slide" Target="slide50.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xml"/><Relationship Id="rId1" Type="http://schemas.openxmlformats.org/officeDocument/2006/relationships/slide" Target="slide50.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slide" Target="slide50.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3.xml"/><Relationship Id="rId1" Type="http://schemas.openxmlformats.org/officeDocument/2006/relationships/slide" Target="slide5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4" Type="http://schemas.openxmlformats.org/officeDocument/2006/relationships/notesSlide" Target="../notesSlides/notesSlide76.xml"/><Relationship Id="rId3" Type="http://schemas.openxmlformats.org/officeDocument/2006/relationships/slideLayout" Target="../slideLayouts/slideLayout4.xml"/><Relationship Id="rId2" Type="http://schemas.openxmlformats.org/officeDocument/2006/relationships/tags" Target="../tags/tag50.xml"/><Relationship Id="rId1" Type="http://schemas.openxmlformats.org/officeDocument/2006/relationships/slide" Target="slide68.xml"/></Relationships>
</file>

<file path=ppt/slides/_rels/slide79.xml.rels><?xml version="1.0" encoding="UTF-8" standalone="yes"?>
<Relationships xmlns="http://schemas.openxmlformats.org/package/2006/relationships"><Relationship Id="rId4" Type="http://schemas.openxmlformats.org/officeDocument/2006/relationships/notesSlide" Target="../notesSlides/notesSlide77.xml"/><Relationship Id="rId3" Type="http://schemas.openxmlformats.org/officeDocument/2006/relationships/slideLayout" Target="../slideLayouts/slideLayout4.xml"/><Relationship Id="rId2" Type="http://schemas.openxmlformats.org/officeDocument/2006/relationships/tags" Target="../tags/tag51.xml"/><Relationship Id="rId1" Type="http://schemas.openxmlformats.org/officeDocument/2006/relationships/slide" Target="slide6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80.xml.rels><?xml version="1.0" encoding="UTF-8" standalone="yes"?>
<Relationships xmlns="http://schemas.openxmlformats.org/package/2006/relationships"><Relationship Id="rId4" Type="http://schemas.openxmlformats.org/officeDocument/2006/relationships/notesSlide" Target="../notesSlides/notesSlide78.xml"/><Relationship Id="rId3" Type="http://schemas.openxmlformats.org/officeDocument/2006/relationships/slideLayout" Target="../slideLayouts/slideLayout4.xml"/><Relationship Id="rId2" Type="http://schemas.openxmlformats.org/officeDocument/2006/relationships/tags" Target="../tags/tag52.xml"/><Relationship Id="rId1" Type="http://schemas.openxmlformats.org/officeDocument/2006/relationships/slide" Target="slide68.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4.xml"/><Relationship Id="rId1" Type="http://schemas.openxmlformats.org/officeDocument/2006/relationships/slide" Target="slide68.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slide" Target="slide68.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4.xml"/><Relationship Id="rId1" Type="http://schemas.openxmlformats.org/officeDocument/2006/relationships/slide" Target="slide6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slide" Target="slide85.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slide" Target="slide8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739130" y="620395"/>
            <a:ext cx="5099685" cy="1322070"/>
          </a:xfrm>
          <a:prstGeom prst="rect">
            <a:avLst/>
          </a:prstGeom>
          <a:noFill/>
        </p:spPr>
        <p:txBody>
          <a:bodyPr wrap="square" rtlCol="0">
            <a:spAutoFit/>
          </a:bodyPr>
          <a:p>
            <a:pPr algn="dist"/>
            <a:r>
              <a:rPr lang="zh-CN" altLang="en-US" sz="8000" b="1" dirty="0">
                <a:solidFill>
                  <a:schemeClr val="tx1">
                    <a:lumMod val="75000"/>
                    <a:lumOff val="25000"/>
                  </a:schemeClr>
                </a:solidFill>
                <a:latin typeface="微软雅黑" panose="020B0503020204020204" pitchFamily="34" charset="-122"/>
                <a:ea typeface="微软雅黑" panose="020B0503020204020204" pitchFamily="34" charset="-122"/>
              </a:rPr>
              <a:t>财经英语</a:t>
            </a:r>
            <a:endParaRPr lang="zh-CN" altLang="en-US" sz="8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027420" y="2060575"/>
            <a:ext cx="3207385" cy="1938020"/>
          </a:xfrm>
          <a:prstGeom prst="rect">
            <a:avLst/>
          </a:prstGeom>
          <a:noFill/>
        </p:spPr>
        <p:txBody>
          <a:bodyPr wrap="square" rtlCol="0">
            <a:spAutoFit/>
          </a:bodyPr>
          <a:p>
            <a:pPr algn="just" fontAlgn="auto"/>
            <a:r>
              <a:rPr lang="en-US" altLang="zh-CN" sz="4000" b="1" spc="-100" dirty="0">
                <a:solidFill>
                  <a:schemeClr val="tx1">
                    <a:lumMod val="75000"/>
                    <a:lumOff val="25000"/>
                  </a:schemeClr>
                </a:solidFill>
                <a:latin typeface="Times New Roman" panose="02020603050405020304" charset="0"/>
                <a:ea typeface="字体视界-一风尚黑体" panose="02000500000000000000" pitchFamily="2" charset="-122"/>
                <a:cs typeface="Times New Roman" panose="02020603050405020304" charset="0"/>
              </a:rPr>
              <a:t>English for</a:t>
            </a:r>
            <a:endParaRPr lang="en-US" altLang="zh-CN" sz="4000" b="1" spc="-100" dirty="0">
              <a:solidFill>
                <a:schemeClr val="tx1">
                  <a:lumMod val="75000"/>
                  <a:lumOff val="25000"/>
                </a:schemeClr>
              </a:solidFill>
              <a:latin typeface="Times New Roman" panose="02020603050405020304" charset="0"/>
              <a:ea typeface="字体视界-一风尚黑体" panose="02000500000000000000" pitchFamily="2" charset="-122"/>
              <a:cs typeface="Times New Roman" panose="02020603050405020304" charset="0"/>
            </a:endParaRPr>
          </a:p>
          <a:p>
            <a:pPr algn="just" fontAlgn="auto"/>
            <a:r>
              <a:rPr lang="en-US" altLang="zh-CN" sz="4000" b="1" spc="-100" dirty="0">
                <a:solidFill>
                  <a:schemeClr val="tx1">
                    <a:lumMod val="75000"/>
                    <a:lumOff val="25000"/>
                  </a:schemeClr>
                </a:solidFill>
                <a:latin typeface="Times New Roman" panose="02020603050405020304" charset="0"/>
                <a:ea typeface="字体视界-一风尚黑体" panose="02000500000000000000" pitchFamily="2" charset="-122"/>
                <a:cs typeface="Times New Roman" panose="02020603050405020304" charset="0"/>
              </a:rPr>
              <a:t>Finance </a:t>
            </a:r>
            <a:r>
              <a:rPr lang="zh-CN" altLang="en-US" sz="4000">
                <a:solidFill>
                  <a:schemeClr val="tx1">
                    <a:lumMod val="75000"/>
                    <a:lumOff val="25000"/>
                  </a:schemeClr>
                </a:solidFill>
                <a:latin typeface="Times New Roman" panose="02020603050405020304" charset="0"/>
                <a:cs typeface="Times New Roman" panose="02020603050405020304" charset="0"/>
                <a:sym typeface="+mn-ea"/>
              </a:rPr>
              <a:t>&amp;</a:t>
            </a:r>
            <a:endParaRPr lang="zh-CN" altLang="en-US" sz="4000">
              <a:solidFill>
                <a:schemeClr val="tx1">
                  <a:lumMod val="75000"/>
                  <a:lumOff val="25000"/>
                </a:schemeClr>
              </a:solidFill>
              <a:latin typeface="Times New Roman" panose="02020603050405020304" charset="0"/>
              <a:cs typeface="Times New Roman" panose="02020603050405020304" charset="0"/>
              <a:sym typeface="+mn-ea"/>
            </a:endParaRPr>
          </a:p>
          <a:p>
            <a:pPr algn="just" fontAlgn="auto"/>
            <a:r>
              <a:rPr lang="en-US" altLang="zh-CN" sz="4000" b="1" spc="-100" dirty="0">
                <a:solidFill>
                  <a:schemeClr val="tx1">
                    <a:lumMod val="75000"/>
                    <a:lumOff val="25000"/>
                  </a:schemeClr>
                </a:solidFill>
                <a:latin typeface="Times New Roman" panose="02020603050405020304" charset="0"/>
                <a:ea typeface="字体视界-一风尚黑体" panose="02000500000000000000" pitchFamily="2" charset="-122"/>
                <a:cs typeface="Times New Roman" panose="02020603050405020304" charset="0"/>
                <a:sym typeface="+mn-ea"/>
              </a:rPr>
              <a:t>Economics</a:t>
            </a:r>
            <a:endParaRPr lang="en-US" altLang="zh-CN" sz="4000" b="1" spc="-100" dirty="0">
              <a:solidFill>
                <a:schemeClr val="tx1">
                  <a:lumMod val="75000"/>
                  <a:lumOff val="25000"/>
                </a:schemeClr>
              </a:solidFill>
              <a:latin typeface="Times New Roman" panose="02020603050405020304" charset="0"/>
              <a:ea typeface="字体视界-一风尚黑体" panose="02000500000000000000" pitchFamily="2" charset="-122"/>
              <a:cs typeface="Times New Roman" panose="02020603050405020304" charset="0"/>
              <a:sym typeface="+mn-ea"/>
            </a:endParaRPr>
          </a:p>
        </p:txBody>
      </p:sp>
      <p:grpSp>
        <p:nvGrpSpPr>
          <p:cNvPr id="46" name="组合 45"/>
          <p:cNvGrpSpPr/>
          <p:nvPr/>
        </p:nvGrpSpPr>
        <p:grpSpPr>
          <a:xfrm>
            <a:off x="1808480" y="1340485"/>
            <a:ext cx="1539240" cy="1445260"/>
            <a:chOff x="2848" y="2111"/>
            <a:chExt cx="2424" cy="2276"/>
          </a:xfrm>
        </p:grpSpPr>
        <p:sp>
          <p:nvSpPr>
            <p:cNvPr id="25" name="椭圆 24"/>
            <p:cNvSpPr/>
            <p:nvPr/>
          </p:nvSpPr>
          <p:spPr>
            <a:xfrm>
              <a:off x="2936" y="2111"/>
              <a:ext cx="2247" cy="2276"/>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2848" y="2979"/>
              <a:ext cx="2424" cy="725"/>
            </a:xfrm>
            <a:prstGeom prst="rect">
              <a:avLst/>
            </a:prstGeom>
            <a:noFill/>
          </p:spPr>
          <p:txBody>
            <a:bodyPr wrap="square" rtlCol="0">
              <a:spAutoFit/>
            </a:bodyPr>
            <a:p>
              <a:pPr algn="ctr"/>
              <a:r>
                <a:rPr lang="zh-CN" altLang="zh-CN" sz="2400" b="1">
                  <a:latin typeface="微软雅黑" panose="020B0503020204020204" pitchFamily="34" charset="-122"/>
                  <a:ea typeface="微软雅黑" panose="020B0503020204020204" pitchFamily="34" charset="-122"/>
                </a:rPr>
                <a:t>预算</a:t>
              </a:r>
              <a:endParaRPr lang="zh-CN" altLang="zh-CN" sz="2400" b="1">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3306445" y="404495"/>
            <a:ext cx="1539240" cy="1445260"/>
            <a:chOff x="5207" y="637"/>
            <a:chExt cx="2424" cy="2276"/>
          </a:xfrm>
        </p:grpSpPr>
        <p:sp>
          <p:nvSpPr>
            <p:cNvPr id="26" name="椭圆 25"/>
            <p:cNvSpPr/>
            <p:nvPr/>
          </p:nvSpPr>
          <p:spPr>
            <a:xfrm>
              <a:off x="5296" y="637"/>
              <a:ext cx="2247" cy="2276"/>
            </a:xfrm>
            <a:prstGeom prst="ellipse">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32"/>
            <p:cNvSpPr txBox="1"/>
            <p:nvPr/>
          </p:nvSpPr>
          <p:spPr>
            <a:xfrm>
              <a:off x="5207" y="1354"/>
              <a:ext cx="2424" cy="725"/>
            </a:xfrm>
            <a:prstGeom prst="rect">
              <a:avLst/>
            </a:prstGeom>
            <a:noFill/>
          </p:spPr>
          <p:txBody>
            <a:bodyPr wrap="square" rtlCol="0">
              <a:spAutoFit/>
            </a:bodyPr>
            <a:p>
              <a:pPr algn="ctr"/>
              <a:r>
                <a:rPr lang="zh-CN" altLang="zh-CN" sz="2400" b="1">
                  <a:latin typeface="微软雅黑" panose="020B0503020204020204" pitchFamily="34" charset="-122"/>
                  <a:ea typeface="微软雅黑" panose="020B0503020204020204" pitchFamily="34" charset="-122"/>
                </a:rPr>
                <a:t>定价策略</a:t>
              </a:r>
              <a:endParaRPr lang="zh-CN" altLang="zh-CN" sz="2400" b="1">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593215" y="3500755"/>
            <a:ext cx="1539240" cy="1445260"/>
            <a:chOff x="2509" y="5513"/>
            <a:chExt cx="2424" cy="2276"/>
          </a:xfrm>
        </p:grpSpPr>
        <p:sp>
          <p:nvSpPr>
            <p:cNvPr id="28" name="椭圆 27"/>
            <p:cNvSpPr/>
            <p:nvPr/>
          </p:nvSpPr>
          <p:spPr>
            <a:xfrm>
              <a:off x="2597" y="5513"/>
              <a:ext cx="2247" cy="2276"/>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文本框 33"/>
            <p:cNvSpPr txBox="1"/>
            <p:nvPr/>
          </p:nvSpPr>
          <p:spPr>
            <a:xfrm>
              <a:off x="2509" y="6307"/>
              <a:ext cx="2424" cy="725"/>
            </a:xfrm>
            <a:prstGeom prst="rect">
              <a:avLst/>
            </a:prstGeom>
            <a:noFill/>
          </p:spPr>
          <p:txBody>
            <a:bodyPr wrap="square" rtlCol="0">
              <a:spAutoFit/>
            </a:bodyPr>
            <a:p>
              <a:pPr algn="ctr"/>
              <a:r>
                <a:rPr lang="zh-CN" altLang="zh-CN" sz="2400" b="1">
                  <a:latin typeface="微软雅黑" panose="020B0503020204020204" pitchFamily="34" charset="-122"/>
                  <a:ea typeface="微软雅黑" panose="020B0503020204020204" pitchFamily="34" charset="-122"/>
                </a:rPr>
                <a:t>员工激励</a:t>
              </a:r>
              <a:endParaRPr lang="zh-CN" altLang="zh-CN" sz="2400" b="1">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3219450" y="2420620"/>
            <a:ext cx="1539240" cy="1445260"/>
            <a:chOff x="5070" y="3812"/>
            <a:chExt cx="2424" cy="2276"/>
          </a:xfrm>
        </p:grpSpPr>
        <p:sp>
          <p:nvSpPr>
            <p:cNvPr id="27" name="椭圆 26"/>
            <p:cNvSpPr/>
            <p:nvPr/>
          </p:nvSpPr>
          <p:spPr>
            <a:xfrm>
              <a:off x="5183" y="3812"/>
              <a:ext cx="2247" cy="2276"/>
            </a:xfrm>
            <a:prstGeom prst="ellipse">
              <a:avLst/>
            </a:prstGeom>
            <a:solidFill>
              <a:srgbClr val="BAD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文本框 34"/>
            <p:cNvSpPr txBox="1"/>
            <p:nvPr/>
          </p:nvSpPr>
          <p:spPr>
            <a:xfrm>
              <a:off x="5070" y="4604"/>
              <a:ext cx="2424" cy="725"/>
            </a:xfrm>
            <a:prstGeom prst="rect">
              <a:avLst/>
            </a:prstGeom>
            <a:noFill/>
          </p:spPr>
          <p:txBody>
            <a:bodyPr wrap="square" rtlCol="0">
              <a:spAutoFit/>
            </a:bodyPr>
            <a:p>
              <a:pPr algn="ctr"/>
              <a:r>
                <a:rPr lang="zh-CN" altLang="zh-CN" sz="2400" b="1">
                  <a:latin typeface="微软雅黑" panose="020B0503020204020204" pitchFamily="34" charset="-122"/>
                  <a:ea typeface="微软雅黑" panose="020B0503020204020204" pitchFamily="34" charset="-122"/>
                </a:rPr>
                <a:t>市场经销</a:t>
              </a:r>
              <a:endParaRPr lang="zh-CN" altLang="zh-CN" sz="2400" b="1">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4947285" y="5300980"/>
            <a:ext cx="1426210" cy="1445260"/>
            <a:chOff x="8131" y="7781"/>
            <a:chExt cx="2246" cy="2276"/>
          </a:xfrm>
        </p:grpSpPr>
        <p:sp>
          <p:nvSpPr>
            <p:cNvPr id="37" name="椭圆 36"/>
            <p:cNvSpPr/>
            <p:nvPr/>
          </p:nvSpPr>
          <p:spPr>
            <a:xfrm>
              <a:off x="8131" y="7781"/>
              <a:ext cx="2247" cy="2276"/>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文本框 37"/>
            <p:cNvSpPr txBox="1"/>
            <p:nvPr/>
          </p:nvSpPr>
          <p:spPr>
            <a:xfrm>
              <a:off x="8317" y="8557"/>
              <a:ext cx="1876" cy="725"/>
            </a:xfrm>
            <a:prstGeom prst="rect">
              <a:avLst/>
            </a:prstGeom>
            <a:noFill/>
          </p:spPr>
          <p:txBody>
            <a:bodyPr wrap="square" rtlCol="0">
              <a:spAutoFit/>
            </a:bodyPr>
            <a:p>
              <a:pPr algn="ctr"/>
              <a:r>
                <a:rPr lang="zh-CN" altLang="zh-CN" sz="2400" b="1">
                  <a:latin typeface="微软雅黑" panose="020B0503020204020204" pitchFamily="34" charset="-122"/>
                  <a:ea typeface="微软雅黑" panose="020B0503020204020204" pitchFamily="34" charset="-122"/>
                </a:rPr>
                <a:t>会计</a:t>
              </a:r>
              <a:endParaRPr lang="zh-CN" altLang="zh-CN" sz="2400" b="1">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3131820" y="4592955"/>
            <a:ext cx="1539240" cy="1445260"/>
            <a:chOff x="4932" y="7233"/>
            <a:chExt cx="2424" cy="2276"/>
          </a:xfrm>
        </p:grpSpPr>
        <p:sp>
          <p:nvSpPr>
            <p:cNvPr id="30" name="椭圆 29"/>
            <p:cNvSpPr/>
            <p:nvPr/>
          </p:nvSpPr>
          <p:spPr>
            <a:xfrm>
              <a:off x="5070" y="7233"/>
              <a:ext cx="2247" cy="2276"/>
            </a:xfrm>
            <a:prstGeom prst="ellipse">
              <a:avLst/>
            </a:prstGeom>
            <a:solidFill>
              <a:srgbClr val="CFC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文本框 35"/>
            <p:cNvSpPr txBox="1"/>
            <p:nvPr/>
          </p:nvSpPr>
          <p:spPr>
            <a:xfrm>
              <a:off x="4932" y="8008"/>
              <a:ext cx="2424" cy="725"/>
            </a:xfrm>
            <a:prstGeom prst="rect">
              <a:avLst/>
            </a:prstGeom>
            <a:noFill/>
          </p:spPr>
          <p:txBody>
            <a:bodyPr wrap="square" rtlCol="0">
              <a:spAutoFit/>
            </a:bodyPr>
            <a:p>
              <a:pPr algn="ctr"/>
              <a:r>
                <a:rPr lang="zh-CN" altLang="zh-CN" sz="2400" b="1">
                  <a:latin typeface="微软雅黑" panose="020B0503020204020204" pitchFamily="34" charset="-122"/>
                  <a:ea typeface="微软雅黑" panose="020B0503020204020204" pitchFamily="34" charset="-122"/>
                </a:rPr>
                <a:t>品牌故事</a:t>
              </a:r>
              <a:endParaRPr lang="zh-CN" altLang="zh-CN" sz="2400" b="1">
                <a:latin typeface="微软雅黑" panose="020B0503020204020204" pitchFamily="34" charset="-122"/>
                <a:ea typeface="微软雅黑" panose="020B0503020204020204" pitchFamily="34" charset="-122"/>
              </a:endParaRPr>
            </a:p>
          </p:txBody>
        </p:sp>
      </p:grpSp>
      <p:sp>
        <p:nvSpPr>
          <p:cNvPr id="44" name="文本框 43"/>
          <p:cNvSpPr txBox="1"/>
          <p:nvPr/>
        </p:nvSpPr>
        <p:spPr>
          <a:xfrm>
            <a:off x="7827645" y="4963795"/>
            <a:ext cx="4124325" cy="829945"/>
          </a:xfrm>
          <a:prstGeom prst="rect">
            <a:avLst/>
          </a:prstGeom>
          <a:solidFill>
            <a:srgbClr val="FF9B9B"/>
          </a:solidFill>
        </p:spPr>
        <p:txBody>
          <a:bodyPr wrap="square" rtlCol="0" anchor="t">
            <a:spAutoFit/>
          </a:bodyPr>
          <a:p>
            <a:pPr algn="ctr" fontAlgn="auto">
              <a:lnSpc>
                <a:spcPct val="150000"/>
              </a:lnSpc>
            </a:pPr>
            <a:r>
              <a:rPr sz="3200" b="1">
                <a:latin typeface="微软雅黑" panose="020B0503020204020204" pitchFamily="34" charset="-122"/>
                <a:ea typeface="微软雅黑" panose="020B0503020204020204" pitchFamily="34" charset="-122"/>
                <a:cs typeface="微软雅黑" panose="020B0503020204020204" pitchFamily="34" charset="-122"/>
              </a:rPr>
              <a:t>主 编 </a:t>
            </a:r>
            <a:r>
              <a:rPr lang="en-US" sz="3200" b="1">
                <a:latin typeface="微软雅黑" panose="020B0503020204020204" pitchFamily="34" charset="-122"/>
                <a:ea typeface="微软雅黑" panose="020B0503020204020204" pitchFamily="34" charset="-122"/>
                <a:cs typeface="微软雅黑" panose="020B0503020204020204" pitchFamily="34" charset="-122"/>
              </a:rPr>
              <a:t>  </a:t>
            </a:r>
            <a:r>
              <a:rPr sz="3200" b="1">
                <a:latin typeface="微软雅黑" panose="020B0503020204020204" pitchFamily="34" charset="-122"/>
                <a:ea typeface="微软雅黑" panose="020B0503020204020204" pitchFamily="34" charset="-122"/>
                <a:cs typeface="微软雅黑" panose="020B0503020204020204" pitchFamily="34" charset="-122"/>
              </a:rPr>
              <a:t>陈冬纯 </a:t>
            </a:r>
            <a:r>
              <a:rPr lang="en-US" sz="3200" b="1">
                <a:latin typeface="微软雅黑" panose="020B0503020204020204" pitchFamily="34" charset="-122"/>
                <a:ea typeface="微软雅黑" panose="020B0503020204020204" pitchFamily="34" charset="-122"/>
                <a:cs typeface="微软雅黑" panose="020B0503020204020204" pitchFamily="34" charset="-122"/>
              </a:rPr>
              <a:t>  </a:t>
            </a:r>
            <a:r>
              <a:rPr sz="3200" b="1">
                <a:latin typeface="微软雅黑" panose="020B0503020204020204" pitchFamily="34" charset="-122"/>
                <a:ea typeface="微软雅黑" panose="020B0503020204020204" pitchFamily="34" charset="-122"/>
                <a:cs typeface="微软雅黑" panose="020B0503020204020204" pitchFamily="34" charset="-122"/>
              </a:rPr>
              <a:t>武 敏</a:t>
            </a:r>
            <a:endParaRPr sz="32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750"/>
                                        <p:tgtEl>
                                          <p:spTgt spid="11"/>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blinds(horizontal)">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4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矩形 34"/>
          <p:cNvSpPr/>
          <p:nvPr/>
        </p:nvSpPr>
        <p:spPr>
          <a:xfrm>
            <a:off x="554355" y="1125220"/>
            <a:ext cx="10933430" cy="368173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marL="0" indent="0" algn="just" eaLnBrk="1" fontAlgn="auto" latinLnBrk="0" hangingPunct="1">
              <a:lnSpc>
                <a:spcPts val="2800"/>
              </a:lnSpc>
              <a:buNone/>
            </a:pPr>
            <a:r>
              <a:rPr lang="zh-CN" altLang="en-US" sz="2800" dirty="0">
                <a:solidFill>
                  <a:srgbClr val="C00000"/>
                </a:solidFill>
                <a:latin typeface="Times New Roman" panose="02020603050405020304" charset="0"/>
                <a:cs typeface="Times New Roman" panose="02020603050405020304" charset="0"/>
                <a:sym typeface="+mn-ea"/>
              </a:rPr>
              <a:t>leadership—Demonstrated by a conscious effort to set a positive example of ethical behavior, leadership is a commitment to excellence through ethical decision-making. Businesses and business executives maintain their leads by constantly improving operational efficiency, worker satisfaction and customer approval.</a:t>
            </a:r>
            <a:endParaRPr lang="zh-CN" altLang="en-US" sz="2800" dirty="0">
              <a:solidFill>
                <a:srgbClr val="C00000"/>
              </a:solidFill>
              <a:latin typeface="Times New Roman" panose="02020603050405020304" charset="0"/>
              <a:cs typeface="Times New Roman" panose="02020603050405020304" charset="0"/>
              <a:sym typeface="+mn-ea"/>
            </a:endParaRPr>
          </a:p>
          <a:p>
            <a:pPr marL="0" indent="0" algn="just" eaLnBrk="1" fontAlgn="auto" latinLnBrk="0" hangingPunct="1">
              <a:lnSpc>
                <a:spcPts val="2800"/>
              </a:lnSpc>
              <a:buNone/>
            </a:pPr>
            <a:r>
              <a:rPr lang="zh-CN" altLang="en-US" sz="2800" dirty="0">
                <a:solidFill>
                  <a:srgbClr val="C00000"/>
                </a:solidFill>
                <a:latin typeface="Times New Roman" panose="02020603050405020304" charset="0"/>
                <a:cs typeface="Times New Roman" panose="02020603050405020304" charset="0"/>
                <a:sym typeface="+mn-ea"/>
              </a:rPr>
              <a:t>integrity—Organizations and personnel demonstrate integrity through a consistency between actions and words that inspires trust and credibility. Integrity also means keeping promises, honoring commitments, meeting deadlines and refusing to participate in unscrupulous activities or business dealings.</a:t>
            </a:r>
            <a:endParaRPr lang="zh-CN" altLang="en-US" sz="2800" dirty="0">
              <a:solidFill>
                <a:srgbClr val="C00000"/>
              </a:solidFill>
              <a:latin typeface="Times New Roman" panose="02020603050405020304" charset="0"/>
              <a:cs typeface="Times New Roman" panose="02020603050405020304" charset="0"/>
              <a:sym typeface="+mn-ea"/>
            </a:endParaRPr>
          </a:p>
        </p:txBody>
      </p:sp>
      <p:sp>
        <p:nvSpPr>
          <p:cNvPr id="5" name="文本框 4"/>
          <p:cNvSpPr txBox="1"/>
          <p:nvPr/>
        </p:nvSpPr>
        <p:spPr>
          <a:xfrm>
            <a:off x="554355" y="548640"/>
            <a:ext cx="3132455" cy="521970"/>
          </a:xfrm>
          <a:prstGeom prst="rect">
            <a:avLst/>
          </a:prstGeom>
          <a:solidFill>
            <a:srgbClr val="C00000"/>
          </a:solidFill>
        </p:spPr>
        <p:txBody>
          <a:bodyPr wrap="square" rtlCol="0">
            <a:spAutoFit/>
          </a:bodyPr>
          <a:lstStyle/>
          <a:p>
            <a:pPr marL="0" algn="ctr" eaLnBrk="1" fontAlgn="auto" latinLnBrk="0" hangingPunct="1"/>
            <a:r>
              <a:rPr lang="en-US" altLang="zh-CN" sz="2800" b="1">
                <a:solidFill>
                  <a:schemeClr val="bg1"/>
                </a:solidFill>
                <a:latin typeface="Times New Roman" panose="02020603050405020304" charset="0"/>
                <a:cs typeface="Times New Roman" panose="02020603050405020304" charset="0"/>
                <a:sym typeface="+mn-ea"/>
              </a:rPr>
              <a:t>Reference answer </a:t>
            </a:r>
            <a:r>
              <a:rPr lang="zh-CN" altLang="en-US" sz="2800" b="1">
                <a:solidFill>
                  <a:schemeClr val="bg1"/>
                </a:solidFill>
                <a:latin typeface="Times New Roman" panose="02020603050405020304" charset="0"/>
                <a:cs typeface="Times New Roman" panose="02020603050405020304" charset="0"/>
                <a:sym typeface="+mn-ea"/>
              </a:rPr>
              <a:t> </a:t>
            </a:r>
            <a:endParaRPr lang="en-US" altLang="zh-CN" sz="2800" b="1">
              <a:solidFill>
                <a:schemeClr val="bg1"/>
              </a:solidFill>
              <a:latin typeface="Times New Roman" panose="02020603050405020304" charset="0"/>
              <a:cs typeface="Times New Roman" panose="02020603050405020304" charset="0"/>
              <a:sym typeface="+mn-ea"/>
            </a:endParaRPr>
          </a:p>
        </p:txBody>
      </p:sp>
      <p:sp>
        <p:nvSpPr>
          <p:cNvPr id="3" name="文本框 2"/>
          <p:cNvSpPr txBox="1"/>
          <p:nvPr/>
        </p:nvSpPr>
        <p:spPr>
          <a:xfrm>
            <a:off x="4082415" y="5517515"/>
            <a:ext cx="4149725" cy="460375"/>
          </a:xfrm>
          <a:prstGeom prst="rect">
            <a:avLst/>
          </a:prstGeom>
          <a:noFill/>
        </p:spPr>
        <p:txBody>
          <a:bodyPr wrap="square" rtlCol="0" anchor="t">
            <a:spAutoFit/>
          </a:bodyPr>
          <a:p>
            <a:r>
              <a:rPr lang="zh-CN" altLang="en-US" sz="2400" b="1">
                <a:solidFill>
                  <a:srgbClr val="C00000"/>
                </a:solidFill>
              </a:rPr>
              <a:t> (to be continued)</a:t>
            </a:r>
            <a:endParaRPr lang="zh-CN" altLang="en-US" sz="2400" b="1">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100000">
                                          <p:val>
                                            <p:strVal val="#ppt_x"/>
                                          </p:val>
                                        </p:tav>
                                      </p:tavLst>
                                    </p:anim>
                                    <p:anim calcmode="lin" valueType="num">
                                      <p:cBhvr>
                                        <p:cTn id="8" dur="500" fill="hold"/>
                                        <p:tgtEl>
                                          <p:spTgt spid="35"/>
                                        </p:tgtEl>
                                        <p:attrNameLst>
                                          <p:attrName>ppt_y</p:attrName>
                                        </p:attrNameLst>
                                      </p:cBhvr>
                                      <p:tavLst>
                                        <p:tav tm="0">
                                          <p:val>
                                            <p:strVal val="#ppt_y-#ppt_h/2"/>
                                          </p:val>
                                        </p:tav>
                                        <p:tav tm="100000">
                                          <p:val>
                                            <p:strVal val="#ppt_y"/>
                                          </p:val>
                                        </p:tav>
                                      </p:tavLst>
                                    </p:anim>
                                    <p:anim calcmode="lin" valueType="num">
                                      <p:cBhvr>
                                        <p:cTn id="9" dur="500" fill="hold"/>
                                        <p:tgtEl>
                                          <p:spTgt spid="35"/>
                                        </p:tgtEl>
                                        <p:attrNameLst>
                                          <p:attrName>ppt_w</p:attrName>
                                        </p:attrNameLst>
                                      </p:cBhvr>
                                      <p:tavLst>
                                        <p:tav tm="0">
                                          <p:val>
                                            <p:strVal val="#ppt_w"/>
                                          </p:val>
                                        </p:tav>
                                        <p:tav tm="100000">
                                          <p:val>
                                            <p:strVal val="#ppt_w"/>
                                          </p:val>
                                        </p:tav>
                                      </p:tavLst>
                                    </p:anim>
                                    <p:anim calcmode="lin" valueType="num">
                                      <p:cBhvr>
                                        <p:cTn id="10"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矩形 34"/>
          <p:cNvSpPr/>
          <p:nvPr/>
        </p:nvSpPr>
        <p:spPr>
          <a:xfrm>
            <a:off x="554355" y="1125220"/>
            <a:ext cx="10933430" cy="368173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marL="0" indent="0" algn="just" eaLnBrk="1" fontAlgn="auto" latinLnBrk="0" hangingPunct="1">
              <a:lnSpc>
                <a:spcPts val="2800"/>
              </a:lnSpc>
              <a:buNone/>
            </a:pPr>
            <a:r>
              <a:rPr lang="zh-CN" altLang="en-US" sz="2800" dirty="0">
                <a:solidFill>
                  <a:srgbClr val="C00000"/>
                </a:solidFill>
                <a:latin typeface="Times New Roman" panose="02020603050405020304" charset="0"/>
                <a:cs typeface="Times New Roman" panose="02020603050405020304" charset="0"/>
                <a:sym typeface="+mn-ea"/>
              </a:rPr>
              <a:t>compassion—Fostering a business environment of empathy and compassion requires a commitment to being kind and caring toward all personnel, business partners and customers. Business goals must be benevolent, ensured by spending enough time to understand the needs and sensitivities of others, including the local community.</a:t>
            </a:r>
            <a:endParaRPr lang="zh-CN" altLang="en-US" sz="2800" dirty="0">
              <a:solidFill>
                <a:srgbClr val="C00000"/>
              </a:solidFill>
              <a:latin typeface="Times New Roman" panose="02020603050405020304" charset="0"/>
              <a:cs typeface="Times New Roman" panose="02020603050405020304" charset="0"/>
              <a:sym typeface="+mn-ea"/>
            </a:endParaRPr>
          </a:p>
          <a:p>
            <a:pPr marL="0" indent="0" algn="just" eaLnBrk="1" fontAlgn="auto" latinLnBrk="0" hangingPunct="1">
              <a:lnSpc>
                <a:spcPts val="2800"/>
              </a:lnSpc>
              <a:buNone/>
            </a:pPr>
            <a:r>
              <a:rPr lang="zh-CN" altLang="en-US" sz="2800" dirty="0">
                <a:solidFill>
                  <a:srgbClr val="C00000"/>
                </a:solidFill>
                <a:latin typeface="Times New Roman" panose="02020603050405020304" charset="0"/>
                <a:cs typeface="Times New Roman" panose="02020603050405020304" charset="0"/>
                <a:sym typeface="+mn-ea"/>
              </a:rPr>
              <a:t>responsibility—Employees exhibit responsibility by taking full ownership of their jobs, striving to be conscious of the emotional, financial and business consequences of their actions. Taking their responsibilities seriously also demonstrates employee maturity and ability to do a job without needing strict supervision.</a:t>
            </a:r>
            <a:endParaRPr lang="zh-CN" altLang="en-US" sz="2800" dirty="0">
              <a:solidFill>
                <a:srgbClr val="C00000"/>
              </a:solidFill>
              <a:latin typeface="Times New Roman" panose="02020603050405020304" charset="0"/>
              <a:cs typeface="Times New Roman" panose="02020603050405020304" charset="0"/>
              <a:sym typeface="+mn-ea"/>
            </a:endParaRPr>
          </a:p>
        </p:txBody>
      </p:sp>
      <p:sp>
        <p:nvSpPr>
          <p:cNvPr id="5" name="文本框 4"/>
          <p:cNvSpPr txBox="1"/>
          <p:nvPr/>
        </p:nvSpPr>
        <p:spPr>
          <a:xfrm>
            <a:off x="554355" y="548640"/>
            <a:ext cx="3132455" cy="521970"/>
          </a:xfrm>
          <a:prstGeom prst="rect">
            <a:avLst/>
          </a:prstGeom>
          <a:solidFill>
            <a:srgbClr val="C00000"/>
          </a:solidFill>
        </p:spPr>
        <p:txBody>
          <a:bodyPr wrap="square" rtlCol="0">
            <a:spAutoFit/>
          </a:bodyPr>
          <a:lstStyle/>
          <a:p>
            <a:pPr marL="0" algn="ctr" eaLnBrk="1" fontAlgn="auto" latinLnBrk="0" hangingPunct="1"/>
            <a:r>
              <a:rPr lang="en-US" altLang="zh-CN" sz="2800" b="1">
                <a:solidFill>
                  <a:schemeClr val="bg1"/>
                </a:solidFill>
                <a:latin typeface="Times New Roman" panose="02020603050405020304" charset="0"/>
                <a:cs typeface="Times New Roman" panose="02020603050405020304" charset="0"/>
                <a:sym typeface="+mn-ea"/>
              </a:rPr>
              <a:t>Reference answer </a:t>
            </a:r>
            <a:r>
              <a:rPr lang="zh-CN" altLang="en-US" sz="2800" b="1">
                <a:solidFill>
                  <a:schemeClr val="bg1"/>
                </a:solidFill>
                <a:latin typeface="Times New Roman" panose="02020603050405020304" charset="0"/>
                <a:cs typeface="Times New Roman" panose="02020603050405020304" charset="0"/>
                <a:sym typeface="+mn-ea"/>
              </a:rPr>
              <a:t> </a:t>
            </a:r>
            <a:endParaRPr lang="en-US" altLang="zh-CN" sz="2800" b="1">
              <a:solidFill>
                <a:schemeClr val="bg1"/>
              </a:solidFill>
              <a:latin typeface="Times New Roman" panose="02020603050405020304" charset="0"/>
              <a:cs typeface="Times New Roman" panose="02020603050405020304" charset="0"/>
              <a:sym typeface="+mn-ea"/>
            </a:endParaRPr>
          </a:p>
        </p:txBody>
      </p:sp>
      <p:sp>
        <p:nvSpPr>
          <p:cNvPr id="3" name="文本框 2"/>
          <p:cNvSpPr txBox="1"/>
          <p:nvPr/>
        </p:nvSpPr>
        <p:spPr>
          <a:xfrm>
            <a:off x="4082415" y="5517515"/>
            <a:ext cx="4149725" cy="460375"/>
          </a:xfrm>
          <a:prstGeom prst="rect">
            <a:avLst/>
          </a:prstGeom>
          <a:noFill/>
        </p:spPr>
        <p:txBody>
          <a:bodyPr wrap="square" rtlCol="0" anchor="t">
            <a:spAutoFit/>
          </a:bodyPr>
          <a:p>
            <a:r>
              <a:rPr lang="zh-CN" altLang="en-US" sz="2400" b="1">
                <a:solidFill>
                  <a:srgbClr val="C00000"/>
                </a:solidFill>
              </a:rPr>
              <a:t> (to be continued)</a:t>
            </a:r>
            <a:endParaRPr lang="zh-CN" altLang="en-US" sz="2400" b="1">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100000">
                                          <p:val>
                                            <p:strVal val="#ppt_x"/>
                                          </p:val>
                                        </p:tav>
                                      </p:tavLst>
                                    </p:anim>
                                    <p:anim calcmode="lin" valueType="num">
                                      <p:cBhvr>
                                        <p:cTn id="8" dur="500" fill="hold"/>
                                        <p:tgtEl>
                                          <p:spTgt spid="35"/>
                                        </p:tgtEl>
                                        <p:attrNameLst>
                                          <p:attrName>ppt_y</p:attrName>
                                        </p:attrNameLst>
                                      </p:cBhvr>
                                      <p:tavLst>
                                        <p:tav tm="0">
                                          <p:val>
                                            <p:strVal val="#ppt_y-#ppt_h/2"/>
                                          </p:val>
                                        </p:tav>
                                        <p:tav tm="100000">
                                          <p:val>
                                            <p:strVal val="#ppt_y"/>
                                          </p:val>
                                        </p:tav>
                                      </p:tavLst>
                                    </p:anim>
                                    <p:anim calcmode="lin" valueType="num">
                                      <p:cBhvr>
                                        <p:cTn id="9" dur="500" fill="hold"/>
                                        <p:tgtEl>
                                          <p:spTgt spid="35"/>
                                        </p:tgtEl>
                                        <p:attrNameLst>
                                          <p:attrName>ppt_w</p:attrName>
                                        </p:attrNameLst>
                                      </p:cBhvr>
                                      <p:tavLst>
                                        <p:tav tm="0">
                                          <p:val>
                                            <p:strVal val="#ppt_w"/>
                                          </p:val>
                                        </p:tav>
                                        <p:tav tm="100000">
                                          <p:val>
                                            <p:strVal val="#ppt_w"/>
                                          </p:val>
                                        </p:tav>
                                      </p:tavLst>
                                    </p:anim>
                                    <p:anim calcmode="lin" valueType="num">
                                      <p:cBhvr>
                                        <p:cTn id="10"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矩形 34"/>
          <p:cNvSpPr/>
          <p:nvPr/>
        </p:nvSpPr>
        <p:spPr>
          <a:xfrm>
            <a:off x="554355" y="1125220"/>
            <a:ext cx="10933430" cy="368173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marL="0" indent="0" algn="just" eaLnBrk="1" fontAlgn="auto" latinLnBrk="0" hangingPunct="1">
              <a:lnSpc>
                <a:spcPts val="2800"/>
              </a:lnSpc>
              <a:buNone/>
            </a:pPr>
            <a:r>
              <a:rPr lang="zh-CN" altLang="en-US" sz="2800" dirty="0">
                <a:solidFill>
                  <a:srgbClr val="C00000"/>
                </a:solidFill>
                <a:latin typeface="Times New Roman" panose="02020603050405020304" charset="0"/>
                <a:cs typeface="Times New Roman" panose="02020603050405020304" charset="0"/>
                <a:sym typeface="+mn-ea"/>
              </a:rPr>
              <a:t>loyalty—Loyalty is proven by never disclosing information learned in confidence and by remaining faithful to coworkers, clients, business partners and suppliers. Loyal employees avoid conflicts of interest, help build and protect the good reputation of their company and help boost the morale of their coworkers.</a:t>
            </a:r>
            <a:endParaRPr lang="zh-CN" altLang="en-US" sz="2800" dirty="0">
              <a:solidFill>
                <a:srgbClr val="C00000"/>
              </a:solidFill>
              <a:latin typeface="Times New Roman" panose="02020603050405020304" charset="0"/>
              <a:cs typeface="Times New Roman" panose="02020603050405020304" charset="0"/>
              <a:sym typeface="+mn-ea"/>
            </a:endParaRPr>
          </a:p>
          <a:p>
            <a:pPr marL="0" indent="0" algn="just" eaLnBrk="1" fontAlgn="auto" latinLnBrk="0" hangingPunct="1">
              <a:lnSpc>
                <a:spcPts val="2800"/>
              </a:lnSpc>
              <a:buNone/>
            </a:pPr>
            <a:r>
              <a:rPr lang="zh-CN" altLang="en-US" sz="2800" dirty="0">
                <a:solidFill>
                  <a:srgbClr val="C00000"/>
                </a:solidFill>
                <a:latin typeface="Times New Roman" panose="02020603050405020304" charset="0"/>
                <a:cs typeface="Times New Roman" panose="02020603050405020304" charset="0"/>
                <a:sym typeface="+mn-ea"/>
              </a:rPr>
              <a:t>law-abiding—Organizations must fully comply with all applicable laws and codes from local, state and federal agencies. Law-abiding businesses and personnel also adhere to industry and trade regulations, marketplace standards and any additional mandatory organizational policies, practices and procedures.</a:t>
            </a:r>
            <a:endParaRPr lang="zh-CN" altLang="en-US" sz="2800" dirty="0">
              <a:solidFill>
                <a:srgbClr val="C00000"/>
              </a:solidFill>
              <a:latin typeface="Times New Roman" panose="02020603050405020304" charset="0"/>
              <a:cs typeface="Times New Roman" panose="02020603050405020304" charset="0"/>
              <a:sym typeface="+mn-ea"/>
            </a:endParaRPr>
          </a:p>
        </p:txBody>
      </p:sp>
      <p:sp>
        <p:nvSpPr>
          <p:cNvPr id="5" name="文本框 4"/>
          <p:cNvSpPr txBox="1"/>
          <p:nvPr/>
        </p:nvSpPr>
        <p:spPr>
          <a:xfrm>
            <a:off x="554355" y="548640"/>
            <a:ext cx="3132455" cy="521970"/>
          </a:xfrm>
          <a:prstGeom prst="rect">
            <a:avLst/>
          </a:prstGeom>
          <a:solidFill>
            <a:srgbClr val="C00000"/>
          </a:solidFill>
        </p:spPr>
        <p:txBody>
          <a:bodyPr wrap="square" rtlCol="0">
            <a:spAutoFit/>
          </a:bodyPr>
          <a:lstStyle/>
          <a:p>
            <a:pPr marL="0" algn="ctr" eaLnBrk="1" fontAlgn="auto" latinLnBrk="0" hangingPunct="1"/>
            <a:r>
              <a:rPr lang="en-US" altLang="zh-CN" sz="2800" b="1">
                <a:solidFill>
                  <a:schemeClr val="bg1"/>
                </a:solidFill>
                <a:latin typeface="Times New Roman" panose="02020603050405020304" charset="0"/>
                <a:cs typeface="Times New Roman" panose="02020603050405020304" charset="0"/>
                <a:sym typeface="+mn-ea"/>
              </a:rPr>
              <a:t>Reference answer </a:t>
            </a:r>
            <a:r>
              <a:rPr lang="zh-CN" altLang="en-US" sz="2800" b="1">
                <a:solidFill>
                  <a:schemeClr val="bg1"/>
                </a:solidFill>
                <a:latin typeface="Times New Roman" panose="02020603050405020304" charset="0"/>
                <a:cs typeface="Times New Roman" panose="02020603050405020304" charset="0"/>
                <a:sym typeface="+mn-ea"/>
              </a:rPr>
              <a:t> </a:t>
            </a:r>
            <a:endParaRPr lang="en-US" altLang="zh-CN" sz="2800" b="1">
              <a:solidFill>
                <a:schemeClr val="bg1"/>
              </a:solidFill>
              <a:latin typeface="Times New Roman" panose="02020603050405020304" charset="0"/>
              <a:cs typeface="Times New Roman" panose="02020603050405020304" charset="0"/>
              <a:sym typeface="+mn-ea"/>
            </a:endParaRPr>
          </a:p>
        </p:txBody>
      </p:sp>
      <p:sp>
        <p:nvSpPr>
          <p:cNvPr id="4" name="圆角矩形 3">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100000">
                                          <p:val>
                                            <p:strVal val="#ppt_x"/>
                                          </p:val>
                                        </p:tav>
                                      </p:tavLst>
                                    </p:anim>
                                    <p:anim calcmode="lin" valueType="num">
                                      <p:cBhvr>
                                        <p:cTn id="8" dur="500" fill="hold"/>
                                        <p:tgtEl>
                                          <p:spTgt spid="35"/>
                                        </p:tgtEl>
                                        <p:attrNameLst>
                                          <p:attrName>ppt_y</p:attrName>
                                        </p:attrNameLst>
                                      </p:cBhvr>
                                      <p:tavLst>
                                        <p:tav tm="0">
                                          <p:val>
                                            <p:strVal val="#ppt_y-#ppt_h/2"/>
                                          </p:val>
                                        </p:tav>
                                        <p:tav tm="100000">
                                          <p:val>
                                            <p:strVal val="#ppt_y"/>
                                          </p:val>
                                        </p:tav>
                                      </p:tavLst>
                                    </p:anim>
                                    <p:anim calcmode="lin" valueType="num">
                                      <p:cBhvr>
                                        <p:cTn id="9" dur="500" fill="hold"/>
                                        <p:tgtEl>
                                          <p:spTgt spid="35"/>
                                        </p:tgtEl>
                                        <p:attrNameLst>
                                          <p:attrName>ppt_w</p:attrName>
                                        </p:attrNameLst>
                                      </p:cBhvr>
                                      <p:tavLst>
                                        <p:tav tm="0">
                                          <p:val>
                                            <p:strVal val="#ppt_w"/>
                                          </p:val>
                                        </p:tav>
                                        <p:tav tm="100000">
                                          <p:val>
                                            <p:strVal val="#ppt_w"/>
                                          </p:val>
                                        </p:tav>
                                      </p:tavLst>
                                    </p:anim>
                                    <p:anim calcmode="lin" valueType="num">
                                      <p:cBhvr>
                                        <p:cTn id="10"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矩形 34"/>
          <p:cNvSpPr/>
          <p:nvPr/>
        </p:nvSpPr>
        <p:spPr>
          <a:xfrm>
            <a:off x="554355" y="1125220"/>
            <a:ext cx="10933430" cy="22453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marL="0" indent="0" algn="just" eaLnBrk="1" fontAlgn="auto" latinLnBrk="0" hangingPunct="1">
              <a:lnSpc>
                <a:spcPts val="2800"/>
              </a:lnSpc>
              <a:buNone/>
            </a:pPr>
            <a:r>
              <a:rPr lang="zh-CN" altLang="en-US" sz="2800" b="1" dirty="0">
                <a:solidFill>
                  <a:srgbClr val="C00000"/>
                </a:solidFill>
                <a:latin typeface="Times New Roman" panose="02020603050405020304" charset="0"/>
                <a:cs typeface="Times New Roman" panose="02020603050405020304" charset="0"/>
                <a:sym typeface="+mn-ea"/>
              </a:rPr>
              <a:t>For dustman:</a:t>
            </a:r>
            <a:endParaRPr lang="zh-CN" altLang="en-US" sz="2800" b="1" dirty="0">
              <a:solidFill>
                <a:srgbClr val="C00000"/>
              </a:solidFill>
              <a:latin typeface="Times New Roman" panose="02020603050405020304" charset="0"/>
              <a:cs typeface="Times New Roman" panose="02020603050405020304" charset="0"/>
              <a:sym typeface="+mn-ea"/>
            </a:endParaRPr>
          </a:p>
          <a:p>
            <a:pPr marL="0" indent="0" algn="just" eaLnBrk="1" fontAlgn="auto" latinLnBrk="0" hangingPunct="1">
              <a:lnSpc>
                <a:spcPts val="2800"/>
              </a:lnSpc>
              <a:buNone/>
            </a:pPr>
            <a:r>
              <a:rPr lang="zh-CN" altLang="en-US" sz="2800" dirty="0">
                <a:solidFill>
                  <a:srgbClr val="C00000"/>
                </a:solidFill>
                <a:latin typeface="Times New Roman" panose="02020603050405020304" charset="0"/>
                <a:cs typeface="Times New Roman" panose="02020603050405020304" charset="0"/>
                <a:sym typeface="+mn-ea"/>
              </a:rPr>
              <a:t>responsibility—Employees exhibit responsibility by taking full ownership of their jobs, striving to be conscious of the emotional, financial and business consequences of their actions. Taking their responsibilities seriously also demonstrates employee maturity and ability to do a job without needing strict supervision.</a:t>
            </a:r>
            <a:endParaRPr lang="zh-CN" altLang="en-US" sz="2800" dirty="0">
              <a:solidFill>
                <a:srgbClr val="C00000"/>
              </a:solidFill>
              <a:latin typeface="Times New Roman" panose="02020603050405020304" charset="0"/>
              <a:cs typeface="Times New Roman" panose="02020603050405020304" charset="0"/>
              <a:sym typeface="+mn-ea"/>
            </a:endParaRPr>
          </a:p>
        </p:txBody>
      </p:sp>
      <p:sp>
        <p:nvSpPr>
          <p:cNvPr id="5" name="文本框 4"/>
          <p:cNvSpPr txBox="1"/>
          <p:nvPr/>
        </p:nvSpPr>
        <p:spPr>
          <a:xfrm>
            <a:off x="554355" y="548640"/>
            <a:ext cx="3132455" cy="521970"/>
          </a:xfrm>
          <a:prstGeom prst="rect">
            <a:avLst/>
          </a:prstGeom>
          <a:solidFill>
            <a:srgbClr val="C00000"/>
          </a:solidFill>
        </p:spPr>
        <p:txBody>
          <a:bodyPr wrap="square" rtlCol="0">
            <a:spAutoFit/>
          </a:bodyPr>
          <a:lstStyle/>
          <a:p>
            <a:pPr marL="0" algn="ctr" eaLnBrk="1" fontAlgn="auto" latinLnBrk="0" hangingPunct="1"/>
            <a:r>
              <a:rPr lang="en-US" altLang="zh-CN" sz="2800" b="1">
                <a:solidFill>
                  <a:schemeClr val="bg1"/>
                </a:solidFill>
                <a:latin typeface="Times New Roman" panose="02020603050405020304" charset="0"/>
                <a:cs typeface="Times New Roman" panose="02020603050405020304" charset="0"/>
                <a:sym typeface="+mn-ea"/>
              </a:rPr>
              <a:t>Reference answer </a:t>
            </a:r>
            <a:r>
              <a:rPr lang="zh-CN" altLang="en-US" sz="2800" b="1">
                <a:solidFill>
                  <a:schemeClr val="bg1"/>
                </a:solidFill>
                <a:latin typeface="Times New Roman" panose="02020603050405020304" charset="0"/>
                <a:cs typeface="Times New Roman" panose="02020603050405020304" charset="0"/>
                <a:sym typeface="+mn-ea"/>
              </a:rPr>
              <a:t> </a:t>
            </a:r>
            <a:endParaRPr lang="en-US" altLang="zh-CN" sz="2800" b="1">
              <a:solidFill>
                <a:schemeClr val="bg1"/>
              </a:solidFill>
              <a:latin typeface="Times New Roman" panose="02020603050405020304" charset="0"/>
              <a:cs typeface="Times New Roman" panose="02020603050405020304" charset="0"/>
              <a:sym typeface="+mn-ea"/>
            </a:endParaRPr>
          </a:p>
        </p:txBody>
      </p:sp>
      <p:sp>
        <p:nvSpPr>
          <p:cNvPr id="4" name="圆角矩形 3">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100000">
                                          <p:val>
                                            <p:strVal val="#ppt_x"/>
                                          </p:val>
                                        </p:tav>
                                      </p:tavLst>
                                    </p:anim>
                                    <p:anim calcmode="lin" valueType="num">
                                      <p:cBhvr>
                                        <p:cTn id="8" dur="500" fill="hold"/>
                                        <p:tgtEl>
                                          <p:spTgt spid="35"/>
                                        </p:tgtEl>
                                        <p:attrNameLst>
                                          <p:attrName>ppt_y</p:attrName>
                                        </p:attrNameLst>
                                      </p:cBhvr>
                                      <p:tavLst>
                                        <p:tav tm="0">
                                          <p:val>
                                            <p:strVal val="#ppt_y-#ppt_h/2"/>
                                          </p:val>
                                        </p:tav>
                                        <p:tav tm="100000">
                                          <p:val>
                                            <p:strVal val="#ppt_y"/>
                                          </p:val>
                                        </p:tav>
                                      </p:tavLst>
                                    </p:anim>
                                    <p:anim calcmode="lin" valueType="num">
                                      <p:cBhvr>
                                        <p:cTn id="9" dur="500" fill="hold"/>
                                        <p:tgtEl>
                                          <p:spTgt spid="35"/>
                                        </p:tgtEl>
                                        <p:attrNameLst>
                                          <p:attrName>ppt_w</p:attrName>
                                        </p:attrNameLst>
                                      </p:cBhvr>
                                      <p:tavLst>
                                        <p:tav tm="0">
                                          <p:val>
                                            <p:strVal val="#ppt_w"/>
                                          </p:val>
                                        </p:tav>
                                        <p:tav tm="100000">
                                          <p:val>
                                            <p:strVal val="#ppt_w"/>
                                          </p:val>
                                        </p:tav>
                                      </p:tavLst>
                                    </p:anim>
                                    <p:anim calcmode="lin" valueType="num">
                                      <p:cBhvr>
                                        <p:cTn id="10"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5154" y="692573"/>
            <a:ext cx="11369040" cy="878840"/>
          </a:xfrm>
          <a:prstGeom prst="rect">
            <a:avLst/>
          </a:prstGeom>
          <a:noFill/>
        </p:spPr>
        <p:txBody>
          <a:bodyPr wrap="square" rtlCol="0" anchor="t">
            <a:spAutoFit/>
          </a:bodyPr>
          <a:p>
            <a:pPr marL="323850" indent="-323850" algn="just" eaLnBrk="1" latinLnBrk="0" hangingPunct="1">
              <a:lnSpc>
                <a:spcPct val="8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2. What is considered as unethical behavior in business settings? Can you give some examples?</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8" name="Rectangle 85"/>
          <p:cNvSpPr/>
          <p:nvPr>
            <p:custDataLst>
              <p:tags r:id="rId1"/>
            </p:custDataLst>
          </p:nvPr>
        </p:nvSpPr>
        <p:spPr>
          <a:xfrm>
            <a:off x="2138680" y="1700848"/>
            <a:ext cx="7867015" cy="4739005"/>
          </a:xfrm>
          <a:prstGeom prst="rect">
            <a:avLst/>
          </a:prstGeom>
          <a:noFill/>
          <a:ln w="19050">
            <a:noFill/>
          </a:ln>
        </p:spPr>
        <p:txBody>
          <a:bodyPr wrap="square" anchor="ctr" anchorCtr="0">
            <a:spAutoFit/>
          </a:bodyPr>
          <a:p>
            <a:pPr algn="just">
              <a:lnSpc>
                <a:spcPct val="90000"/>
              </a:lnSpc>
            </a:pPr>
            <a:r>
              <a:rPr lang="en-US" altLang="zh-CN" sz="2800" dirty="0">
                <a:solidFill>
                  <a:srgbClr val="C00000"/>
                </a:solidFill>
                <a:latin typeface="Times New Roman" panose="02020603050405020304" charset="0"/>
                <a:cs typeface="Times New Roman" panose="02020603050405020304" charset="0"/>
              </a:rPr>
              <a:t>•  theft</a:t>
            </a:r>
            <a:endParaRPr lang="en-US" altLang="zh-CN" sz="2800" dirty="0">
              <a:solidFill>
                <a:srgbClr val="C00000"/>
              </a:solidFill>
              <a:latin typeface="Times New Roman" panose="02020603050405020304" charset="0"/>
              <a:cs typeface="Times New Roman" panose="02020603050405020304" charset="0"/>
            </a:endParaRPr>
          </a:p>
          <a:p>
            <a:pPr algn="just">
              <a:lnSpc>
                <a:spcPct val="90000"/>
              </a:lnSpc>
            </a:pPr>
            <a:r>
              <a:rPr lang="en-US" altLang="zh-CN" sz="2800" dirty="0">
                <a:solidFill>
                  <a:srgbClr val="C00000"/>
                </a:solidFill>
                <a:latin typeface="Times New Roman" panose="02020603050405020304" charset="0"/>
                <a:cs typeface="Times New Roman" panose="02020603050405020304" charset="0"/>
              </a:rPr>
              <a:t>•  bribery</a:t>
            </a:r>
            <a:endParaRPr lang="en-US" altLang="zh-CN" sz="2800" dirty="0">
              <a:solidFill>
                <a:srgbClr val="C00000"/>
              </a:solidFill>
              <a:latin typeface="Times New Roman" panose="02020603050405020304" charset="0"/>
              <a:cs typeface="Times New Roman" panose="02020603050405020304" charset="0"/>
            </a:endParaRPr>
          </a:p>
          <a:p>
            <a:pPr algn="just">
              <a:lnSpc>
                <a:spcPct val="90000"/>
              </a:lnSpc>
            </a:pPr>
            <a:r>
              <a:rPr lang="en-US" altLang="zh-CN" sz="2800" dirty="0">
                <a:solidFill>
                  <a:srgbClr val="C00000"/>
                </a:solidFill>
                <a:latin typeface="Times New Roman" panose="02020603050405020304" charset="0"/>
                <a:cs typeface="Times New Roman" panose="02020603050405020304" charset="0"/>
              </a:rPr>
              <a:t>•  corruption</a:t>
            </a:r>
            <a:endParaRPr lang="en-US" altLang="zh-CN" sz="2800" dirty="0">
              <a:solidFill>
                <a:srgbClr val="C00000"/>
              </a:solidFill>
              <a:latin typeface="Times New Roman" panose="02020603050405020304" charset="0"/>
              <a:cs typeface="Times New Roman" panose="02020603050405020304" charset="0"/>
            </a:endParaRPr>
          </a:p>
          <a:p>
            <a:pPr algn="just">
              <a:lnSpc>
                <a:spcPct val="90000"/>
              </a:lnSpc>
            </a:pPr>
            <a:r>
              <a:rPr lang="en-US" altLang="zh-CN" sz="2800" dirty="0">
                <a:solidFill>
                  <a:srgbClr val="C00000"/>
                </a:solidFill>
                <a:latin typeface="Times New Roman" panose="02020603050405020304" charset="0"/>
                <a:cs typeface="Times New Roman" panose="02020603050405020304" charset="0"/>
              </a:rPr>
              <a:t>•  intimidating behavior </a:t>
            </a:r>
            <a:endParaRPr lang="en-US" altLang="zh-CN" sz="2800" dirty="0">
              <a:solidFill>
                <a:srgbClr val="C00000"/>
              </a:solidFill>
              <a:latin typeface="Times New Roman" panose="02020603050405020304" charset="0"/>
              <a:cs typeface="Times New Roman" panose="02020603050405020304" charset="0"/>
            </a:endParaRPr>
          </a:p>
          <a:p>
            <a:pPr algn="just">
              <a:lnSpc>
                <a:spcPct val="90000"/>
              </a:lnSpc>
            </a:pPr>
            <a:r>
              <a:rPr lang="en-US" altLang="zh-CN" sz="2800" dirty="0">
                <a:solidFill>
                  <a:srgbClr val="C00000"/>
                </a:solidFill>
                <a:latin typeface="Times New Roman" panose="02020603050405020304" charset="0"/>
                <a:cs typeface="Times New Roman" panose="02020603050405020304" charset="0"/>
              </a:rPr>
              <a:t>•  child labor</a:t>
            </a:r>
            <a:endParaRPr lang="en-US" altLang="zh-CN" sz="2800" dirty="0">
              <a:solidFill>
                <a:srgbClr val="C00000"/>
              </a:solidFill>
              <a:latin typeface="Times New Roman" panose="02020603050405020304" charset="0"/>
              <a:cs typeface="Times New Roman" panose="02020603050405020304" charset="0"/>
            </a:endParaRPr>
          </a:p>
          <a:p>
            <a:pPr algn="just">
              <a:lnSpc>
                <a:spcPct val="90000"/>
              </a:lnSpc>
            </a:pPr>
            <a:r>
              <a:rPr lang="en-US" altLang="zh-CN" sz="2800" dirty="0">
                <a:solidFill>
                  <a:srgbClr val="C00000"/>
                </a:solidFill>
                <a:latin typeface="Times New Roman" panose="02020603050405020304" charset="0"/>
                <a:cs typeface="Times New Roman" panose="02020603050405020304" charset="0"/>
              </a:rPr>
              <a:t>•  sexual harassment</a:t>
            </a:r>
            <a:endParaRPr lang="en-US" altLang="zh-CN" sz="2800" dirty="0">
              <a:solidFill>
                <a:srgbClr val="C00000"/>
              </a:solidFill>
              <a:latin typeface="Times New Roman" panose="02020603050405020304" charset="0"/>
              <a:cs typeface="Times New Roman" panose="02020603050405020304" charset="0"/>
            </a:endParaRPr>
          </a:p>
          <a:p>
            <a:pPr algn="just">
              <a:lnSpc>
                <a:spcPct val="90000"/>
              </a:lnSpc>
            </a:pPr>
            <a:r>
              <a:rPr lang="en-US" altLang="zh-CN" sz="2800" dirty="0">
                <a:solidFill>
                  <a:srgbClr val="C00000"/>
                </a:solidFill>
                <a:latin typeface="Times New Roman" panose="02020603050405020304" charset="0"/>
                <a:cs typeface="Times New Roman" panose="02020603050405020304" charset="0"/>
              </a:rPr>
              <a:t>•  racism</a:t>
            </a:r>
            <a:endParaRPr lang="en-US" altLang="zh-CN" sz="2800" dirty="0">
              <a:solidFill>
                <a:srgbClr val="C00000"/>
              </a:solidFill>
              <a:latin typeface="Times New Roman" panose="02020603050405020304" charset="0"/>
              <a:cs typeface="Times New Roman" panose="02020603050405020304" charset="0"/>
            </a:endParaRPr>
          </a:p>
          <a:p>
            <a:pPr algn="just">
              <a:lnSpc>
                <a:spcPct val="90000"/>
              </a:lnSpc>
            </a:pPr>
            <a:r>
              <a:rPr lang="en-US" altLang="zh-CN" sz="2800" dirty="0">
                <a:solidFill>
                  <a:srgbClr val="C00000"/>
                </a:solidFill>
                <a:latin typeface="Times New Roman" panose="02020603050405020304" charset="0"/>
                <a:cs typeface="Times New Roman" panose="02020603050405020304" charset="0"/>
              </a:rPr>
              <a:t>•  misuse of the company time</a:t>
            </a:r>
            <a:endParaRPr lang="en-US" altLang="zh-CN" sz="2800" dirty="0">
              <a:solidFill>
                <a:srgbClr val="C00000"/>
              </a:solidFill>
              <a:latin typeface="Times New Roman" panose="02020603050405020304" charset="0"/>
              <a:cs typeface="Times New Roman" panose="02020603050405020304" charset="0"/>
            </a:endParaRPr>
          </a:p>
          <a:p>
            <a:pPr algn="just">
              <a:lnSpc>
                <a:spcPct val="90000"/>
              </a:lnSpc>
            </a:pPr>
            <a:r>
              <a:rPr lang="en-US" altLang="zh-CN" sz="2800" dirty="0">
                <a:solidFill>
                  <a:srgbClr val="C00000"/>
                </a:solidFill>
                <a:latin typeface="Times New Roman" panose="02020603050405020304" charset="0"/>
                <a:cs typeface="Times New Roman" panose="02020603050405020304" charset="0"/>
              </a:rPr>
              <a:t>•  forging checks</a:t>
            </a:r>
            <a:endParaRPr lang="en-US" altLang="zh-CN" sz="2800" dirty="0">
              <a:solidFill>
                <a:srgbClr val="C00000"/>
              </a:solidFill>
              <a:latin typeface="Times New Roman" panose="02020603050405020304" charset="0"/>
              <a:cs typeface="Times New Roman" panose="02020603050405020304" charset="0"/>
            </a:endParaRPr>
          </a:p>
          <a:p>
            <a:pPr algn="just">
              <a:lnSpc>
                <a:spcPct val="90000"/>
              </a:lnSpc>
            </a:pPr>
            <a:r>
              <a:rPr lang="en-US" altLang="zh-CN" sz="2800" dirty="0">
                <a:solidFill>
                  <a:srgbClr val="C00000"/>
                </a:solidFill>
                <a:latin typeface="Times New Roman" panose="02020603050405020304" charset="0"/>
                <a:cs typeface="Times New Roman" panose="02020603050405020304" charset="0"/>
              </a:rPr>
              <a:t>•  lying about travel expenses</a:t>
            </a:r>
            <a:endParaRPr lang="en-US" altLang="zh-CN" sz="2800" dirty="0">
              <a:solidFill>
                <a:srgbClr val="C00000"/>
              </a:solidFill>
              <a:latin typeface="Times New Roman" panose="02020603050405020304" charset="0"/>
              <a:cs typeface="Times New Roman" panose="02020603050405020304" charset="0"/>
            </a:endParaRPr>
          </a:p>
          <a:p>
            <a:pPr algn="just">
              <a:lnSpc>
                <a:spcPct val="90000"/>
              </a:lnSpc>
            </a:pPr>
            <a:r>
              <a:rPr lang="en-US" altLang="zh-CN" sz="2800" dirty="0">
                <a:solidFill>
                  <a:srgbClr val="C00000"/>
                </a:solidFill>
                <a:latin typeface="Times New Roman" panose="02020603050405020304" charset="0"/>
                <a:cs typeface="Times New Roman" panose="02020603050405020304" charset="0"/>
              </a:rPr>
              <a:t>•  sharing confidential information</a:t>
            </a:r>
            <a:endParaRPr lang="en-US" altLang="zh-CN" sz="2800" dirty="0">
              <a:solidFill>
                <a:srgbClr val="C00000"/>
              </a:solidFill>
              <a:latin typeface="Times New Roman" panose="02020603050405020304" charset="0"/>
              <a:cs typeface="Times New Roman" panose="02020603050405020304" charset="0"/>
            </a:endParaRPr>
          </a:p>
          <a:p>
            <a:pPr algn="just">
              <a:lnSpc>
                <a:spcPct val="90000"/>
              </a:lnSpc>
            </a:pPr>
            <a:r>
              <a:rPr lang="en-US" altLang="zh-CN" sz="2800" dirty="0">
                <a:solidFill>
                  <a:srgbClr val="C00000"/>
                </a:solidFill>
                <a:latin typeface="Times New Roman" panose="02020603050405020304" charset="0"/>
                <a:cs typeface="Times New Roman" panose="02020603050405020304" charset="0"/>
              </a:rPr>
              <a:t>...</a:t>
            </a:r>
            <a:endParaRPr lang="en-US" altLang="zh-CN"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4519" y="980863"/>
            <a:ext cx="11369040" cy="485140"/>
          </a:xfrm>
          <a:prstGeom prst="rect">
            <a:avLst/>
          </a:prstGeom>
          <a:noFill/>
        </p:spPr>
        <p:txBody>
          <a:bodyPr wrap="square" rtlCol="0" anchor="t">
            <a:spAutoFit/>
          </a:bodyPr>
          <a:p>
            <a:pPr marL="323850" indent="-323850" algn="just" eaLnBrk="1" latinLnBrk="0" hangingPunct="1">
              <a:lnSpc>
                <a:spcPct val="8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3. Watch the video and fill in the blanks with what you’ve heard.</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pic>
        <p:nvPicPr>
          <p:cNvPr id="4" name="cjyy U8">
            <a:hlinkClick r:id="" action="ppaction://media"/>
          </p:cNvPr>
          <p:cNvPicPr/>
          <p:nvPr>
            <a:vide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3002915" y="1916430"/>
            <a:ext cx="6096000" cy="3429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video fullScrn="0">
              <p:cMediaNode>
                <p:cTn id="2" fill="hold" display="1">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nvSpPr>
        <p:spPr>
          <a:xfrm>
            <a:off x="481965" y="1268730"/>
            <a:ext cx="11318875" cy="4831080"/>
          </a:xfrm>
          <a:prstGeom prst="rect">
            <a:avLst/>
          </a:prstGeom>
          <a:noFill/>
        </p:spPr>
        <p:txBody>
          <a:bodyPr wrap="square" rtlCol="0">
            <a:spAutoFit/>
          </a:bodyPr>
          <a:p>
            <a:pPr algn="just" eaLnBrk="1" latinLnBrk="0" hangingPunct="1">
              <a:lnSpc>
                <a:spcPct val="100000"/>
              </a:lnSpc>
            </a:pPr>
            <a:r>
              <a:rPr lang="en-US" altLang="zh-CN" sz="2800" dirty="0">
                <a:latin typeface="Times New Roman" panose="02020603050405020304" charset="0"/>
                <a:cs typeface="Times New Roman" panose="02020603050405020304" charset="0"/>
              </a:rPr>
              <a:t>     For many years corporations were only concerned about 1) ________</a:t>
            </a:r>
            <a:endParaRPr lang="en-US" altLang="zh-CN" sz="2800" dirty="0">
              <a:latin typeface="Times New Roman" panose="02020603050405020304" charset="0"/>
              <a:cs typeface="Times New Roman" panose="02020603050405020304" charset="0"/>
            </a:endParaRPr>
          </a:p>
          <a:p>
            <a:pPr algn="just" eaLnBrk="1" latinLnBrk="0" hangingPunct="1">
              <a:lnSpc>
                <a:spcPct val="100000"/>
              </a:lnSpc>
            </a:pPr>
            <a:r>
              <a:rPr lang="en-US" altLang="zh-CN" sz="2800" dirty="0">
                <a:latin typeface="Times New Roman" panose="02020603050405020304" charset="0"/>
                <a:cs typeface="Times New Roman" panose="02020603050405020304" charset="0"/>
              </a:rPr>
              <a:t>______________. That was the ultimate goal. Now companies are also </a:t>
            </a:r>
            <a:endParaRPr lang="en-US" altLang="zh-CN" sz="2800" dirty="0">
              <a:latin typeface="Times New Roman" panose="02020603050405020304" charset="0"/>
              <a:cs typeface="Times New Roman" panose="02020603050405020304" charset="0"/>
            </a:endParaRPr>
          </a:p>
          <a:p>
            <a:pPr algn="just" eaLnBrk="1" latinLnBrk="0" hangingPunct="1">
              <a:lnSpc>
                <a:spcPct val="100000"/>
              </a:lnSpc>
            </a:pPr>
            <a:r>
              <a:rPr lang="en-US" altLang="zh-CN" sz="2800" dirty="0">
                <a:latin typeface="Times New Roman" panose="02020603050405020304" charset="0"/>
                <a:cs typeface="Times New Roman" panose="02020603050405020304" charset="0"/>
              </a:rPr>
              <a:t>concerned about 2) ______________________. Corporate social responsibility is a business’s concern for society’s welfare. This means that marketing managers are interested in long term 3) ______________________ and also society’s health.</a:t>
            </a:r>
            <a:endParaRPr lang="en-US" altLang="zh-CN" sz="2800" dirty="0">
              <a:latin typeface="Times New Roman" panose="02020603050405020304" charset="0"/>
              <a:cs typeface="Times New Roman" panose="02020603050405020304" charset="0"/>
            </a:endParaRPr>
          </a:p>
          <a:p>
            <a:pPr algn="just" eaLnBrk="1" latinLnBrk="0" hangingPunct="1">
              <a:lnSpc>
                <a:spcPct val="100000"/>
              </a:lnSpc>
            </a:pPr>
            <a:r>
              <a:rPr lang="en-US" altLang="zh-CN" sz="2800" dirty="0">
                <a:latin typeface="Times New Roman" panose="02020603050405020304" charset="0"/>
                <a:cs typeface="Times New Roman" panose="02020603050405020304" charset="0"/>
              </a:rPr>
              <a:t>     A new philosophical trend in social responsibility is called 4) ____________. It is a thought that if a company helps society through their business as a main goal, then they will 5) ______________________. Companies can look to solve society’s problems by creating a 6) ________________ to fulfill a need, and they will profit and help the world.</a:t>
            </a:r>
            <a:endParaRPr lang="en-US" altLang="zh-CN" sz="2800" dirty="0">
              <a:latin typeface="Times New Roman" panose="02020603050405020304" charset="0"/>
              <a:cs typeface="Times New Roman" panose="02020603050405020304" charset="0"/>
            </a:endParaRPr>
          </a:p>
        </p:txBody>
      </p:sp>
      <p:sp>
        <p:nvSpPr>
          <p:cNvPr id="84053" name="Rectangle 85"/>
          <p:cNvSpPr/>
          <p:nvPr/>
        </p:nvSpPr>
        <p:spPr>
          <a:xfrm>
            <a:off x="481965" y="1700848"/>
            <a:ext cx="271526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making money </a:t>
            </a:r>
            <a:endParaRPr lang="en-US" altLang="zh-CN" sz="2800" dirty="0">
              <a:solidFill>
                <a:srgbClr val="C00000"/>
              </a:solidFill>
              <a:latin typeface="Times New Roman" panose="02020603050405020304" charset="0"/>
              <a:cs typeface="Times New Roman" panose="02020603050405020304" charset="0"/>
            </a:endParaRPr>
          </a:p>
        </p:txBody>
      </p:sp>
      <p:sp>
        <p:nvSpPr>
          <p:cNvPr id="6" name="Rectangle 85"/>
          <p:cNvSpPr/>
          <p:nvPr/>
        </p:nvSpPr>
        <p:spPr>
          <a:xfrm>
            <a:off x="4226560" y="2061528"/>
            <a:ext cx="366395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society’s welfare</a:t>
            </a:r>
            <a:endParaRPr lang="en-US" altLang="zh-CN" sz="2800" dirty="0">
              <a:solidFill>
                <a:srgbClr val="C00000"/>
              </a:solidFill>
              <a:latin typeface="Times New Roman" panose="02020603050405020304" charset="0"/>
              <a:cs typeface="Times New Roman" panose="02020603050405020304" charset="0"/>
            </a:endParaRPr>
          </a:p>
        </p:txBody>
      </p:sp>
      <p:sp>
        <p:nvSpPr>
          <p:cNvPr id="7" name="Rectangle 85"/>
          <p:cNvSpPr/>
          <p:nvPr/>
        </p:nvSpPr>
        <p:spPr>
          <a:xfrm>
            <a:off x="7898765" y="2997518"/>
            <a:ext cx="364553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corporate interest</a:t>
            </a:r>
            <a:endParaRPr lang="en-US" altLang="zh-CN" sz="2800" dirty="0">
              <a:solidFill>
                <a:srgbClr val="C00000"/>
              </a:solidFill>
              <a:latin typeface="Times New Roman" panose="02020603050405020304" charset="0"/>
              <a:cs typeface="Times New Roman" panose="02020603050405020304" charset="0"/>
            </a:endParaRPr>
          </a:p>
        </p:txBody>
      </p:sp>
      <p:sp>
        <p:nvSpPr>
          <p:cNvPr id="9" name="Rectangle 85"/>
          <p:cNvSpPr/>
          <p:nvPr/>
        </p:nvSpPr>
        <p:spPr>
          <a:xfrm>
            <a:off x="554355" y="4221798"/>
            <a:ext cx="219710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sustainability </a:t>
            </a:r>
            <a:endParaRPr lang="en-US" altLang="zh-CN" sz="2800" dirty="0">
              <a:solidFill>
                <a:srgbClr val="C00000"/>
              </a:solidFill>
              <a:latin typeface="Times New Roman" panose="02020603050405020304" charset="0"/>
              <a:cs typeface="Times New Roman" panose="02020603050405020304" charset="0"/>
            </a:endParaRPr>
          </a:p>
        </p:txBody>
      </p:sp>
      <p:sp>
        <p:nvSpPr>
          <p:cNvPr id="3" name="圆角矩形 2">
            <a:hlinkClick r:id="rId1" tooltip=""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
        <p:nvSpPr>
          <p:cNvPr id="8" name="Rectangle 85"/>
          <p:cNvSpPr/>
          <p:nvPr>
            <p:custDataLst>
              <p:tags r:id="rId2"/>
            </p:custDataLst>
          </p:nvPr>
        </p:nvSpPr>
        <p:spPr>
          <a:xfrm>
            <a:off x="7898765" y="4653598"/>
            <a:ext cx="305117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reap success</a:t>
            </a:r>
            <a:endParaRPr lang="en-US" altLang="zh-CN" sz="2800" dirty="0">
              <a:solidFill>
                <a:srgbClr val="C00000"/>
              </a:solidFill>
              <a:latin typeface="Times New Roman" panose="02020603050405020304" charset="0"/>
              <a:cs typeface="Times New Roman" panose="02020603050405020304" charset="0"/>
            </a:endParaRPr>
          </a:p>
        </p:txBody>
      </p:sp>
      <p:sp>
        <p:nvSpPr>
          <p:cNvPr id="4" name="Rectangle 85"/>
          <p:cNvSpPr/>
          <p:nvPr>
            <p:custDataLst>
              <p:tags r:id="rId3"/>
            </p:custDataLst>
          </p:nvPr>
        </p:nvSpPr>
        <p:spPr>
          <a:xfrm>
            <a:off x="554355" y="5517198"/>
            <a:ext cx="290830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product or service</a:t>
            </a:r>
            <a:endParaRPr lang="en-US" altLang="zh-CN"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53" grpId="0"/>
      <p:bldP spid="84053" grpId="1"/>
      <p:bldP spid="6" grpId="0"/>
      <p:bldP spid="6" grpId="1"/>
      <p:bldP spid="7" grpId="0"/>
      <p:bldP spid="7" grpId="1"/>
      <p:bldP spid="9" grpId="0"/>
      <p:bldP spid="9" grpId="1"/>
      <p:bldP spid="8" grpId="0"/>
      <p:bldP spid="8" grpId="1"/>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nvSpPr>
        <p:spPr>
          <a:xfrm>
            <a:off x="410210" y="765175"/>
            <a:ext cx="11606530" cy="4831080"/>
          </a:xfrm>
          <a:prstGeom prst="rect">
            <a:avLst/>
          </a:prstGeom>
          <a:noFill/>
        </p:spPr>
        <p:txBody>
          <a:bodyPr wrap="square" rtlCol="0">
            <a:spAutoFit/>
          </a:bodyPr>
          <a:p>
            <a:pPr algn="just" eaLnBrk="1" latinLnBrk="0" hangingPunct="1">
              <a:lnSpc>
                <a:spcPct val="100000"/>
              </a:lnSpc>
            </a:pPr>
            <a:r>
              <a:rPr lang="en-US" altLang="zh-CN" sz="2800" dirty="0">
                <a:latin typeface="Times New Roman" panose="02020603050405020304" charset="0"/>
                <a:cs typeface="Times New Roman" panose="02020603050405020304" charset="0"/>
              </a:rPr>
              <a:t>     Other examples of products made by companies that 7) ____________ this philosophy would be make-up creams made from ingredients that 8) ____________________ developing companies to help their country’s growth. </a:t>
            </a:r>
            <a:endParaRPr lang="en-US" altLang="zh-CN" sz="2800" dirty="0">
              <a:latin typeface="Times New Roman" panose="02020603050405020304" charset="0"/>
              <a:cs typeface="Times New Roman" panose="02020603050405020304" charset="0"/>
            </a:endParaRPr>
          </a:p>
          <a:p>
            <a:pPr algn="just" eaLnBrk="1" latinLnBrk="0" hangingPunct="1">
              <a:lnSpc>
                <a:spcPct val="100000"/>
              </a:lnSpc>
            </a:pPr>
            <a:r>
              <a:rPr lang="en-US" altLang="zh-CN" sz="2800" dirty="0">
                <a:latin typeface="Times New Roman" panose="02020603050405020304" charset="0"/>
                <a:cs typeface="Times New Roman" panose="02020603050405020304" charset="0"/>
              </a:rPr>
              <a:t>     Another example would be ice cream maker Ben &amp; Jerry’s who pride themselves in supporting charities. Ben &amp; Jerry’s has been 9) ____________ a full 7.5% of 10) ____________________ to different charitable institutions.</a:t>
            </a:r>
            <a:endParaRPr lang="en-US" altLang="zh-CN" sz="2800" dirty="0">
              <a:latin typeface="Times New Roman" panose="02020603050405020304" charset="0"/>
              <a:cs typeface="Times New Roman" panose="02020603050405020304" charset="0"/>
            </a:endParaRPr>
          </a:p>
          <a:p>
            <a:pPr algn="just" eaLnBrk="1" latinLnBrk="0" hangingPunct="1">
              <a:lnSpc>
                <a:spcPct val="100000"/>
              </a:lnSpc>
            </a:pPr>
            <a:r>
              <a:rPr lang="en-US" altLang="zh-CN" sz="2800" dirty="0">
                <a:latin typeface="Times New Roman" panose="02020603050405020304" charset="0"/>
                <a:cs typeface="Times New Roman" panose="02020603050405020304" charset="0"/>
              </a:rPr>
              <a:t>     Sustainability’s forward-thinking 11) _____________ creating new products that, in the long run, will create improvement over time in society’s ills.</a:t>
            </a:r>
            <a:endParaRPr lang="en-US" altLang="zh-CN" sz="2800" dirty="0">
              <a:latin typeface="Times New Roman" panose="02020603050405020304" charset="0"/>
              <a:cs typeface="Times New Roman" panose="02020603050405020304" charset="0"/>
            </a:endParaRPr>
          </a:p>
          <a:p>
            <a:pPr algn="just" eaLnBrk="1" latinLnBrk="0" hangingPunct="1">
              <a:lnSpc>
                <a:spcPct val="100000"/>
              </a:lnSpc>
            </a:pPr>
            <a:r>
              <a:rPr lang="en-US" altLang="zh-CN" sz="2800" dirty="0">
                <a:latin typeface="Times New Roman" panose="02020603050405020304" charset="0"/>
                <a:cs typeface="Times New Roman" panose="02020603050405020304" charset="0"/>
              </a:rPr>
              <a:t>     A 12) ____________ example would be a backpack design with solar panels to charge 13) _____________________ or a 100% biodegradale recycled cardboard coffins.</a:t>
            </a:r>
            <a:endParaRPr lang="en-US" altLang="zh-CN" sz="2800" dirty="0">
              <a:latin typeface="Times New Roman" panose="02020603050405020304" charset="0"/>
              <a:cs typeface="Times New Roman" panose="02020603050405020304" charset="0"/>
            </a:endParaRPr>
          </a:p>
        </p:txBody>
      </p:sp>
      <p:sp>
        <p:nvSpPr>
          <p:cNvPr id="9" name="Rectangle 85"/>
          <p:cNvSpPr/>
          <p:nvPr/>
        </p:nvSpPr>
        <p:spPr>
          <a:xfrm>
            <a:off x="9267190" y="765175"/>
            <a:ext cx="19164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embrace</a:t>
            </a:r>
            <a:endParaRPr lang="en-US" altLang="zh-CN" sz="2800" dirty="0">
              <a:solidFill>
                <a:srgbClr val="C00000"/>
              </a:solidFill>
              <a:latin typeface="Times New Roman" panose="02020603050405020304" charset="0"/>
              <a:cs typeface="Times New Roman" panose="02020603050405020304" charset="0"/>
            </a:endParaRPr>
          </a:p>
        </p:txBody>
      </p:sp>
      <p:sp>
        <p:nvSpPr>
          <p:cNvPr id="3" name="Rectangle 85"/>
          <p:cNvSpPr/>
          <p:nvPr/>
        </p:nvSpPr>
        <p:spPr>
          <a:xfrm>
            <a:off x="565785" y="1629093"/>
            <a:ext cx="301434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are imported from </a:t>
            </a:r>
            <a:endParaRPr lang="en-US" altLang="zh-CN" sz="2800" dirty="0">
              <a:solidFill>
                <a:srgbClr val="C00000"/>
              </a:solidFill>
              <a:latin typeface="Times New Roman" panose="02020603050405020304" charset="0"/>
              <a:cs typeface="Times New Roman" panose="02020603050405020304" charset="0"/>
            </a:endParaRPr>
          </a:p>
        </p:txBody>
      </p:sp>
      <p:sp>
        <p:nvSpPr>
          <p:cNvPr id="4" name="Rectangle 85"/>
          <p:cNvSpPr/>
          <p:nvPr/>
        </p:nvSpPr>
        <p:spPr>
          <a:xfrm>
            <a:off x="9555480" y="2493010"/>
            <a:ext cx="19164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donating</a:t>
            </a:r>
            <a:endParaRPr lang="en-US" altLang="zh-CN" sz="2800" dirty="0">
              <a:solidFill>
                <a:srgbClr val="C00000"/>
              </a:solidFill>
              <a:latin typeface="Times New Roman" panose="02020603050405020304" charset="0"/>
              <a:cs typeface="Times New Roman" panose="02020603050405020304" charset="0"/>
            </a:endParaRPr>
          </a:p>
        </p:txBody>
      </p:sp>
      <p:sp>
        <p:nvSpPr>
          <p:cNvPr id="5" name="Rectangle 85"/>
          <p:cNvSpPr/>
          <p:nvPr/>
        </p:nvSpPr>
        <p:spPr>
          <a:xfrm>
            <a:off x="3362325" y="2853373"/>
            <a:ext cx="277939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pretax profits</a:t>
            </a:r>
            <a:endParaRPr lang="en-US" altLang="zh-CN" sz="2800" dirty="0">
              <a:solidFill>
                <a:srgbClr val="C00000"/>
              </a:solidFill>
              <a:latin typeface="Times New Roman" panose="02020603050405020304" charset="0"/>
              <a:cs typeface="Times New Roman" panose="02020603050405020304" charset="0"/>
            </a:endParaRPr>
          </a:p>
        </p:txBody>
      </p:sp>
      <p:sp>
        <p:nvSpPr>
          <p:cNvPr id="7" name="Rectangle 85"/>
          <p:cNvSpPr/>
          <p:nvPr/>
        </p:nvSpPr>
        <p:spPr>
          <a:xfrm>
            <a:off x="6242685" y="3356928"/>
            <a:ext cx="267906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revolves around</a:t>
            </a:r>
            <a:endParaRPr lang="en-US" altLang="zh-CN" sz="2800" dirty="0">
              <a:solidFill>
                <a:srgbClr val="C00000"/>
              </a:solidFill>
              <a:latin typeface="Times New Roman" panose="02020603050405020304" charset="0"/>
              <a:cs typeface="Times New Roman" panose="02020603050405020304" charset="0"/>
            </a:endParaRPr>
          </a:p>
        </p:txBody>
      </p:sp>
      <p:sp>
        <p:nvSpPr>
          <p:cNvPr id="8" name="Rectangle 85"/>
          <p:cNvSpPr/>
          <p:nvPr/>
        </p:nvSpPr>
        <p:spPr>
          <a:xfrm>
            <a:off x="1922145" y="4221480"/>
            <a:ext cx="19164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current</a:t>
            </a:r>
            <a:endParaRPr lang="en-US" altLang="zh-CN" sz="2800" dirty="0">
              <a:solidFill>
                <a:srgbClr val="C00000"/>
              </a:solidFill>
              <a:latin typeface="Times New Roman" panose="02020603050405020304" charset="0"/>
              <a:cs typeface="Times New Roman" panose="02020603050405020304" charset="0"/>
            </a:endParaRPr>
          </a:p>
        </p:txBody>
      </p:sp>
      <p:sp>
        <p:nvSpPr>
          <p:cNvPr id="10" name="Rectangle 85"/>
          <p:cNvSpPr/>
          <p:nvPr/>
        </p:nvSpPr>
        <p:spPr>
          <a:xfrm>
            <a:off x="3218815" y="4581208"/>
            <a:ext cx="282384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electronic devices</a:t>
            </a:r>
            <a:endParaRPr lang="en-US" altLang="zh-CN" sz="2800" dirty="0">
              <a:solidFill>
                <a:srgbClr val="C00000"/>
              </a:solidFill>
              <a:latin typeface="Times New Roman" panose="02020603050405020304" charset="0"/>
              <a:cs typeface="Times New Roman" panose="02020603050405020304" charset="0"/>
            </a:endParaRPr>
          </a:p>
        </p:txBody>
      </p:sp>
      <p:sp>
        <p:nvSpPr>
          <p:cNvPr id="6" name="圆角矩形 5">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3" grpId="0"/>
      <p:bldP spid="3" grpId="1"/>
      <p:bldP spid="4" grpId="0"/>
      <p:bldP spid="4" grpId="1"/>
      <p:bldP spid="5" grpId="0"/>
      <p:bldP spid="5" grpId="1"/>
      <p:bldP spid="7" grpId="0"/>
      <p:bldP spid="7" grpId="1"/>
      <p:bldP spid="8" grpId="0"/>
      <p:bldP spid="8" grpId="1"/>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nvSpPr>
        <p:spPr>
          <a:xfrm>
            <a:off x="338455" y="981075"/>
            <a:ext cx="11397615" cy="2245360"/>
          </a:xfrm>
          <a:prstGeom prst="rect">
            <a:avLst/>
          </a:prstGeom>
          <a:noFill/>
        </p:spPr>
        <p:txBody>
          <a:bodyPr wrap="square" rtlCol="0">
            <a:spAutoFit/>
          </a:bodyPr>
          <a:p>
            <a:pPr algn="just" eaLnBrk="1" latinLnBrk="0" hangingPunct="1">
              <a:lnSpc>
                <a:spcPct val="100000"/>
              </a:lnSpc>
            </a:pPr>
            <a:r>
              <a:rPr lang="en-US" altLang="zh-CN" sz="2800" dirty="0">
                <a:latin typeface="Times New Roman" panose="02020603050405020304" charset="0"/>
                <a:cs typeface="Times New Roman" panose="02020603050405020304" charset="0"/>
              </a:rPr>
              <a:t>     Another way that companies can embrace social responsibility is through a different approach called 14) ______________________. This theory’s central focus is that social responsibility is really giving attention to every stakeholder in the entire company, whether it be employees, 15) ____________, owners, suppliers, management, or the community.</a:t>
            </a:r>
            <a:endParaRPr lang="en-US" altLang="zh-CN" sz="2800" dirty="0">
              <a:latin typeface="Times New Roman" panose="02020603050405020304" charset="0"/>
              <a:cs typeface="Times New Roman" panose="02020603050405020304" charset="0"/>
            </a:endParaRPr>
          </a:p>
        </p:txBody>
      </p:sp>
      <p:sp>
        <p:nvSpPr>
          <p:cNvPr id="3" name="Rectangle 85"/>
          <p:cNvSpPr/>
          <p:nvPr/>
        </p:nvSpPr>
        <p:spPr>
          <a:xfrm>
            <a:off x="4957445" y="1412558"/>
            <a:ext cx="322961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stakeholder theory</a:t>
            </a:r>
            <a:endParaRPr lang="en-US" altLang="zh-CN" sz="2800" dirty="0">
              <a:solidFill>
                <a:srgbClr val="C00000"/>
              </a:solidFill>
              <a:latin typeface="Times New Roman" panose="02020603050405020304" charset="0"/>
              <a:cs typeface="Times New Roman" panose="02020603050405020304" charset="0"/>
            </a:endParaRPr>
          </a:p>
        </p:txBody>
      </p:sp>
      <p:sp>
        <p:nvSpPr>
          <p:cNvPr id="5" name="Rectangle 85"/>
          <p:cNvSpPr/>
          <p:nvPr/>
        </p:nvSpPr>
        <p:spPr>
          <a:xfrm>
            <a:off x="8187055" y="2205355"/>
            <a:ext cx="19164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customers</a:t>
            </a:r>
            <a:endParaRPr lang="en-US" altLang="zh-CN" sz="2800" dirty="0">
              <a:solidFill>
                <a:srgbClr val="C00000"/>
              </a:solidFill>
              <a:latin typeface="Times New Roman" panose="02020603050405020304" charset="0"/>
              <a:cs typeface="Times New Roman" panose="02020603050405020304" charset="0"/>
            </a:endParaRPr>
          </a:p>
        </p:txBody>
      </p:sp>
      <p:sp>
        <p:nvSpPr>
          <p:cNvPr id="4" name="圆角矩形 3">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247015" y="1988820"/>
            <a:ext cx="11704320" cy="3640455"/>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1</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As children, we’re taught to treat others as we want to be treated. But when money is involved, what can encourage us to follow the golden rule and run ethical businesses?</a:t>
            </a:r>
            <a:endParaRPr lang="en-US" altLang="zh-CN" sz="2800" dirty="0">
              <a:latin typeface="Times New Roman" panose="02020603050405020304" charset="0"/>
            </a:endParaRPr>
          </a:p>
          <a:p>
            <a:pPr algn="just" eaLnBrk="1" latinLnBrk="0" hangingPunct="1">
              <a:lnSpc>
                <a:spcPts val="3075"/>
              </a:lnSpc>
            </a:pPr>
            <a:r>
              <a:rPr lang="en-US" altLang="zh-CN" sz="2800" b="1" i="1" dirty="0">
                <a:solidFill>
                  <a:srgbClr val="00B0F0"/>
                </a:solidFill>
                <a:latin typeface="Times New Roman" panose="02020603050405020304" charset="0"/>
                <a:sym typeface="宋体" panose="02010600030101010101" pitchFamily="2" charset="-122"/>
              </a:rPr>
              <a:t>2</a:t>
            </a:r>
            <a:r>
              <a:rPr lang="en-US" altLang="zh-CN" sz="2800" b="1" i="1" dirty="0">
                <a:latin typeface="Times New Roman" panose="02020603050405020304" charset="0"/>
                <a:sym typeface="+mn-ea"/>
              </a:rPr>
              <a:t>    </a:t>
            </a:r>
            <a:r>
              <a:rPr lang="en-US" altLang="zh-CN" sz="2800" dirty="0">
                <a:latin typeface="Times New Roman" panose="02020603050405020304" charset="0"/>
                <a:sym typeface="+mn-ea"/>
              </a:rPr>
              <a:t>When asked, we say: Yes, of course we all deserve the same standards. When it comes to business, though, I think we’ve focused too much on</a:t>
            </a:r>
            <a:r>
              <a:rPr lang="en-US" altLang="zh-CN" sz="2800" b="1" dirty="0">
                <a:solidFill>
                  <a:srgbClr val="FF0000"/>
                </a:solidFill>
                <a:latin typeface="Times New Roman" panose="02020603050405020304" charset="0"/>
                <a:sym typeface="+mn-ea"/>
              </a:rPr>
              <a:t> cutthroat </a:t>
            </a:r>
            <a:r>
              <a:rPr lang="en-US" altLang="zh-CN" sz="2800" dirty="0">
                <a:latin typeface="Times New Roman" panose="02020603050405020304" charset="0"/>
                <a:sym typeface="+mn-ea"/>
              </a:rPr>
              <a:t>leaders who can get away with nearly anything—as long as they’re </a:t>
            </a:r>
            <a:r>
              <a:rPr lang="en-US" altLang="zh-CN" sz="2800" b="1" dirty="0">
                <a:solidFill>
                  <a:srgbClr val="FF0000"/>
                </a:solidFill>
                <a:latin typeface="Times New Roman" panose="02020603050405020304" charset="0"/>
                <a:sym typeface="+mn-ea"/>
              </a:rPr>
              <a:t>charismatic </a:t>
            </a:r>
            <a:r>
              <a:rPr lang="en-US" altLang="zh-CN" sz="2800" dirty="0">
                <a:latin typeface="Times New Roman" panose="02020603050405020304" charset="0"/>
                <a:sym typeface="+mn-ea"/>
              </a:rPr>
              <a:t>or innovative enough. The golden rule is a way of improving emotional intelligence and increasing an awareness of ethics in every interaction, but it’s no match for the common figure or the </a:t>
            </a:r>
            <a:r>
              <a:rPr lang="en-US" altLang="zh-CN" sz="2800" b="1" dirty="0">
                <a:solidFill>
                  <a:srgbClr val="FF0000"/>
                </a:solidFill>
                <a:latin typeface="Times New Roman" panose="02020603050405020304" charset="0"/>
                <a:sym typeface="+mn-ea"/>
              </a:rPr>
              <a:t>rogue</a:t>
            </a:r>
            <a:r>
              <a:rPr lang="en-US" altLang="zh-CN" sz="2800" dirty="0">
                <a:latin typeface="Times New Roman" panose="02020603050405020304" charset="0"/>
                <a:sym typeface="+mn-ea"/>
              </a:rPr>
              <a:t> business genius.</a:t>
            </a:r>
            <a:endParaRPr lang="en-US" altLang="zh-CN" sz="2800" dirty="0">
              <a:latin typeface="Times New Roman" panose="02020603050405020304" charset="0"/>
              <a:sym typeface="+mn-ea"/>
            </a:endParaRPr>
          </a:p>
        </p:txBody>
      </p:sp>
      <p:sp>
        <p:nvSpPr>
          <p:cNvPr id="33" name="文本框 32"/>
          <p:cNvSpPr txBox="1"/>
          <p:nvPr/>
        </p:nvSpPr>
        <p:spPr>
          <a:xfrm>
            <a:off x="3578860" y="1429385"/>
            <a:ext cx="4378960" cy="478155"/>
          </a:xfrm>
          <a:prstGeom prst="rect">
            <a:avLst/>
          </a:prstGeom>
          <a:noFill/>
        </p:spPr>
        <p:txBody>
          <a:bodyPr wrap="square" rtlCol="0">
            <a:spAutoFit/>
          </a:bodyPr>
          <a:p>
            <a:pPr algn="just" eaLnBrk="1" latinLnBrk="0" hangingPunct="1">
              <a:lnSpc>
                <a:spcPct val="90000"/>
              </a:lnSpc>
            </a:pPr>
            <a:r>
              <a:rPr lang="en-US" altLang="zh-CN" sz="2800" b="1" i="1" dirty="0">
                <a:latin typeface="Times New Roman" panose="02020603050405020304" charset="0"/>
                <a:cs typeface="Times New Roman" panose="02020603050405020304" charset="0"/>
              </a:rPr>
              <a:t>     By Melissa Powell</a:t>
            </a:r>
            <a:endParaRPr lang="en-US" altLang="zh-CN" sz="2800" b="1" i="1" dirty="0">
              <a:latin typeface="Times New Roman" panose="02020603050405020304" charset="0"/>
              <a:cs typeface="Times New Roman" panose="02020603050405020304" charset="0"/>
            </a:endParaRPr>
          </a:p>
        </p:txBody>
      </p:sp>
      <p:sp>
        <p:nvSpPr>
          <p:cNvPr id="4" name="文本框 3"/>
          <p:cNvSpPr txBox="1"/>
          <p:nvPr/>
        </p:nvSpPr>
        <p:spPr>
          <a:xfrm>
            <a:off x="1130935" y="548640"/>
            <a:ext cx="8917940" cy="878840"/>
          </a:xfrm>
          <a:prstGeom prst="rect">
            <a:avLst/>
          </a:prstGeom>
          <a:noFill/>
        </p:spPr>
        <p:txBody>
          <a:bodyPr wrap="square" rtlCol="0">
            <a:spAutoFit/>
          </a:bodyPr>
          <a:p>
            <a:pPr algn="ctr">
              <a:lnSpc>
                <a:spcPct val="80000"/>
              </a:lnSpc>
            </a:pPr>
            <a:r>
              <a:rPr lang="zh-CN" altLang="en-US" sz="3200" b="1" i="1">
                <a:solidFill>
                  <a:srgbClr val="00B0F0"/>
                </a:solidFill>
                <a:cs typeface="Arial" panose="020B0604020202020204" pitchFamily="34" charset="0"/>
              </a:rPr>
              <a:t>The Golden Rule Is Just as Good for </a:t>
            </a:r>
            <a:endParaRPr lang="zh-CN" altLang="en-US" sz="3200" b="1" i="1">
              <a:solidFill>
                <a:srgbClr val="00B0F0"/>
              </a:solidFill>
              <a:cs typeface="Arial" panose="020B0604020202020204" pitchFamily="34" charset="0"/>
            </a:endParaRPr>
          </a:p>
          <a:p>
            <a:pPr algn="ctr">
              <a:lnSpc>
                <a:spcPct val="80000"/>
              </a:lnSpc>
            </a:pPr>
            <a:r>
              <a:rPr lang="zh-CN" altLang="en-US" sz="3200" b="1" i="1">
                <a:solidFill>
                  <a:srgbClr val="00B0F0"/>
                </a:solidFill>
                <a:cs typeface="Arial" panose="020B0604020202020204" pitchFamily="34" charset="0"/>
              </a:rPr>
              <a:t>Businesses as It Is for People</a:t>
            </a:r>
            <a:endParaRPr lang="zh-CN" altLang="en-US" sz="3200" b="1" i="1">
              <a:solidFill>
                <a:srgbClr val="00B0F0"/>
              </a:solidFill>
              <a:cs typeface="Arial" panose="020B0604020202020204" pitchFamily="34" charset="0"/>
            </a:endParaRPr>
          </a:p>
        </p:txBody>
      </p:sp>
      <p:sp>
        <p:nvSpPr>
          <p:cNvPr id="6" name="矩形 5"/>
          <p:cNvSpPr/>
          <p:nvPr/>
        </p:nvSpPr>
        <p:spPr>
          <a:xfrm>
            <a:off x="339090" y="4043045"/>
            <a:ext cx="1703070" cy="322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7" name="圆角矩形 6"/>
          <p:cNvSpPr/>
          <p:nvPr/>
        </p:nvSpPr>
        <p:spPr>
          <a:xfrm>
            <a:off x="2139315" y="5629275"/>
            <a:ext cx="6002655" cy="939800"/>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l" eaLnBrk="1" fontAlgn="auto" latinLnBrk="0" hangingPunct="1"/>
            <a:r>
              <a:rPr sz="2800" b="1">
                <a:solidFill>
                  <a:schemeClr val="tx1"/>
                </a:solidFill>
                <a:latin typeface="Times New Roman" panose="02020603050405020304" charset="0"/>
                <a:cs typeface="Times New Roman" panose="02020603050405020304" charset="0"/>
                <a:sym typeface="+mn-ea"/>
              </a:rPr>
              <a:t>cutthroat</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 严酷无情的；不讲道德（或原则）的</a:t>
            </a:r>
            <a:endParaRPr sz="2800">
              <a:solidFill>
                <a:schemeClr val="tx1"/>
              </a:solidFill>
              <a:latin typeface="Times New Roman" panose="02020603050405020304" charset="0"/>
              <a:cs typeface="Times New Roman" panose="02020603050405020304" charset="0"/>
              <a:sym typeface="+mn-ea"/>
            </a:endParaRPr>
          </a:p>
        </p:txBody>
      </p:sp>
      <p:sp>
        <p:nvSpPr>
          <p:cNvPr id="9" name="圆角矩形 8"/>
          <p:cNvSpPr/>
          <p:nvPr/>
        </p:nvSpPr>
        <p:spPr>
          <a:xfrm>
            <a:off x="3435350" y="5710555"/>
            <a:ext cx="5832475" cy="920115"/>
          </a:xfrm>
          <a:prstGeom prst="roundRect">
            <a:avLst/>
          </a:prstGeom>
          <a:solidFill>
            <a:srgbClr val="FFA9A9"/>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l" eaLnBrk="1" fontAlgn="auto" latinLnBrk="0" hangingPunct="1"/>
            <a:r>
              <a:rPr sz="2800" b="1">
                <a:solidFill>
                  <a:schemeClr val="tx1"/>
                </a:solidFill>
                <a:latin typeface="Times New Roman" panose="02020603050405020304" charset="0"/>
                <a:cs typeface="Times New Roman" panose="02020603050405020304" charset="0"/>
                <a:sym typeface="+mn-ea"/>
              </a:rPr>
              <a:t>charismatic</a:t>
            </a:r>
            <a:r>
              <a:rPr sz="2800" i="1">
                <a:solidFill>
                  <a:schemeClr val="tx1"/>
                </a:solidFill>
                <a:latin typeface="Times New Roman" panose="02020603050405020304" charset="0"/>
                <a:cs typeface="Times New Roman" panose="02020603050405020304" charset="0"/>
                <a:sym typeface="+mn-ea"/>
              </a:rPr>
              <a:t> a</a:t>
            </a:r>
            <a:r>
              <a:rPr sz="2800">
                <a:solidFill>
                  <a:schemeClr val="tx1"/>
                </a:solidFill>
                <a:latin typeface="Times New Roman" panose="02020603050405020304" charset="0"/>
                <a:cs typeface="Times New Roman" panose="02020603050405020304" charset="0"/>
                <a:sym typeface="+mn-ea"/>
              </a:rPr>
              <a:t>. 有超凡魅力的；有号召力（或感召力）的</a:t>
            </a:r>
            <a:endParaRPr sz="2800">
              <a:solidFill>
                <a:schemeClr val="tx1"/>
              </a:solidFill>
              <a:latin typeface="Times New Roman" panose="02020603050405020304" charset="0"/>
              <a:cs typeface="Times New Roman" panose="02020603050405020304" charset="0"/>
              <a:sym typeface="+mn-ea"/>
            </a:endParaRPr>
          </a:p>
        </p:txBody>
      </p:sp>
      <p:sp>
        <p:nvSpPr>
          <p:cNvPr id="10" name="矩形 9"/>
          <p:cNvSpPr/>
          <p:nvPr/>
        </p:nvSpPr>
        <p:spPr>
          <a:xfrm>
            <a:off x="266700" y="4436745"/>
            <a:ext cx="2033905" cy="335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2" name="圆角矩形 1"/>
          <p:cNvSpPr/>
          <p:nvPr/>
        </p:nvSpPr>
        <p:spPr>
          <a:xfrm>
            <a:off x="4371340" y="5805170"/>
            <a:ext cx="5842635" cy="920115"/>
          </a:xfrm>
          <a:prstGeom prst="roundRect">
            <a:avLst/>
          </a:prstGeom>
          <a:solidFill>
            <a:srgbClr val="FFA9A9"/>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l" eaLnBrk="1" fontAlgn="auto" latinLnBrk="0" hangingPunct="1"/>
            <a:r>
              <a:rPr sz="2800" b="1">
                <a:solidFill>
                  <a:schemeClr val="tx1"/>
                </a:solidFill>
                <a:latin typeface="Times New Roman" panose="02020603050405020304" charset="0"/>
                <a:cs typeface="Times New Roman" panose="02020603050405020304" charset="0"/>
                <a:sym typeface="+mn-ea"/>
              </a:rPr>
              <a:t>rogue  </a:t>
            </a:r>
            <a:r>
              <a:rPr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 离群的；行为失常的</a:t>
            </a:r>
            <a:endParaRPr sz="2800">
              <a:solidFill>
                <a:schemeClr val="tx1"/>
              </a:solidFill>
              <a:latin typeface="Times New Roman" panose="02020603050405020304" charset="0"/>
              <a:cs typeface="Times New Roman" panose="02020603050405020304" charset="0"/>
              <a:sym typeface="+mn-ea"/>
            </a:endParaRPr>
          </a:p>
        </p:txBody>
      </p:sp>
      <p:sp>
        <p:nvSpPr>
          <p:cNvPr id="3" name="矩形 2"/>
          <p:cNvSpPr/>
          <p:nvPr/>
        </p:nvSpPr>
        <p:spPr>
          <a:xfrm>
            <a:off x="6924040" y="5156835"/>
            <a:ext cx="1033780" cy="335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65" fill="hold" display="1" masterRel="nextClick" afterEffect="1"/>
                                        <p:tgtEl>
                                          <p:spTgt spid="7"/>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subTnLst>
                                    <p:set>
                                      <p:cBhvr override="childStyle">
                                        <p:cTn dur="65" fill="hold" display="1" masterRel="nextClick" afterEffect="1"/>
                                        <p:tgtEl>
                                          <p:spTgt spid="9"/>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subTnLst>
                                    <p:set>
                                      <p:cBhvr override="childStyle">
                                        <p:cTn dur="65" fill="hold" display="1" masterRel="nextClick" afterEffect="1"/>
                                        <p:tgtEl>
                                          <p:spTgt spid="2"/>
                                        </p:tgtEl>
                                        <p:attrNameLst>
                                          <p:attrName>style.visibility</p:attrName>
                                        </p:attrNameLst>
                                      </p:cBhvr>
                                      <p:to>
                                        <p:strVal val="hidden"/>
                                      </p:to>
                                    </p:set>
                                  </p:subTnLst>
                                </p:cTn>
                              </p:par>
                            </p:childTnLst>
                          </p:cTn>
                        </p:par>
                      </p:childTnLst>
                    </p:cTn>
                  </p:par>
                </p:childTnLst>
              </p:cTn>
              <p:nextCondLst>
                <p:cond evt="onClick" delay="0">
                  <p:tgtEl>
                    <p:spTgt spid="3"/>
                  </p:tgtEl>
                </p:cond>
              </p:nextCondLst>
            </p:seq>
          </p:childTnLst>
        </p:cTn>
      </p:par>
    </p:tnLst>
    <p:bldLst>
      <p:bldP spid="7" grpId="0" bldLvl="0" animBg="1"/>
      <p:bldP spid="9" grpId="0" bldLvl="0" animBg="1"/>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alphaModFix amt="49000"/>
          </a:blip>
          <a:stretch>
            <a:fillRect/>
          </a:stretch>
        </p:blipFill>
        <p:spPr>
          <a:xfrm>
            <a:off x="-21590" y="-27305"/>
            <a:ext cx="12197715" cy="6885305"/>
          </a:xfrm>
          <a:prstGeom prst="rect">
            <a:avLst/>
          </a:prstGeom>
        </p:spPr>
      </p:pic>
      <p:sp>
        <p:nvSpPr>
          <p:cNvPr id="12" name="文本框 11"/>
          <p:cNvSpPr txBox="1"/>
          <p:nvPr/>
        </p:nvSpPr>
        <p:spPr>
          <a:xfrm>
            <a:off x="1490980" y="764540"/>
            <a:ext cx="9163685" cy="2306955"/>
          </a:xfrm>
          <a:prstGeom prst="rect">
            <a:avLst/>
          </a:prstGeom>
          <a:noFill/>
          <a:ln>
            <a:noFill/>
          </a:ln>
          <a:extLst>
            <a:ext uri="{909E8E84-426E-40DD-AFC4-6F175D3DCCD1}">
              <a14:hiddenFill xmlns:a14="http://schemas.microsoft.com/office/drawing/2010/main">
                <a:solidFill>
                  <a:srgbClr val="CFC8E3"/>
                </a:solidFill>
              </a14:hiddenFill>
            </a:ext>
          </a:extLst>
        </p:spPr>
        <p:txBody>
          <a:bodyPr wrap="square">
            <a:spAutoFit/>
          </a:bodyPr>
          <a:lstStyle/>
          <a:p>
            <a:pPr algn="ctr"/>
            <a:r>
              <a:rPr lang="en-US" altLang="zh-CN" sz="7200" b="1" dirty="0">
                <a:solidFill>
                  <a:schemeClr val="tx1"/>
                </a:solidFill>
                <a:uFillTx/>
                <a:latin typeface="Times New Roman" panose="02020603050405020304" charset="0"/>
                <a:ea typeface="微软雅黑" panose="020B0503020204020204" pitchFamily="34" charset="-122"/>
                <a:cs typeface="Times New Roman" panose="02020603050405020304" charset="0"/>
              </a:rPr>
              <a:t>Unit 8 </a:t>
            </a:r>
            <a:endParaRPr lang="en-US" altLang="zh-CN" sz="7200" b="1" dirty="0">
              <a:solidFill>
                <a:schemeClr val="tx1"/>
              </a:solidFill>
              <a:uFillTx/>
              <a:latin typeface="Times New Roman" panose="02020603050405020304" charset="0"/>
              <a:ea typeface="微软雅黑" panose="020B0503020204020204" pitchFamily="34" charset="-122"/>
              <a:cs typeface="Times New Roman" panose="02020603050405020304" charset="0"/>
            </a:endParaRPr>
          </a:p>
          <a:p>
            <a:pPr algn="ctr"/>
            <a:r>
              <a:rPr lang="en-US" altLang="zh-CN" sz="7200" b="1" dirty="0">
                <a:solidFill>
                  <a:schemeClr val="tx1"/>
                </a:solidFill>
                <a:uFillTx/>
                <a:latin typeface="Times New Roman" panose="02020603050405020304" charset="0"/>
                <a:ea typeface="微软雅黑" panose="020B0503020204020204" pitchFamily="34" charset="-122"/>
                <a:cs typeface="Times New Roman" panose="02020603050405020304" charset="0"/>
              </a:rPr>
              <a:t>Business Ethics</a:t>
            </a:r>
            <a:endParaRPr lang="en-US" altLang="zh-CN" sz="7200" b="1" dirty="0">
              <a:solidFill>
                <a:schemeClr val="tx1"/>
              </a:solidFill>
              <a:uFillTx/>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8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626051" y="1196454"/>
            <a:ext cx="10447655" cy="245745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sym typeface="宋体" panose="02010600030101010101" pitchFamily="2" charset="-122"/>
              </a:rPr>
              <a:t>3</a:t>
            </a:r>
            <a:r>
              <a:rPr lang="en-US" altLang="zh-CN" sz="2800" b="1" i="1" dirty="0">
                <a:latin typeface="Times New Roman" panose="02020603050405020304" charset="0"/>
                <a:sym typeface="+mn-ea"/>
              </a:rPr>
              <a:t>    </a:t>
            </a:r>
            <a:r>
              <a:rPr lang="en-US" altLang="zh-CN" sz="2800" dirty="0">
                <a:latin typeface="Times New Roman" panose="02020603050405020304" charset="0"/>
                <a:sym typeface="+mn-ea"/>
              </a:rPr>
              <a:t>Just consider how </a:t>
            </a:r>
            <a:r>
              <a:rPr lang="en-US" altLang="zh-CN" sz="2800" b="1" dirty="0">
                <a:solidFill>
                  <a:srgbClr val="FF0000"/>
                </a:solidFill>
                <a:latin typeface="Times New Roman" panose="02020603050405020304" charset="0"/>
                <a:sym typeface="+mn-ea"/>
              </a:rPr>
              <a:t>lenient</a:t>
            </a:r>
            <a:r>
              <a:rPr lang="en-US" altLang="zh-CN" sz="2800" i="1" dirty="0">
                <a:solidFill>
                  <a:srgbClr val="FF0000"/>
                </a:solidFill>
                <a:latin typeface="Times New Roman" panose="02020603050405020304" charset="0"/>
                <a:sym typeface="+mn-ea"/>
              </a:rPr>
              <a:t> </a:t>
            </a:r>
            <a:r>
              <a:rPr lang="en-US" altLang="zh-CN" sz="2800" dirty="0">
                <a:latin typeface="Times New Roman" panose="02020603050405020304" charset="0"/>
                <a:sym typeface="+mn-ea"/>
              </a:rPr>
              <a:t>we are with individuals who are </a:t>
            </a:r>
            <a:r>
              <a:rPr lang="en-US" altLang="zh-CN" sz="2800" b="1" dirty="0">
                <a:solidFill>
                  <a:srgbClr val="FF0000"/>
                </a:solidFill>
                <a:latin typeface="Times New Roman" panose="02020603050405020304" charset="0"/>
                <a:sym typeface="+mn-ea"/>
              </a:rPr>
              <a:t>forging </a:t>
            </a:r>
            <a:r>
              <a:rPr lang="en-US" altLang="zh-CN" sz="2800" dirty="0">
                <a:latin typeface="Times New Roman" panose="02020603050405020304" charset="0"/>
                <a:sym typeface="+mn-ea"/>
              </a:rPr>
              <a:t>new ground, especially in areas such as technology or finance. And when businesses are unethical? Uber remains on top of the</a:t>
            </a:r>
            <a:r>
              <a:rPr lang="en-US" altLang="zh-CN" sz="2800" b="1" dirty="0">
                <a:solidFill>
                  <a:srgbClr val="FF0000"/>
                </a:solidFill>
                <a:latin typeface="Times New Roman" panose="02020603050405020304" charset="0"/>
                <a:sym typeface="+mn-ea"/>
              </a:rPr>
              <a:t> ride-hailing</a:t>
            </a:r>
            <a:endParaRPr lang="en-US" altLang="zh-CN" sz="2800" dirty="0">
              <a:latin typeface="Times New Roman" panose="02020603050405020304" charset="0"/>
              <a:sym typeface="+mn-ea"/>
            </a:endParaRPr>
          </a:p>
          <a:p>
            <a:pPr algn="just" eaLnBrk="1" latinLnBrk="0" hangingPunct="1">
              <a:lnSpc>
                <a:spcPts val="3075"/>
              </a:lnSpc>
            </a:pPr>
            <a:r>
              <a:rPr lang="en-US" altLang="zh-CN" sz="2800" dirty="0">
                <a:latin typeface="Times New Roman" panose="02020603050405020304" charset="0"/>
                <a:sym typeface="+mn-ea"/>
              </a:rPr>
              <a:t>game in spite of terrible </a:t>
            </a:r>
            <a:r>
              <a:rPr lang="en-US" altLang="zh-CN" sz="2800" b="1" dirty="0">
                <a:latin typeface="Times New Roman" panose="02020603050405020304" charset="0"/>
                <a:sym typeface="+mn-ea"/>
                <a:hlinkClick r:id="rId1" action="ppaction://hlinksldjump"/>
              </a:rPr>
              <a:t>PR</a:t>
            </a:r>
            <a:r>
              <a:rPr lang="en-US" altLang="zh-CN" sz="2800" dirty="0">
                <a:latin typeface="Times New Roman" panose="02020603050405020304" charset="0"/>
                <a:sym typeface="+mn-ea"/>
              </a:rPr>
              <a:t> during the past two years. This all sets a bad </a:t>
            </a:r>
            <a:r>
              <a:rPr lang="en-US" altLang="zh-CN" sz="2800" b="1" dirty="0">
                <a:solidFill>
                  <a:srgbClr val="FF0000"/>
                </a:solidFill>
                <a:latin typeface="Times New Roman" panose="02020603050405020304" charset="0"/>
                <a:sym typeface="+mn-ea"/>
              </a:rPr>
              <a:t>precedent</a:t>
            </a:r>
            <a:r>
              <a:rPr lang="en-US" altLang="zh-CN" sz="2800" dirty="0">
                <a:latin typeface="Times New Roman" panose="02020603050405020304" charset="0"/>
                <a:sym typeface="+mn-ea"/>
              </a:rPr>
              <a:t>, and it can hold water for only so long before the dam breaks.</a:t>
            </a:r>
            <a:endParaRPr lang="en-US" altLang="zh-CN" sz="2800" dirty="0">
              <a:latin typeface="Times New Roman" panose="02020603050405020304" charset="0"/>
              <a:sym typeface="+mn-ea"/>
            </a:endParaRPr>
          </a:p>
        </p:txBody>
      </p:sp>
      <p:sp>
        <p:nvSpPr>
          <p:cNvPr id="2" name="圆角矩形 1"/>
          <p:cNvSpPr/>
          <p:nvPr/>
        </p:nvSpPr>
        <p:spPr>
          <a:xfrm>
            <a:off x="2282825" y="3626485"/>
            <a:ext cx="5842635" cy="666750"/>
          </a:xfrm>
          <a:prstGeom prst="roundRect">
            <a:avLst/>
          </a:prstGeom>
          <a:solidFill>
            <a:srgbClr val="FFA9A9"/>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l" eaLnBrk="1" fontAlgn="auto" latinLnBrk="0" hangingPunct="1"/>
            <a:r>
              <a:rPr sz="2800" b="1">
                <a:solidFill>
                  <a:schemeClr val="tx1"/>
                </a:solidFill>
                <a:latin typeface="Times New Roman" panose="02020603050405020304" charset="0"/>
                <a:cs typeface="Times New Roman" panose="02020603050405020304" charset="0"/>
                <a:sym typeface="+mn-ea"/>
              </a:rPr>
              <a:t>lenient</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 a</a:t>
            </a:r>
            <a:r>
              <a:rPr sz="2800">
                <a:solidFill>
                  <a:schemeClr val="tx1"/>
                </a:solidFill>
                <a:latin typeface="Times New Roman" panose="02020603050405020304" charset="0"/>
                <a:cs typeface="Times New Roman" panose="02020603050405020304" charset="0"/>
                <a:sym typeface="+mn-ea"/>
              </a:rPr>
              <a:t>.宽容的；仁慈的</a:t>
            </a:r>
            <a:endParaRPr sz="2800">
              <a:solidFill>
                <a:schemeClr val="tx1"/>
              </a:solidFill>
              <a:latin typeface="Times New Roman" panose="02020603050405020304" charset="0"/>
              <a:cs typeface="Times New Roman" panose="02020603050405020304" charset="0"/>
              <a:sym typeface="+mn-ea"/>
            </a:endParaRPr>
          </a:p>
        </p:txBody>
      </p:sp>
      <p:sp>
        <p:nvSpPr>
          <p:cNvPr id="3" name="圆角矩形 2"/>
          <p:cNvSpPr/>
          <p:nvPr/>
        </p:nvSpPr>
        <p:spPr>
          <a:xfrm>
            <a:off x="2426335" y="4364990"/>
            <a:ext cx="5842635" cy="666750"/>
          </a:xfrm>
          <a:prstGeom prst="roundRect">
            <a:avLst/>
          </a:prstGeom>
          <a:solidFill>
            <a:srgbClr val="FFA9A9"/>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l" eaLnBrk="1" fontAlgn="auto" latinLnBrk="0" hangingPunct="1"/>
            <a:r>
              <a:rPr sz="2800" b="1">
                <a:solidFill>
                  <a:schemeClr val="tx1"/>
                </a:solidFill>
                <a:latin typeface="Times New Roman" panose="02020603050405020304" charset="0"/>
                <a:cs typeface="Times New Roman" panose="02020603050405020304" charset="0"/>
                <a:sym typeface="+mn-ea"/>
              </a:rPr>
              <a:t>forge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v</a:t>
            </a:r>
            <a:r>
              <a:rPr sz="2800">
                <a:solidFill>
                  <a:schemeClr val="tx1"/>
                </a:solidFill>
                <a:latin typeface="Times New Roman" panose="02020603050405020304" charset="0"/>
                <a:cs typeface="Times New Roman" panose="02020603050405020304" charset="0"/>
                <a:sym typeface="+mn-ea"/>
              </a:rPr>
              <a:t>. 艰苦干成；努力加强</a:t>
            </a:r>
            <a:endParaRPr sz="2800">
              <a:solidFill>
                <a:schemeClr val="tx1"/>
              </a:solidFill>
              <a:latin typeface="Times New Roman" panose="02020603050405020304" charset="0"/>
              <a:cs typeface="Times New Roman" panose="02020603050405020304" charset="0"/>
              <a:sym typeface="+mn-ea"/>
            </a:endParaRPr>
          </a:p>
        </p:txBody>
      </p:sp>
      <p:sp>
        <p:nvSpPr>
          <p:cNvPr id="4" name="圆角矩形 3"/>
          <p:cNvSpPr/>
          <p:nvPr/>
        </p:nvSpPr>
        <p:spPr>
          <a:xfrm>
            <a:off x="2426335" y="5085080"/>
            <a:ext cx="5842635" cy="666750"/>
          </a:xfrm>
          <a:prstGeom prst="roundRect">
            <a:avLst/>
          </a:prstGeom>
          <a:solidFill>
            <a:srgbClr val="FFA9A9"/>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l" eaLnBrk="1" fontAlgn="auto" latinLnBrk="0" hangingPunct="1"/>
            <a:r>
              <a:rPr sz="2800" b="1">
                <a:solidFill>
                  <a:schemeClr val="tx1"/>
                </a:solidFill>
                <a:latin typeface="Times New Roman" panose="02020603050405020304" charset="0"/>
                <a:cs typeface="Times New Roman" panose="02020603050405020304" charset="0"/>
                <a:sym typeface="+mn-ea"/>
              </a:rPr>
              <a:t>ride-hailing</a:t>
            </a:r>
            <a:r>
              <a:rPr sz="2800">
                <a:solidFill>
                  <a:schemeClr val="tx1"/>
                </a:solidFill>
                <a:latin typeface="Times New Roman" panose="02020603050405020304" charset="0"/>
                <a:cs typeface="Times New Roman" panose="02020603050405020304" charset="0"/>
                <a:sym typeface="+mn-ea"/>
              </a:rPr>
              <a:t> 叫车服务</a:t>
            </a:r>
            <a:endParaRPr sz="2800">
              <a:solidFill>
                <a:schemeClr val="tx1"/>
              </a:solidFill>
              <a:latin typeface="Times New Roman" panose="02020603050405020304" charset="0"/>
              <a:cs typeface="Times New Roman" panose="02020603050405020304" charset="0"/>
              <a:sym typeface="+mn-ea"/>
            </a:endParaRPr>
          </a:p>
        </p:txBody>
      </p:sp>
      <p:sp>
        <p:nvSpPr>
          <p:cNvPr id="5" name="圆角矩形 4"/>
          <p:cNvSpPr/>
          <p:nvPr/>
        </p:nvSpPr>
        <p:spPr>
          <a:xfrm>
            <a:off x="2426335" y="5805170"/>
            <a:ext cx="5842635" cy="666750"/>
          </a:xfrm>
          <a:prstGeom prst="roundRect">
            <a:avLst/>
          </a:prstGeom>
          <a:solidFill>
            <a:srgbClr val="FFA9A9"/>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l" eaLnBrk="1" fontAlgn="auto" latinLnBrk="0" hangingPunct="1"/>
            <a:r>
              <a:rPr sz="2800" b="1">
                <a:solidFill>
                  <a:schemeClr val="tx1"/>
                </a:solidFill>
                <a:latin typeface="Times New Roman" panose="02020603050405020304" charset="0"/>
                <a:cs typeface="Times New Roman" panose="02020603050405020304" charset="0"/>
                <a:sym typeface="+mn-ea"/>
              </a:rPr>
              <a:t>precedent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先例</a:t>
            </a:r>
            <a:endParaRPr sz="2800">
              <a:solidFill>
                <a:schemeClr val="tx1"/>
              </a:solidFill>
              <a:latin typeface="Times New Roman" panose="02020603050405020304" charset="0"/>
              <a:cs typeface="Times New Roman" panose="02020603050405020304" charset="0"/>
              <a:sym typeface="+mn-ea"/>
            </a:endParaRPr>
          </a:p>
        </p:txBody>
      </p:sp>
      <p:sp>
        <p:nvSpPr>
          <p:cNvPr id="7" name="矩形 6"/>
          <p:cNvSpPr/>
          <p:nvPr/>
        </p:nvSpPr>
        <p:spPr>
          <a:xfrm>
            <a:off x="3794760" y="1195705"/>
            <a:ext cx="1422400" cy="408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8" name="矩形 7"/>
          <p:cNvSpPr/>
          <p:nvPr/>
        </p:nvSpPr>
        <p:spPr>
          <a:xfrm>
            <a:off x="9699625" y="1195705"/>
            <a:ext cx="1422400" cy="408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9" name="矩形 8"/>
          <p:cNvSpPr/>
          <p:nvPr/>
        </p:nvSpPr>
        <p:spPr>
          <a:xfrm>
            <a:off x="8979535" y="2060575"/>
            <a:ext cx="1981835" cy="408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0" name="矩形 9"/>
          <p:cNvSpPr/>
          <p:nvPr/>
        </p:nvSpPr>
        <p:spPr>
          <a:xfrm>
            <a:off x="1274445" y="2853055"/>
            <a:ext cx="1838325" cy="408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65" fill="hold" display="1" masterRel="nextClick" afterEffect="1"/>
                                        <p:tgtEl>
                                          <p:spTgt spid="2"/>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subTnLst>
                                    <p:set>
                                      <p:cBhvr override="childStyle">
                                        <p:cTn dur="65" fill="hold" display="1" masterRel="nextClick" afterEffect="1"/>
                                        <p:tgtEl>
                                          <p:spTgt spid="3"/>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subTnLst>
                                    <p:set>
                                      <p:cBhvr override="childStyle">
                                        <p:cTn dur="65" fill="hold" display="1" masterRel="nextClick" afterEffect="1"/>
                                        <p:tgtEl>
                                          <p:spTgt spid="4"/>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subTnLst>
                                    <p:set>
                                      <p:cBhvr override="childStyle">
                                        <p:cTn dur="65" fill="hold" display="1" masterRel="nextClick" afterEffect="1"/>
                                        <p:tgtEl>
                                          <p:spTgt spid="5"/>
                                        </p:tgtEl>
                                        <p:attrNameLst>
                                          <p:attrName>style.visibility</p:attrName>
                                        </p:attrNameLst>
                                      </p:cBhvr>
                                      <p:to>
                                        <p:strVal val="hidden"/>
                                      </p:to>
                                    </p:set>
                                  </p:subTnLst>
                                </p:cTn>
                              </p:par>
                            </p:childTnLst>
                          </p:cTn>
                        </p:par>
                      </p:childTnLst>
                    </p:cTn>
                  </p:par>
                </p:childTnLst>
              </p:cTn>
              <p:nextCondLst>
                <p:cond evt="onClick" delay="0">
                  <p:tgtEl>
                    <p:spTgt spid="10"/>
                  </p:tgtEl>
                </p:cond>
              </p:nextCondLst>
            </p:seq>
          </p:childTnLst>
        </p:cTn>
      </p:par>
    </p:tnLst>
    <p:bldLst>
      <p:bldP spid="2" grpId="0" bldLvl="0" animBg="1"/>
      <p:bldP spid="3" grpId="0" bldLvl="0" animBg="1"/>
      <p:bldP spid="4" grpId="0" bldLvl="0" animBg="1"/>
      <p:bldP spid="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626110" y="836295"/>
            <a:ext cx="10479405" cy="3640455"/>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sym typeface="宋体" panose="02010600030101010101" pitchFamily="2" charset="-122"/>
              </a:rPr>
              <a:t>4</a:t>
            </a:r>
            <a:r>
              <a:rPr lang="en-US" altLang="zh-CN" sz="2800" b="1" i="1" dirty="0">
                <a:latin typeface="Times New Roman" panose="02020603050405020304" charset="0"/>
                <a:sym typeface="+mn-ea"/>
              </a:rPr>
              <a:t>    </a:t>
            </a:r>
            <a:r>
              <a:rPr lang="en-US" altLang="zh-CN" sz="2800" dirty="0">
                <a:latin typeface="Times New Roman" panose="02020603050405020304" charset="0"/>
                <a:sym typeface="+mn-ea"/>
              </a:rPr>
              <a:t>The golden rule always has been my </a:t>
            </a:r>
            <a:r>
              <a:rPr lang="en-US" altLang="zh-CN" sz="2800" b="1" dirty="0">
                <a:solidFill>
                  <a:srgbClr val="FF0000"/>
                </a:solidFill>
                <a:latin typeface="Times New Roman" panose="02020603050405020304" charset="0"/>
                <a:sym typeface="+mn-ea"/>
              </a:rPr>
              <a:t>motto</a:t>
            </a:r>
            <a:r>
              <a:rPr lang="en-US" altLang="zh-CN" sz="2800" dirty="0">
                <a:latin typeface="Times New Roman" panose="02020603050405020304" charset="0"/>
                <a:sym typeface="+mn-ea"/>
              </a:rPr>
              <a:t>. It holds especially true </a:t>
            </a:r>
            <a:endParaRPr lang="en-US" altLang="zh-CN" sz="2800" dirty="0">
              <a:latin typeface="Times New Roman" panose="02020603050405020304" charset="0"/>
              <a:sym typeface="+mn-ea"/>
            </a:endParaRPr>
          </a:p>
          <a:p>
            <a:pPr algn="just" eaLnBrk="1" latinLnBrk="0" hangingPunct="1">
              <a:lnSpc>
                <a:spcPts val="3075"/>
              </a:lnSpc>
            </a:pPr>
            <a:r>
              <a:rPr lang="en-US" altLang="zh-CN" sz="2800" dirty="0">
                <a:latin typeface="Times New Roman" panose="02020603050405020304" charset="0"/>
                <a:sym typeface="+mn-ea"/>
              </a:rPr>
              <a:t>in the healthcare industry, where we can see the impact on patients and </a:t>
            </a:r>
            <a:endParaRPr lang="en-US" altLang="zh-CN" sz="2800" dirty="0">
              <a:latin typeface="Times New Roman" panose="02020603050405020304" charset="0"/>
              <a:sym typeface="+mn-ea"/>
            </a:endParaRPr>
          </a:p>
          <a:p>
            <a:pPr algn="just" eaLnBrk="1" latinLnBrk="0" hangingPunct="1">
              <a:lnSpc>
                <a:spcPts val="3075"/>
              </a:lnSpc>
            </a:pPr>
            <a:r>
              <a:rPr lang="en-US" altLang="zh-CN" sz="2800" dirty="0">
                <a:latin typeface="Times New Roman" panose="02020603050405020304" charset="0"/>
                <a:sym typeface="+mn-ea"/>
              </a:rPr>
              <a:t>their families. As a </a:t>
            </a:r>
            <a:r>
              <a:rPr lang="en-US" altLang="zh-CN" sz="2800" b="1" dirty="0">
                <a:latin typeface="Times New Roman" panose="02020603050405020304" charset="0"/>
                <a:sym typeface="+mn-ea"/>
                <a:hlinkClick r:id="rId1" action="ppaction://hlinksldjump"/>
              </a:rPr>
              <a:t>COO</a:t>
            </a:r>
            <a:r>
              <a:rPr lang="en-US" altLang="zh-CN" sz="2800" dirty="0">
                <a:latin typeface="Times New Roman" panose="02020603050405020304" charset="0"/>
                <a:sym typeface="+mn-ea"/>
              </a:rPr>
              <a:t>, I must implement every decision in the context of both doing good (in accordance with the golden rule) and not simply doing well (for our bottom line). </a:t>
            </a:r>
            <a:r>
              <a:rPr lang="en-US" altLang="zh-CN" sz="2800" b="1" dirty="0">
                <a:solidFill>
                  <a:srgbClr val="FF0000"/>
                </a:solidFill>
                <a:latin typeface="Times New Roman" panose="02020603050405020304" charset="0"/>
                <a:sym typeface="+mn-ea"/>
              </a:rPr>
              <a:t>Mounting</a:t>
            </a:r>
            <a:r>
              <a:rPr lang="en-US" altLang="zh-CN" sz="2800" dirty="0">
                <a:latin typeface="Times New Roman" panose="02020603050405020304" charset="0"/>
                <a:sym typeface="+mn-ea"/>
              </a:rPr>
              <a:t> evidence suggests this is not just beneficial, but a growing necessity among consumers who won’t stand for much less.</a:t>
            </a:r>
            <a:endParaRPr lang="en-US" altLang="zh-CN" sz="2800" dirty="0">
              <a:latin typeface="Times New Roman" panose="02020603050405020304" charset="0"/>
              <a:sym typeface="+mn-ea"/>
            </a:endParaRPr>
          </a:p>
          <a:p>
            <a:pPr algn="just" eaLnBrk="1" latinLnBrk="0" hangingPunct="1">
              <a:lnSpc>
                <a:spcPts val="3075"/>
              </a:lnSpc>
            </a:pPr>
            <a:r>
              <a:rPr lang="en-US" altLang="zh-CN" sz="2800" b="1" i="1" dirty="0">
                <a:solidFill>
                  <a:srgbClr val="00B0F0"/>
                </a:solidFill>
                <a:latin typeface="Times New Roman" panose="02020603050405020304" charset="0"/>
                <a:sym typeface="宋体" panose="02010600030101010101" pitchFamily="2" charset="-122"/>
              </a:rPr>
              <a:t>5</a:t>
            </a:r>
            <a:r>
              <a:rPr lang="en-US" altLang="zh-CN" sz="2800" b="1" i="1" dirty="0">
                <a:latin typeface="Times New Roman" panose="02020603050405020304" charset="0"/>
                <a:sym typeface="+mn-ea"/>
              </a:rPr>
              <a:t>    </a:t>
            </a:r>
            <a:r>
              <a:rPr lang="en-US" altLang="zh-CN" sz="2800" dirty="0">
                <a:latin typeface="Times New Roman" panose="02020603050405020304" charset="0"/>
                <a:sym typeface="+mn-ea"/>
              </a:rPr>
              <a:t>Here’s how (and why) I think all businesses can adopt this concept </a:t>
            </a:r>
            <a:endParaRPr lang="en-US" altLang="zh-CN" sz="2800" dirty="0">
              <a:latin typeface="Times New Roman" panose="02020603050405020304" charset="0"/>
              <a:sym typeface="+mn-ea"/>
            </a:endParaRPr>
          </a:p>
          <a:p>
            <a:pPr algn="just" eaLnBrk="1" latinLnBrk="0" hangingPunct="1">
              <a:lnSpc>
                <a:spcPts val="3075"/>
              </a:lnSpc>
            </a:pPr>
            <a:r>
              <a:rPr lang="en-US" altLang="zh-CN" sz="2800" dirty="0">
                <a:latin typeface="Times New Roman" panose="02020603050405020304" charset="0"/>
                <a:sym typeface="+mn-ea"/>
              </a:rPr>
              <a:t>productively.</a:t>
            </a:r>
            <a:endParaRPr lang="en-US" altLang="zh-CN" sz="2800" dirty="0">
              <a:latin typeface="Times New Roman" panose="02020603050405020304" charset="0"/>
              <a:sym typeface="+mn-ea"/>
            </a:endParaRPr>
          </a:p>
        </p:txBody>
      </p:sp>
      <p:sp>
        <p:nvSpPr>
          <p:cNvPr id="4" name="圆角矩形 3"/>
          <p:cNvSpPr/>
          <p:nvPr/>
        </p:nvSpPr>
        <p:spPr>
          <a:xfrm>
            <a:off x="3146425" y="4580890"/>
            <a:ext cx="695896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l" eaLnBrk="1" fontAlgn="auto" latinLnBrk="0" hangingPunct="1"/>
            <a:r>
              <a:rPr sz="2800" b="1">
                <a:solidFill>
                  <a:schemeClr val="tx1"/>
                </a:solidFill>
                <a:latin typeface="Times New Roman" panose="02020603050405020304" charset="0"/>
                <a:cs typeface="Times New Roman" panose="02020603050405020304" charset="0"/>
                <a:sym typeface="+mn-ea"/>
              </a:rPr>
              <a:t>motto</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座右铭</a:t>
            </a:r>
            <a:endParaRPr sz="2800">
              <a:solidFill>
                <a:schemeClr val="tx1"/>
              </a:solidFill>
              <a:latin typeface="Times New Roman" panose="02020603050405020304" charset="0"/>
              <a:cs typeface="Times New Roman" panose="02020603050405020304" charset="0"/>
              <a:sym typeface="+mn-ea"/>
            </a:endParaRPr>
          </a:p>
        </p:txBody>
      </p:sp>
      <p:sp>
        <p:nvSpPr>
          <p:cNvPr id="5" name="圆角矩形 4"/>
          <p:cNvSpPr/>
          <p:nvPr/>
        </p:nvSpPr>
        <p:spPr>
          <a:xfrm>
            <a:off x="3895090" y="5361940"/>
            <a:ext cx="7092315" cy="690880"/>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mounting</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 上升的；增长的</a:t>
            </a:r>
            <a:endParaRPr sz="2800">
              <a:solidFill>
                <a:schemeClr val="tx1"/>
              </a:solidFill>
              <a:latin typeface="Times New Roman" panose="02020603050405020304" charset="0"/>
              <a:cs typeface="Times New Roman" panose="02020603050405020304" charset="0"/>
              <a:sym typeface="+mn-ea"/>
            </a:endParaRPr>
          </a:p>
        </p:txBody>
      </p:sp>
      <p:sp>
        <p:nvSpPr>
          <p:cNvPr id="10" name="矩形 9"/>
          <p:cNvSpPr/>
          <p:nvPr/>
        </p:nvSpPr>
        <p:spPr>
          <a:xfrm>
            <a:off x="6530975" y="764540"/>
            <a:ext cx="1075055" cy="602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1" name="矩形 10"/>
          <p:cNvSpPr/>
          <p:nvPr/>
        </p:nvSpPr>
        <p:spPr>
          <a:xfrm>
            <a:off x="6675120" y="2420620"/>
            <a:ext cx="1788795" cy="541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4" grpId="0" bldLvl="0" animBg="1"/>
      <p:bldP spid="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626745" y="1052830"/>
            <a:ext cx="11083925" cy="2303145"/>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2875"/>
              </a:lnSpc>
            </a:pPr>
            <a:r>
              <a:rPr lang="en-US" altLang="zh-CN" sz="2800" b="1" dirty="0">
                <a:solidFill>
                  <a:schemeClr val="tx1"/>
                </a:solidFill>
                <a:latin typeface="Times New Roman" panose="02020603050405020304" charset="0"/>
                <a:ea typeface="宋体" panose="02010600030101010101" pitchFamily="2" charset="-122"/>
                <a:sym typeface="宋体" panose="02010600030101010101" pitchFamily="2" charset="-122"/>
              </a:rPr>
              <a:t>     </a:t>
            </a:r>
            <a:r>
              <a:rPr lang="en-US" altLang="zh-CN" sz="2800" b="1" dirty="0">
                <a:latin typeface="Times New Roman" panose="02020603050405020304" charset="0"/>
                <a:ea typeface="宋体" panose="02010600030101010101" pitchFamily="2" charset="-122"/>
                <a:sym typeface="宋体" panose="02010600030101010101" pitchFamily="2" charset="-122"/>
              </a:rPr>
              <a:t>Slow Change Through Social Intervention</a:t>
            </a:r>
            <a:endParaRPr lang="en-US" altLang="zh-CN" sz="2800" b="1" dirty="0">
              <a:latin typeface="Times New Roman" panose="02020603050405020304" charset="0"/>
              <a:ea typeface="宋体" panose="02010600030101010101" pitchFamily="2" charset="-122"/>
              <a:sym typeface="宋体" panose="02010600030101010101" pitchFamily="2" charset="-122"/>
            </a:endParaRPr>
          </a:p>
          <a:p>
            <a:pPr algn="just" eaLnBrk="1" latinLnBrk="0" hangingPunct="1">
              <a:lnSpc>
                <a:spcPts val="28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6</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Companies are beginning to realize that treating people well is essential to a long-term business strategy in our digitally connected world. Social media was the first </a:t>
            </a:r>
            <a:r>
              <a:rPr lang="en-US" altLang="zh-CN" sz="2800" b="1" dirty="0">
                <a:solidFill>
                  <a:srgbClr val="FF0000"/>
                </a:solidFill>
                <a:latin typeface="Times New Roman" panose="02020603050405020304" charset="0"/>
              </a:rPr>
              <a:t>wake-up call </a:t>
            </a:r>
            <a:r>
              <a:rPr lang="en-US" altLang="zh-CN" sz="2800" dirty="0">
                <a:latin typeface="Times New Roman" panose="02020603050405020304" charset="0"/>
              </a:rPr>
              <a:t>for businesses that quietly operated under unethical or simply poor values. The change is slow, but we are moving from the stick to the carrot, as the saying goes.</a:t>
            </a:r>
            <a:endParaRPr lang="en-US" altLang="zh-CN" sz="2800" dirty="0">
              <a:latin typeface="Times New Roman" panose="02020603050405020304" charset="0"/>
            </a:endParaRPr>
          </a:p>
        </p:txBody>
      </p:sp>
      <p:sp>
        <p:nvSpPr>
          <p:cNvPr id="2" name="圆角矩形 1"/>
          <p:cNvSpPr/>
          <p:nvPr/>
        </p:nvSpPr>
        <p:spPr>
          <a:xfrm>
            <a:off x="2210435" y="4293235"/>
            <a:ext cx="692086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wake-up call</a:t>
            </a:r>
            <a:r>
              <a:rPr sz="2800">
                <a:solidFill>
                  <a:schemeClr val="tx1"/>
                </a:solidFill>
                <a:latin typeface="Times New Roman" panose="02020603050405020304" charset="0"/>
                <a:cs typeface="Times New Roman" panose="02020603050405020304" charset="0"/>
                <a:sym typeface="+mn-ea"/>
              </a:rPr>
              <a:t> 让人警醒的事</a:t>
            </a:r>
            <a:endParaRPr sz="2800">
              <a:solidFill>
                <a:schemeClr val="tx1"/>
              </a:solidFill>
              <a:latin typeface="Times New Roman" panose="02020603050405020304" charset="0"/>
              <a:cs typeface="Times New Roman" panose="02020603050405020304" charset="0"/>
              <a:sym typeface="+mn-ea"/>
            </a:endParaRPr>
          </a:p>
        </p:txBody>
      </p:sp>
      <p:sp>
        <p:nvSpPr>
          <p:cNvPr id="8" name="矩形 7"/>
          <p:cNvSpPr/>
          <p:nvPr/>
        </p:nvSpPr>
        <p:spPr>
          <a:xfrm>
            <a:off x="3578860" y="2060575"/>
            <a:ext cx="2230755" cy="554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8"/>
                  </p:tgtEl>
                </p:cond>
              </p:nextCondLst>
            </p:seq>
          </p:childTnLst>
        </p:cTn>
      </p:par>
    </p:tnLst>
    <p:bldLst>
      <p:bldP spid="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626110" y="692785"/>
            <a:ext cx="10612120" cy="324612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7</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Before social media, advertising ruled. </a:t>
            </a:r>
            <a:r>
              <a:rPr lang="en-US" altLang="zh-CN" sz="2800" b="1" dirty="0">
                <a:solidFill>
                  <a:srgbClr val="FF0000"/>
                </a:solidFill>
                <a:latin typeface="Times New Roman" panose="02020603050405020304" charset="0"/>
              </a:rPr>
              <a:t>Wronged</a:t>
            </a:r>
            <a:r>
              <a:rPr lang="en-US" altLang="zh-CN" sz="2800" dirty="0">
                <a:latin typeface="Times New Roman" panose="02020603050405020304" charset="0"/>
              </a:rPr>
              <a:t> customers had two primary choices and little </a:t>
            </a:r>
            <a:r>
              <a:rPr lang="en-US" altLang="zh-CN" sz="2800" b="1" dirty="0">
                <a:solidFill>
                  <a:srgbClr val="FF0000"/>
                </a:solidFill>
                <a:latin typeface="Times New Roman" panose="02020603050405020304" charset="0"/>
              </a:rPr>
              <a:t>recourse</a:t>
            </a:r>
            <a:r>
              <a:rPr lang="en-US" altLang="zh-CN" sz="2800" dirty="0">
                <a:latin typeface="Times New Roman" panose="02020603050405020304" charset="0"/>
              </a:rPr>
              <a:t> otherwise: write a complaint letter or</a:t>
            </a:r>
            <a:r>
              <a:rPr lang="en-US" altLang="zh-CN" sz="2800" b="1" dirty="0">
                <a:solidFill>
                  <a:srgbClr val="FF0000"/>
                </a:solidFill>
                <a:latin typeface="Times New Roman" panose="02020603050405020304" charset="0"/>
              </a:rPr>
              <a:t> badmouth</a:t>
            </a:r>
            <a:r>
              <a:rPr lang="en-US" altLang="zh-CN" sz="2800" dirty="0">
                <a:latin typeface="Times New Roman" panose="02020603050405020304" charset="0"/>
              </a:rPr>
              <a:t> the company to friends, family, co-workers and anyone else who would listen. That usually was the extent of it. Social media, however, offers the opposite extreme. We now live in an era of information </a:t>
            </a:r>
            <a:r>
              <a:rPr lang="en-US" altLang="zh-CN" sz="2800" b="1" dirty="0">
                <a:solidFill>
                  <a:srgbClr val="FF0000"/>
                </a:solidFill>
                <a:latin typeface="Times New Roman" panose="02020603050405020304" charset="0"/>
              </a:rPr>
              <a:t>overload</a:t>
            </a:r>
            <a:r>
              <a:rPr lang="en-US" altLang="zh-CN" sz="2800" dirty="0">
                <a:latin typeface="Times New Roman" panose="02020603050405020304" charset="0"/>
              </a:rPr>
              <a:t>. It’s enough to make some people wish for the simplicity of early times, while others feel a sigh of relief that their complaints can make a difference.</a:t>
            </a:r>
            <a:endParaRPr lang="en-US" altLang="zh-CN" sz="2800" dirty="0">
              <a:latin typeface="Times New Roman" panose="02020603050405020304" charset="0"/>
            </a:endParaRPr>
          </a:p>
        </p:txBody>
      </p:sp>
      <p:sp>
        <p:nvSpPr>
          <p:cNvPr id="10" name="矩形 9"/>
          <p:cNvSpPr/>
          <p:nvPr/>
        </p:nvSpPr>
        <p:spPr>
          <a:xfrm>
            <a:off x="6746875" y="692785"/>
            <a:ext cx="1950085" cy="466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5" name="圆角矩形 4"/>
          <p:cNvSpPr/>
          <p:nvPr/>
        </p:nvSpPr>
        <p:spPr>
          <a:xfrm>
            <a:off x="1706245" y="386080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wronged</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 a</a:t>
            </a:r>
            <a:r>
              <a:rPr sz="2800">
                <a:solidFill>
                  <a:schemeClr val="tx1"/>
                </a:solidFill>
                <a:latin typeface="Times New Roman" panose="02020603050405020304" charset="0"/>
                <a:cs typeface="Times New Roman" panose="02020603050405020304" charset="0"/>
                <a:sym typeface="+mn-ea"/>
              </a:rPr>
              <a:t>. 被冤枉的；被委屈的</a:t>
            </a:r>
            <a:endParaRPr sz="2800">
              <a:solidFill>
                <a:schemeClr val="tx1"/>
              </a:solidFill>
              <a:latin typeface="Times New Roman" panose="02020603050405020304" charset="0"/>
              <a:cs typeface="Times New Roman" panose="02020603050405020304" charset="0"/>
              <a:sym typeface="+mn-ea"/>
            </a:endParaRPr>
          </a:p>
        </p:txBody>
      </p:sp>
      <p:sp>
        <p:nvSpPr>
          <p:cNvPr id="2" name="圆角矩形 1"/>
          <p:cNvSpPr/>
          <p:nvPr/>
        </p:nvSpPr>
        <p:spPr>
          <a:xfrm>
            <a:off x="1778635" y="4490085"/>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recourse</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追索权</a:t>
            </a:r>
            <a:endParaRPr sz="2800">
              <a:solidFill>
                <a:schemeClr val="tx1"/>
              </a:solidFill>
              <a:latin typeface="Times New Roman" panose="02020603050405020304" charset="0"/>
              <a:cs typeface="Times New Roman" panose="02020603050405020304" charset="0"/>
              <a:sym typeface="+mn-ea"/>
            </a:endParaRPr>
          </a:p>
        </p:txBody>
      </p:sp>
      <p:sp>
        <p:nvSpPr>
          <p:cNvPr id="3" name="圆角矩形 2"/>
          <p:cNvSpPr/>
          <p:nvPr/>
        </p:nvSpPr>
        <p:spPr>
          <a:xfrm>
            <a:off x="1778635" y="508508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badmouth</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v</a:t>
            </a:r>
            <a:r>
              <a:rPr sz="2800">
                <a:solidFill>
                  <a:schemeClr val="tx1"/>
                </a:solidFill>
                <a:latin typeface="Times New Roman" panose="02020603050405020304" charset="0"/>
                <a:cs typeface="Times New Roman" panose="02020603050405020304" charset="0"/>
                <a:sym typeface="+mn-ea"/>
              </a:rPr>
              <a:t>. 说坏话；严厉批评</a:t>
            </a:r>
            <a:endParaRPr sz="2800">
              <a:solidFill>
                <a:schemeClr val="tx1"/>
              </a:solidFill>
              <a:latin typeface="Times New Roman" panose="02020603050405020304" charset="0"/>
              <a:cs typeface="Times New Roman" panose="02020603050405020304" charset="0"/>
              <a:sym typeface="+mn-ea"/>
            </a:endParaRPr>
          </a:p>
        </p:txBody>
      </p:sp>
      <p:sp>
        <p:nvSpPr>
          <p:cNvPr id="4" name="矩形 3"/>
          <p:cNvSpPr/>
          <p:nvPr/>
        </p:nvSpPr>
        <p:spPr>
          <a:xfrm>
            <a:off x="4226560" y="1124585"/>
            <a:ext cx="1539875" cy="466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6" name="矩形 5"/>
          <p:cNvSpPr/>
          <p:nvPr/>
        </p:nvSpPr>
        <p:spPr>
          <a:xfrm>
            <a:off x="698500" y="1484630"/>
            <a:ext cx="1664335" cy="466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7" name="圆角矩形 6"/>
          <p:cNvSpPr/>
          <p:nvPr/>
        </p:nvSpPr>
        <p:spPr>
          <a:xfrm>
            <a:off x="1850390" y="5661025"/>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overload</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超负荷；过量</a:t>
            </a:r>
            <a:endParaRPr sz="2800">
              <a:solidFill>
                <a:schemeClr val="tx1"/>
              </a:solidFill>
              <a:latin typeface="Times New Roman" panose="02020603050405020304" charset="0"/>
              <a:cs typeface="Times New Roman" panose="02020603050405020304" charset="0"/>
              <a:sym typeface="+mn-ea"/>
            </a:endParaRPr>
          </a:p>
        </p:txBody>
      </p:sp>
      <p:sp>
        <p:nvSpPr>
          <p:cNvPr id="8" name="矩形 7"/>
          <p:cNvSpPr/>
          <p:nvPr/>
        </p:nvSpPr>
        <p:spPr>
          <a:xfrm>
            <a:off x="2562225" y="2636520"/>
            <a:ext cx="1664335" cy="466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8"/>
                  </p:tgtEl>
                </p:cond>
              </p:nextCondLst>
            </p:seq>
          </p:childTnLst>
        </p:cTn>
      </p:par>
    </p:tnLst>
    <p:bldLst>
      <p:bldP spid="5" grpId="0" bldLvl="0" animBg="1"/>
      <p:bldP spid="2" grpId="0" bldLvl="0" animBg="1"/>
      <p:bldP spid="3" grpId="0" bldLvl="0" animBg="1"/>
      <p:bldP spid="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554355" y="620395"/>
            <a:ext cx="11028045" cy="3640455"/>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sym typeface="宋体" panose="02010600030101010101" pitchFamily="2" charset="-122"/>
              </a:rPr>
              <a:t>8</a:t>
            </a:r>
            <a:r>
              <a:rPr lang="en-US" altLang="zh-CN" sz="2800" b="1" i="1" dirty="0">
                <a:latin typeface="Times New Roman" panose="02020603050405020304" charset="0"/>
                <a:sym typeface="+mn-ea"/>
              </a:rPr>
              <a:t>   </a:t>
            </a:r>
            <a:r>
              <a:rPr lang="en-US" altLang="zh-CN" sz="2800" b="1" i="1" dirty="0">
                <a:solidFill>
                  <a:srgbClr val="FF0000"/>
                </a:solidFill>
                <a:latin typeface="Times New Roman" panose="02020603050405020304" charset="0"/>
                <a:sym typeface="+mn-ea"/>
              </a:rPr>
              <a:t> </a:t>
            </a:r>
            <a:r>
              <a:rPr lang="en-US" altLang="zh-CN" sz="2800" dirty="0">
                <a:latin typeface="Times New Roman" panose="02020603050405020304" charset="0"/>
                <a:sym typeface="+mn-ea"/>
              </a:rPr>
              <a:t>Of course, each industry and its </a:t>
            </a:r>
            <a:r>
              <a:rPr lang="en-US" altLang="zh-CN" sz="2800" b="1" dirty="0">
                <a:solidFill>
                  <a:srgbClr val="FF0000"/>
                </a:solidFill>
                <a:latin typeface="Times New Roman" panose="02020603050405020304" charset="0"/>
                <a:sym typeface="+mn-ea"/>
              </a:rPr>
              <a:t>regulatory</a:t>
            </a:r>
            <a:r>
              <a:rPr lang="en-US" altLang="zh-CN" sz="2800" dirty="0">
                <a:latin typeface="Times New Roman" panose="02020603050405020304" charset="0"/>
                <a:sym typeface="+mn-ea"/>
              </a:rPr>
              <a:t> bodies have </a:t>
            </a:r>
            <a:r>
              <a:rPr lang="en-US" altLang="zh-CN" sz="2800" b="1" dirty="0">
                <a:solidFill>
                  <a:srgbClr val="FF0000"/>
                </a:solidFill>
                <a:latin typeface="Times New Roman" panose="02020603050405020304" charset="0"/>
                <a:sym typeface="+mn-ea"/>
              </a:rPr>
              <a:t>set forth</a:t>
            </a:r>
            <a:r>
              <a:rPr lang="en-US" altLang="zh-CN" sz="2800" dirty="0">
                <a:latin typeface="Times New Roman" panose="02020603050405020304" charset="0"/>
                <a:sym typeface="+mn-ea"/>
              </a:rPr>
              <a:t>their own standards. The </a:t>
            </a:r>
            <a:r>
              <a:rPr lang="en-US" altLang="zh-CN" sz="2800" b="1" dirty="0">
                <a:latin typeface="Times New Roman" panose="02020603050405020304" charset="0"/>
                <a:sym typeface="+mn-ea"/>
                <a:hlinkClick r:id="rId1" action="ppaction://hlinksldjump"/>
              </a:rPr>
              <a:t>Better Business Bur</a:t>
            </a:r>
            <a:r>
              <a:rPr lang="en-US" altLang="zh-CN" sz="2800" b="1" dirty="0">
                <a:latin typeface="Times New Roman" panose="02020603050405020304" charset="0"/>
                <a:sym typeface="+mn-ea"/>
                <a:hlinkClick r:id="rId1" action="ppaction://hlinksldjump"/>
              </a:rPr>
              <a:t>eau</a:t>
            </a:r>
            <a:r>
              <a:rPr lang="en-US" altLang="zh-CN" sz="2800" dirty="0">
                <a:latin typeface="Times New Roman" panose="02020603050405020304" charset="0"/>
                <a:sym typeface="+mn-ea"/>
              </a:rPr>
              <a:t> (BBB) was formed in 1912—well ahead of its time, really—as a nonprofit organization that promoted honest advertising practices and resolved disputes between consumers and businesses. The BBB accepts complaints and serves as a </a:t>
            </a:r>
            <a:r>
              <a:rPr lang="en-US" altLang="zh-CN" sz="2800" b="1" dirty="0">
                <a:solidFill>
                  <a:srgbClr val="FF0000"/>
                </a:solidFill>
                <a:latin typeface="Times New Roman" panose="02020603050405020304" charset="0"/>
                <a:sym typeface="+mn-ea"/>
              </a:rPr>
              <a:t>mediator</a:t>
            </a:r>
            <a:r>
              <a:rPr lang="en-US" altLang="zh-CN" sz="2800" dirty="0">
                <a:latin typeface="Times New Roman" panose="02020603050405020304" charset="0"/>
                <a:sym typeface="+mn-ea"/>
              </a:rPr>
              <a:t>. Its truly revolutionary role, though, comes in the form of its business </a:t>
            </a:r>
            <a:r>
              <a:rPr lang="en-US" altLang="zh-CN" sz="2800" b="1" dirty="0">
                <a:solidFill>
                  <a:srgbClr val="FF0000"/>
                </a:solidFill>
                <a:latin typeface="Times New Roman" panose="02020603050405020304" charset="0"/>
                <a:sym typeface="+mn-ea"/>
              </a:rPr>
              <a:t>ratings</a:t>
            </a:r>
            <a:r>
              <a:rPr lang="en-US" altLang="zh-CN" sz="2800" dirty="0">
                <a:latin typeface="Times New Roman" panose="02020603050405020304" charset="0"/>
                <a:sym typeface="+mn-ea"/>
              </a:rPr>
              <a:t>. These scores consider the public’s input, among other factors. Regulating agencies, on the other hand, keep a filter in place. A wall prevents people from seeing exactly what another consumer has said about a company or service.</a:t>
            </a:r>
            <a:endParaRPr lang="en-US" altLang="zh-CN" sz="2800" dirty="0">
              <a:latin typeface="Times New Roman" panose="02020603050405020304" charset="0"/>
              <a:sym typeface="+mn-ea"/>
            </a:endParaRPr>
          </a:p>
        </p:txBody>
      </p:sp>
      <p:sp>
        <p:nvSpPr>
          <p:cNvPr id="5" name="圆角矩形 4"/>
          <p:cNvSpPr/>
          <p:nvPr/>
        </p:nvSpPr>
        <p:spPr>
          <a:xfrm>
            <a:off x="1808480" y="4293235"/>
            <a:ext cx="636079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regulatory</a:t>
            </a:r>
            <a:r>
              <a:rPr sz="2800" i="1">
                <a:solidFill>
                  <a:schemeClr val="tx1"/>
                </a:solidFill>
                <a:latin typeface="Times New Roman" panose="02020603050405020304" charset="0"/>
                <a:cs typeface="Times New Roman" panose="02020603050405020304" charset="0"/>
                <a:sym typeface="+mn-ea"/>
              </a:rPr>
              <a:t> a</a:t>
            </a:r>
            <a:r>
              <a:rPr sz="2800">
                <a:solidFill>
                  <a:schemeClr val="tx1"/>
                </a:solidFill>
                <a:latin typeface="Times New Roman" panose="02020603050405020304" charset="0"/>
                <a:cs typeface="Times New Roman" panose="02020603050405020304" charset="0"/>
                <a:sym typeface="+mn-ea"/>
              </a:rPr>
              <a:t>. 监管的</a:t>
            </a:r>
            <a:endParaRPr sz="2800">
              <a:solidFill>
                <a:schemeClr val="tx1"/>
              </a:solidFill>
              <a:latin typeface="Times New Roman" panose="02020603050405020304" charset="0"/>
              <a:cs typeface="Times New Roman" panose="02020603050405020304" charset="0"/>
              <a:sym typeface="+mn-ea"/>
            </a:endParaRPr>
          </a:p>
        </p:txBody>
      </p:sp>
      <p:sp>
        <p:nvSpPr>
          <p:cNvPr id="2" name="圆角矩形 1"/>
          <p:cNvSpPr/>
          <p:nvPr/>
        </p:nvSpPr>
        <p:spPr>
          <a:xfrm>
            <a:off x="2354580" y="4763135"/>
            <a:ext cx="616902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set forth</a:t>
            </a:r>
            <a:r>
              <a:rPr sz="2800">
                <a:solidFill>
                  <a:schemeClr val="tx1"/>
                </a:solidFill>
                <a:latin typeface="Times New Roman" panose="02020603050405020304" charset="0"/>
                <a:cs typeface="Times New Roman" panose="02020603050405020304" charset="0"/>
                <a:sym typeface="+mn-ea"/>
              </a:rPr>
              <a:t> 公布；陈述</a:t>
            </a:r>
            <a:endParaRPr sz="2800">
              <a:solidFill>
                <a:schemeClr val="tx1"/>
              </a:solidFill>
              <a:latin typeface="Times New Roman" panose="02020603050405020304" charset="0"/>
              <a:cs typeface="Times New Roman" panose="02020603050405020304" charset="0"/>
              <a:sym typeface="+mn-ea"/>
            </a:endParaRPr>
          </a:p>
        </p:txBody>
      </p:sp>
      <p:sp>
        <p:nvSpPr>
          <p:cNvPr id="9" name="矩形 8"/>
          <p:cNvSpPr/>
          <p:nvPr/>
        </p:nvSpPr>
        <p:spPr>
          <a:xfrm>
            <a:off x="5883275" y="692785"/>
            <a:ext cx="2094230" cy="466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6" name="矩形 5"/>
          <p:cNvSpPr/>
          <p:nvPr/>
        </p:nvSpPr>
        <p:spPr>
          <a:xfrm>
            <a:off x="9411335" y="620395"/>
            <a:ext cx="1638300" cy="466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3" name="圆角矩形 2"/>
          <p:cNvSpPr/>
          <p:nvPr/>
        </p:nvSpPr>
        <p:spPr>
          <a:xfrm>
            <a:off x="2642870" y="5229225"/>
            <a:ext cx="616902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mediator</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调停者</a:t>
            </a:r>
            <a:endParaRPr sz="2800">
              <a:solidFill>
                <a:schemeClr val="tx1"/>
              </a:solidFill>
              <a:latin typeface="Times New Roman" panose="02020603050405020304" charset="0"/>
              <a:cs typeface="Times New Roman" panose="02020603050405020304" charset="0"/>
              <a:sym typeface="+mn-ea"/>
            </a:endParaRPr>
          </a:p>
        </p:txBody>
      </p:sp>
      <p:sp>
        <p:nvSpPr>
          <p:cNvPr id="4" name="圆角矩形 3"/>
          <p:cNvSpPr/>
          <p:nvPr/>
        </p:nvSpPr>
        <p:spPr>
          <a:xfrm>
            <a:off x="2983865" y="5661025"/>
            <a:ext cx="616902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rating</a:t>
            </a:r>
            <a:r>
              <a:rPr lang="en-US" sz="2800" b="1">
                <a:solidFill>
                  <a:schemeClr val="tx1"/>
                </a:solidFill>
                <a:latin typeface="Times New Roman" panose="02020603050405020304" charset="0"/>
                <a:cs typeface="Times New Roman" panose="02020603050405020304" charset="0"/>
                <a:sym typeface="+mn-ea"/>
              </a:rPr>
              <a:t>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评定等级</a:t>
            </a:r>
            <a:endParaRPr sz="2800">
              <a:solidFill>
                <a:schemeClr val="tx1"/>
              </a:solidFill>
              <a:latin typeface="Times New Roman" panose="02020603050405020304" charset="0"/>
              <a:cs typeface="Times New Roman" panose="02020603050405020304" charset="0"/>
              <a:sym typeface="+mn-ea"/>
            </a:endParaRPr>
          </a:p>
        </p:txBody>
      </p:sp>
      <p:sp>
        <p:nvSpPr>
          <p:cNvPr id="7" name="矩形 6"/>
          <p:cNvSpPr/>
          <p:nvPr/>
        </p:nvSpPr>
        <p:spPr>
          <a:xfrm>
            <a:off x="8691245" y="2207260"/>
            <a:ext cx="1638300" cy="466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8" name="矩形 7"/>
          <p:cNvSpPr/>
          <p:nvPr/>
        </p:nvSpPr>
        <p:spPr>
          <a:xfrm>
            <a:off x="9051290" y="2599690"/>
            <a:ext cx="1638300" cy="466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5" grpId="0" bldLvl="0" animBg="1"/>
      <p:bldP spid="2" grpId="0" bldLvl="0" animBg="1"/>
      <p:bldP spid="3" grpId="0" bldLvl="0" animBg="1"/>
      <p:bldP spid="4"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626110" y="764540"/>
            <a:ext cx="10753090" cy="2851785"/>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sym typeface="宋体" panose="02010600030101010101" pitchFamily="2" charset="-122"/>
              </a:rPr>
              <a:t>9</a:t>
            </a:r>
            <a:r>
              <a:rPr lang="en-US" altLang="zh-CN" sz="2800" b="1" i="1" dirty="0">
                <a:latin typeface="Times New Roman" panose="02020603050405020304" charset="0"/>
                <a:sym typeface="+mn-ea"/>
              </a:rPr>
              <a:t>   </a:t>
            </a:r>
            <a:r>
              <a:rPr lang="en-US" altLang="zh-CN" sz="2800" dirty="0">
                <a:latin typeface="Times New Roman" panose="02020603050405020304" charset="0"/>
                <a:sym typeface="+mn-ea"/>
              </a:rPr>
              <a:t>Social media removes the barriers between customers and corporations. We now can see comments, ratings and even</a:t>
            </a:r>
            <a:r>
              <a:rPr lang="en-US" altLang="zh-CN" sz="2800" b="1" dirty="0">
                <a:solidFill>
                  <a:srgbClr val="FF0000"/>
                </a:solidFill>
                <a:latin typeface="Times New Roman" panose="02020603050405020304" charset="0"/>
                <a:sym typeface="+mn-ea"/>
              </a:rPr>
              <a:t> photographic </a:t>
            </a:r>
            <a:r>
              <a:rPr lang="en-US" altLang="zh-CN" sz="2800" dirty="0">
                <a:latin typeface="Times New Roman" panose="02020603050405020304" charset="0"/>
                <a:sym typeface="+mn-ea"/>
              </a:rPr>
              <a:t>evidence of bad behavior not only online but in real time. (Those same tools can expose unfounded customer complaints, too.) Treating customers poorly can have </a:t>
            </a:r>
            <a:r>
              <a:rPr lang="en-US" altLang="zh-CN" sz="2800" b="1" dirty="0">
                <a:solidFill>
                  <a:srgbClr val="FF0000"/>
                </a:solidFill>
                <a:latin typeface="Times New Roman" panose="02020603050405020304" charset="0"/>
                <a:sym typeface="+mn-ea"/>
              </a:rPr>
              <a:t>ripple effects</a:t>
            </a:r>
            <a:r>
              <a:rPr lang="en-US" altLang="zh-CN" sz="2800" dirty="0">
                <a:latin typeface="Times New Roman" panose="02020603050405020304" charset="0"/>
                <a:sym typeface="+mn-ea"/>
              </a:rPr>
              <a:t>. “</a:t>
            </a:r>
            <a:r>
              <a:rPr lang="en-US" altLang="zh-CN" sz="2800" b="1" dirty="0">
                <a:latin typeface="Times New Roman" panose="02020603050405020304" charset="0"/>
                <a:sym typeface="+mn-ea"/>
                <a:hlinkClick r:id="rId1" action="ppaction://hlinksldjump"/>
              </a:rPr>
              <a:t>United Breaks Guitars</a:t>
            </a:r>
            <a:r>
              <a:rPr lang="en-US" altLang="zh-CN" sz="2800" dirty="0">
                <a:latin typeface="Times New Roman" panose="02020603050405020304" charset="0"/>
                <a:sym typeface="+mn-ea"/>
              </a:rPr>
              <a:t>” is a </a:t>
            </a:r>
            <a:r>
              <a:rPr lang="en-US" altLang="zh-CN" sz="2800" b="1" dirty="0">
                <a:solidFill>
                  <a:srgbClr val="FF0000"/>
                </a:solidFill>
                <a:latin typeface="Times New Roman" panose="02020603050405020304" charset="0"/>
                <a:sym typeface="+mn-ea"/>
              </a:rPr>
              <a:t>viral</a:t>
            </a:r>
            <a:r>
              <a:rPr lang="en-US" altLang="zh-CN" sz="2800" dirty="0">
                <a:latin typeface="Times New Roman" panose="02020603050405020304" charset="0"/>
                <a:sym typeface="+mn-ea"/>
              </a:rPr>
              <a:t>, musical </a:t>
            </a:r>
            <a:r>
              <a:rPr lang="en-US" altLang="zh-CN" sz="2800" b="1" dirty="0">
                <a:solidFill>
                  <a:srgbClr val="FF0000"/>
                </a:solidFill>
                <a:latin typeface="Times New Roman" panose="02020603050405020304" charset="0"/>
                <a:sym typeface="+mn-ea"/>
              </a:rPr>
              <a:t>testament</a:t>
            </a:r>
            <a:r>
              <a:rPr lang="en-US" altLang="zh-CN" sz="2800" dirty="0">
                <a:latin typeface="Times New Roman" panose="02020603050405020304" charset="0"/>
                <a:sym typeface="+mn-ea"/>
              </a:rPr>
              <a:t> to poor customer service at </a:t>
            </a:r>
            <a:r>
              <a:rPr lang="en-US" altLang="zh-CN" sz="2800" b="1" dirty="0">
                <a:latin typeface="Times New Roman" panose="02020603050405020304" charset="0"/>
                <a:sym typeface="+mn-ea"/>
                <a:hlinkClick r:id="rId2" action="ppaction://hlinksldjump"/>
              </a:rPr>
              <a:t>United Airlines</a:t>
            </a:r>
            <a:r>
              <a:rPr lang="en-US" altLang="zh-CN" sz="2800" dirty="0">
                <a:latin typeface="Times New Roman" panose="02020603050405020304" charset="0"/>
                <a:sym typeface="+mn-ea"/>
              </a:rPr>
              <a:t>. It’s </a:t>
            </a:r>
            <a:r>
              <a:rPr lang="en-US" altLang="zh-CN" sz="2800" b="1" dirty="0">
                <a:solidFill>
                  <a:srgbClr val="FF0000"/>
                </a:solidFill>
                <a:latin typeface="Times New Roman" panose="02020603050405020304" charset="0"/>
                <a:sym typeface="+mn-ea"/>
              </a:rPr>
              <a:t>amassed</a:t>
            </a:r>
            <a:r>
              <a:rPr lang="en-US" altLang="zh-CN" sz="2800" dirty="0">
                <a:latin typeface="Times New Roman" panose="02020603050405020304" charset="0"/>
                <a:sym typeface="+mn-ea"/>
              </a:rPr>
              <a:t> more than 17 million views on social media platforms.</a:t>
            </a:r>
            <a:endParaRPr lang="en-US" altLang="zh-CN" sz="2800" dirty="0">
              <a:latin typeface="Times New Roman" panose="02020603050405020304" charset="0"/>
              <a:sym typeface="+mn-ea"/>
            </a:endParaRPr>
          </a:p>
        </p:txBody>
      </p:sp>
      <p:sp>
        <p:nvSpPr>
          <p:cNvPr id="4" name="圆角矩形 3"/>
          <p:cNvSpPr/>
          <p:nvPr>
            <p:custDataLst>
              <p:tags r:id="rId3"/>
            </p:custDataLst>
          </p:nvPr>
        </p:nvSpPr>
        <p:spPr>
          <a:xfrm>
            <a:off x="1058545" y="3789045"/>
            <a:ext cx="597725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photographic</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 照片的</a:t>
            </a:r>
            <a:endParaRPr sz="2800">
              <a:solidFill>
                <a:schemeClr val="tx1"/>
              </a:solidFill>
              <a:latin typeface="Times New Roman" panose="02020603050405020304" charset="0"/>
              <a:cs typeface="Times New Roman" panose="02020603050405020304" charset="0"/>
              <a:sym typeface="+mn-ea"/>
            </a:endParaRPr>
          </a:p>
        </p:txBody>
      </p:sp>
      <p:sp>
        <p:nvSpPr>
          <p:cNvPr id="7" name="矩形 6"/>
          <p:cNvSpPr/>
          <p:nvPr>
            <p:custDataLst>
              <p:tags r:id="rId4"/>
            </p:custDataLst>
          </p:nvPr>
        </p:nvSpPr>
        <p:spPr>
          <a:xfrm>
            <a:off x="7322820" y="1124585"/>
            <a:ext cx="2137410" cy="532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2" name="圆角矩形 1"/>
          <p:cNvSpPr/>
          <p:nvPr>
            <p:custDataLst>
              <p:tags r:id="rId5"/>
            </p:custDataLst>
          </p:nvPr>
        </p:nvSpPr>
        <p:spPr>
          <a:xfrm>
            <a:off x="1850390" y="4220845"/>
            <a:ext cx="560514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ripple effect</a:t>
            </a:r>
            <a:r>
              <a:rPr sz="2800">
                <a:solidFill>
                  <a:schemeClr val="tx1"/>
                </a:solidFill>
                <a:latin typeface="Times New Roman" panose="02020603050405020304" charset="0"/>
                <a:cs typeface="Times New Roman" panose="02020603050405020304" charset="0"/>
                <a:sym typeface="+mn-ea"/>
              </a:rPr>
              <a:t> 连锁反应</a:t>
            </a:r>
            <a:endParaRPr sz="2800">
              <a:solidFill>
                <a:schemeClr val="tx1"/>
              </a:solidFill>
              <a:latin typeface="Times New Roman" panose="02020603050405020304" charset="0"/>
              <a:cs typeface="Times New Roman" panose="02020603050405020304" charset="0"/>
              <a:sym typeface="+mn-ea"/>
            </a:endParaRPr>
          </a:p>
        </p:txBody>
      </p:sp>
      <p:sp>
        <p:nvSpPr>
          <p:cNvPr id="3" name="圆角矩形 2"/>
          <p:cNvSpPr/>
          <p:nvPr>
            <p:custDataLst>
              <p:tags r:id="rId6"/>
            </p:custDataLst>
          </p:nvPr>
        </p:nvSpPr>
        <p:spPr>
          <a:xfrm>
            <a:off x="2426335" y="4509135"/>
            <a:ext cx="560514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viral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 病毒式传播的</a:t>
            </a:r>
            <a:endParaRPr sz="2800">
              <a:solidFill>
                <a:schemeClr val="tx1"/>
              </a:solidFill>
              <a:latin typeface="Times New Roman" panose="02020603050405020304" charset="0"/>
              <a:cs typeface="Times New Roman" panose="02020603050405020304" charset="0"/>
              <a:sym typeface="+mn-ea"/>
            </a:endParaRPr>
          </a:p>
        </p:txBody>
      </p:sp>
      <p:sp>
        <p:nvSpPr>
          <p:cNvPr id="5" name="圆角矩形 4"/>
          <p:cNvSpPr/>
          <p:nvPr>
            <p:custDataLst>
              <p:tags r:id="rId7"/>
            </p:custDataLst>
          </p:nvPr>
        </p:nvSpPr>
        <p:spPr>
          <a:xfrm>
            <a:off x="3218815" y="4895850"/>
            <a:ext cx="560514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testament</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证据；证明</a:t>
            </a:r>
            <a:endParaRPr sz="2800">
              <a:solidFill>
                <a:schemeClr val="tx1"/>
              </a:solidFill>
              <a:latin typeface="Times New Roman" panose="02020603050405020304" charset="0"/>
              <a:cs typeface="Times New Roman" panose="02020603050405020304" charset="0"/>
              <a:sym typeface="+mn-ea"/>
            </a:endParaRPr>
          </a:p>
        </p:txBody>
      </p:sp>
      <p:sp>
        <p:nvSpPr>
          <p:cNvPr id="6" name="圆角矩形 5"/>
          <p:cNvSpPr/>
          <p:nvPr>
            <p:custDataLst>
              <p:tags r:id="rId8"/>
            </p:custDataLst>
          </p:nvPr>
        </p:nvSpPr>
        <p:spPr>
          <a:xfrm>
            <a:off x="3650615" y="5373370"/>
            <a:ext cx="560514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amass</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v</a:t>
            </a:r>
            <a:r>
              <a:rPr sz="2800">
                <a:solidFill>
                  <a:schemeClr val="tx1"/>
                </a:solidFill>
                <a:latin typeface="Times New Roman" panose="02020603050405020304" charset="0"/>
                <a:cs typeface="Times New Roman" panose="02020603050405020304" charset="0"/>
                <a:sym typeface="+mn-ea"/>
              </a:rPr>
              <a:t>. 积累；积聚</a:t>
            </a:r>
            <a:endParaRPr sz="2800">
              <a:solidFill>
                <a:schemeClr val="tx1"/>
              </a:solidFill>
              <a:latin typeface="Times New Roman" panose="02020603050405020304" charset="0"/>
              <a:cs typeface="Times New Roman" panose="02020603050405020304" charset="0"/>
              <a:sym typeface="+mn-ea"/>
            </a:endParaRPr>
          </a:p>
        </p:txBody>
      </p:sp>
      <p:sp>
        <p:nvSpPr>
          <p:cNvPr id="9" name="矩形 8"/>
          <p:cNvSpPr/>
          <p:nvPr>
            <p:custDataLst>
              <p:tags r:id="rId9"/>
            </p:custDataLst>
          </p:nvPr>
        </p:nvSpPr>
        <p:spPr>
          <a:xfrm>
            <a:off x="2138680" y="2276475"/>
            <a:ext cx="2232025" cy="532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0" name="矩形 9"/>
          <p:cNvSpPr/>
          <p:nvPr>
            <p:custDataLst>
              <p:tags r:id="rId10"/>
            </p:custDataLst>
          </p:nvPr>
        </p:nvSpPr>
        <p:spPr>
          <a:xfrm>
            <a:off x="9123045" y="2248535"/>
            <a:ext cx="960120" cy="532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1" name="矩形 10"/>
          <p:cNvSpPr/>
          <p:nvPr>
            <p:custDataLst>
              <p:tags r:id="rId11"/>
            </p:custDataLst>
          </p:nvPr>
        </p:nvSpPr>
        <p:spPr>
          <a:xfrm>
            <a:off x="698500" y="2780665"/>
            <a:ext cx="1593215" cy="360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2" name="矩形 11"/>
          <p:cNvSpPr/>
          <p:nvPr>
            <p:custDataLst>
              <p:tags r:id="rId12"/>
            </p:custDataLst>
          </p:nvPr>
        </p:nvSpPr>
        <p:spPr>
          <a:xfrm>
            <a:off x="9843135" y="2764155"/>
            <a:ext cx="1487805" cy="393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4" grpId="0" bldLvl="0" animBg="1"/>
      <p:bldP spid="2" grpId="0" bldLvl="0" animBg="1"/>
      <p:bldP spid="3" grpId="0" bldLvl="0" animBg="1"/>
      <p:bldP spid="5" grpId="0" bldLvl="0" animBg="1"/>
      <p:bldP spid="6"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774700" y="980440"/>
            <a:ext cx="10649585" cy="324612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10</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Clearly, that’s the stick approach. But what about the carrot? And who leads the way? The list of innovative business leaders who have become major </a:t>
            </a:r>
            <a:r>
              <a:rPr lang="en-US" altLang="zh-CN" sz="2800" b="1" dirty="0">
                <a:solidFill>
                  <a:srgbClr val="FF0000"/>
                </a:solidFill>
                <a:latin typeface="Times New Roman" panose="02020603050405020304" charset="0"/>
              </a:rPr>
              <a:t>philanthropists</a:t>
            </a:r>
            <a:r>
              <a:rPr lang="en-US" altLang="zh-CN" sz="2800" dirty="0">
                <a:latin typeface="Times New Roman" panose="02020603050405020304" charset="0"/>
              </a:rPr>
              <a:t> includes Bill Gates, </a:t>
            </a:r>
            <a:r>
              <a:rPr lang="en-US" altLang="zh-CN" sz="2800" b="1" dirty="0">
                <a:latin typeface="Times New Roman" panose="02020603050405020304" charset="0"/>
                <a:hlinkClick r:id="rId1" action="ppaction://hlinksldjump"/>
              </a:rPr>
              <a:t>Richard Branson</a:t>
            </a:r>
            <a:r>
              <a:rPr lang="en-US" altLang="zh-CN" sz="2800" dirty="0">
                <a:latin typeface="Times New Roman" panose="02020603050405020304" charset="0"/>
              </a:rPr>
              <a:t>, </a:t>
            </a:r>
            <a:r>
              <a:rPr lang="en-US" altLang="zh-CN" sz="2800" b="1" dirty="0">
                <a:latin typeface="Times New Roman" panose="02020603050405020304" charset="0"/>
                <a:hlinkClick r:id="rId2" action="ppaction://hlinksldjump"/>
              </a:rPr>
              <a:t>Oprah Winfrey</a:t>
            </a:r>
            <a:r>
              <a:rPr lang="en-US" altLang="zh-CN" sz="2800" dirty="0">
                <a:latin typeface="Times New Roman" panose="02020603050405020304" charset="0"/>
              </a:rPr>
              <a:t>, </a:t>
            </a:r>
            <a:r>
              <a:rPr lang="en-US" altLang="zh-CN" sz="2800" b="1" dirty="0">
                <a:latin typeface="Times New Roman" panose="02020603050405020304" charset="0"/>
                <a:hlinkClick r:id="rId3" action="ppaction://hlinksldjump"/>
              </a:rPr>
              <a:t>Susan Alice Buffett</a:t>
            </a:r>
            <a:r>
              <a:rPr lang="en-US" altLang="zh-CN" sz="2800" dirty="0">
                <a:latin typeface="Times New Roman" panose="02020603050405020304" charset="0"/>
              </a:rPr>
              <a:t> and others.</a:t>
            </a:r>
            <a:endParaRPr lang="en-US" altLang="zh-CN" sz="2800" dirty="0">
              <a:latin typeface="Times New Roman" panose="02020603050405020304" charset="0"/>
            </a:endParaRPr>
          </a:p>
          <a:p>
            <a:pPr algn="just" eaLnBrk="1" latinLnBrk="0" hangingPunct="1">
              <a:lnSpc>
                <a:spcPts val="3075"/>
              </a:lnSpc>
            </a:pPr>
            <a:r>
              <a:rPr lang="en-US" altLang="zh-CN" sz="2800" b="1" dirty="0">
                <a:latin typeface="Times New Roman" panose="02020603050405020304" charset="0"/>
              </a:rPr>
              <a:t>     </a:t>
            </a:r>
            <a:r>
              <a:rPr lang="en-US" altLang="zh-CN" sz="2800" b="1" dirty="0">
                <a:solidFill>
                  <a:srgbClr val="FF0000"/>
                </a:solidFill>
                <a:latin typeface="Times New Roman" panose="02020603050405020304" charset="0"/>
              </a:rPr>
              <a:t>Tangible</a:t>
            </a:r>
            <a:r>
              <a:rPr lang="en-US" altLang="zh-CN" sz="2800" b="1" dirty="0">
                <a:latin typeface="Times New Roman" panose="02020603050405020304" charset="0"/>
              </a:rPr>
              <a:t> Benefits</a:t>
            </a:r>
            <a:endParaRPr lang="en-US" altLang="zh-CN" sz="2800" b="1" dirty="0">
              <a:latin typeface="Times New Roman" panose="02020603050405020304" charset="0"/>
            </a:endParaRPr>
          </a:p>
          <a:p>
            <a:pPr algn="just" eaLnBrk="1" latinLnBrk="0" hangingPunct="1">
              <a:lnSpc>
                <a:spcPts val="3075"/>
              </a:lnSpc>
            </a:pPr>
            <a:r>
              <a:rPr lang="en-US" altLang="zh-CN" sz="2800" b="1" i="1" dirty="0">
                <a:solidFill>
                  <a:srgbClr val="00B0F0"/>
                </a:solidFill>
                <a:latin typeface="Times New Roman" panose="02020603050405020304" charset="0"/>
              </a:rPr>
              <a:t>11</a:t>
            </a:r>
            <a:r>
              <a:rPr lang="en-US" altLang="zh-CN" sz="2800" dirty="0">
                <a:latin typeface="Times New Roman" panose="02020603050405020304" charset="0"/>
              </a:rPr>
              <a:t>    At first glance, the golden rule’s financial impacts are simple. In fact, many companies include something along these lines in their values statements:</a:t>
            </a:r>
            <a:endParaRPr lang="en-US" altLang="zh-CN" sz="2800" dirty="0">
              <a:latin typeface="Times New Roman" panose="02020603050405020304" charset="0"/>
            </a:endParaRPr>
          </a:p>
        </p:txBody>
      </p:sp>
      <p:sp>
        <p:nvSpPr>
          <p:cNvPr id="7" name="矩形 6"/>
          <p:cNvSpPr/>
          <p:nvPr/>
        </p:nvSpPr>
        <p:spPr>
          <a:xfrm>
            <a:off x="8907145" y="2348865"/>
            <a:ext cx="2273935" cy="620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9" name="矩形 8"/>
          <p:cNvSpPr/>
          <p:nvPr>
            <p:custDataLst>
              <p:tags r:id="rId4"/>
            </p:custDataLst>
          </p:nvPr>
        </p:nvSpPr>
        <p:spPr>
          <a:xfrm>
            <a:off x="2930525" y="1809115"/>
            <a:ext cx="2606675" cy="362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0" name="矩形 9"/>
          <p:cNvSpPr/>
          <p:nvPr>
            <p:custDataLst>
              <p:tags r:id="rId5"/>
            </p:custDataLst>
          </p:nvPr>
        </p:nvSpPr>
        <p:spPr>
          <a:xfrm>
            <a:off x="1274445" y="2564765"/>
            <a:ext cx="1656080"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1" name="圆角矩形 10"/>
          <p:cNvSpPr/>
          <p:nvPr>
            <p:custDataLst>
              <p:tags r:id="rId6"/>
            </p:custDataLst>
          </p:nvPr>
        </p:nvSpPr>
        <p:spPr>
          <a:xfrm>
            <a:off x="2858770" y="4293235"/>
            <a:ext cx="564324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philanthropist</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慈善家</a:t>
            </a:r>
            <a:endParaRPr sz="2800">
              <a:solidFill>
                <a:schemeClr val="tx1"/>
              </a:solidFill>
              <a:latin typeface="Times New Roman" panose="02020603050405020304" charset="0"/>
              <a:cs typeface="Times New Roman" panose="02020603050405020304" charset="0"/>
              <a:sym typeface="+mn-ea"/>
            </a:endParaRPr>
          </a:p>
        </p:txBody>
      </p:sp>
      <p:sp>
        <p:nvSpPr>
          <p:cNvPr id="12" name="圆角矩形 11"/>
          <p:cNvSpPr/>
          <p:nvPr>
            <p:custDataLst>
              <p:tags r:id="rId7"/>
            </p:custDataLst>
          </p:nvPr>
        </p:nvSpPr>
        <p:spPr>
          <a:xfrm>
            <a:off x="3146425" y="5229225"/>
            <a:ext cx="564324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tangible</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 有形的；真实的</a:t>
            </a:r>
            <a:endParaRPr sz="2800">
              <a:solidFill>
                <a:schemeClr val="tx1"/>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11" grpId="0" bldLvl="0" animBg="1"/>
      <p:bldP spid="12"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554355" y="908685"/>
            <a:ext cx="11015345" cy="403479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12</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Treat your employees as you would want to be treated, and they will work harder and stay with you.</a:t>
            </a:r>
            <a:endParaRPr lang="en-US" altLang="zh-CN" sz="2800" dirty="0">
              <a:latin typeface="Times New Roman" panose="02020603050405020304" charset="0"/>
            </a:endParaRPr>
          </a:p>
          <a:p>
            <a:pPr algn="just" eaLnBrk="1" latinLnBrk="0" hangingPunct="1">
              <a:lnSpc>
                <a:spcPts val="3075"/>
              </a:lnSpc>
            </a:pPr>
            <a:r>
              <a:rPr lang="en-US" altLang="zh-CN" sz="2800" b="1" i="1" dirty="0">
                <a:solidFill>
                  <a:srgbClr val="00B0F0"/>
                </a:solidFill>
                <a:latin typeface="Times New Roman" panose="02020603050405020304" charset="0"/>
                <a:sym typeface="宋体" panose="02010600030101010101" pitchFamily="2" charset="-122"/>
              </a:rPr>
              <a:t>13</a:t>
            </a:r>
            <a:r>
              <a:rPr lang="en-US" altLang="zh-CN" sz="2800" b="1" i="1" dirty="0">
                <a:latin typeface="Times New Roman" panose="02020603050405020304" charset="0"/>
                <a:sym typeface="+mn-ea"/>
              </a:rPr>
              <a:t>    </a:t>
            </a:r>
            <a:r>
              <a:rPr lang="en-US" altLang="zh-CN" sz="2800" dirty="0">
                <a:latin typeface="Times New Roman" panose="02020603050405020304" charset="0"/>
                <a:sym typeface="+mn-ea"/>
              </a:rPr>
              <a:t>Treat your customers as you would want to be treated and they will come back again.</a:t>
            </a:r>
            <a:endParaRPr lang="en-US" altLang="zh-CN" sz="2800" dirty="0">
              <a:latin typeface="Times New Roman" panose="02020603050405020304" charset="0"/>
              <a:sym typeface="+mn-ea"/>
            </a:endParaRPr>
          </a:p>
          <a:p>
            <a:pPr algn="just" eaLnBrk="1" latinLnBrk="0" hangingPunct="1">
              <a:lnSpc>
                <a:spcPts val="3075"/>
              </a:lnSpc>
            </a:pPr>
            <a:r>
              <a:rPr lang="en-US" altLang="zh-CN" sz="2800" b="1" i="1" dirty="0">
                <a:solidFill>
                  <a:srgbClr val="00B0F0"/>
                </a:solidFill>
                <a:latin typeface="Times New Roman" panose="02020603050405020304" charset="0"/>
                <a:sym typeface="宋体" panose="02010600030101010101" pitchFamily="2" charset="-122"/>
              </a:rPr>
              <a:t>14</a:t>
            </a:r>
            <a:r>
              <a:rPr lang="en-US" altLang="zh-CN" sz="2800" b="1" i="1" dirty="0">
                <a:latin typeface="Times New Roman" panose="02020603050405020304" charset="0"/>
                <a:sym typeface="+mn-ea"/>
              </a:rPr>
              <a:t>    </a:t>
            </a:r>
            <a:r>
              <a:rPr lang="en-US" altLang="zh-CN" sz="2800" dirty="0">
                <a:latin typeface="Times New Roman" panose="02020603050405020304" charset="0"/>
                <a:sym typeface="+mn-ea"/>
              </a:rPr>
              <a:t>The golden rule provides guidance in hiring, too. Increasing numbers of employees want to work exclusively for organizations that have a positive impact on the world. As the millennial generation makes up an even larger proportion of workers in the coming years, companies will face mounting pressure to hold leaders and brands accountable—to associates and consumers alike.</a:t>
            </a:r>
            <a:endParaRPr lang="en-US" altLang="zh-CN" sz="2800" dirty="0">
              <a:latin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626110" y="764540"/>
            <a:ext cx="10739755" cy="403479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sym typeface="宋体" panose="02010600030101010101" pitchFamily="2" charset="-122"/>
              </a:rPr>
              <a:t>15</a:t>
            </a:r>
            <a:r>
              <a:rPr lang="en-US" altLang="zh-CN" sz="2800" b="1" i="1" dirty="0">
                <a:latin typeface="Times New Roman" panose="02020603050405020304" charset="0"/>
                <a:sym typeface="+mn-ea"/>
              </a:rPr>
              <a:t>   </a:t>
            </a:r>
            <a:r>
              <a:rPr lang="en-US" altLang="zh-CN" sz="2800" dirty="0">
                <a:latin typeface="Times New Roman" panose="02020603050405020304" charset="0"/>
                <a:sym typeface="+mn-ea"/>
              </a:rPr>
              <a:t>When we treat our associates, customers and the world well, we can maintain and build the loyalty needed to succeed in the long term. An unethical workplace also is a less productive one. According to another survey, almost 90 percent of workers who experienced incidents of unethical behavior while on the job stated they were personally affected. It </a:t>
            </a:r>
            <a:r>
              <a:rPr lang="en-US" altLang="zh-CN" sz="2800" b="1" dirty="0">
                <a:solidFill>
                  <a:srgbClr val="FF0000"/>
                </a:solidFill>
                <a:latin typeface="Times New Roman" panose="02020603050405020304" charset="0"/>
                <a:sym typeface="+mn-ea"/>
              </a:rPr>
              <a:t>distracted </a:t>
            </a:r>
            <a:r>
              <a:rPr lang="en-US" altLang="zh-CN" sz="2800" dirty="0">
                <a:latin typeface="Times New Roman" panose="02020603050405020304" charset="0"/>
                <a:sym typeface="+mn-ea"/>
              </a:rPr>
              <a:t>them </a:t>
            </a:r>
            <a:r>
              <a:rPr lang="en-US" altLang="zh-CN" sz="2800" b="1" dirty="0">
                <a:solidFill>
                  <a:srgbClr val="FF0000"/>
                </a:solidFill>
                <a:latin typeface="Times New Roman" panose="02020603050405020304" charset="0"/>
                <a:sym typeface="+mn-ea"/>
              </a:rPr>
              <a:t>from </a:t>
            </a:r>
            <a:r>
              <a:rPr lang="en-US" altLang="zh-CN" sz="2800" dirty="0">
                <a:latin typeface="Times New Roman" panose="02020603050405020304" charset="0"/>
                <a:sym typeface="+mn-ea"/>
              </a:rPr>
              <a:t>focusing on the task at hand.</a:t>
            </a:r>
            <a:endParaRPr lang="en-US" altLang="zh-CN" sz="2800" dirty="0">
              <a:latin typeface="Times New Roman" panose="02020603050405020304" charset="0"/>
              <a:sym typeface="+mn-ea"/>
            </a:endParaRPr>
          </a:p>
          <a:p>
            <a:pPr algn="just" eaLnBrk="1" latinLnBrk="0" hangingPunct="1">
              <a:lnSpc>
                <a:spcPts val="3075"/>
              </a:lnSpc>
            </a:pPr>
            <a:r>
              <a:rPr lang="en-US" altLang="zh-CN" sz="2800" b="1" i="1" dirty="0">
                <a:solidFill>
                  <a:srgbClr val="00B0F0"/>
                </a:solidFill>
                <a:latin typeface="Times New Roman" panose="02020603050405020304" charset="0"/>
                <a:sym typeface="+mn-ea"/>
              </a:rPr>
              <a:t>16</a:t>
            </a:r>
            <a:r>
              <a:rPr lang="en-US" altLang="zh-CN" sz="2800" dirty="0">
                <a:latin typeface="Times New Roman" panose="02020603050405020304" charset="0"/>
                <a:sym typeface="+mn-ea"/>
              </a:rPr>
              <a:t>   Moreover, an ethical business avoids the sunk costs and bad press that can come with resulting legal issues. Companies can achieve the golden rule in part through transparency—a factor that equates to employee happiness, health, productivity and ultimately, profit.</a:t>
            </a:r>
            <a:endParaRPr lang="en-US" altLang="zh-CN" sz="2800" dirty="0">
              <a:latin typeface="Times New Roman" panose="02020603050405020304" charset="0"/>
              <a:sym typeface="+mn-ea"/>
            </a:endParaRPr>
          </a:p>
        </p:txBody>
      </p:sp>
      <p:sp>
        <p:nvSpPr>
          <p:cNvPr id="11" name="圆角矩形 10"/>
          <p:cNvSpPr/>
          <p:nvPr>
            <p:custDataLst>
              <p:tags r:id="rId1"/>
            </p:custDataLst>
          </p:nvPr>
        </p:nvSpPr>
        <p:spPr>
          <a:xfrm>
            <a:off x="2354580" y="5156835"/>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distract sb. from sth.</a:t>
            </a:r>
            <a:r>
              <a:rPr sz="2800">
                <a:solidFill>
                  <a:schemeClr val="tx1"/>
                </a:solidFill>
                <a:latin typeface="Times New Roman" panose="02020603050405020304" charset="0"/>
                <a:cs typeface="Times New Roman" panose="02020603050405020304" charset="0"/>
                <a:sym typeface="+mn-ea"/>
              </a:rPr>
              <a:t>使分心</a:t>
            </a:r>
            <a:endParaRPr sz="2800">
              <a:solidFill>
                <a:schemeClr val="tx1"/>
              </a:solidFill>
              <a:latin typeface="Times New Roman" panose="02020603050405020304" charset="0"/>
              <a:cs typeface="Times New Roman" panose="02020603050405020304" charset="0"/>
              <a:sym typeface="+mn-ea"/>
            </a:endParaRPr>
          </a:p>
        </p:txBody>
      </p:sp>
      <p:sp>
        <p:nvSpPr>
          <p:cNvPr id="15" name="矩形 14"/>
          <p:cNvSpPr/>
          <p:nvPr>
            <p:custDataLst>
              <p:tags r:id="rId2"/>
            </p:custDataLst>
          </p:nvPr>
        </p:nvSpPr>
        <p:spPr>
          <a:xfrm>
            <a:off x="986155" y="2636520"/>
            <a:ext cx="3456305" cy="491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11"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626110" y="764540"/>
            <a:ext cx="10739755" cy="3640455"/>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dirty="0">
                <a:latin typeface="Times New Roman" panose="02020603050405020304" charset="0"/>
                <a:sym typeface="+mn-ea"/>
              </a:rPr>
              <a:t>     </a:t>
            </a:r>
            <a:r>
              <a:rPr lang="en-US" altLang="zh-CN" sz="2800" b="1" dirty="0">
                <a:latin typeface="Times New Roman" panose="02020603050405020304" charset="0"/>
                <a:sym typeface="+mn-ea"/>
              </a:rPr>
              <a:t>A Reminder of Ethics </a:t>
            </a:r>
            <a:endParaRPr lang="en-US" altLang="zh-CN" sz="2800" b="1" i="1" dirty="0">
              <a:solidFill>
                <a:srgbClr val="00B0F0"/>
              </a:solidFill>
              <a:latin typeface="Times New Roman" panose="02020603050405020304" charset="0"/>
              <a:sym typeface="宋体" panose="02010600030101010101" pitchFamily="2" charset="-122"/>
            </a:endParaRPr>
          </a:p>
          <a:p>
            <a:pPr algn="just" eaLnBrk="1" latinLnBrk="0" hangingPunct="1">
              <a:lnSpc>
                <a:spcPts val="3075"/>
              </a:lnSpc>
            </a:pPr>
            <a:r>
              <a:rPr lang="en-US" altLang="zh-CN" sz="2800" b="1" i="1" dirty="0">
                <a:solidFill>
                  <a:srgbClr val="00B0F0"/>
                </a:solidFill>
                <a:latin typeface="Times New Roman" panose="02020603050405020304" charset="0"/>
                <a:sym typeface="宋体" panose="02010600030101010101" pitchFamily="2" charset="-122"/>
              </a:rPr>
              <a:t>17</a:t>
            </a:r>
            <a:r>
              <a:rPr lang="en-US" altLang="zh-CN" sz="2800" b="1" i="1" dirty="0">
                <a:latin typeface="Times New Roman" panose="02020603050405020304" charset="0"/>
                <a:sym typeface="+mn-ea"/>
              </a:rPr>
              <a:t>   </a:t>
            </a:r>
            <a:r>
              <a:rPr lang="en-US" altLang="zh-CN" sz="2800" dirty="0">
                <a:latin typeface="Times New Roman" panose="02020603050405020304" charset="0"/>
                <a:sym typeface="+mn-ea"/>
              </a:rPr>
              <a:t>How, then, to make sure our businesses are on the right track? We can use the golden rule as a framework for all our decisions. When we stop to consider the other person, we practice empathy—and that’s strongly tied to making ethical choices. Psychology Today contributor Mark B. Baer points us to several Harvard University studies and reports that attempt to understand the complex emotional connections between empathy and decisions. Those same sources uncover how fear and advertising can derail empathy.</a:t>
            </a:r>
            <a:endParaRPr lang="en-US" altLang="zh-CN" sz="2800" dirty="0">
              <a:latin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651250" y="908685"/>
            <a:ext cx="3864610" cy="583565"/>
          </a:xfrm>
          <a:prstGeom prst="rect">
            <a:avLst/>
          </a:prstGeom>
          <a:noFill/>
        </p:spPr>
        <p:txBody>
          <a:bodyPr wrap="square" rtlCol="0">
            <a:spAutoFit/>
          </a:bodyPr>
          <a:p>
            <a:r>
              <a:rPr lang="zh-CN" altLang="en-US" sz="3200" b="1">
                <a:solidFill>
                  <a:srgbClr val="00B0F0"/>
                </a:solidFill>
                <a:latin typeface="Times New Roman" panose="02020603050405020304" charset="0"/>
                <a:cs typeface="Times New Roman" panose="02020603050405020304" charset="0"/>
              </a:rPr>
              <a:t>Learning Objectives</a:t>
            </a:r>
            <a:endParaRPr lang="zh-CN" altLang="en-US" sz="3200" b="1">
              <a:solidFill>
                <a:srgbClr val="00B0F0"/>
              </a:solidFill>
              <a:latin typeface="Times New Roman" panose="02020603050405020304" charset="0"/>
              <a:cs typeface="Times New Roman" panose="02020603050405020304" charset="0"/>
            </a:endParaRPr>
          </a:p>
        </p:txBody>
      </p:sp>
      <p:sp>
        <p:nvSpPr>
          <p:cNvPr id="3" name="矩形 2"/>
          <p:cNvSpPr/>
          <p:nvPr/>
        </p:nvSpPr>
        <p:spPr>
          <a:xfrm>
            <a:off x="482600" y="1849755"/>
            <a:ext cx="11189335" cy="3916680"/>
          </a:xfrm>
          <a:prstGeom prst="rect">
            <a:avLst/>
          </a:prstGeom>
          <a:noFill/>
          <a:ln>
            <a:solidFill>
              <a:srgbClr val="00B0F0"/>
            </a:solidFil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a:p>
            <a:pPr marL="791845" algn="l" fontAlgn="auto">
              <a:lnSpc>
                <a:spcPct val="110000"/>
              </a:lnSpc>
            </a:pPr>
            <a:r>
              <a:rPr lang="zh-CN" altLang="en-US" sz="2800" b="1">
                <a:solidFill>
                  <a:schemeClr val="tx1"/>
                </a:solidFill>
                <a:latin typeface="Times New Roman" panose="02020603050405020304" charset="0"/>
                <a:cs typeface="Times New Roman" panose="02020603050405020304" charset="0"/>
              </a:rPr>
              <a:t>In this unit, you are going to:</a:t>
            </a:r>
            <a:endParaRPr lang="zh-CN" altLang="en-US" sz="2800" b="1">
              <a:solidFill>
                <a:schemeClr val="tx1"/>
              </a:solidFill>
              <a:latin typeface="Times New Roman" panose="02020603050405020304" charset="0"/>
              <a:cs typeface="Times New Roman" panose="02020603050405020304" charset="0"/>
            </a:endParaRPr>
          </a:p>
          <a:p>
            <a:pPr marL="1249045" indent="-457200" algn="l" fontAlgn="auto">
              <a:lnSpc>
                <a:spcPct val="110000"/>
              </a:lnSpc>
              <a:buFont typeface="Wingdings" panose="05000000000000000000" charset="0"/>
              <a:buChar char="l"/>
            </a:pPr>
            <a:r>
              <a:rPr lang="zh-CN" altLang="en-US" sz="2800">
                <a:solidFill>
                  <a:schemeClr val="tx1"/>
                </a:solidFill>
                <a:latin typeface="Times New Roman" panose="02020603050405020304" charset="0"/>
                <a:cs typeface="Times New Roman" panose="02020603050405020304" charset="0"/>
              </a:rPr>
              <a:t>learn the functions of the key elements of business ethics;</a:t>
            </a:r>
            <a:endParaRPr lang="zh-CN" altLang="en-US" sz="2800">
              <a:solidFill>
                <a:schemeClr val="tx1"/>
              </a:solidFill>
              <a:latin typeface="Times New Roman" panose="02020603050405020304" charset="0"/>
              <a:cs typeface="Times New Roman" panose="02020603050405020304" charset="0"/>
            </a:endParaRPr>
          </a:p>
          <a:p>
            <a:pPr marL="1249045" indent="-457200" algn="l" fontAlgn="auto">
              <a:lnSpc>
                <a:spcPct val="110000"/>
              </a:lnSpc>
              <a:buFont typeface="Wingdings" panose="05000000000000000000" charset="0"/>
              <a:buChar char="l"/>
            </a:pPr>
            <a:r>
              <a:rPr lang="zh-CN" altLang="en-US" sz="2800">
                <a:solidFill>
                  <a:schemeClr val="tx1"/>
                </a:solidFill>
                <a:latin typeface="Times New Roman" panose="02020603050405020304" charset="0"/>
                <a:cs typeface="Times New Roman" panose="02020603050405020304" charset="0"/>
              </a:rPr>
              <a:t>understand the key terms of business ethics;</a:t>
            </a:r>
            <a:endParaRPr lang="zh-CN" altLang="en-US" sz="2800">
              <a:solidFill>
                <a:schemeClr val="tx1"/>
              </a:solidFill>
              <a:latin typeface="Times New Roman" panose="02020603050405020304" charset="0"/>
              <a:cs typeface="Times New Roman" panose="02020603050405020304" charset="0"/>
            </a:endParaRPr>
          </a:p>
          <a:p>
            <a:pPr marL="1249045" indent="-457200" algn="l" fontAlgn="auto">
              <a:lnSpc>
                <a:spcPct val="110000"/>
              </a:lnSpc>
              <a:buFont typeface="Wingdings" panose="05000000000000000000" charset="0"/>
              <a:buChar char="l"/>
            </a:pPr>
            <a:r>
              <a:rPr lang="zh-CN" altLang="en-US" sz="2800">
                <a:solidFill>
                  <a:schemeClr val="tx1"/>
                </a:solidFill>
                <a:latin typeface="Times New Roman" panose="02020603050405020304" charset="0"/>
                <a:cs typeface="Times New Roman" panose="02020603050405020304" charset="0"/>
              </a:rPr>
              <a:t>develop critical thinking skills of assessing an argument; </a:t>
            </a:r>
            <a:endParaRPr lang="zh-CN" altLang="en-US" sz="2800">
              <a:solidFill>
                <a:schemeClr val="tx1"/>
              </a:solidFill>
              <a:latin typeface="Times New Roman" panose="02020603050405020304" charset="0"/>
              <a:cs typeface="Times New Roman" panose="02020603050405020304" charset="0"/>
            </a:endParaRPr>
          </a:p>
          <a:p>
            <a:pPr marL="1249045" indent="-457200" algn="l" fontAlgn="auto">
              <a:lnSpc>
                <a:spcPct val="110000"/>
              </a:lnSpc>
              <a:buFont typeface="Wingdings" panose="05000000000000000000" charset="0"/>
              <a:buChar char="l"/>
            </a:pPr>
            <a:r>
              <a:rPr lang="zh-CN" altLang="en-US" sz="2800">
                <a:solidFill>
                  <a:schemeClr val="tx1"/>
                </a:solidFill>
                <a:latin typeface="Times New Roman" panose="02020603050405020304" charset="0"/>
                <a:cs typeface="Times New Roman" panose="02020603050405020304" charset="0"/>
              </a:rPr>
              <a:t>know how to develop the awareness of business ethics; </a:t>
            </a:r>
            <a:endParaRPr lang="zh-CN" altLang="en-US" sz="2800">
              <a:solidFill>
                <a:schemeClr val="tx1"/>
              </a:solidFill>
              <a:latin typeface="Times New Roman" panose="02020603050405020304" charset="0"/>
              <a:cs typeface="Times New Roman" panose="02020603050405020304" charset="0"/>
            </a:endParaRPr>
          </a:p>
          <a:p>
            <a:pPr marL="1249045" indent="-457200" algn="l" fontAlgn="auto">
              <a:lnSpc>
                <a:spcPct val="110000"/>
              </a:lnSpc>
              <a:buFont typeface="Wingdings" panose="05000000000000000000" charset="0"/>
              <a:buChar char="l"/>
            </a:pPr>
            <a:r>
              <a:rPr lang="zh-CN" altLang="en-US" sz="2800">
                <a:solidFill>
                  <a:schemeClr val="tx1"/>
                </a:solidFill>
                <a:latin typeface="Times New Roman" panose="02020603050405020304" charset="0"/>
                <a:cs typeface="Times New Roman" panose="02020603050405020304" charset="0"/>
              </a:rPr>
              <a:t>apply Chinese cultural elements to the development of moral awareness in business.</a:t>
            </a:r>
            <a:endParaRPr lang="zh-CN" altLang="en-US" sz="2800">
              <a:solidFill>
                <a:schemeClr val="tx1"/>
              </a:solidFill>
              <a:latin typeface="Times New Roman" panose="02020603050405020304" charset="0"/>
              <a:cs typeface="Times New Roman" panose="02020603050405020304" charset="0"/>
            </a:endParaRPr>
          </a:p>
          <a:p>
            <a:pPr marL="1249045" indent="-457200" algn="l" fontAlgn="auto">
              <a:lnSpc>
                <a:spcPct val="110000"/>
              </a:lnSpc>
              <a:buFont typeface="Wingdings" panose="05000000000000000000" charset="0"/>
              <a:buChar char="l"/>
            </a:pPr>
            <a:endParaRPr lang="zh-CN" altLang="en-US" sz="2800">
              <a:solidFill>
                <a:schemeClr val="tx1"/>
              </a:solidFill>
              <a:latin typeface="Times New Roman" panose="02020603050405020304" charset="0"/>
              <a:cs typeface="Times New Roman" panose="0202060305040502030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266700" y="836295"/>
            <a:ext cx="11480800" cy="403479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sym typeface="宋体" panose="02010600030101010101" pitchFamily="2" charset="-122"/>
              </a:rPr>
              <a:t>18</a:t>
            </a:r>
            <a:r>
              <a:rPr lang="en-US" altLang="zh-CN" sz="2800" b="1" i="1" dirty="0">
                <a:latin typeface="Times New Roman" panose="02020603050405020304" charset="0"/>
                <a:sym typeface="+mn-ea"/>
              </a:rPr>
              <a:t>   </a:t>
            </a:r>
            <a:r>
              <a:rPr lang="en-US" altLang="zh-CN" sz="2800" dirty="0">
                <a:latin typeface="Times New Roman" panose="02020603050405020304" charset="0"/>
                <a:sym typeface="+mn-ea"/>
              </a:rPr>
              <a:t>In the healthcare field, business decisions directly impact the quality of life for patients and their families. But businesses must turn a profit to continue, and profits can drive companies to cut corners and act badly. Applying the golden rule </a:t>
            </a:r>
            <a:r>
              <a:rPr lang="en-US" altLang="zh-CN" sz="2800" b="1" dirty="0">
                <a:solidFill>
                  <a:srgbClr val="FF0000"/>
                </a:solidFill>
                <a:latin typeface="Times New Roman" panose="02020603050405020304" charset="0"/>
                <a:sym typeface="+mn-ea"/>
              </a:rPr>
              <a:t>activates</a:t>
            </a:r>
            <a:r>
              <a:rPr lang="en-US" altLang="zh-CN" sz="2800" dirty="0">
                <a:latin typeface="Times New Roman" panose="02020603050405020304" charset="0"/>
                <a:sym typeface="+mn-ea"/>
              </a:rPr>
              <a:t> our entire suite of ethical and emotional decision-making tools. This changes our day-to-day relationship with employees and clients as well as how we perceive the long view when weighing major, direction-setting alternatives.</a:t>
            </a:r>
            <a:endParaRPr lang="en-US" altLang="zh-CN" sz="2800" dirty="0">
              <a:latin typeface="Times New Roman" panose="02020603050405020304" charset="0"/>
              <a:sym typeface="+mn-ea"/>
            </a:endParaRPr>
          </a:p>
          <a:p>
            <a:pPr algn="just" eaLnBrk="1" latinLnBrk="0" hangingPunct="1">
              <a:lnSpc>
                <a:spcPts val="3075"/>
              </a:lnSpc>
            </a:pPr>
            <a:r>
              <a:rPr lang="en-US" altLang="zh-CN" sz="2800" b="1" i="1" dirty="0">
                <a:solidFill>
                  <a:srgbClr val="00B0F0"/>
                </a:solidFill>
                <a:latin typeface="Times New Roman" panose="02020603050405020304" charset="0"/>
                <a:sym typeface="+mn-ea"/>
              </a:rPr>
              <a:t>19</a:t>
            </a:r>
            <a:r>
              <a:rPr lang="en-US" altLang="zh-CN" sz="2800" dirty="0">
                <a:latin typeface="Times New Roman" panose="02020603050405020304" charset="0"/>
                <a:sym typeface="+mn-ea"/>
              </a:rPr>
              <a:t>   We owe it to our businesses and ourselves to keep the golden rule in mind at all times. Our associates, customers, bottom line and collective </a:t>
            </a:r>
            <a:r>
              <a:rPr lang="en-US" altLang="zh-CN" sz="2800" b="1" dirty="0">
                <a:solidFill>
                  <a:srgbClr val="FF0000"/>
                </a:solidFill>
                <a:latin typeface="Times New Roman" panose="02020603050405020304" charset="0"/>
                <a:sym typeface="+mn-ea"/>
              </a:rPr>
              <a:t>conscience</a:t>
            </a:r>
            <a:r>
              <a:rPr lang="en-US" altLang="zh-CN" sz="2800" dirty="0">
                <a:latin typeface="Times New Roman" panose="02020603050405020304" charset="0"/>
                <a:sym typeface="+mn-ea"/>
              </a:rPr>
              <a:t> will reap the benefits in due time. (1,073 words)</a:t>
            </a:r>
            <a:endParaRPr lang="en-US" altLang="zh-CN" sz="2800" dirty="0">
              <a:latin typeface="Times New Roman" panose="02020603050405020304" charset="0"/>
              <a:sym typeface="+mn-ea"/>
            </a:endParaRPr>
          </a:p>
        </p:txBody>
      </p:sp>
      <p:sp>
        <p:nvSpPr>
          <p:cNvPr id="2" name="圆角矩形 1"/>
          <p:cNvSpPr/>
          <p:nvPr>
            <p:custDataLst>
              <p:tags r:id="rId1"/>
            </p:custDataLst>
          </p:nvPr>
        </p:nvSpPr>
        <p:spPr>
          <a:xfrm>
            <a:off x="2787015" y="5000625"/>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activate</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v</a:t>
            </a:r>
            <a:r>
              <a:rPr sz="2800">
                <a:solidFill>
                  <a:schemeClr val="tx1"/>
                </a:solidFill>
                <a:latin typeface="Times New Roman" panose="02020603050405020304" charset="0"/>
                <a:cs typeface="Times New Roman" panose="02020603050405020304" charset="0"/>
                <a:sym typeface="+mn-ea"/>
              </a:rPr>
              <a:t>. 激活；使活动</a:t>
            </a:r>
            <a:endParaRPr sz="2800">
              <a:solidFill>
                <a:schemeClr val="tx1"/>
              </a:solidFill>
              <a:latin typeface="Times New Roman" panose="02020603050405020304" charset="0"/>
              <a:cs typeface="Times New Roman" panose="02020603050405020304" charset="0"/>
              <a:sym typeface="+mn-ea"/>
            </a:endParaRPr>
          </a:p>
        </p:txBody>
      </p:sp>
      <p:sp>
        <p:nvSpPr>
          <p:cNvPr id="3" name="圆角矩形 2"/>
          <p:cNvSpPr/>
          <p:nvPr>
            <p:custDataLst>
              <p:tags r:id="rId2"/>
            </p:custDataLst>
          </p:nvPr>
        </p:nvSpPr>
        <p:spPr>
          <a:xfrm>
            <a:off x="2859405" y="580517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conscience</a:t>
            </a:r>
            <a:r>
              <a:rPr lang="en-US" sz="2800" b="1">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良心；良知</a:t>
            </a:r>
            <a:endParaRPr sz="2800">
              <a:solidFill>
                <a:schemeClr val="tx1"/>
              </a:solidFill>
              <a:latin typeface="Times New Roman" panose="02020603050405020304" charset="0"/>
              <a:cs typeface="Times New Roman" panose="02020603050405020304" charset="0"/>
              <a:sym typeface="+mn-ea"/>
            </a:endParaRPr>
          </a:p>
        </p:txBody>
      </p:sp>
      <p:sp>
        <p:nvSpPr>
          <p:cNvPr id="4" name="矩形 3"/>
          <p:cNvSpPr/>
          <p:nvPr>
            <p:custDataLst>
              <p:tags r:id="rId3"/>
            </p:custDataLst>
          </p:nvPr>
        </p:nvSpPr>
        <p:spPr>
          <a:xfrm>
            <a:off x="1994535" y="2060575"/>
            <a:ext cx="1645285" cy="436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5" name="矩形 4"/>
          <p:cNvSpPr/>
          <p:nvPr>
            <p:custDataLst>
              <p:tags r:id="rId4"/>
            </p:custDataLst>
          </p:nvPr>
        </p:nvSpPr>
        <p:spPr>
          <a:xfrm>
            <a:off x="9987280" y="3933190"/>
            <a:ext cx="1829435" cy="491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6" name="圆角矩形 5">
            <a:hlinkClick r:id="rId5" tooltip=""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Next</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P spid="2" grpId="0" bldLvl="0" animBg="1"/>
      <p:bldP spid="3"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92" name="矩形 10245"/>
          <p:cNvSpPr/>
          <p:nvPr/>
        </p:nvSpPr>
        <p:spPr>
          <a:xfrm>
            <a:off x="554990" y="1916430"/>
            <a:ext cx="10547350" cy="1210945"/>
          </a:xfrm>
          <a:prstGeom prst="rect">
            <a:avLst/>
          </a:prstGeom>
          <a:solidFill>
            <a:schemeClr val="accent6">
              <a:lumMod val="20000"/>
              <a:lumOff val="80000"/>
            </a:schemeClr>
          </a:solidFill>
          <a:ln w="76200">
            <a:noFill/>
          </a:ln>
        </p:spPr>
        <p:txBody>
          <a:bodyPr wrap="square" anchor="t" anchorCtr="0">
            <a:spAutoFit/>
          </a:bodyPr>
          <a:lstStyle/>
          <a:p>
            <a:pPr algn="just" eaLnBrk="1" latinLnBrk="0" hangingPunct="1">
              <a:lnSpc>
                <a:spcPct val="130000"/>
              </a:lnSpc>
            </a:pPr>
            <a:r>
              <a:rPr lang="en-US" altLang="zh-CN" sz="2800" b="1" dirty="0">
                <a:solidFill>
                  <a:srgbClr val="FF0000"/>
                </a:solidFill>
                <a:latin typeface="Times New Roman" panose="02020603050405020304" charset="0"/>
              </a:rPr>
              <a:t>Better Business Bureau </a:t>
            </a:r>
            <a:r>
              <a:rPr lang="en-US" altLang="zh-CN" sz="2800" dirty="0">
                <a:latin typeface="Times New Roman" panose="02020603050405020304" charset="0"/>
              </a:rPr>
              <a:t>北美商业改进局（简称BBB），一个致力于促进市场信任的非营利性组织</a:t>
            </a:r>
            <a:endParaRPr lang="en-US" altLang="zh-CN" sz="2800" dirty="0">
              <a:latin typeface="Times New Roman" panose="02020603050405020304" charset="0"/>
            </a:endParaRPr>
          </a:p>
        </p:txBody>
      </p:sp>
      <p:sp>
        <p:nvSpPr>
          <p:cNvPr id="3" name="文本框 2"/>
          <p:cNvSpPr txBox="1"/>
          <p:nvPr/>
        </p:nvSpPr>
        <p:spPr>
          <a:xfrm>
            <a:off x="626745" y="1196340"/>
            <a:ext cx="3265170" cy="583565"/>
          </a:xfrm>
          <a:prstGeom prst="rect">
            <a:avLst/>
          </a:prstGeom>
          <a:solidFill>
            <a:schemeClr val="accent6">
              <a:lumMod val="75000"/>
            </a:schemeClr>
          </a:solidFill>
        </p:spPr>
        <p:txBody>
          <a:bodyPr wrap="square" rtlCol="0">
            <a:spAutoFit/>
          </a:bodyPr>
          <a:p>
            <a:r>
              <a:rPr lang="zh-CN" altLang="en-US" sz="3200" b="1">
                <a:solidFill>
                  <a:schemeClr val="bg1">
                    <a:lumMod val="95000"/>
                  </a:schemeClr>
                </a:solidFill>
                <a:latin typeface="Times New Roman" panose="02020603050405020304" charset="0"/>
                <a:cs typeface="Times New Roman" panose="02020603050405020304" charset="0"/>
              </a:rPr>
              <a:t>Proper Nouns</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92" name="矩形 10245"/>
          <p:cNvSpPr/>
          <p:nvPr/>
        </p:nvSpPr>
        <p:spPr>
          <a:xfrm>
            <a:off x="554990" y="1916430"/>
            <a:ext cx="10547350" cy="1770380"/>
          </a:xfrm>
          <a:prstGeom prst="rect">
            <a:avLst/>
          </a:prstGeom>
          <a:solidFill>
            <a:schemeClr val="accent6">
              <a:lumMod val="20000"/>
              <a:lumOff val="80000"/>
            </a:schemeClr>
          </a:solidFill>
          <a:ln w="76200">
            <a:noFill/>
          </a:ln>
        </p:spPr>
        <p:txBody>
          <a:bodyPr wrap="square" anchor="t" anchorCtr="0">
            <a:spAutoFit/>
          </a:bodyPr>
          <a:lstStyle/>
          <a:p>
            <a:pPr algn="just" eaLnBrk="1" latinLnBrk="0" hangingPunct="1">
              <a:lnSpc>
                <a:spcPct val="130000"/>
              </a:lnSpc>
            </a:pPr>
            <a:r>
              <a:rPr lang="en-US" altLang="zh-CN" sz="2800" b="1" dirty="0">
                <a:solidFill>
                  <a:srgbClr val="FF0000"/>
                </a:solidFill>
                <a:latin typeface="Times New Roman" panose="02020603050405020304" charset="0"/>
              </a:rPr>
              <a:t>United Breaks Guitars </a:t>
            </a:r>
            <a:r>
              <a:rPr lang="en-US" altLang="zh-CN" sz="2800" dirty="0">
                <a:latin typeface="Times New Roman" panose="02020603050405020304" charset="0"/>
              </a:rPr>
              <a:t>《美联航弄坏吉他》，由加拿大歌手戴夫·卡罗尔于2008年创作，拍成MV并上传到网上，美联航最终付出赔偿金</a:t>
            </a:r>
            <a:endParaRPr lang="en-US" altLang="zh-CN" sz="2800" dirty="0">
              <a:latin typeface="Times New Roman" panose="02020603050405020304" charset="0"/>
            </a:endParaRPr>
          </a:p>
        </p:txBody>
      </p:sp>
      <p:sp>
        <p:nvSpPr>
          <p:cNvPr id="3" name="文本框 2"/>
          <p:cNvSpPr txBox="1"/>
          <p:nvPr/>
        </p:nvSpPr>
        <p:spPr>
          <a:xfrm>
            <a:off x="554990" y="1196975"/>
            <a:ext cx="3265170" cy="583565"/>
          </a:xfrm>
          <a:prstGeom prst="rect">
            <a:avLst/>
          </a:prstGeom>
          <a:solidFill>
            <a:schemeClr val="accent6">
              <a:lumMod val="75000"/>
            </a:schemeClr>
          </a:solidFill>
        </p:spPr>
        <p:txBody>
          <a:bodyPr wrap="square" rtlCol="0">
            <a:spAutoFit/>
          </a:bodyPr>
          <a:p>
            <a:r>
              <a:rPr lang="zh-CN" altLang="en-US" sz="3200" b="1">
                <a:solidFill>
                  <a:schemeClr val="bg1">
                    <a:lumMod val="95000"/>
                  </a:schemeClr>
                </a:solidFill>
                <a:latin typeface="Times New Roman" panose="02020603050405020304" charset="0"/>
                <a:cs typeface="Times New Roman" panose="02020603050405020304" charset="0"/>
                <a:sym typeface="+mn-ea"/>
              </a:rPr>
              <a:t>Proper Nouns</a:t>
            </a:r>
            <a:endParaRPr lang="zh-CN" altLang="en-US" sz="3200" b="1">
              <a:solidFill>
                <a:schemeClr val="bg1">
                  <a:lumMod val="95000"/>
                </a:schemeClr>
              </a:solidFill>
              <a:latin typeface="Times New Roman" panose="02020603050405020304" charset="0"/>
              <a:cs typeface="Times New Roman" panose="02020603050405020304" charset="0"/>
              <a:sym typeface="+mn-ea"/>
            </a:endParaRPr>
          </a:p>
        </p:txBody>
      </p:sp>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92" name="矩形 10245"/>
          <p:cNvSpPr/>
          <p:nvPr/>
        </p:nvSpPr>
        <p:spPr>
          <a:xfrm>
            <a:off x="554990" y="1916430"/>
            <a:ext cx="10547350" cy="650875"/>
          </a:xfrm>
          <a:prstGeom prst="rect">
            <a:avLst/>
          </a:prstGeom>
          <a:solidFill>
            <a:schemeClr val="accent6">
              <a:lumMod val="20000"/>
              <a:lumOff val="80000"/>
            </a:schemeClr>
          </a:solidFill>
          <a:ln w="76200">
            <a:noFill/>
          </a:ln>
        </p:spPr>
        <p:txBody>
          <a:bodyPr wrap="square" anchor="t" anchorCtr="0">
            <a:spAutoFit/>
          </a:bodyPr>
          <a:lstStyle/>
          <a:p>
            <a:pPr algn="just" eaLnBrk="1" latinLnBrk="0" hangingPunct="1">
              <a:lnSpc>
                <a:spcPct val="130000"/>
              </a:lnSpc>
            </a:pPr>
            <a:r>
              <a:rPr lang="en-US" altLang="zh-CN" sz="2800" b="1" dirty="0">
                <a:solidFill>
                  <a:srgbClr val="FF0000"/>
                </a:solidFill>
                <a:latin typeface="Times New Roman" panose="02020603050405020304" charset="0"/>
              </a:rPr>
              <a:t>United Airlines </a:t>
            </a:r>
            <a:r>
              <a:rPr lang="en-US" altLang="zh-CN" sz="2800" dirty="0">
                <a:latin typeface="Times New Roman" panose="02020603050405020304" charset="0"/>
              </a:rPr>
              <a:t>美国联合航空公司</a:t>
            </a:r>
            <a:endParaRPr lang="en-US" altLang="zh-CN" sz="2800" dirty="0">
              <a:latin typeface="Times New Roman" panose="02020603050405020304" charset="0"/>
            </a:endParaRPr>
          </a:p>
        </p:txBody>
      </p:sp>
      <p:sp>
        <p:nvSpPr>
          <p:cNvPr id="3" name="文本框 2"/>
          <p:cNvSpPr txBox="1"/>
          <p:nvPr/>
        </p:nvSpPr>
        <p:spPr>
          <a:xfrm>
            <a:off x="626745" y="1196340"/>
            <a:ext cx="3265170" cy="583565"/>
          </a:xfrm>
          <a:prstGeom prst="rect">
            <a:avLst/>
          </a:prstGeom>
          <a:solidFill>
            <a:schemeClr val="accent6">
              <a:lumMod val="75000"/>
            </a:schemeClr>
          </a:solidFill>
        </p:spPr>
        <p:txBody>
          <a:bodyPr wrap="square" rtlCol="0">
            <a:spAutoFit/>
          </a:bodyPr>
          <a:p>
            <a:r>
              <a:rPr lang="zh-CN" altLang="en-US" sz="3200" b="1">
                <a:solidFill>
                  <a:schemeClr val="bg1">
                    <a:lumMod val="95000"/>
                  </a:schemeClr>
                </a:solidFill>
                <a:latin typeface="Times New Roman" panose="02020603050405020304" charset="0"/>
                <a:cs typeface="Times New Roman" panose="02020603050405020304" charset="0"/>
                <a:sym typeface="+mn-ea"/>
              </a:rPr>
              <a:t>Proper Nouns</a:t>
            </a:r>
            <a:endParaRPr lang="zh-CN" altLang="en-US" sz="3200" b="1">
              <a:solidFill>
                <a:schemeClr val="bg1">
                  <a:lumMod val="95000"/>
                </a:schemeClr>
              </a:solidFill>
              <a:latin typeface="Times New Roman" panose="02020603050405020304" charset="0"/>
              <a:cs typeface="Times New Roman" panose="02020603050405020304" charset="0"/>
              <a:sym typeface="+mn-ea"/>
            </a:endParaRPr>
          </a:p>
        </p:txBody>
      </p:sp>
      <p:sp>
        <p:nvSpPr>
          <p:cNvPr id="2" name="圆角矩形 1">
            <a:hlinkClick r:id="rId1" action="ppaction://hlinksldjump"/>
          </p:cNvPr>
          <p:cNvSpPr/>
          <p:nvPr userDrawn="1"/>
        </p:nvSpPr>
        <p:spPr>
          <a:xfrm>
            <a:off x="11102575"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92" name="矩形 10245"/>
          <p:cNvSpPr/>
          <p:nvPr/>
        </p:nvSpPr>
        <p:spPr>
          <a:xfrm>
            <a:off x="266065" y="1988820"/>
            <a:ext cx="10547350" cy="1210945"/>
          </a:xfrm>
          <a:prstGeom prst="rect">
            <a:avLst/>
          </a:prstGeom>
          <a:solidFill>
            <a:schemeClr val="accent6">
              <a:lumMod val="20000"/>
              <a:lumOff val="80000"/>
            </a:schemeClr>
          </a:solidFill>
          <a:ln w="76200">
            <a:noFill/>
          </a:ln>
        </p:spPr>
        <p:txBody>
          <a:bodyPr wrap="square" anchor="t" anchorCtr="0">
            <a:spAutoFit/>
          </a:bodyPr>
          <a:lstStyle/>
          <a:p>
            <a:pPr algn="just" eaLnBrk="1" latinLnBrk="0" hangingPunct="1">
              <a:lnSpc>
                <a:spcPct val="130000"/>
              </a:lnSpc>
            </a:pPr>
            <a:r>
              <a:rPr lang="en-US" altLang="zh-CN" sz="2800" b="1" dirty="0">
                <a:solidFill>
                  <a:srgbClr val="FF0000"/>
                </a:solidFill>
                <a:latin typeface="Times New Roman" panose="02020603050405020304" charset="0"/>
              </a:rPr>
              <a:t>Richard Branson</a:t>
            </a:r>
            <a:r>
              <a:rPr lang="en-US" altLang="zh-CN" sz="2800" dirty="0">
                <a:latin typeface="Times New Roman" panose="02020603050405020304" charset="0"/>
              </a:rPr>
              <a:t> 理查德·布兰森，维珍集团创始人，“嬉皮士资本家”，以特立独行著称</a:t>
            </a:r>
            <a:endParaRPr lang="en-US" altLang="zh-CN" sz="2800" dirty="0">
              <a:latin typeface="Times New Roman" panose="02020603050405020304" charset="0"/>
            </a:endParaRPr>
          </a:p>
        </p:txBody>
      </p:sp>
      <p:sp>
        <p:nvSpPr>
          <p:cNvPr id="3" name="文本框 2"/>
          <p:cNvSpPr txBox="1"/>
          <p:nvPr/>
        </p:nvSpPr>
        <p:spPr>
          <a:xfrm>
            <a:off x="626745" y="1196340"/>
            <a:ext cx="3265170" cy="583565"/>
          </a:xfrm>
          <a:prstGeom prst="rect">
            <a:avLst/>
          </a:prstGeom>
          <a:solidFill>
            <a:schemeClr val="accent6">
              <a:lumMod val="75000"/>
            </a:schemeClr>
          </a:solidFill>
        </p:spPr>
        <p:txBody>
          <a:bodyPr wrap="square" rtlCol="0">
            <a:spAutoFit/>
          </a:bodyPr>
          <a:p>
            <a:r>
              <a:rPr lang="zh-CN" altLang="en-US" sz="3200" b="1">
                <a:solidFill>
                  <a:schemeClr val="bg1">
                    <a:lumMod val="95000"/>
                  </a:schemeClr>
                </a:solidFill>
                <a:latin typeface="Times New Roman" panose="02020603050405020304" charset="0"/>
                <a:cs typeface="Times New Roman" panose="02020603050405020304" charset="0"/>
                <a:sym typeface="+mn-ea"/>
              </a:rPr>
              <a:t>Proper Nouns</a:t>
            </a:r>
            <a:endParaRPr lang="zh-CN" altLang="en-US" sz="3200" b="1">
              <a:solidFill>
                <a:schemeClr val="bg1">
                  <a:lumMod val="95000"/>
                </a:schemeClr>
              </a:solidFill>
              <a:latin typeface="Times New Roman" panose="02020603050405020304" charset="0"/>
              <a:cs typeface="Times New Roman" panose="02020603050405020304" charset="0"/>
              <a:sym typeface="+mn-ea"/>
            </a:endParaRPr>
          </a:p>
        </p:txBody>
      </p:sp>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92" name="矩形 10245"/>
          <p:cNvSpPr/>
          <p:nvPr/>
        </p:nvSpPr>
        <p:spPr>
          <a:xfrm>
            <a:off x="266065" y="1988820"/>
            <a:ext cx="10547350" cy="650875"/>
          </a:xfrm>
          <a:prstGeom prst="rect">
            <a:avLst/>
          </a:prstGeom>
          <a:solidFill>
            <a:schemeClr val="accent6">
              <a:lumMod val="20000"/>
              <a:lumOff val="80000"/>
            </a:schemeClr>
          </a:solidFill>
          <a:ln w="76200">
            <a:noFill/>
          </a:ln>
        </p:spPr>
        <p:txBody>
          <a:bodyPr wrap="square" anchor="t" anchorCtr="0">
            <a:spAutoFit/>
          </a:bodyPr>
          <a:lstStyle/>
          <a:p>
            <a:pPr algn="just" eaLnBrk="1" latinLnBrk="0" hangingPunct="1">
              <a:lnSpc>
                <a:spcPct val="130000"/>
              </a:lnSpc>
            </a:pPr>
            <a:r>
              <a:rPr lang="en-US" altLang="zh-CN" sz="2800" b="1" dirty="0">
                <a:solidFill>
                  <a:srgbClr val="FF0000"/>
                </a:solidFill>
                <a:latin typeface="Times New Roman" panose="02020603050405020304" charset="0"/>
              </a:rPr>
              <a:t>Oprah Winfrey</a:t>
            </a:r>
            <a:r>
              <a:rPr lang="en-US" altLang="zh-CN" sz="2800" dirty="0">
                <a:solidFill>
                  <a:srgbClr val="FF0000"/>
                </a:solidFill>
                <a:latin typeface="Times New Roman" panose="02020603050405020304" charset="0"/>
              </a:rPr>
              <a:t> </a:t>
            </a:r>
            <a:r>
              <a:rPr lang="en-US" altLang="zh-CN" sz="2800" dirty="0">
                <a:latin typeface="Times New Roman" panose="02020603050405020304" charset="0"/>
              </a:rPr>
              <a:t>奥普拉·温弗瑞，美国演员、制片人、主持人</a:t>
            </a:r>
            <a:endParaRPr lang="en-US" altLang="zh-CN" sz="2800" dirty="0">
              <a:latin typeface="Times New Roman" panose="02020603050405020304" charset="0"/>
            </a:endParaRPr>
          </a:p>
        </p:txBody>
      </p:sp>
      <p:sp>
        <p:nvSpPr>
          <p:cNvPr id="3" name="文本框 2"/>
          <p:cNvSpPr txBox="1"/>
          <p:nvPr/>
        </p:nvSpPr>
        <p:spPr>
          <a:xfrm>
            <a:off x="626745" y="1196340"/>
            <a:ext cx="3265170" cy="583565"/>
          </a:xfrm>
          <a:prstGeom prst="rect">
            <a:avLst/>
          </a:prstGeom>
          <a:solidFill>
            <a:schemeClr val="accent6">
              <a:lumMod val="75000"/>
            </a:schemeClr>
          </a:solidFill>
        </p:spPr>
        <p:txBody>
          <a:bodyPr wrap="square" rtlCol="0">
            <a:spAutoFit/>
          </a:bodyPr>
          <a:p>
            <a:r>
              <a:rPr lang="zh-CN" altLang="en-US" sz="3200" b="1">
                <a:solidFill>
                  <a:schemeClr val="bg1">
                    <a:lumMod val="95000"/>
                  </a:schemeClr>
                </a:solidFill>
                <a:latin typeface="Times New Roman" panose="02020603050405020304" charset="0"/>
                <a:cs typeface="Times New Roman" panose="02020603050405020304" charset="0"/>
                <a:sym typeface="+mn-ea"/>
              </a:rPr>
              <a:t>Proper Nouns</a:t>
            </a:r>
            <a:endParaRPr lang="zh-CN" altLang="en-US" sz="3200" b="1">
              <a:solidFill>
                <a:schemeClr val="bg1">
                  <a:lumMod val="95000"/>
                </a:schemeClr>
              </a:solidFill>
              <a:latin typeface="Times New Roman" panose="02020603050405020304" charset="0"/>
              <a:cs typeface="Times New Roman" panose="02020603050405020304" charset="0"/>
              <a:sym typeface="+mn-ea"/>
            </a:endParaRPr>
          </a:p>
        </p:txBody>
      </p:sp>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92" name="矩形 10245"/>
          <p:cNvSpPr/>
          <p:nvPr/>
        </p:nvSpPr>
        <p:spPr>
          <a:xfrm>
            <a:off x="266065" y="1988820"/>
            <a:ext cx="10547350" cy="1210945"/>
          </a:xfrm>
          <a:prstGeom prst="rect">
            <a:avLst/>
          </a:prstGeom>
          <a:solidFill>
            <a:schemeClr val="accent6">
              <a:lumMod val="20000"/>
              <a:lumOff val="80000"/>
            </a:schemeClr>
          </a:solidFill>
          <a:ln w="76200">
            <a:noFill/>
          </a:ln>
        </p:spPr>
        <p:txBody>
          <a:bodyPr wrap="square" anchor="t" anchorCtr="0">
            <a:spAutoFit/>
          </a:bodyPr>
          <a:lstStyle/>
          <a:p>
            <a:pPr algn="just" eaLnBrk="1" latinLnBrk="0" hangingPunct="1">
              <a:lnSpc>
                <a:spcPct val="130000"/>
              </a:lnSpc>
            </a:pPr>
            <a:r>
              <a:rPr lang="en-US" altLang="zh-CN" sz="2800" b="1" dirty="0">
                <a:solidFill>
                  <a:srgbClr val="FF0000"/>
                </a:solidFill>
                <a:latin typeface="Times New Roman" panose="02020603050405020304" charset="0"/>
              </a:rPr>
              <a:t>Susan Alice Buffett </a:t>
            </a:r>
            <a:r>
              <a:rPr lang="en-US" altLang="zh-CN" sz="2800" dirty="0">
                <a:latin typeface="Times New Roman" panose="02020603050405020304" charset="0"/>
              </a:rPr>
              <a:t>苏珊·爱丽丝·巴菲特，美国慈善家，沃伦·巴菲特的女儿</a:t>
            </a:r>
            <a:endParaRPr lang="en-US" altLang="zh-CN" sz="2800" dirty="0">
              <a:latin typeface="Times New Roman" panose="02020603050405020304" charset="0"/>
            </a:endParaRPr>
          </a:p>
        </p:txBody>
      </p:sp>
      <p:sp>
        <p:nvSpPr>
          <p:cNvPr id="3" name="文本框 2"/>
          <p:cNvSpPr txBox="1"/>
          <p:nvPr/>
        </p:nvSpPr>
        <p:spPr>
          <a:xfrm>
            <a:off x="626745" y="1196340"/>
            <a:ext cx="3265170" cy="583565"/>
          </a:xfrm>
          <a:prstGeom prst="rect">
            <a:avLst/>
          </a:prstGeom>
          <a:solidFill>
            <a:schemeClr val="accent6">
              <a:lumMod val="75000"/>
            </a:schemeClr>
          </a:solidFill>
        </p:spPr>
        <p:txBody>
          <a:bodyPr wrap="square" rtlCol="0">
            <a:spAutoFit/>
          </a:bodyPr>
          <a:p>
            <a:r>
              <a:rPr lang="zh-CN" altLang="en-US" sz="3200" b="1">
                <a:solidFill>
                  <a:schemeClr val="bg1">
                    <a:lumMod val="95000"/>
                  </a:schemeClr>
                </a:solidFill>
                <a:latin typeface="Times New Roman" panose="02020603050405020304" charset="0"/>
                <a:cs typeface="Times New Roman" panose="02020603050405020304" charset="0"/>
                <a:sym typeface="+mn-ea"/>
              </a:rPr>
              <a:t>Proper Nouns</a:t>
            </a:r>
            <a:endParaRPr lang="zh-CN" altLang="en-US" sz="3200" b="1">
              <a:solidFill>
                <a:schemeClr val="bg1">
                  <a:lumMod val="95000"/>
                </a:schemeClr>
              </a:solidFill>
              <a:latin typeface="Times New Roman" panose="02020603050405020304" charset="0"/>
              <a:cs typeface="Times New Roman" panose="02020603050405020304" charset="0"/>
              <a:sym typeface="+mn-ea"/>
            </a:endParaRPr>
          </a:p>
        </p:txBody>
      </p:sp>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92" name="矩形 10245"/>
          <p:cNvSpPr/>
          <p:nvPr/>
        </p:nvSpPr>
        <p:spPr>
          <a:xfrm>
            <a:off x="266065" y="1988820"/>
            <a:ext cx="10547350" cy="650875"/>
          </a:xfrm>
          <a:prstGeom prst="rect">
            <a:avLst/>
          </a:prstGeom>
          <a:solidFill>
            <a:schemeClr val="accent6">
              <a:lumMod val="20000"/>
              <a:lumOff val="80000"/>
            </a:schemeClr>
          </a:solidFill>
          <a:ln w="76200">
            <a:noFill/>
          </a:ln>
        </p:spPr>
        <p:txBody>
          <a:bodyPr wrap="square" anchor="t" anchorCtr="0">
            <a:spAutoFit/>
          </a:bodyPr>
          <a:lstStyle/>
          <a:p>
            <a:pPr algn="just" eaLnBrk="1" latinLnBrk="0" hangingPunct="1">
              <a:lnSpc>
                <a:spcPct val="130000"/>
              </a:lnSpc>
            </a:pPr>
            <a:r>
              <a:rPr lang="en-US" altLang="zh-CN" sz="2800" b="1" dirty="0">
                <a:solidFill>
                  <a:srgbClr val="FF0000"/>
                </a:solidFill>
                <a:latin typeface="Times New Roman" panose="02020603050405020304" charset="0"/>
              </a:rPr>
              <a:t>PR </a:t>
            </a:r>
            <a:r>
              <a:rPr lang="en-US" altLang="zh-CN" sz="2800" dirty="0">
                <a:latin typeface="Times New Roman" panose="02020603050405020304" charset="0"/>
              </a:rPr>
              <a:t>公共关系（Public Relations）</a:t>
            </a:r>
            <a:endParaRPr lang="en-US" altLang="zh-CN" sz="2800" dirty="0">
              <a:latin typeface="Times New Roman" panose="02020603050405020304" charset="0"/>
            </a:endParaRPr>
          </a:p>
        </p:txBody>
      </p:sp>
      <p:sp>
        <p:nvSpPr>
          <p:cNvPr id="3" name="文本框 2"/>
          <p:cNvSpPr txBox="1"/>
          <p:nvPr/>
        </p:nvSpPr>
        <p:spPr>
          <a:xfrm>
            <a:off x="626745" y="1196340"/>
            <a:ext cx="3265170" cy="583565"/>
          </a:xfrm>
          <a:prstGeom prst="rect">
            <a:avLst/>
          </a:prstGeom>
          <a:solidFill>
            <a:schemeClr val="accent6">
              <a:lumMod val="75000"/>
            </a:schemeClr>
          </a:solidFill>
        </p:spPr>
        <p:txBody>
          <a:bodyPr wrap="square" rtlCol="0">
            <a:spAutoFit/>
          </a:bodyPr>
          <a:p>
            <a:r>
              <a:rPr lang="zh-CN" altLang="en-US" sz="3200" b="1">
                <a:solidFill>
                  <a:schemeClr val="bg1">
                    <a:lumMod val="95000"/>
                  </a:schemeClr>
                </a:solidFill>
                <a:latin typeface="Times New Roman" panose="02020603050405020304" charset="0"/>
                <a:cs typeface="Times New Roman" panose="02020603050405020304" charset="0"/>
                <a:sym typeface="+mn-ea"/>
              </a:rPr>
              <a:t>Proper Nouns</a:t>
            </a:r>
            <a:endParaRPr lang="zh-CN" altLang="en-US" sz="3200" b="1">
              <a:solidFill>
                <a:schemeClr val="bg1">
                  <a:lumMod val="95000"/>
                </a:schemeClr>
              </a:solidFill>
              <a:latin typeface="Times New Roman" panose="02020603050405020304" charset="0"/>
              <a:cs typeface="Times New Roman" panose="02020603050405020304" charset="0"/>
              <a:sym typeface="+mn-ea"/>
            </a:endParaRPr>
          </a:p>
        </p:txBody>
      </p:sp>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92" name="矩形 10245"/>
          <p:cNvSpPr/>
          <p:nvPr/>
        </p:nvSpPr>
        <p:spPr>
          <a:xfrm>
            <a:off x="266065" y="1988820"/>
            <a:ext cx="10547350" cy="650875"/>
          </a:xfrm>
          <a:prstGeom prst="rect">
            <a:avLst/>
          </a:prstGeom>
          <a:solidFill>
            <a:schemeClr val="accent6">
              <a:lumMod val="20000"/>
              <a:lumOff val="80000"/>
            </a:schemeClr>
          </a:solidFill>
          <a:ln w="76200">
            <a:noFill/>
          </a:ln>
        </p:spPr>
        <p:txBody>
          <a:bodyPr wrap="square" anchor="t" anchorCtr="0">
            <a:spAutoFit/>
          </a:bodyPr>
          <a:lstStyle/>
          <a:p>
            <a:pPr algn="just" eaLnBrk="1" latinLnBrk="0" hangingPunct="1">
              <a:lnSpc>
                <a:spcPct val="130000"/>
              </a:lnSpc>
            </a:pPr>
            <a:r>
              <a:rPr lang="en-US" altLang="zh-CN" sz="2800" b="1" dirty="0">
                <a:solidFill>
                  <a:srgbClr val="FF0000"/>
                </a:solidFill>
                <a:latin typeface="Times New Roman" panose="02020603050405020304" charset="0"/>
              </a:rPr>
              <a:t>COO </a:t>
            </a:r>
            <a:r>
              <a:rPr lang="en-US" altLang="zh-CN" sz="2800" dirty="0">
                <a:latin typeface="Times New Roman" panose="02020603050405020304" charset="0"/>
              </a:rPr>
              <a:t>首席运营官（Chief Operating Officer）</a:t>
            </a:r>
            <a:endParaRPr lang="en-US" altLang="zh-CN" sz="2800" dirty="0">
              <a:latin typeface="Times New Roman" panose="02020603050405020304" charset="0"/>
            </a:endParaRPr>
          </a:p>
        </p:txBody>
      </p:sp>
      <p:sp>
        <p:nvSpPr>
          <p:cNvPr id="3" name="文本框 2"/>
          <p:cNvSpPr txBox="1"/>
          <p:nvPr/>
        </p:nvSpPr>
        <p:spPr>
          <a:xfrm>
            <a:off x="626745" y="1196340"/>
            <a:ext cx="3265170" cy="583565"/>
          </a:xfrm>
          <a:prstGeom prst="rect">
            <a:avLst/>
          </a:prstGeom>
          <a:solidFill>
            <a:schemeClr val="accent6">
              <a:lumMod val="75000"/>
            </a:schemeClr>
          </a:solidFill>
        </p:spPr>
        <p:txBody>
          <a:bodyPr wrap="square" rtlCol="0">
            <a:spAutoFit/>
          </a:bodyPr>
          <a:p>
            <a:r>
              <a:rPr lang="zh-CN" altLang="en-US" sz="3200" b="1">
                <a:solidFill>
                  <a:schemeClr val="bg1">
                    <a:lumMod val="95000"/>
                  </a:schemeClr>
                </a:solidFill>
                <a:latin typeface="Times New Roman" panose="02020603050405020304" charset="0"/>
                <a:cs typeface="Times New Roman" panose="02020603050405020304" charset="0"/>
                <a:sym typeface="+mn-ea"/>
              </a:rPr>
              <a:t>Proper Nouns</a:t>
            </a:r>
            <a:endParaRPr lang="zh-CN" altLang="en-US" sz="3200" b="1">
              <a:solidFill>
                <a:schemeClr val="bg1">
                  <a:lumMod val="95000"/>
                </a:schemeClr>
              </a:solidFill>
              <a:latin typeface="Times New Roman" panose="02020603050405020304" charset="0"/>
              <a:cs typeface="Times New Roman" panose="02020603050405020304" charset="0"/>
              <a:sym typeface="+mn-ea"/>
            </a:endParaRPr>
          </a:p>
        </p:txBody>
      </p:sp>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482600" y="2121535"/>
            <a:ext cx="11015345" cy="2802255"/>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90000"/>
              </a:lnSpc>
            </a:pPr>
            <a:r>
              <a:rPr lang="en-US" altLang="zh-CN" sz="2800" dirty="0">
                <a:latin typeface="Times New Roman" panose="02020603050405020304" charset="0"/>
              </a:rPr>
              <a:t>(      ) 1) What can help us run ethical businesses according to the article?</a:t>
            </a:r>
            <a:endParaRPr lang="en-US" altLang="zh-CN" sz="2800" dirty="0">
              <a:latin typeface="Times New Roman" panose="02020603050405020304" charset="0"/>
            </a:endParaRPr>
          </a:p>
          <a:p>
            <a:pPr algn="just" eaLnBrk="1" latinLnBrk="0" hangingPunct="1">
              <a:lnSpc>
                <a:spcPct val="90000"/>
              </a:lnSpc>
            </a:pPr>
            <a:r>
              <a:rPr lang="en-US" altLang="zh-CN" sz="2800" dirty="0">
                <a:latin typeface="Times New Roman" panose="02020603050405020304" charset="0"/>
              </a:rPr>
              <a:t>	a. Innovation.			b. Golden rules.</a:t>
            </a:r>
            <a:endParaRPr lang="en-US" altLang="zh-CN" sz="2800" dirty="0">
              <a:latin typeface="Times New Roman" panose="02020603050405020304" charset="0"/>
            </a:endParaRPr>
          </a:p>
          <a:p>
            <a:pPr algn="just" eaLnBrk="1" latinLnBrk="0" hangingPunct="1">
              <a:lnSpc>
                <a:spcPct val="90000"/>
              </a:lnSpc>
            </a:pPr>
            <a:r>
              <a:rPr lang="en-US" altLang="zh-CN" sz="2800" dirty="0">
                <a:latin typeface="Times New Roman" panose="02020603050405020304" charset="0"/>
              </a:rPr>
              <a:t>	c. Ruthless leaders.		d. Appealing leaders.</a:t>
            </a:r>
            <a:endParaRPr lang="en-US" altLang="zh-CN" sz="2800" dirty="0">
              <a:latin typeface="Times New Roman" panose="02020603050405020304" charset="0"/>
            </a:endParaRPr>
          </a:p>
          <a:p>
            <a:pPr algn="just" eaLnBrk="1" latinLnBrk="0" hangingPunct="1">
              <a:lnSpc>
                <a:spcPct val="90000"/>
              </a:lnSpc>
            </a:pPr>
            <a:r>
              <a:rPr lang="en-US" altLang="zh-CN" sz="2800" dirty="0">
                <a:latin typeface="Times New Roman" panose="02020603050405020304" charset="0"/>
              </a:rPr>
              <a:t>(     ) 2) Which example is considered to provide a good precedent for 	businesses?</a:t>
            </a:r>
            <a:endParaRPr lang="en-US" altLang="zh-CN" sz="2800" dirty="0">
              <a:latin typeface="Times New Roman" panose="02020603050405020304" charset="0"/>
            </a:endParaRPr>
          </a:p>
          <a:p>
            <a:pPr algn="just" eaLnBrk="1" latinLnBrk="0" hangingPunct="1">
              <a:lnSpc>
                <a:spcPct val="90000"/>
              </a:lnSpc>
            </a:pPr>
            <a:r>
              <a:rPr lang="en-US" altLang="zh-CN" sz="2800" dirty="0">
                <a:latin typeface="Times New Roman" panose="02020603050405020304" charset="0"/>
              </a:rPr>
              <a:t>	a. Uber.				b. United Airlines.</a:t>
            </a:r>
            <a:endParaRPr lang="en-US" altLang="zh-CN" sz="2800" dirty="0">
              <a:latin typeface="Times New Roman" panose="02020603050405020304" charset="0"/>
            </a:endParaRPr>
          </a:p>
          <a:p>
            <a:pPr algn="just" eaLnBrk="1" latinLnBrk="0" hangingPunct="1">
              <a:lnSpc>
                <a:spcPct val="90000"/>
              </a:lnSpc>
            </a:pPr>
            <a:r>
              <a:rPr lang="en-US" altLang="zh-CN" sz="2800" dirty="0">
                <a:latin typeface="Times New Roman" panose="02020603050405020304" charset="0"/>
              </a:rPr>
              <a:t>	c. United Breaks Guitars. 	d. Better Business Bureau.</a:t>
            </a:r>
            <a:endParaRPr lang="en-US" altLang="zh-CN" sz="2800" dirty="0">
              <a:latin typeface="Times New Roman" panose="02020603050405020304" charset="0"/>
            </a:endParaRPr>
          </a:p>
        </p:txBody>
      </p:sp>
      <p:sp>
        <p:nvSpPr>
          <p:cNvPr id="2" name="圆角矩形 1"/>
          <p:cNvSpPr/>
          <p:nvPr/>
        </p:nvSpPr>
        <p:spPr>
          <a:xfrm>
            <a:off x="554355" y="692785"/>
            <a:ext cx="4718685" cy="537210"/>
          </a:xfrm>
          <a:prstGeom prst="round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ctr" eaLnBrk="1" fontAlgn="auto" latinLnBrk="0" hangingPunct="1"/>
            <a:r>
              <a:rPr lang="zh-CN" altLang="en-US" sz="3200" b="1">
                <a:solidFill>
                  <a:schemeClr val="bg1">
                    <a:lumMod val="95000"/>
                  </a:schemeClr>
                </a:solidFill>
                <a:latin typeface="Times New Roman" panose="02020603050405020304" charset="0"/>
                <a:cs typeface="Times New Roman" panose="02020603050405020304" charset="0"/>
              </a:rPr>
              <a:t>Reading Comprehension</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8" name="文本框 7"/>
          <p:cNvSpPr txBox="1"/>
          <p:nvPr/>
        </p:nvSpPr>
        <p:spPr>
          <a:xfrm>
            <a:off x="338664" y="1412663"/>
            <a:ext cx="11369040" cy="485140"/>
          </a:xfrm>
          <a:prstGeom prst="rect">
            <a:avLst/>
          </a:prstGeom>
          <a:noFill/>
        </p:spPr>
        <p:txBody>
          <a:bodyPr wrap="square" rtlCol="0" anchor="t">
            <a:spAutoFit/>
          </a:bodyPr>
          <a:p>
            <a:pPr marL="323850" indent="-323850" algn="just" eaLnBrk="1" latinLnBrk="0" hangingPunct="1">
              <a:lnSpc>
                <a:spcPct val="8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1. Choose the best answer to each question.</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6" name="Rectangle 85"/>
          <p:cNvSpPr/>
          <p:nvPr/>
        </p:nvSpPr>
        <p:spPr>
          <a:xfrm>
            <a:off x="770255" y="2108200"/>
            <a:ext cx="391160" cy="588010"/>
          </a:xfrm>
          <a:prstGeom prst="rect">
            <a:avLst/>
          </a:prstGeom>
          <a:noFill/>
          <a:ln w="19050">
            <a:noFill/>
          </a:ln>
        </p:spPr>
        <p:txBody>
          <a:bodyPr wrap="square" anchor="ctr" anchorCtr="0">
            <a:noAutofit/>
          </a:bodyPr>
          <a:p>
            <a:pPr algn="just"/>
            <a:r>
              <a:rPr lang="en-US" altLang="zh-CN" sz="2800" dirty="0">
                <a:solidFill>
                  <a:srgbClr val="C00000"/>
                </a:solidFill>
                <a:latin typeface="Times New Roman" panose="02020603050405020304" charset="0"/>
                <a:cs typeface="Times New Roman" panose="02020603050405020304" charset="0"/>
              </a:rPr>
              <a:t>b</a:t>
            </a:r>
            <a:endParaRPr lang="en-US" altLang="zh-CN" sz="2800" dirty="0">
              <a:solidFill>
                <a:srgbClr val="C00000"/>
              </a:solidFill>
              <a:latin typeface="Times New Roman" panose="02020603050405020304" charset="0"/>
              <a:cs typeface="Times New Roman" panose="02020603050405020304" charset="0"/>
            </a:endParaRPr>
          </a:p>
        </p:txBody>
      </p:sp>
      <p:sp>
        <p:nvSpPr>
          <p:cNvPr id="12" name="圆角矩形 1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
        <p:nvSpPr>
          <p:cNvPr id="3" name="Rectangle 85"/>
          <p:cNvSpPr/>
          <p:nvPr/>
        </p:nvSpPr>
        <p:spPr>
          <a:xfrm>
            <a:off x="770255" y="3285490"/>
            <a:ext cx="391160" cy="588010"/>
          </a:xfrm>
          <a:prstGeom prst="rect">
            <a:avLst/>
          </a:prstGeom>
          <a:noFill/>
          <a:ln w="19050">
            <a:noFill/>
          </a:ln>
        </p:spPr>
        <p:txBody>
          <a:bodyPr wrap="square" anchor="ctr" anchorCtr="0">
            <a:noAutofit/>
          </a:bodyPr>
          <a:p>
            <a:pPr algn="just"/>
            <a:r>
              <a:rPr lang="en-US" altLang="zh-CN" sz="2800" dirty="0">
                <a:solidFill>
                  <a:srgbClr val="C00000"/>
                </a:solidFill>
                <a:latin typeface="Times New Roman" panose="02020603050405020304" charset="0"/>
                <a:cs typeface="Times New Roman" panose="02020603050405020304" charset="0"/>
              </a:rPr>
              <a:t>d</a:t>
            </a:r>
            <a:endParaRPr lang="en-US" altLang="zh-CN"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95250" y="0"/>
            <a:ext cx="12293600" cy="6858000"/>
          </a:xfrm>
          <a:prstGeom prst="rect">
            <a:avLst/>
          </a:prstGeom>
          <a:solidFill>
            <a:srgbClr val="FF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6" name="组合 25"/>
          <p:cNvGrpSpPr/>
          <p:nvPr/>
        </p:nvGrpSpPr>
        <p:grpSpPr>
          <a:xfrm>
            <a:off x="4226560" y="3469005"/>
            <a:ext cx="5821680" cy="798830"/>
            <a:chOff x="5777198" y="1507941"/>
            <a:chExt cx="6421152" cy="798757"/>
          </a:xfrm>
        </p:grpSpPr>
        <p:sp>
          <p:nvSpPr>
            <p:cNvPr id="27" name="任意多边形: 形状 26"/>
            <p:cNvSpPr/>
            <p:nvPr/>
          </p:nvSpPr>
          <p:spPr bwMode="auto">
            <a:xfrm>
              <a:off x="6747247" y="1507941"/>
              <a:ext cx="5451103" cy="798757"/>
            </a:xfrm>
            <a:custGeom>
              <a:avLst/>
              <a:gdLst>
                <a:gd name="connsiteX0" fmla="*/ 133129 w 5451103"/>
                <a:gd name="connsiteY0" fmla="*/ 0 h 798757"/>
                <a:gd name="connsiteX1" fmla="*/ 5451103 w 5451103"/>
                <a:gd name="connsiteY1" fmla="*/ 0 h 798757"/>
                <a:gd name="connsiteX2" fmla="*/ 5451103 w 5451103"/>
                <a:gd name="connsiteY2" fmla="*/ 798757 h 798757"/>
                <a:gd name="connsiteX3" fmla="*/ 133129 w 5451103"/>
                <a:gd name="connsiteY3" fmla="*/ 798757 h 798757"/>
                <a:gd name="connsiteX4" fmla="*/ 0 w 5451103"/>
                <a:gd name="connsiteY4" fmla="*/ 665628 h 798757"/>
                <a:gd name="connsiteX5" fmla="*/ 0 w 5451103"/>
                <a:gd name="connsiteY5" fmla="*/ 133129 h 798757"/>
                <a:gd name="connsiteX6" fmla="*/ 133129 w 5451103"/>
                <a:gd name="connsiteY6" fmla="*/ 0 h 7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1103" h="798757">
                  <a:moveTo>
                    <a:pt x="133129" y="0"/>
                  </a:moveTo>
                  <a:lnTo>
                    <a:pt x="5451103" y="0"/>
                  </a:lnTo>
                  <a:lnTo>
                    <a:pt x="5451103" y="798757"/>
                  </a:lnTo>
                  <a:lnTo>
                    <a:pt x="133129" y="798757"/>
                  </a:lnTo>
                  <a:cubicBezTo>
                    <a:pt x="59604" y="798757"/>
                    <a:pt x="0" y="739153"/>
                    <a:pt x="0" y="665628"/>
                  </a:cubicBezTo>
                  <a:lnTo>
                    <a:pt x="0" y="133129"/>
                  </a:lnTo>
                  <a:cubicBezTo>
                    <a:pt x="0" y="59604"/>
                    <a:pt x="59604" y="0"/>
                    <a:pt x="133129" y="0"/>
                  </a:cubicBezTo>
                  <a:close/>
                </a:path>
              </a:pathLst>
            </a:cu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28" name="矩形: 圆角 27"/>
            <p:cNvSpPr/>
            <p:nvPr/>
          </p:nvSpPr>
          <p:spPr bwMode="auto">
            <a:xfrm>
              <a:off x="5777198" y="1507941"/>
              <a:ext cx="812744" cy="798757"/>
            </a:xfrm>
            <a:prstGeom prst="round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227195" y="1412875"/>
            <a:ext cx="5790565" cy="798830"/>
            <a:chOff x="5777198" y="1507941"/>
            <a:chExt cx="6421152" cy="798757"/>
          </a:xfrm>
        </p:grpSpPr>
        <p:sp>
          <p:nvSpPr>
            <p:cNvPr id="20" name="任意多边形: 形状 19"/>
            <p:cNvSpPr/>
            <p:nvPr/>
          </p:nvSpPr>
          <p:spPr bwMode="auto">
            <a:xfrm>
              <a:off x="6747247" y="1507941"/>
              <a:ext cx="5451103" cy="798757"/>
            </a:xfrm>
            <a:custGeom>
              <a:avLst/>
              <a:gdLst>
                <a:gd name="connsiteX0" fmla="*/ 133129 w 5451103"/>
                <a:gd name="connsiteY0" fmla="*/ 0 h 798757"/>
                <a:gd name="connsiteX1" fmla="*/ 5451103 w 5451103"/>
                <a:gd name="connsiteY1" fmla="*/ 0 h 798757"/>
                <a:gd name="connsiteX2" fmla="*/ 5451103 w 5451103"/>
                <a:gd name="connsiteY2" fmla="*/ 798757 h 798757"/>
                <a:gd name="connsiteX3" fmla="*/ 133129 w 5451103"/>
                <a:gd name="connsiteY3" fmla="*/ 798757 h 798757"/>
                <a:gd name="connsiteX4" fmla="*/ 0 w 5451103"/>
                <a:gd name="connsiteY4" fmla="*/ 665628 h 798757"/>
                <a:gd name="connsiteX5" fmla="*/ 0 w 5451103"/>
                <a:gd name="connsiteY5" fmla="*/ 133129 h 798757"/>
                <a:gd name="connsiteX6" fmla="*/ 133129 w 5451103"/>
                <a:gd name="connsiteY6" fmla="*/ 0 h 7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1103" h="798757">
                  <a:moveTo>
                    <a:pt x="133129" y="0"/>
                  </a:moveTo>
                  <a:lnTo>
                    <a:pt x="5451103" y="0"/>
                  </a:lnTo>
                  <a:lnTo>
                    <a:pt x="5451103" y="798757"/>
                  </a:lnTo>
                  <a:lnTo>
                    <a:pt x="133129" y="798757"/>
                  </a:lnTo>
                  <a:cubicBezTo>
                    <a:pt x="59604" y="798757"/>
                    <a:pt x="0" y="739153"/>
                    <a:pt x="0" y="665628"/>
                  </a:cubicBezTo>
                  <a:lnTo>
                    <a:pt x="0" y="133129"/>
                  </a:lnTo>
                  <a:cubicBezTo>
                    <a:pt x="0" y="59604"/>
                    <a:pt x="59604" y="0"/>
                    <a:pt x="133129" y="0"/>
                  </a:cubicBezTo>
                  <a:close/>
                </a:path>
              </a:pathLst>
            </a:cu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rgbClr val="6B89C7"/>
                </a:solidFill>
                <a:effectLst/>
                <a:latin typeface="微软雅黑" panose="020B0503020204020204" pitchFamily="34" charset="-122"/>
                <a:ea typeface="微软雅黑" panose="020B0503020204020204" pitchFamily="34" charset="-122"/>
              </a:endParaRPr>
            </a:p>
          </p:txBody>
        </p:sp>
        <p:sp>
          <p:nvSpPr>
            <p:cNvPr id="18" name="矩形: 圆角 17"/>
            <p:cNvSpPr/>
            <p:nvPr/>
          </p:nvSpPr>
          <p:spPr bwMode="auto">
            <a:xfrm>
              <a:off x="5777198" y="1507941"/>
              <a:ext cx="812744" cy="798757"/>
            </a:xfrm>
            <a:prstGeom prst="round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rgbClr val="6B89C7"/>
                </a:solidFill>
                <a:effectLst/>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535305" y="1700530"/>
            <a:ext cx="3200400" cy="3059430"/>
            <a:chOff x="563788" y="1786786"/>
            <a:chExt cx="3947160" cy="2600960"/>
          </a:xfrm>
        </p:grpSpPr>
        <p:sp>
          <p:nvSpPr>
            <p:cNvPr id="13" name="任意多边形: 形状 12"/>
            <p:cNvSpPr/>
            <p:nvPr/>
          </p:nvSpPr>
          <p:spPr>
            <a:xfrm flipV="1">
              <a:off x="563788" y="1786786"/>
              <a:ext cx="3947160" cy="2600960"/>
            </a:xfrm>
            <a:custGeom>
              <a:avLst/>
              <a:gdLst>
                <a:gd name="connsiteX0" fmla="*/ 0 w 4216400"/>
                <a:gd name="connsiteY0" fmla="*/ 0 h 4748893"/>
                <a:gd name="connsiteX1" fmla="*/ 4216400 w 4216400"/>
                <a:gd name="connsiteY1" fmla="*/ 0 h 4748893"/>
                <a:gd name="connsiteX2" fmla="*/ 4216400 w 4216400"/>
                <a:gd name="connsiteY2" fmla="*/ 4047579 h 4748893"/>
                <a:gd name="connsiteX3" fmla="*/ 3515086 w 4216400"/>
                <a:gd name="connsiteY3" fmla="*/ 4748893 h 4748893"/>
                <a:gd name="connsiteX4" fmla="*/ 701314 w 4216400"/>
                <a:gd name="connsiteY4" fmla="*/ 4748893 h 4748893"/>
                <a:gd name="connsiteX5" fmla="*/ 0 w 4216400"/>
                <a:gd name="connsiteY5" fmla="*/ 4047579 h 474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6400" h="4748893">
                  <a:moveTo>
                    <a:pt x="0" y="0"/>
                  </a:moveTo>
                  <a:lnTo>
                    <a:pt x="4216400" y="0"/>
                  </a:lnTo>
                  <a:lnTo>
                    <a:pt x="4216400" y="4047579"/>
                  </a:lnTo>
                  <a:cubicBezTo>
                    <a:pt x="4216400" y="4434904"/>
                    <a:pt x="3902411" y="4748893"/>
                    <a:pt x="3515086" y="4748893"/>
                  </a:cubicBezTo>
                  <a:lnTo>
                    <a:pt x="701314" y="4748893"/>
                  </a:lnTo>
                  <a:cubicBezTo>
                    <a:pt x="313989" y="4748893"/>
                    <a:pt x="0" y="4434904"/>
                    <a:pt x="0" y="40475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6B89C7"/>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809579" y="2348880"/>
              <a:ext cx="3399880" cy="1867300"/>
              <a:chOff x="915451" y="2348880"/>
              <a:chExt cx="3399880" cy="1867300"/>
            </a:xfrm>
          </p:grpSpPr>
          <p:sp>
            <p:nvSpPr>
              <p:cNvPr id="16" name="MH_Others_1"/>
              <p:cNvSpPr/>
              <p:nvPr>
                <p:custDataLst>
                  <p:tags r:id="rId1"/>
                </p:custDataLst>
              </p:nvPr>
            </p:nvSpPr>
            <p:spPr>
              <a:xfrm>
                <a:off x="1685407" y="2348880"/>
                <a:ext cx="1844239" cy="842487"/>
              </a:xfrm>
              <a:prstGeom prst="rect">
                <a:avLst/>
              </a:prstGeom>
              <a:noFill/>
            </p:spPr>
            <p:txBody>
              <a:bodyPr wrap="square" lIns="0" tIns="0" rIns="0" bIns="0" anchor="ctr" anchorCtr="0">
                <a:noAutofit/>
              </a:bodyPr>
              <a:lstStyle/>
              <a:p>
                <a:pPr algn="ctr"/>
                <a:r>
                  <a:rPr lang="zh-CN" altLang="en-US" sz="6000" b="1">
                    <a:solidFill>
                      <a:schemeClr val="tx1"/>
                    </a:solidFill>
                    <a:latin typeface="微软雅黑" panose="020B0503020204020204" pitchFamily="34" charset="-122"/>
                    <a:ea typeface="微软雅黑" panose="020B0503020204020204" pitchFamily="34" charset="-122"/>
                    <a:cs typeface="+mn-ea"/>
                    <a:sym typeface="+mn-lt"/>
                  </a:rPr>
                  <a:t>目 录</a:t>
                </a:r>
                <a:endParaRPr lang="zh-CN" altLang="en-US" sz="6000" b="1">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7" name="MH_Others_2"/>
              <p:cNvSpPr/>
              <p:nvPr>
                <p:custDataLst>
                  <p:tags r:id="rId2"/>
                </p:custDataLst>
              </p:nvPr>
            </p:nvSpPr>
            <p:spPr>
              <a:xfrm>
                <a:off x="915451" y="3658520"/>
                <a:ext cx="3399880" cy="557660"/>
              </a:xfrm>
              <a:prstGeom prst="rect">
                <a:avLst/>
              </a:prstGeom>
              <a:noFill/>
            </p:spPr>
            <p:txBody>
              <a:bodyPr wrap="square" lIns="0" tIns="0" rIns="0" bIns="0" anchor="ctr" anchorCtr="0">
                <a:noAutofit/>
              </a:bodyPr>
              <a:lstStyle/>
              <a:p>
                <a:pPr algn="ctr"/>
                <a:r>
                  <a:rPr lang="en-US" altLang="zh-CN" sz="3600" spc="200" dirty="0">
                    <a:solidFill>
                      <a:schemeClr val="tx1"/>
                    </a:solidFill>
                    <a:latin typeface="微软雅黑" panose="020B0503020204020204" pitchFamily="34" charset="-122"/>
                    <a:ea typeface="微软雅黑" panose="020B0503020204020204" pitchFamily="34" charset="-122"/>
                    <a:cs typeface="+mn-ea"/>
                    <a:sym typeface="+mn-lt"/>
                  </a:rPr>
                  <a:t>CONTENTS</a:t>
                </a:r>
                <a:endParaRPr lang="en-US" altLang="zh-CN" sz="3600" spc="200" dirty="0">
                  <a:solidFill>
                    <a:schemeClr val="tx1"/>
                  </a:solidFill>
                  <a:latin typeface="微软雅黑" panose="020B0503020204020204" pitchFamily="34" charset="-122"/>
                  <a:ea typeface="微软雅黑" panose="020B0503020204020204" pitchFamily="34" charset="-122"/>
                  <a:cs typeface="+mn-ea"/>
                  <a:sym typeface="+mn-lt"/>
                </a:endParaRPr>
              </a:p>
            </p:txBody>
          </p:sp>
        </p:grpSp>
      </p:grpSp>
      <p:grpSp>
        <p:nvGrpSpPr>
          <p:cNvPr id="4" name="组合 3"/>
          <p:cNvGrpSpPr/>
          <p:nvPr/>
        </p:nvGrpSpPr>
        <p:grpSpPr>
          <a:xfrm>
            <a:off x="4329477" y="1501202"/>
            <a:ext cx="5176520" cy="613488"/>
            <a:chOff x="5879512" y="1524697"/>
            <a:chExt cx="5176520" cy="613488"/>
          </a:xfrm>
        </p:grpSpPr>
        <p:sp>
          <p:nvSpPr>
            <p:cNvPr id="67" name="MH_Entry_1">
              <a:hlinkClick r:id="rId3" action="ppaction://hlinksldjump"/>
            </p:cNvPr>
            <p:cNvSpPr>
              <a:spLocks noChangeArrowheads="1"/>
            </p:cNvSpPr>
            <p:nvPr>
              <p:custDataLst>
                <p:tags r:id="rId4"/>
              </p:custDataLst>
            </p:nvPr>
          </p:nvSpPr>
          <p:spPr bwMode="auto">
            <a:xfrm>
              <a:off x="7001557" y="1524697"/>
              <a:ext cx="4054475" cy="60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ct val="0"/>
                </a:spcBef>
                <a:buNone/>
              </a:pPr>
              <a:r>
                <a:rPr lang="zh-CN" altLang="en-US" sz="3200" b="1" dirty="0">
                  <a:solidFill>
                    <a:schemeClr val="tx1"/>
                  </a:solidFill>
                  <a:latin typeface="微软雅黑" panose="020B0503020204020204" pitchFamily="34" charset="-122"/>
                  <a:ea typeface="微软雅黑" panose="020B0503020204020204" pitchFamily="34" charset="-122"/>
                  <a:cs typeface="+mn-ea"/>
                  <a:sym typeface="+mn-lt"/>
                  <a:hlinkClick r:id="rId5" action="ppaction://hlinksldjump"/>
                </a:rPr>
                <a:t>Text A</a:t>
              </a:r>
              <a:endParaRPr lang="zh-CN" altLang="en-US" sz="3200"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2" name="MH_Entry_1">
              <a:hlinkClick r:id="rId6" action="ppaction://hlinksldjump"/>
            </p:cNvPr>
            <p:cNvSpPr>
              <a:spLocks noChangeArrowheads="1"/>
            </p:cNvSpPr>
            <p:nvPr>
              <p:custDataLst>
                <p:tags r:id="rId7"/>
              </p:custDataLst>
            </p:nvPr>
          </p:nvSpPr>
          <p:spPr bwMode="auto">
            <a:xfrm>
              <a:off x="5879512" y="1534222"/>
              <a:ext cx="551601" cy="6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spcBef>
                  <a:spcPct val="0"/>
                </a:spcBef>
                <a:buNone/>
              </a:pPr>
              <a:r>
                <a:rPr lang="en-US" altLang="zh-CN" sz="3600" b="1">
                  <a:solidFill>
                    <a:schemeClr val="tx1"/>
                  </a:solidFill>
                  <a:latin typeface="微软雅黑" panose="020B0503020204020204" pitchFamily="34" charset="-122"/>
                  <a:ea typeface="微软雅黑" panose="020B0503020204020204" pitchFamily="34" charset="-122"/>
                  <a:cs typeface="+mn-ea"/>
                  <a:sym typeface="+mn-lt"/>
                </a:rPr>
                <a:t>02</a:t>
              </a:r>
              <a:endParaRPr lang="en-US" altLang="zh-CN" sz="3600" b="1" dirty="0">
                <a:solidFill>
                  <a:schemeClr val="tx1"/>
                </a:solidFill>
                <a:latin typeface="微软雅黑" panose="020B0503020204020204" pitchFamily="34" charset="-122"/>
                <a:ea typeface="微软雅黑" panose="020B0503020204020204" pitchFamily="34" charset="-122"/>
                <a:cs typeface="+mn-ea"/>
                <a:sym typeface="+mn-lt"/>
              </a:endParaRPr>
            </a:p>
          </p:txBody>
        </p:sp>
      </p:grpSp>
      <p:grpSp>
        <p:nvGrpSpPr>
          <p:cNvPr id="9" name="组合 8"/>
          <p:cNvGrpSpPr/>
          <p:nvPr/>
        </p:nvGrpSpPr>
        <p:grpSpPr>
          <a:xfrm>
            <a:off x="4227195" y="2415540"/>
            <a:ext cx="5790565" cy="798830"/>
            <a:chOff x="5777198" y="1507941"/>
            <a:chExt cx="6421152" cy="798757"/>
          </a:xfrm>
        </p:grpSpPr>
        <p:sp>
          <p:nvSpPr>
            <p:cNvPr id="10" name="任意多边形: 形状 26"/>
            <p:cNvSpPr/>
            <p:nvPr/>
          </p:nvSpPr>
          <p:spPr bwMode="auto">
            <a:xfrm>
              <a:off x="6747247" y="1507941"/>
              <a:ext cx="5451103" cy="798757"/>
            </a:xfrm>
            <a:custGeom>
              <a:avLst/>
              <a:gdLst>
                <a:gd name="connsiteX0" fmla="*/ 133129 w 5451103"/>
                <a:gd name="connsiteY0" fmla="*/ 0 h 798757"/>
                <a:gd name="connsiteX1" fmla="*/ 5451103 w 5451103"/>
                <a:gd name="connsiteY1" fmla="*/ 0 h 798757"/>
                <a:gd name="connsiteX2" fmla="*/ 5451103 w 5451103"/>
                <a:gd name="connsiteY2" fmla="*/ 798757 h 798757"/>
                <a:gd name="connsiteX3" fmla="*/ 133129 w 5451103"/>
                <a:gd name="connsiteY3" fmla="*/ 798757 h 798757"/>
                <a:gd name="connsiteX4" fmla="*/ 0 w 5451103"/>
                <a:gd name="connsiteY4" fmla="*/ 665628 h 798757"/>
                <a:gd name="connsiteX5" fmla="*/ 0 w 5451103"/>
                <a:gd name="connsiteY5" fmla="*/ 133129 h 798757"/>
                <a:gd name="connsiteX6" fmla="*/ 133129 w 5451103"/>
                <a:gd name="connsiteY6" fmla="*/ 0 h 7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1103" h="798757">
                  <a:moveTo>
                    <a:pt x="133129" y="0"/>
                  </a:moveTo>
                  <a:lnTo>
                    <a:pt x="5451103" y="0"/>
                  </a:lnTo>
                  <a:lnTo>
                    <a:pt x="5451103" y="798757"/>
                  </a:lnTo>
                  <a:lnTo>
                    <a:pt x="133129" y="798757"/>
                  </a:lnTo>
                  <a:cubicBezTo>
                    <a:pt x="59604" y="798757"/>
                    <a:pt x="0" y="739153"/>
                    <a:pt x="0" y="665628"/>
                  </a:cubicBezTo>
                  <a:lnTo>
                    <a:pt x="0" y="133129"/>
                  </a:lnTo>
                  <a:cubicBezTo>
                    <a:pt x="0" y="59604"/>
                    <a:pt x="59604" y="0"/>
                    <a:pt x="133129" y="0"/>
                  </a:cubicBezTo>
                  <a:close/>
                </a:path>
              </a:pathLst>
            </a:cu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1" name="矩形: 圆角 27"/>
            <p:cNvSpPr/>
            <p:nvPr/>
          </p:nvSpPr>
          <p:spPr bwMode="auto">
            <a:xfrm>
              <a:off x="5777198" y="1507941"/>
              <a:ext cx="812744" cy="798757"/>
            </a:xfrm>
            <a:prstGeom prst="round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329477" y="2484592"/>
            <a:ext cx="5099534" cy="628546"/>
            <a:chOff x="5905547" y="2660487"/>
            <a:chExt cx="5099534" cy="628546"/>
          </a:xfrm>
        </p:grpSpPr>
        <p:sp>
          <p:nvSpPr>
            <p:cNvPr id="170" name="MH_Entry_2">
              <a:hlinkClick r:id="rId5" action="ppaction://hlinksldjump"/>
            </p:cNvPr>
            <p:cNvSpPr>
              <a:spLocks noChangeArrowheads="1"/>
            </p:cNvSpPr>
            <p:nvPr>
              <p:custDataLst>
                <p:tags r:id="rId8"/>
              </p:custDataLst>
            </p:nvPr>
          </p:nvSpPr>
          <p:spPr bwMode="auto">
            <a:xfrm>
              <a:off x="7027277" y="2660487"/>
              <a:ext cx="3977804" cy="6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ct val="0"/>
                </a:spcBef>
                <a:buNone/>
              </a:pPr>
              <a:r>
                <a:rPr lang="zh-CN" altLang="en-US" sz="3200" b="1" dirty="0">
                  <a:solidFill>
                    <a:schemeClr val="tx1"/>
                  </a:solidFill>
                  <a:latin typeface="微软雅黑" panose="020B0503020204020204" pitchFamily="34" charset="-122"/>
                  <a:ea typeface="微软雅黑" panose="020B0503020204020204" pitchFamily="34" charset="-122"/>
                  <a:cs typeface="+mn-ea"/>
                  <a:sym typeface="+mn-lt"/>
                  <a:hlinkClick r:id="rId9" action="ppaction://hlinksldjump"/>
                </a:rPr>
                <a:t>Text B</a:t>
              </a:r>
              <a:endParaRPr lang="zh-CN" altLang="en-US" sz="3200"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3" name="MH_Entry_1">
              <a:hlinkClick r:id="rId6" action="ppaction://hlinksldjump"/>
            </p:cNvPr>
            <p:cNvSpPr>
              <a:spLocks noChangeArrowheads="1"/>
            </p:cNvSpPr>
            <p:nvPr>
              <p:custDataLst>
                <p:tags r:id="rId10"/>
              </p:custDataLst>
            </p:nvPr>
          </p:nvSpPr>
          <p:spPr bwMode="auto">
            <a:xfrm>
              <a:off x="5905547" y="2685070"/>
              <a:ext cx="551601" cy="6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spcBef>
                  <a:spcPct val="0"/>
                </a:spcBef>
                <a:buNone/>
              </a:pPr>
              <a:r>
                <a:rPr lang="en-US" altLang="zh-CN" sz="3600" b="1">
                  <a:solidFill>
                    <a:schemeClr val="tx1"/>
                  </a:solidFill>
                  <a:latin typeface="微软雅黑" panose="020B0503020204020204" pitchFamily="34" charset="-122"/>
                  <a:ea typeface="微软雅黑" panose="020B0503020204020204" pitchFamily="34" charset="-122"/>
                  <a:cs typeface="+mn-ea"/>
                  <a:sym typeface="+mn-lt"/>
                </a:rPr>
                <a:t>03</a:t>
              </a:r>
              <a:endParaRPr lang="en-US" altLang="zh-CN" sz="3600" b="1">
                <a:solidFill>
                  <a:schemeClr val="tx1"/>
                </a:solidFill>
                <a:latin typeface="微软雅黑" panose="020B0503020204020204" pitchFamily="34" charset="-122"/>
                <a:ea typeface="微软雅黑" panose="020B0503020204020204" pitchFamily="34" charset="-122"/>
                <a:cs typeface="+mn-ea"/>
                <a:sym typeface="+mn-lt"/>
              </a:endParaRPr>
            </a:p>
          </p:txBody>
        </p:sp>
      </p:grpSp>
      <p:grpSp>
        <p:nvGrpSpPr>
          <p:cNvPr id="7" name="组合 6"/>
          <p:cNvGrpSpPr/>
          <p:nvPr/>
        </p:nvGrpSpPr>
        <p:grpSpPr>
          <a:xfrm>
            <a:off x="4320587" y="3525132"/>
            <a:ext cx="5036034" cy="651859"/>
            <a:chOff x="5854747" y="3718807"/>
            <a:chExt cx="5036034" cy="651859"/>
          </a:xfrm>
        </p:grpSpPr>
        <p:sp>
          <p:nvSpPr>
            <p:cNvPr id="175" name="MH_Entry_3">
              <a:hlinkClick r:id="rId11" action="ppaction://hlinksldjump"/>
            </p:cNvPr>
            <p:cNvSpPr>
              <a:spLocks noChangeArrowheads="1"/>
            </p:cNvSpPr>
            <p:nvPr>
              <p:custDataLst>
                <p:tags r:id="rId12"/>
              </p:custDataLst>
            </p:nvPr>
          </p:nvSpPr>
          <p:spPr bwMode="auto">
            <a:xfrm>
              <a:off x="6912977" y="3718807"/>
              <a:ext cx="3977804" cy="6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ct val="0"/>
                </a:spcBef>
                <a:buNone/>
              </a:pPr>
              <a:r>
                <a:rPr lang="zh-CN" altLang="en-US" sz="3200" b="1" dirty="0">
                  <a:solidFill>
                    <a:schemeClr val="tx1"/>
                  </a:solidFill>
                  <a:latin typeface="微软雅黑" panose="020B0503020204020204" pitchFamily="34" charset="-122"/>
                  <a:ea typeface="微软雅黑" panose="020B0503020204020204" pitchFamily="34" charset="-122"/>
                  <a:cs typeface="+mn-ea"/>
                  <a:sym typeface="+mn-lt"/>
                  <a:hlinkClick r:id="rId13" action="ppaction://hlinksldjump"/>
                </a:rPr>
                <a:t>Case Study</a:t>
              </a:r>
              <a:endParaRPr lang="zh-CN" altLang="en-US" sz="3200"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4" name="MH_Entry_1">
              <a:hlinkClick r:id="rId6" action="ppaction://hlinksldjump"/>
            </p:cNvPr>
            <p:cNvSpPr>
              <a:spLocks noChangeArrowheads="1"/>
            </p:cNvSpPr>
            <p:nvPr>
              <p:custDataLst>
                <p:tags r:id="rId14"/>
              </p:custDataLst>
            </p:nvPr>
          </p:nvSpPr>
          <p:spPr bwMode="auto">
            <a:xfrm>
              <a:off x="5854747" y="3766703"/>
              <a:ext cx="551601" cy="6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spcBef>
                  <a:spcPct val="0"/>
                </a:spcBef>
                <a:buNone/>
              </a:pPr>
              <a:r>
                <a:rPr lang="en-US" altLang="zh-CN" sz="3600" b="1">
                  <a:solidFill>
                    <a:schemeClr val="tx1"/>
                  </a:solidFill>
                  <a:latin typeface="微软雅黑" panose="020B0503020204020204" pitchFamily="34" charset="-122"/>
                  <a:ea typeface="微软雅黑" panose="020B0503020204020204" pitchFamily="34" charset="-122"/>
                  <a:cs typeface="+mn-ea"/>
                  <a:sym typeface="+mn-lt"/>
                </a:rPr>
                <a:t>04</a:t>
              </a:r>
              <a:endParaRPr lang="en-US" altLang="zh-CN" sz="3600" b="1" dirty="0">
                <a:solidFill>
                  <a:schemeClr val="tx1"/>
                </a:solidFill>
                <a:latin typeface="微软雅黑" panose="020B0503020204020204" pitchFamily="34" charset="-122"/>
                <a:ea typeface="微软雅黑" panose="020B0503020204020204" pitchFamily="34" charset="-122"/>
                <a:cs typeface="+mn-ea"/>
                <a:sym typeface="+mn-lt"/>
              </a:endParaRPr>
            </a:p>
          </p:txBody>
        </p:sp>
      </p:grpSp>
      <p:grpSp>
        <p:nvGrpSpPr>
          <p:cNvPr id="12" name="组合 11"/>
          <p:cNvGrpSpPr/>
          <p:nvPr/>
        </p:nvGrpSpPr>
        <p:grpSpPr>
          <a:xfrm>
            <a:off x="4227195" y="4535805"/>
            <a:ext cx="5821045" cy="798830"/>
            <a:chOff x="5777198" y="1507941"/>
            <a:chExt cx="6421152" cy="798757"/>
          </a:xfrm>
        </p:grpSpPr>
        <p:sp>
          <p:nvSpPr>
            <p:cNvPr id="14" name="任意多边形: 形状 26"/>
            <p:cNvSpPr/>
            <p:nvPr/>
          </p:nvSpPr>
          <p:spPr bwMode="auto">
            <a:xfrm>
              <a:off x="6747247" y="1507941"/>
              <a:ext cx="5451103" cy="798757"/>
            </a:xfrm>
            <a:custGeom>
              <a:avLst/>
              <a:gdLst>
                <a:gd name="connsiteX0" fmla="*/ 133129 w 5451103"/>
                <a:gd name="connsiteY0" fmla="*/ 0 h 798757"/>
                <a:gd name="connsiteX1" fmla="*/ 5451103 w 5451103"/>
                <a:gd name="connsiteY1" fmla="*/ 0 h 798757"/>
                <a:gd name="connsiteX2" fmla="*/ 5451103 w 5451103"/>
                <a:gd name="connsiteY2" fmla="*/ 798757 h 798757"/>
                <a:gd name="connsiteX3" fmla="*/ 133129 w 5451103"/>
                <a:gd name="connsiteY3" fmla="*/ 798757 h 798757"/>
                <a:gd name="connsiteX4" fmla="*/ 0 w 5451103"/>
                <a:gd name="connsiteY4" fmla="*/ 665628 h 798757"/>
                <a:gd name="connsiteX5" fmla="*/ 0 w 5451103"/>
                <a:gd name="connsiteY5" fmla="*/ 133129 h 798757"/>
                <a:gd name="connsiteX6" fmla="*/ 133129 w 5451103"/>
                <a:gd name="connsiteY6" fmla="*/ 0 h 7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1103" h="798757">
                  <a:moveTo>
                    <a:pt x="133129" y="0"/>
                  </a:moveTo>
                  <a:lnTo>
                    <a:pt x="5451103" y="0"/>
                  </a:lnTo>
                  <a:lnTo>
                    <a:pt x="5451103" y="798757"/>
                  </a:lnTo>
                  <a:lnTo>
                    <a:pt x="133129" y="798757"/>
                  </a:lnTo>
                  <a:cubicBezTo>
                    <a:pt x="59604" y="798757"/>
                    <a:pt x="0" y="739153"/>
                    <a:pt x="0" y="665628"/>
                  </a:cubicBezTo>
                  <a:lnTo>
                    <a:pt x="0" y="133129"/>
                  </a:lnTo>
                  <a:cubicBezTo>
                    <a:pt x="0" y="59604"/>
                    <a:pt x="59604" y="0"/>
                    <a:pt x="133129" y="0"/>
                  </a:cubicBezTo>
                  <a:close/>
                </a:path>
              </a:pathLst>
            </a:cu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5" name="矩形: 圆角 27"/>
            <p:cNvSpPr/>
            <p:nvPr/>
          </p:nvSpPr>
          <p:spPr bwMode="auto">
            <a:xfrm>
              <a:off x="5777198" y="1507941"/>
              <a:ext cx="812744" cy="798757"/>
            </a:xfrm>
            <a:prstGeom prst="round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4329430" y="4536440"/>
            <a:ext cx="5990590" cy="701040"/>
            <a:chOff x="5890905" y="4801981"/>
            <a:chExt cx="8083510" cy="701040"/>
          </a:xfrm>
        </p:grpSpPr>
        <p:sp>
          <p:nvSpPr>
            <p:cNvPr id="180" name="MH_Entry_4">
              <a:hlinkClick r:id="rId11" action="ppaction://hlinksldjump"/>
            </p:cNvPr>
            <p:cNvSpPr>
              <a:spLocks noChangeArrowheads="1"/>
            </p:cNvSpPr>
            <p:nvPr>
              <p:custDataLst>
                <p:tags r:id="rId15"/>
              </p:custDataLst>
            </p:nvPr>
          </p:nvSpPr>
          <p:spPr bwMode="auto">
            <a:xfrm>
              <a:off x="7398990" y="4801981"/>
              <a:ext cx="6575425" cy="70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ct val="0"/>
                </a:spcBef>
                <a:buNone/>
              </a:pPr>
              <a:r>
                <a:rPr lang="zh-CN" altLang="en-US" sz="3200" b="1" dirty="0">
                  <a:solidFill>
                    <a:schemeClr val="tx1"/>
                  </a:solidFill>
                  <a:latin typeface="微软雅黑" panose="020B0503020204020204" pitchFamily="34" charset="-122"/>
                  <a:ea typeface="微软雅黑" panose="020B0503020204020204" pitchFamily="34" charset="-122"/>
                  <a:cs typeface="+mn-ea"/>
                  <a:sym typeface="+mn-lt"/>
                  <a:hlinkClick r:id="rId16" action="ppaction://hlinksldjump"/>
                </a:rPr>
                <a:t>Writing</a:t>
              </a:r>
              <a:endParaRPr lang="zh-CN" altLang="en-US" sz="3200"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5" name="MH_Entry_1">
              <a:hlinkClick r:id="rId6" action="ppaction://hlinksldjump"/>
            </p:cNvPr>
            <p:cNvSpPr>
              <a:spLocks noChangeArrowheads="1"/>
            </p:cNvSpPr>
            <p:nvPr>
              <p:custDataLst>
                <p:tags r:id="rId17"/>
              </p:custDataLst>
            </p:nvPr>
          </p:nvSpPr>
          <p:spPr bwMode="auto">
            <a:xfrm>
              <a:off x="5890905" y="4846431"/>
              <a:ext cx="744601" cy="60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buNone/>
              </a:pPr>
              <a:r>
                <a:rPr lang="en-US" altLang="zh-CN" sz="3300" b="1">
                  <a:solidFill>
                    <a:schemeClr val="tx1"/>
                  </a:solidFill>
                  <a:uFillTx/>
                  <a:latin typeface="微软雅黑" panose="020B0503020204020204" pitchFamily="34" charset="-122"/>
                  <a:ea typeface="微软雅黑" panose="020B0503020204020204" pitchFamily="34" charset="-122"/>
                  <a:cs typeface="+mn-ea"/>
                  <a:sym typeface="+mn-lt"/>
                </a:rPr>
                <a:t>05</a:t>
              </a:r>
              <a:endParaRPr lang="en-US" altLang="zh-CN" sz="3300" b="1">
                <a:solidFill>
                  <a:schemeClr val="tx1"/>
                </a:solidFill>
                <a:uFillTx/>
                <a:latin typeface="微软雅黑" panose="020B0503020204020204" pitchFamily="34" charset="-122"/>
                <a:ea typeface="微软雅黑" panose="020B0503020204020204" pitchFamily="34" charset="-122"/>
                <a:cs typeface="+mn-ea"/>
                <a:sym typeface="+mn-lt"/>
              </a:endParaRPr>
            </a:p>
          </p:txBody>
        </p:sp>
      </p:grpSp>
      <p:grpSp>
        <p:nvGrpSpPr>
          <p:cNvPr id="19" name="组合 18"/>
          <p:cNvGrpSpPr/>
          <p:nvPr/>
        </p:nvGrpSpPr>
        <p:grpSpPr>
          <a:xfrm>
            <a:off x="4226560" y="5575935"/>
            <a:ext cx="5820410" cy="798830"/>
            <a:chOff x="5777198" y="1507941"/>
            <a:chExt cx="6421152" cy="798757"/>
          </a:xfrm>
        </p:grpSpPr>
        <p:sp>
          <p:nvSpPr>
            <p:cNvPr id="21" name="任意多边形: 形状 26"/>
            <p:cNvSpPr/>
            <p:nvPr/>
          </p:nvSpPr>
          <p:spPr bwMode="auto">
            <a:xfrm>
              <a:off x="6747247" y="1507941"/>
              <a:ext cx="5451103" cy="798757"/>
            </a:xfrm>
            <a:custGeom>
              <a:avLst/>
              <a:gdLst>
                <a:gd name="connsiteX0" fmla="*/ 133129 w 5451103"/>
                <a:gd name="connsiteY0" fmla="*/ 0 h 798757"/>
                <a:gd name="connsiteX1" fmla="*/ 5451103 w 5451103"/>
                <a:gd name="connsiteY1" fmla="*/ 0 h 798757"/>
                <a:gd name="connsiteX2" fmla="*/ 5451103 w 5451103"/>
                <a:gd name="connsiteY2" fmla="*/ 798757 h 798757"/>
                <a:gd name="connsiteX3" fmla="*/ 133129 w 5451103"/>
                <a:gd name="connsiteY3" fmla="*/ 798757 h 798757"/>
                <a:gd name="connsiteX4" fmla="*/ 0 w 5451103"/>
                <a:gd name="connsiteY4" fmla="*/ 665628 h 798757"/>
                <a:gd name="connsiteX5" fmla="*/ 0 w 5451103"/>
                <a:gd name="connsiteY5" fmla="*/ 133129 h 798757"/>
                <a:gd name="connsiteX6" fmla="*/ 133129 w 5451103"/>
                <a:gd name="connsiteY6" fmla="*/ 0 h 7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1103" h="798757">
                  <a:moveTo>
                    <a:pt x="133129" y="0"/>
                  </a:moveTo>
                  <a:lnTo>
                    <a:pt x="5451103" y="0"/>
                  </a:lnTo>
                  <a:lnTo>
                    <a:pt x="5451103" y="798757"/>
                  </a:lnTo>
                  <a:lnTo>
                    <a:pt x="133129" y="798757"/>
                  </a:lnTo>
                  <a:cubicBezTo>
                    <a:pt x="59604" y="798757"/>
                    <a:pt x="0" y="739153"/>
                    <a:pt x="0" y="665628"/>
                  </a:cubicBezTo>
                  <a:lnTo>
                    <a:pt x="0" y="133129"/>
                  </a:lnTo>
                  <a:cubicBezTo>
                    <a:pt x="0" y="59604"/>
                    <a:pt x="59604" y="0"/>
                    <a:pt x="133129" y="0"/>
                  </a:cubicBezTo>
                  <a:close/>
                </a:path>
              </a:pathLst>
            </a:cu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noAutofit/>
            </a:bodyPr>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29" name="矩形: 圆角 27"/>
            <p:cNvSpPr/>
            <p:nvPr/>
          </p:nvSpPr>
          <p:spPr bwMode="auto">
            <a:xfrm>
              <a:off x="5777198" y="1507941"/>
              <a:ext cx="812744" cy="798757"/>
            </a:xfrm>
            <a:prstGeom prst="round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4311019" y="5631815"/>
            <a:ext cx="5940646" cy="701040"/>
            <a:chOff x="6795" y="9080"/>
            <a:chExt cx="12803" cy="1104"/>
          </a:xfrm>
        </p:grpSpPr>
        <p:sp>
          <p:nvSpPr>
            <p:cNvPr id="31" name="MH_Entry_1">
              <a:hlinkClick r:id="rId6" action="ppaction://hlinksldjump"/>
            </p:cNvPr>
            <p:cNvSpPr>
              <a:spLocks noChangeArrowheads="1"/>
            </p:cNvSpPr>
            <p:nvPr>
              <p:custDataLst>
                <p:tags r:id="rId18"/>
              </p:custDataLst>
            </p:nvPr>
          </p:nvSpPr>
          <p:spPr bwMode="auto">
            <a:xfrm>
              <a:off x="6795" y="9126"/>
              <a:ext cx="1229" cy="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buNone/>
              </a:pPr>
              <a:r>
                <a:rPr lang="en-US" altLang="zh-CN" sz="3200" b="1">
                  <a:solidFill>
                    <a:schemeClr val="tx1"/>
                  </a:solidFill>
                  <a:uFillTx/>
                  <a:latin typeface="微软雅黑" panose="020B0503020204020204" pitchFamily="34" charset="-122"/>
                  <a:ea typeface="微软雅黑" panose="020B0503020204020204" pitchFamily="34" charset="-122"/>
                  <a:cs typeface="+mn-ea"/>
                  <a:sym typeface="+mn-lt"/>
                </a:rPr>
                <a:t>06</a:t>
              </a:r>
              <a:endParaRPr lang="en-US" altLang="zh-CN" sz="3200" b="1">
                <a:solidFill>
                  <a:schemeClr val="tx1"/>
                </a:solidFill>
                <a:uFillTx/>
                <a:latin typeface="微软雅黑" panose="020B0503020204020204" pitchFamily="34" charset="-122"/>
                <a:ea typeface="微软雅黑" panose="020B0503020204020204" pitchFamily="34" charset="-122"/>
                <a:cs typeface="+mn-ea"/>
                <a:sym typeface="+mn-lt"/>
              </a:endParaRPr>
            </a:p>
          </p:txBody>
        </p:sp>
        <p:sp>
          <p:nvSpPr>
            <p:cNvPr id="32" name="MH_Entry_4">
              <a:hlinkClick r:id="rId11" action="ppaction://hlinksldjump"/>
            </p:cNvPr>
            <p:cNvSpPr>
              <a:spLocks noChangeArrowheads="1"/>
            </p:cNvSpPr>
            <p:nvPr>
              <p:custDataLst>
                <p:tags r:id="rId19"/>
              </p:custDataLst>
            </p:nvPr>
          </p:nvSpPr>
          <p:spPr bwMode="auto">
            <a:xfrm>
              <a:off x="9243" y="9080"/>
              <a:ext cx="10355"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ct val="0"/>
                </a:spcBef>
                <a:buNone/>
              </a:pPr>
              <a:r>
                <a:rPr lang="zh-CN" altLang="en-US" sz="3200" b="1" dirty="0">
                  <a:solidFill>
                    <a:schemeClr val="tx1"/>
                  </a:solidFill>
                  <a:latin typeface="微软雅黑" panose="020B0503020204020204" pitchFamily="34" charset="-122"/>
                  <a:ea typeface="微软雅黑" panose="020B0503020204020204" pitchFamily="34" charset="-122"/>
                  <a:cs typeface="+mn-ea"/>
                  <a:sym typeface="+mn-lt"/>
                  <a:hlinkClick r:id="rId20" action="ppaction://hlinksldjump"/>
                </a:rPr>
                <a:t>Project</a:t>
              </a:r>
              <a:endParaRPr lang="zh-CN" altLang="en-US" sz="3200" b="1" dirty="0">
                <a:solidFill>
                  <a:schemeClr val="tx1"/>
                </a:solidFill>
                <a:latin typeface="微软雅黑" panose="020B0503020204020204" pitchFamily="34" charset="-122"/>
                <a:ea typeface="微软雅黑" panose="020B0503020204020204" pitchFamily="34" charset="-122"/>
                <a:cs typeface="+mn-ea"/>
                <a:sym typeface="+mn-lt"/>
              </a:endParaRPr>
            </a:p>
          </p:txBody>
        </p:sp>
      </p:grpSp>
      <p:grpSp>
        <p:nvGrpSpPr>
          <p:cNvPr id="36" name="组合 35"/>
          <p:cNvGrpSpPr/>
          <p:nvPr/>
        </p:nvGrpSpPr>
        <p:grpSpPr>
          <a:xfrm>
            <a:off x="4227830" y="410210"/>
            <a:ext cx="5820410" cy="798830"/>
            <a:chOff x="5777198" y="1507941"/>
            <a:chExt cx="6421152" cy="798757"/>
          </a:xfrm>
        </p:grpSpPr>
        <p:sp>
          <p:nvSpPr>
            <p:cNvPr id="37" name="任意多边形: 形状 19"/>
            <p:cNvSpPr/>
            <p:nvPr/>
          </p:nvSpPr>
          <p:spPr bwMode="auto">
            <a:xfrm>
              <a:off x="6747247" y="1507941"/>
              <a:ext cx="5451103" cy="798757"/>
            </a:xfrm>
            <a:custGeom>
              <a:avLst/>
              <a:gdLst>
                <a:gd name="connsiteX0" fmla="*/ 133129 w 5451103"/>
                <a:gd name="connsiteY0" fmla="*/ 0 h 798757"/>
                <a:gd name="connsiteX1" fmla="*/ 5451103 w 5451103"/>
                <a:gd name="connsiteY1" fmla="*/ 0 h 798757"/>
                <a:gd name="connsiteX2" fmla="*/ 5451103 w 5451103"/>
                <a:gd name="connsiteY2" fmla="*/ 798757 h 798757"/>
                <a:gd name="connsiteX3" fmla="*/ 133129 w 5451103"/>
                <a:gd name="connsiteY3" fmla="*/ 798757 h 798757"/>
                <a:gd name="connsiteX4" fmla="*/ 0 w 5451103"/>
                <a:gd name="connsiteY4" fmla="*/ 665628 h 798757"/>
                <a:gd name="connsiteX5" fmla="*/ 0 w 5451103"/>
                <a:gd name="connsiteY5" fmla="*/ 133129 h 798757"/>
                <a:gd name="connsiteX6" fmla="*/ 133129 w 5451103"/>
                <a:gd name="connsiteY6" fmla="*/ 0 h 7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1103" h="798757">
                  <a:moveTo>
                    <a:pt x="133129" y="0"/>
                  </a:moveTo>
                  <a:lnTo>
                    <a:pt x="5451103" y="0"/>
                  </a:lnTo>
                  <a:lnTo>
                    <a:pt x="5451103" y="798757"/>
                  </a:lnTo>
                  <a:lnTo>
                    <a:pt x="133129" y="798757"/>
                  </a:lnTo>
                  <a:cubicBezTo>
                    <a:pt x="59604" y="798757"/>
                    <a:pt x="0" y="739153"/>
                    <a:pt x="0" y="665628"/>
                  </a:cubicBezTo>
                  <a:lnTo>
                    <a:pt x="0" y="133129"/>
                  </a:lnTo>
                  <a:cubicBezTo>
                    <a:pt x="0" y="59604"/>
                    <a:pt x="59604" y="0"/>
                    <a:pt x="133129" y="0"/>
                  </a:cubicBezTo>
                  <a:close/>
                </a:path>
              </a:pathLst>
            </a:cu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noAutofit/>
            </a:bodyPr>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rgbClr val="6B89C7"/>
                </a:solidFill>
                <a:effectLst/>
                <a:latin typeface="微软雅黑" panose="020B0503020204020204" pitchFamily="34" charset="-122"/>
                <a:ea typeface="微软雅黑" panose="020B0503020204020204" pitchFamily="34" charset="-122"/>
              </a:endParaRPr>
            </a:p>
          </p:txBody>
        </p:sp>
        <p:sp>
          <p:nvSpPr>
            <p:cNvPr id="38" name="矩形: 圆角 17"/>
            <p:cNvSpPr/>
            <p:nvPr/>
          </p:nvSpPr>
          <p:spPr bwMode="auto">
            <a:xfrm>
              <a:off x="5777198" y="1507941"/>
              <a:ext cx="812744" cy="798757"/>
            </a:xfrm>
            <a:prstGeom prst="round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rgbClr val="6B89C7"/>
                </a:solidFill>
                <a:effectLst/>
                <a:latin typeface="微软雅黑" panose="020B0503020204020204" pitchFamily="34" charset="-122"/>
                <a:ea typeface="微软雅黑" panose="020B0503020204020204" pitchFamily="34" charset="-122"/>
              </a:endParaRPr>
            </a:p>
          </p:txBody>
        </p:sp>
      </p:grpSp>
      <p:sp>
        <p:nvSpPr>
          <p:cNvPr id="39" name="MH_Entry_1">
            <a:hlinkClick r:id="rId6" action="ppaction://hlinksldjump"/>
          </p:cNvPr>
          <p:cNvSpPr>
            <a:spLocks noChangeArrowheads="1"/>
          </p:cNvSpPr>
          <p:nvPr>
            <p:custDataLst>
              <p:tags r:id="rId21"/>
            </p:custDataLst>
          </p:nvPr>
        </p:nvSpPr>
        <p:spPr bwMode="auto">
          <a:xfrm>
            <a:off x="4329477" y="490282"/>
            <a:ext cx="551601" cy="6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spcBef>
                <a:spcPct val="0"/>
              </a:spcBef>
              <a:buNone/>
            </a:pPr>
            <a:r>
              <a:rPr lang="en-US" altLang="zh-CN" sz="3600" b="1">
                <a:solidFill>
                  <a:schemeClr val="tx1"/>
                </a:solidFill>
                <a:latin typeface="微软雅黑" panose="020B0503020204020204" pitchFamily="34" charset="-122"/>
                <a:ea typeface="微软雅黑" panose="020B0503020204020204" pitchFamily="34" charset="-122"/>
                <a:cs typeface="+mn-ea"/>
                <a:sym typeface="+mn-lt"/>
              </a:rPr>
              <a:t>01</a:t>
            </a:r>
            <a:endParaRPr lang="en-US" altLang="zh-CN" sz="3600"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40" name="MH_Entry_1">
            <a:hlinkClick r:id="rId3" action="ppaction://hlinksldjump"/>
          </p:cNvPr>
          <p:cNvSpPr>
            <a:spLocks noChangeArrowheads="1"/>
          </p:cNvSpPr>
          <p:nvPr>
            <p:custDataLst>
              <p:tags r:id="rId22"/>
            </p:custDataLst>
          </p:nvPr>
        </p:nvSpPr>
        <p:spPr bwMode="auto">
          <a:xfrm>
            <a:off x="5451522" y="489647"/>
            <a:ext cx="4054475" cy="60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ct val="0"/>
              </a:spcBef>
              <a:buNone/>
            </a:pPr>
            <a:r>
              <a:rPr lang="zh-CN" altLang="en-US" sz="3200" b="1" dirty="0">
                <a:solidFill>
                  <a:schemeClr val="tx1"/>
                </a:solidFill>
                <a:latin typeface="微软雅黑" panose="020B0503020204020204" pitchFamily="34" charset="-122"/>
                <a:ea typeface="微软雅黑" panose="020B0503020204020204" pitchFamily="34" charset="-122"/>
                <a:cs typeface="+mn-ea"/>
                <a:sym typeface="+mn-lt"/>
                <a:hlinkClick r:id="rId3" action="ppaction://hlinksldjump"/>
              </a:rPr>
              <a:t>Lead-in</a:t>
            </a:r>
            <a:endParaRPr lang="zh-CN" altLang="en-US" sz="3200" b="1" dirty="0">
              <a:solidFill>
                <a:schemeClr val="tx1"/>
              </a:solidFill>
              <a:latin typeface="微软雅黑" panose="020B0503020204020204" pitchFamily="34" charset="-122"/>
              <a:ea typeface="微软雅黑" panose="020B0503020204020204" pitchFamily="34" charset="-122"/>
              <a:cs typeface="+mn-ea"/>
              <a:sym typeface="+mn-lt"/>
            </a:endParaRPr>
          </a:p>
        </p:txBody>
      </p:sp>
    </p:spTree>
    <p:custDataLst>
      <p:tags r:id="rId23"/>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339090" y="1013460"/>
            <a:ext cx="11536680" cy="4831080"/>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100000"/>
              </a:lnSpc>
            </a:pPr>
            <a:r>
              <a:rPr lang="en-US" altLang="zh-CN" sz="2800" dirty="0">
                <a:latin typeface="Times New Roman" panose="02020603050405020304" charset="0"/>
              </a:rPr>
              <a:t>(      ) 3) Which of the following is NOT a way that social media steps in when 	a company operates unethically?</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a. Ratings.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b. Philanthropists.</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c. Photographic evidence of bad behavior online.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d. Photographic evidence of bad behavior in real time.</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 4) The benefits of running an ethical business do not include __________.</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a. building the loyalty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b. increasing the sunk costs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c. improving productivity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d. avoiding bad press resulting in legal issues</a:t>
            </a:r>
            <a:endParaRPr lang="en-US" altLang="zh-CN" sz="2800" dirty="0">
              <a:latin typeface="Times New Roman" panose="02020603050405020304" charset="0"/>
            </a:endParaRPr>
          </a:p>
        </p:txBody>
      </p:sp>
      <p:sp>
        <p:nvSpPr>
          <p:cNvPr id="6" name="Rectangle 85"/>
          <p:cNvSpPr/>
          <p:nvPr/>
        </p:nvSpPr>
        <p:spPr>
          <a:xfrm>
            <a:off x="626110" y="1013460"/>
            <a:ext cx="4051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b</a:t>
            </a:r>
            <a:endParaRPr lang="en-US" altLang="zh-CN" sz="2800" dirty="0">
              <a:solidFill>
                <a:srgbClr val="C00000"/>
              </a:solidFill>
              <a:latin typeface="Times New Roman" panose="02020603050405020304" charset="0"/>
              <a:cs typeface="Times New Roman" panose="02020603050405020304" charset="0"/>
            </a:endParaRPr>
          </a:p>
        </p:txBody>
      </p:sp>
      <p:sp>
        <p:nvSpPr>
          <p:cNvPr id="12" name="圆角矩形 1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
        <p:nvSpPr>
          <p:cNvPr id="2" name="Rectangle 85"/>
          <p:cNvSpPr/>
          <p:nvPr/>
        </p:nvSpPr>
        <p:spPr>
          <a:xfrm>
            <a:off x="554355" y="3573145"/>
            <a:ext cx="4051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b</a:t>
            </a:r>
            <a:endParaRPr lang="en-US" altLang="zh-CN"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 grpId="0"/>
      <p:bldP spid="2"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339090" y="836930"/>
            <a:ext cx="11015345" cy="1814830"/>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100000"/>
              </a:lnSpc>
            </a:pPr>
            <a:r>
              <a:rPr lang="en-US" altLang="zh-CN" sz="2800" dirty="0">
                <a:latin typeface="Times New Roman" panose="02020603050405020304" charset="0"/>
              </a:rPr>
              <a:t>(      ) 5) What will we get if we make all our choices in accordance with the 	golden rule?</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a. Empathy.			b. Production.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c. Innovation.		d. Healthcare.</a:t>
            </a:r>
            <a:endParaRPr lang="en-US" altLang="zh-CN" sz="2800" dirty="0">
              <a:latin typeface="Times New Roman" panose="02020603050405020304" charset="0"/>
            </a:endParaRPr>
          </a:p>
        </p:txBody>
      </p:sp>
      <p:sp>
        <p:nvSpPr>
          <p:cNvPr id="6" name="Rectangle 85"/>
          <p:cNvSpPr/>
          <p:nvPr/>
        </p:nvSpPr>
        <p:spPr>
          <a:xfrm>
            <a:off x="626110" y="836930"/>
            <a:ext cx="4051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a</a:t>
            </a:r>
            <a:endParaRPr lang="en-US" altLang="zh-CN" sz="2800" dirty="0">
              <a:solidFill>
                <a:srgbClr val="C00000"/>
              </a:solidFill>
              <a:latin typeface="Times New Roman" panose="02020603050405020304" charset="0"/>
              <a:cs typeface="Times New Roman" panose="02020603050405020304" charset="0"/>
            </a:endParaRPr>
          </a:p>
        </p:txBody>
      </p:sp>
      <p:sp>
        <p:nvSpPr>
          <p:cNvPr id="12" name="圆角矩形 1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66274" y="620818"/>
            <a:ext cx="11369040" cy="485140"/>
          </a:xfrm>
          <a:prstGeom prst="rect">
            <a:avLst/>
          </a:prstGeom>
          <a:noFill/>
        </p:spPr>
        <p:txBody>
          <a:bodyPr wrap="square" rtlCol="0" anchor="t">
            <a:spAutoFit/>
          </a:bodyPr>
          <a:p>
            <a:pPr marL="323850" indent="-323850" algn="just" eaLnBrk="1" latinLnBrk="0" hangingPunct="1">
              <a:lnSpc>
                <a:spcPct val="8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2. Fill in the blanks according to Text A.</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graphicFrame>
        <p:nvGraphicFramePr>
          <p:cNvPr id="3" name="表格 2"/>
          <p:cNvGraphicFramePr/>
          <p:nvPr>
            <p:custDataLst>
              <p:tags r:id="rId1"/>
            </p:custDataLst>
          </p:nvPr>
        </p:nvGraphicFramePr>
        <p:xfrm>
          <a:off x="410210" y="1290320"/>
          <a:ext cx="11627485" cy="3688080"/>
        </p:xfrm>
        <a:graphic>
          <a:graphicData uri="http://schemas.openxmlformats.org/drawingml/2006/table">
            <a:tbl>
              <a:tblPr firstRow="1" bandRow="1">
                <a:tableStyleId>{5940675A-B579-460E-94D1-54222C63F5DA}</a:tableStyleId>
              </a:tblPr>
              <a:tblGrid>
                <a:gridCol w="2701925"/>
                <a:gridCol w="8925560"/>
              </a:tblGrid>
              <a:tr h="518160">
                <a:tc>
                  <a:txBody>
                    <a:bodyPr/>
                    <a:p>
                      <a:pPr algn="ctr">
                        <a:buNone/>
                      </a:pPr>
                      <a:r>
                        <a:rPr lang="zh-CN" altLang="en-US" sz="2800" b="1">
                          <a:latin typeface="Times New Roman" panose="02020603050405020304" charset="0"/>
                          <a:cs typeface="Times New Roman" panose="02020603050405020304" charset="0"/>
                        </a:rPr>
                        <a:t>Subtitles</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BDBD"/>
                    </a:solidFill>
                  </a:tcPr>
                </a:tc>
                <a:tc>
                  <a:txBody>
                    <a:bodyPr/>
                    <a:p>
                      <a:pPr algn="ctr">
                        <a:buNone/>
                      </a:pPr>
                      <a:r>
                        <a:rPr lang="zh-CN" altLang="en-US" sz="2800" b="1">
                          <a:latin typeface="Times New Roman" panose="02020603050405020304" charset="0"/>
                          <a:cs typeface="Times New Roman" panose="02020603050405020304" charset="0"/>
                        </a:rPr>
                        <a:t>Summaries</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BDBD"/>
                    </a:solidFill>
                  </a:tcPr>
                </a:tc>
              </a:tr>
              <a:tr h="1257935">
                <a:tc>
                  <a:txBody>
                    <a:bodyPr/>
                    <a:p>
                      <a:pPr>
                        <a:buNone/>
                      </a:pPr>
                      <a:r>
                        <a:rPr lang="zh-CN" altLang="en-US" sz="2800" b="1">
                          <a:latin typeface="Times New Roman" panose="02020603050405020304" charset="0"/>
                          <a:cs typeface="Times New Roman" panose="02020603050405020304" charset="0"/>
                        </a:rPr>
                        <a:t>(Introduction)</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sz="2800">
                          <a:latin typeface="Times New Roman" panose="02020603050405020304" charset="0"/>
                          <a:cs typeface="Times New Roman" panose="02020603050405020304" charset="0"/>
                        </a:rPr>
                        <a:t>The golden rule is a way to 1) ____________ your emotional </a:t>
                      </a:r>
                      <a:endParaRPr sz="2800">
                        <a:latin typeface="Times New Roman" panose="02020603050405020304" charset="0"/>
                        <a:cs typeface="Times New Roman" panose="02020603050405020304" charset="0"/>
                      </a:endParaRPr>
                    </a:p>
                    <a:p>
                      <a:pPr>
                        <a:buNone/>
                      </a:pPr>
                      <a:r>
                        <a:rPr sz="2800">
                          <a:latin typeface="Times New Roman" panose="02020603050405020304" charset="0"/>
                          <a:cs typeface="Times New Roman" panose="02020603050405020304" charset="0"/>
                        </a:rPr>
                        <a:t>intelligence and make you more aware of 2) ____________ in every interaction.</a:t>
                      </a:r>
                      <a:endParaRPr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798320">
                <a:tc>
                  <a:txBody>
                    <a:bodyPr/>
                    <a:p>
                      <a:pPr>
                        <a:buNone/>
                      </a:pPr>
                      <a:r>
                        <a:rPr lang="zh-CN" altLang="en-US" sz="2800" b="1">
                          <a:latin typeface="Times New Roman" panose="02020603050405020304" charset="0"/>
                          <a:cs typeface="Times New Roman" panose="02020603050405020304" charset="0"/>
                        </a:rPr>
                        <a:t>Slow Change Through </a:t>
                      </a:r>
                      <a:endParaRPr lang="zh-CN" altLang="en-US" sz="2800" b="1">
                        <a:latin typeface="Times New Roman" panose="02020603050405020304" charset="0"/>
                        <a:cs typeface="Times New Roman" panose="02020603050405020304" charset="0"/>
                      </a:endParaRPr>
                    </a:p>
                    <a:p>
                      <a:pPr>
                        <a:buNone/>
                      </a:pPr>
                      <a:r>
                        <a:rPr lang="zh-CN" altLang="en-US" sz="2800" b="1">
                          <a:latin typeface="Times New Roman" panose="02020603050405020304" charset="0"/>
                          <a:cs typeface="Times New Roman" panose="02020603050405020304" charset="0"/>
                        </a:rPr>
                        <a:t>Social Intervention</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sz="2800">
                          <a:latin typeface="Times New Roman" panose="02020603050405020304" charset="0"/>
                          <a:cs typeface="Times New Roman" panose="02020603050405020304" charset="0"/>
                        </a:rPr>
                        <a:t>3) ____________ was the first wake-up call for businesses that quietly operated under 4) ____________ values.</a:t>
                      </a:r>
                      <a:endParaRPr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Rectangle 85"/>
          <p:cNvSpPr/>
          <p:nvPr/>
        </p:nvSpPr>
        <p:spPr>
          <a:xfrm>
            <a:off x="7682865" y="1772920"/>
            <a:ext cx="142494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improve</a:t>
            </a:r>
            <a:endParaRPr lang="en-US" altLang="zh-CN" sz="2800" dirty="0">
              <a:solidFill>
                <a:srgbClr val="C00000"/>
              </a:solidFill>
              <a:latin typeface="Times New Roman" panose="02020603050405020304" charset="0"/>
              <a:cs typeface="Times New Roman" panose="02020603050405020304" charset="0"/>
            </a:endParaRPr>
          </a:p>
        </p:txBody>
      </p:sp>
      <p:sp>
        <p:nvSpPr>
          <p:cNvPr id="2" name="Rectangle 85"/>
          <p:cNvSpPr/>
          <p:nvPr/>
        </p:nvSpPr>
        <p:spPr>
          <a:xfrm>
            <a:off x="9483090" y="2223135"/>
            <a:ext cx="240982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ethics</a:t>
            </a:r>
            <a:endParaRPr lang="en-US" altLang="zh-CN" sz="2800" dirty="0">
              <a:solidFill>
                <a:srgbClr val="C00000"/>
              </a:solidFill>
              <a:latin typeface="Times New Roman" panose="02020603050405020304" charset="0"/>
              <a:cs typeface="Times New Roman" panose="02020603050405020304" charset="0"/>
            </a:endParaRPr>
          </a:p>
        </p:txBody>
      </p:sp>
      <p:sp>
        <p:nvSpPr>
          <p:cNvPr id="12" name="圆角矩形 11">
            <a:hlinkClick r:id="rId2"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
        <p:nvSpPr>
          <p:cNvPr id="4" name="Rectangle 85"/>
          <p:cNvSpPr/>
          <p:nvPr/>
        </p:nvSpPr>
        <p:spPr>
          <a:xfrm>
            <a:off x="3578860" y="3168015"/>
            <a:ext cx="240982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Social media</a:t>
            </a:r>
            <a:endParaRPr lang="en-US" altLang="zh-CN" sz="2800" dirty="0">
              <a:solidFill>
                <a:srgbClr val="C00000"/>
              </a:solidFill>
              <a:latin typeface="Times New Roman" panose="02020603050405020304" charset="0"/>
              <a:cs typeface="Times New Roman" panose="02020603050405020304" charset="0"/>
            </a:endParaRPr>
          </a:p>
        </p:txBody>
      </p:sp>
      <p:sp>
        <p:nvSpPr>
          <p:cNvPr id="5" name="Rectangle 85"/>
          <p:cNvSpPr/>
          <p:nvPr/>
        </p:nvSpPr>
        <p:spPr>
          <a:xfrm>
            <a:off x="7395210" y="3645218"/>
            <a:ext cx="343344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unethical</a:t>
            </a:r>
            <a:endParaRPr lang="en-US" altLang="zh-CN"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 grpId="0"/>
      <p:bldP spid="2" grpId="1"/>
      <p:bldP spid="4" grpId="0"/>
      <p:bldP spid="4" grpId="1"/>
      <p:bldP spid="5" grpId="0"/>
      <p:bldP spid="5"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502920" y="981075"/>
          <a:ext cx="11627485" cy="5821680"/>
        </p:xfrm>
        <a:graphic>
          <a:graphicData uri="http://schemas.openxmlformats.org/drawingml/2006/table">
            <a:tbl>
              <a:tblPr firstRow="1" bandRow="1">
                <a:tableStyleId>{5940675A-B579-460E-94D1-54222C63F5DA}</a:tableStyleId>
              </a:tblPr>
              <a:tblGrid>
                <a:gridCol w="2303145"/>
                <a:gridCol w="9324340"/>
              </a:tblGrid>
              <a:tr h="358775">
                <a:tc>
                  <a:txBody>
                    <a:bodyPr/>
                    <a:p>
                      <a:pPr algn="ctr">
                        <a:buNone/>
                      </a:pPr>
                      <a:r>
                        <a:rPr lang="zh-CN" altLang="en-US" sz="2800" b="1">
                          <a:latin typeface="Times New Roman" panose="02020603050405020304" charset="0"/>
                          <a:cs typeface="Times New Roman" panose="02020603050405020304" charset="0"/>
                        </a:rPr>
                        <a:t>Subtitles</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BDBD"/>
                    </a:solidFill>
                  </a:tcPr>
                </a:tc>
                <a:tc>
                  <a:txBody>
                    <a:bodyPr/>
                    <a:p>
                      <a:pPr algn="ctr">
                        <a:buNone/>
                      </a:pPr>
                      <a:r>
                        <a:rPr lang="zh-CN" altLang="en-US" sz="2800" b="1">
                          <a:latin typeface="Times New Roman" panose="02020603050405020304" charset="0"/>
                          <a:cs typeface="Times New Roman" panose="02020603050405020304" charset="0"/>
                        </a:rPr>
                        <a:t>Summaries</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BDBD"/>
                    </a:solidFill>
                  </a:tcPr>
                </a:tc>
              </a:tr>
              <a:tr h="1257935">
                <a:tc>
                  <a:txBody>
                    <a:bodyPr/>
                    <a:p>
                      <a:pPr>
                        <a:buNone/>
                      </a:pPr>
                      <a:r>
                        <a:rPr lang="zh-CN" altLang="en-US" sz="2800" b="1">
                          <a:latin typeface="Times New Roman" panose="02020603050405020304" charset="0"/>
                          <a:cs typeface="Times New Roman" panose="02020603050405020304" charset="0"/>
                        </a:rPr>
                        <a:t>Tangible Benefits</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sz="2800">
                          <a:latin typeface="Times New Roman" panose="02020603050405020304" charset="0"/>
                          <a:cs typeface="Times New Roman" panose="02020603050405020304" charset="0"/>
                        </a:rPr>
                        <a:t>Treat your staff as you would like to be treated, and they’ll work 5) ____________. More employees desire to work for companies that 6) ____________ the world. A productive workplace is 7) ____________.</a:t>
                      </a:r>
                      <a:endParaRPr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257935">
                <a:tc>
                  <a:txBody>
                    <a:bodyPr/>
                    <a:p>
                      <a:pPr>
                        <a:buNone/>
                      </a:pPr>
                      <a:r>
                        <a:rPr lang="zh-CN" altLang="en-US" sz="2800" b="1">
                          <a:latin typeface="Times New Roman" panose="02020603050405020304" charset="0"/>
                          <a:cs typeface="Times New Roman" panose="02020603050405020304" charset="0"/>
                        </a:rPr>
                        <a:t>A Reminder of Ethics</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sz="2800">
                          <a:latin typeface="Times New Roman" panose="02020603050405020304" charset="0"/>
                          <a:cs typeface="Times New Roman" panose="02020603050405020304" charset="0"/>
                        </a:rPr>
                        <a:t>The golden rule 8) ____________ ethical and emotional 9) ___</a:t>
                      </a:r>
                      <a:r>
                        <a:rPr lang="en-US" sz="2800">
                          <a:latin typeface="Times New Roman" panose="02020603050405020304" charset="0"/>
                          <a:cs typeface="Times New Roman" panose="02020603050405020304" charset="0"/>
                        </a:rPr>
                        <a:t>___</a:t>
                      </a:r>
                      <a:r>
                        <a:rPr sz="2800">
                          <a:latin typeface="Times New Roman" panose="02020603050405020304" charset="0"/>
                          <a:cs typeface="Times New Roman" panose="02020603050405020304" charset="0"/>
                        </a:rPr>
                        <a:t>_________ tools. In time, our employees, customers, bottom line, and conscience will 10) ____________.</a:t>
                      </a:r>
                      <a:endParaRPr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Rectangle 85"/>
          <p:cNvSpPr/>
          <p:nvPr/>
        </p:nvSpPr>
        <p:spPr>
          <a:xfrm>
            <a:off x="4265930" y="1917065"/>
            <a:ext cx="181038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harder</a:t>
            </a:r>
            <a:endParaRPr lang="en-US" altLang="zh-CN" sz="2800" dirty="0">
              <a:solidFill>
                <a:srgbClr val="C00000"/>
              </a:solidFill>
              <a:latin typeface="Times New Roman" panose="02020603050405020304" charset="0"/>
              <a:cs typeface="Times New Roman" panose="02020603050405020304" charset="0"/>
            </a:endParaRPr>
          </a:p>
        </p:txBody>
      </p:sp>
      <p:sp>
        <p:nvSpPr>
          <p:cNvPr id="2" name="Rectangle 85"/>
          <p:cNvSpPr/>
          <p:nvPr/>
        </p:nvSpPr>
        <p:spPr>
          <a:xfrm>
            <a:off x="5711190" y="2367598"/>
            <a:ext cx="211645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benefit	</a:t>
            </a:r>
            <a:endParaRPr lang="en-US" altLang="zh-CN" sz="2800" dirty="0">
              <a:solidFill>
                <a:srgbClr val="C00000"/>
              </a:solidFill>
              <a:latin typeface="Times New Roman" panose="02020603050405020304" charset="0"/>
              <a:cs typeface="Times New Roman" panose="02020603050405020304" charset="0"/>
            </a:endParaRPr>
          </a:p>
        </p:txBody>
      </p:sp>
      <p:sp>
        <p:nvSpPr>
          <p:cNvPr id="12" name="圆角矩形 11">
            <a:hlinkClick r:id="rId2"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
        <p:nvSpPr>
          <p:cNvPr id="4" name="Rectangle 85"/>
          <p:cNvSpPr/>
          <p:nvPr/>
        </p:nvSpPr>
        <p:spPr>
          <a:xfrm>
            <a:off x="5306695" y="2781300"/>
            <a:ext cx="140335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ethical</a:t>
            </a:r>
            <a:endParaRPr lang="en-US" altLang="zh-CN" sz="2800" dirty="0">
              <a:solidFill>
                <a:srgbClr val="C00000"/>
              </a:solidFill>
              <a:latin typeface="Times New Roman" panose="02020603050405020304" charset="0"/>
              <a:cs typeface="Times New Roman" panose="02020603050405020304" charset="0"/>
            </a:endParaRPr>
          </a:p>
        </p:txBody>
      </p:sp>
      <p:sp>
        <p:nvSpPr>
          <p:cNvPr id="5" name="Rectangle 85"/>
          <p:cNvSpPr/>
          <p:nvPr/>
        </p:nvSpPr>
        <p:spPr>
          <a:xfrm>
            <a:off x="5614035" y="3285808"/>
            <a:ext cx="192468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activates</a:t>
            </a:r>
            <a:endParaRPr lang="en-US" altLang="zh-CN" sz="2800" dirty="0">
              <a:solidFill>
                <a:srgbClr val="C00000"/>
              </a:solidFill>
              <a:latin typeface="Times New Roman" panose="02020603050405020304" charset="0"/>
              <a:cs typeface="Times New Roman" panose="02020603050405020304" charset="0"/>
            </a:endParaRPr>
          </a:p>
        </p:txBody>
      </p:sp>
      <p:sp>
        <p:nvSpPr>
          <p:cNvPr id="7" name="Rectangle 85"/>
          <p:cNvSpPr/>
          <p:nvPr/>
        </p:nvSpPr>
        <p:spPr>
          <a:xfrm>
            <a:off x="2930525" y="3717290"/>
            <a:ext cx="293052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decision-making</a:t>
            </a:r>
            <a:endParaRPr lang="en-US" altLang="zh-CN" sz="2800" dirty="0">
              <a:solidFill>
                <a:srgbClr val="C00000"/>
              </a:solidFill>
              <a:latin typeface="Times New Roman" panose="02020603050405020304" charset="0"/>
              <a:cs typeface="Times New Roman" panose="02020603050405020304" charset="0"/>
            </a:endParaRPr>
          </a:p>
        </p:txBody>
      </p:sp>
      <p:sp>
        <p:nvSpPr>
          <p:cNvPr id="9" name="Rectangle 85"/>
          <p:cNvSpPr/>
          <p:nvPr/>
        </p:nvSpPr>
        <p:spPr>
          <a:xfrm>
            <a:off x="8281670" y="4146868"/>
            <a:ext cx="278574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benefit</a:t>
            </a:r>
            <a:endParaRPr lang="en-US" altLang="zh-CN"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 grpId="0"/>
      <p:bldP spid="2" grpId="1"/>
      <p:bldP spid="4" grpId="0"/>
      <p:bldP spid="4" grpId="1"/>
      <p:bldP spid="5" grpId="0"/>
      <p:bldP spid="5" grpId="1"/>
      <p:bldP spid="7" grpId="0"/>
      <p:bldP spid="7" grpId="1"/>
      <p:bldP spid="9" grpId="0"/>
      <p:bldP spid="9"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10210" y="980440"/>
            <a:ext cx="4718685" cy="537210"/>
          </a:xfrm>
          <a:prstGeom prst="round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ctr" eaLnBrk="1" fontAlgn="auto" latinLnBrk="0" hangingPunct="1"/>
            <a:r>
              <a:rPr lang="zh-CN" altLang="en-US" sz="3200" b="1">
                <a:solidFill>
                  <a:schemeClr val="bg1">
                    <a:lumMod val="95000"/>
                  </a:schemeClr>
                </a:solidFill>
                <a:latin typeface="Times New Roman" panose="02020603050405020304" charset="0"/>
                <a:cs typeface="Times New Roman" panose="02020603050405020304" charset="0"/>
              </a:rPr>
              <a:t>Terms and Expressions</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8" name="文本框 7"/>
          <p:cNvSpPr txBox="1"/>
          <p:nvPr/>
        </p:nvSpPr>
        <p:spPr>
          <a:xfrm>
            <a:off x="626110" y="1916430"/>
            <a:ext cx="10102850" cy="1076325"/>
          </a:xfrm>
          <a:prstGeom prst="rect">
            <a:avLst/>
          </a:prstGeom>
          <a:noFill/>
        </p:spPr>
        <p:txBody>
          <a:bodyPr wrap="square" rtlCol="0" anchor="t">
            <a:spAutoFit/>
          </a:bodyPr>
          <a:p>
            <a:pPr marL="323850" indent="-323850" algn="just" eaLnBrk="1" latinLnBrk="0" hangingPunct="1">
              <a:lnSpc>
                <a:spcPct val="10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1. Complete the following terms and then match them with their definitions.</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12" name="圆角矩形 1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698500" y="736600"/>
          <a:ext cx="11229340" cy="5173345"/>
        </p:xfrm>
        <a:graphic>
          <a:graphicData uri="http://schemas.openxmlformats.org/drawingml/2006/table">
            <a:tbl>
              <a:tblPr firstRow="1" bandRow="1">
                <a:tableStyleId>{5940675A-B579-460E-94D1-54222C63F5DA}</a:tableStyleId>
              </a:tblPr>
              <a:tblGrid>
                <a:gridCol w="2148840"/>
                <a:gridCol w="9080500"/>
              </a:tblGrid>
              <a:tr h="836295">
                <a:tc>
                  <a:txBody>
                    <a:bodyPr/>
                    <a:p>
                      <a:pPr>
                        <a:lnSpc>
                          <a:spcPct val="80000"/>
                        </a:lnSpc>
                        <a:buNone/>
                      </a:pPr>
                      <a:r>
                        <a:rPr lang="zh-CN" altLang="en-US" sz="2800">
                          <a:solidFill>
                            <a:schemeClr val="tx1"/>
                          </a:solidFill>
                          <a:uFillTx/>
                          <a:latin typeface="Times New Roman" panose="02020603050405020304" charset="0"/>
                          <a:cs typeface="Times New Roman" panose="02020603050405020304" charset="0"/>
                        </a:rPr>
                        <a:t>1) business e_ _ _ _ _</a:t>
                      </a:r>
                      <a:endParaRPr lang="zh-CN" altLang="en-US" sz="28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80000"/>
                        </a:lnSpc>
                        <a:buNone/>
                      </a:pPr>
                      <a:r>
                        <a:rPr lang="zh-CN" altLang="en-US" sz="2800">
                          <a:solidFill>
                            <a:schemeClr val="tx1"/>
                          </a:solidFill>
                          <a:uFillTx/>
                          <a:latin typeface="Times New Roman" panose="02020603050405020304" charset="0"/>
                          <a:cs typeface="Times New Roman" panose="02020603050405020304" charset="0"/>
                        </a:rPr>
                        <a:t>a. an important principle that should be followed when doing sth. in order to be successful</a:t>
                      </a:r>
                      <a:endParaRPr lang="zh-CN" altLang="en-US" sz="28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5760">
                <a:tc>
                  <a:txBody>
                    <a:bodyPr/>
                    <a:p>
                      <a:pPr>
                        <a:lnSpc>
                          <a:spcPct val="80000"/>
                        </a:lnSpc>
                        <a:buNone/>
                      </a:pPr>
                      <a:r>
                        <a:rPr lang="zh-CN" altLang="en-US" sz="2800">
                          <a:solidFill>
                            <a:schemeClr val="tx1"/>
                          </a:solidFill>
                          <a:uFillTx/>
                          <a:latin typeface="Times New Roman" panose="02020603050405020304" charset="0"/>
                          <a:cs typeface="Times New Roman" panose="02020603050405020304" charset="0"/>
                        </a:rPr>
                        <a:t>2) collective c_ _ _ _ _ _ </a:t>
                      </a:r>
                      <a:endParaRPr lang="zh-CN" altLang="en-US" sz="28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80000"/>
                        </a:lnSpc>
                        <a:buNone/>
                      </a:pPr>
                      <a:r>
                        <a:rPr lang="zh-CN" altLang="en-US" sz="2800">
                          <a:solidFill>
                            <a:schemeClr val="tx1"/>
                          </a:solidFill>
                          <a:uFillTx/>
                          <a:latin typeface="Times New Roman" panose="02020603050405020304" charset="0"/>
                          <a:cs typeface="Times New Roman" panose="02020603050405020304" charset="0"/>
                        </a:rPr>
                        <a:t>b. a sign or warning that alerts one to negative or dangerous </a:t>
                      </a:r>
                      <a:endParaRPr lang="zh-CN" altLang="en-US" sz="2800">
                        <a:solidFill>
                          <a:schemeClr val="tx1"/>
                        </a:solidFill>
                        <a:uFillTx/>
                        <a:latin typeface="Times New Roman" panose="02020603050405020304" charset="0"/>
                        <a:cs typeface="Times New Roman" panose="02020603050405020304" charset="0"/>
                      </a:endParaRPr>
                    </a:p>
                    <a:p>
                      <a:pPr>
                        <a:lnSpc>
                          <a:spcPct val="80000"/>
                        </a:lnSpc>
                        <a:buNone/>
                      </a:pPr>
                      <a:r>
                        <a:rPr lang="zh-CN" altLang="en-US" sz="2800">
                          <a:solidFill>
                            <a:schemeClr val="tx1"/>
                          </a:solidFill>
                          <a:uFillTx/>
                          <a:latin typeface="Times New Roman" panose="02020603050405020304" charset="0"/>
                          <a:cs typeface="Times New Roman" panose="02020603050405020304" charset="0"/>
                        </a:rPr>
                        <a:t>behavior or circumstances</a:t>
                      </a:r>
                      <a:endParaRPr lang="zh-CN" altLang="en-US" sz="28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88340">
                <a:tc>
                  <a:txBody>
                    <a:bodyPr/>
                    <a:p>
                      <a:pPr>
                        <a:lnSpc>
                          <a:spcPct val="80000"/>
                        </a:lnSpc>
                        <a:buNone/>
                      </a:pPr>
                      <a:r>
                        <a:rPr lang="zh-CN" altLang="en-US" sz="2800">
                          <a:solidFill>
                            <a:schemeClr val="tx1"/>
                          </a:solidFill>
                          <a:uFillTx/>
                          <a:latin typeface="Times New Roman" panose="02020603050405020304" charset="0"/>
                          <a:cs typeface="Times New Roman" panose="02020603050405020304" charset="0"/>
                        </a:rPr>
                        <a:t>3) g_ _ _ _ _ rule</a:t>
                      </a:r>
                      <a:endParaRPr lang="zh-CN" altLang="en-US" sz="28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80000"/>
                        </a:lnSpc>
                        <a:buNone/>
                      </a:pPr>
                      <a:r>
                        <a:rPr lang="zh-CN" altLang="en-US" sz="2800">
                          <a:solidFill>
                            <a:schemeClr val="tx1"/>
                          </a:solidFill>
                          <a:uFillTx/>
                          <a:latin typeface="Times New Roman" panose="02020603050405020304" charset="0"/>
                          <a:cs typeface="Times New Roman" panose="02020603050405020304" charset="0"/>
                        </a:rPr>
                        <a:t>c. rules, principles, and standards for deciding what is morally </a:t>
                      </a:r>
                      <a:endParaRPr lang="zh-CN" altLang="en-US" sz="2800">
                        <a:solidFill>
                          <a:schemeClr val="tx1"/>
                        </a:solidFill>
                        <a:uFillTx/>
                        <a:latin typeface="Times New Roman" panose="02020603050405020304" charset="0"/>
                        <a:cs typeface="Times New Roman" panose="02020603050405020304" charset="0"/>
                      </a:endParaRPr>
                    </a:p>
                    <a:p>
                      <a:pPr>
                        <a:lnSpc>
                          <a:spcPct val="80000"/>
                        </a:lnSpc>
                        <a:buNone/>
                      </a:pPr>
                      <a:r>
                        <a:rPr lang="zh-CN" altLang="en-US" sz="2800">
                          <a:solidFill>
                            <a:schemeClr val="tx1"/>
                          </a:solidFill>
                          <a:uFillTx/>
                          <a:latin typeface="Times New Roman" panose="02020603050405020304" charset="0"/>
                          <a:cs typeface="Times New Roman" panose="02020603050405020304" charset="0"/>
                        </a:rPr>
                        <a:t>right or wrong when doing business</a:t>
                      </a:r>
                      <a:endParaRPr lang="zh-CN" altLang="en-US" sz="28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27380">
                <a:tc>
                  <a:txBody>
                    <a:bodyPr/>
                    <a:p>
                      <a:pPr>
                        <a:lnSpc>
                          <a:spcPct val="80000"/>
                        </a:lnSpc>
                        <a:buNone/>
                      </a:pPr>
                      <a:r>
                        <a:rPr lang="zh-CN" altLang="en-US" sz="2800">
                          <a:solidFill>
                            <a:schemeClr val="tx1"/>
                          </a:solidFill>
                          <a:uFillTx/>
                          <a:latin typeface="Times New Roman" panose="02020603050405020304" charset="0"/>
                          <a:cs typeface="Times New Roman" panose="02020603050405020304" charset="0"/>
                        </a:rPr>
                        <a:t>4) ri_ _ _ _ effect</a:t>
                      </a:r>
                      <a:endParaRPr lang="zh-CN" altLang="en-US" sz="28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80000"/>
                        </a:lnSpc>
                        <a:buNone/>
                      </a:pPr>
                      <a:r>
                        <a:rPr lang="zh-CN" altLang="en-US" sz="2800">
                          <a:solidFill>
                            <a:schemeClr val="tx1"/>
                          </a:solidFill>
                          <a:uFillTx/>
                          <a:latin typeface="Times New Roman" panose="02020603050405020304" charset="0"/>
                          <a:cs typeface="Times New Roman" panose="02020603050405020304" charset="0"/>
                        </a:rPr>
                        <a:t>d. web-based communication tools that enable people to interact with each other by sharing and consuming information</a:t>
                      </a:r>
                      <a:endParaRPr lang="zh-CN" altLang="en-US" sz="28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60070">
                <a:tc>
                  <a:txBody>
                    <a:bodyPr/>
                    <a:p>
                      <a:pPr>
                        <a:lnSpc>
                          <a:spcPct val="80000"/>
                        </a:lnSpc>
                        <a:buNone/>
                      </a:pPr>
                      <a:r>
                        <a:rPr lang="zh-CN" altLang="en-US" sz="2800">
                          <a:solidFill>
                            <a:schemeClr val="tx1"/>
                          </a:solidFill>
                          <a:uFillTx/>
                          <a:latin typeface="Times New Roman" panose="02020603050405020304" charset="0"/>
                          <a:cs typeface="Times New Roman" panose="02020603050405020304" charset="0"/>
                        </a:rPr>
                        <a:t>5) wake-up c_ _ _</a:t>
                      </a:r>
                      <a:endParaRPr lang="zh-CN" altLang="en-US" sz="28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80000"/>
                        </a:lnSpc>
                        <a:buNone/>
                      </a:pPr>
                      <a:r>
                        <a:rPr lang="zh-CN" altLang="en-US" sz="2800">
                          <a:solidFill>
                            <a:schemeClr val="tx1"/>
                          </a:solidFill>
                          <a:uFillTx/>
                          <a:latin typeface="Times New Roman" panose="02020603050405020304" charset="0"/>
                          <a:cs typeface="Times New Roman" panose="02020603050405020304" charset="0"/>
                        </a:rPr>
                        <a:t>e. a situation in which one thing causes a series of other things to happen</a:t>
                      </a:r>
                      <a:endParaRPr lang="zh-CN" altLang="en-US" sz="28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5760">
                <a:tc>
                  <a:txBody>
                    <a:bodyPr/>
                    <a:p>
                      <a:pPr>
                        <a:lnSpc>
                          <a:spcPct val="80000"/>
                        </a:lnSpc>
                        <a:buNone/>
                      </a:pPr>
                      <a:r>
                        <a:rPr lang="zh-CN" altLang="en-US" sz="2800">
                          <a:solidFill>
                            <a:schemeClr val="tx1"/>
                          </a:solidFill>
                          <a:uFillTx/>
                          <a:latin typeface="Times New Roman" panose="02020603050405020304" charset="0"/>
                          <a:cs typeface="Times New Roman" panose="02020603050405020304" charset="0"/>
                        </a:rPr>
                        <a:t>6) social me_ _ _</a:t>
                      </a:r>
                      <a:endParaRPr lang="zh-CN" altLang="en-US" sz="28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80000"/>
                        </a:lnSpc>
                        <a:buNone/>
                      </a:pPr>
                      <a:r>
                        <a:rPr lang="zh-CN" altLang="en-US" sz="2800">
                          <a:solidFill>
                            <a:schemeClr val="tx1"/>
                          </a:solidFill>
                          <a:uFillTx/>
                          <a:latin typeface="Times New Roman" panose="02020603050405020304" charset="0"/>
                          <a:cs typeface="Times New Roman" panose="02020603050405020304" charset="0"/>
                        </a:rPr>
                        <a:t>f. a fundamental sociological concept that refers to the set of </a:t>
                      </a:r>
                      <a:endParaRPr lang="zh-CN" altLang="en-US" sz="2800">
                        <a:solidFill>
                          <a:schemeClr val="tx1"/>
                        </a:solidFill>
                        <a:uFillTx/>
                        <a:latin typeface="Times New Roman" panose="02020603050405020304" charset="0"/>
                        <a:cs typeface="Times New Roman" panose="02020603050405020304" charset="0"/>
                      </a:endParaRPr>
                    </a:p>
                    <a:p>
                      <a:pPr>
                        <a:lnSpc>
                          <a:spcPct val="80000"/>
                        </a:lnSpc>
                        <a:buNone/>
                      </a:pPr>
                      <a:r>
                        <a:rPr lang="zh-CN" altLang="en-US" sz="2800">
                          <a:solidFill>
                            <a:schemeClr val="tx1"/>
                          </a:solidFill>
                          <a:uFillTx/>
                          <a:latin typeface="Times New Roman" panose="02020603050405020304" charset="0"/>
                          <a:cs typeface="Times New Roman" panose="02020603050405020304" charset="0"/>
                        </a:rPr>
                        <a:t>shared beliefs, ideas, attitudes, and knowledge that are common to a social group or society</a:t>
                      </a:r>
                      <a:endParaRPr lang="zh-CN" altLang="en-US" sz="28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 name="Rectangle 85"/>
          <p:cNvSpPr/>
          <p:nvPr/>
        </p:nvSpPr>
        <p:spPr>
          <a:xfrm>
            <a:off x="1162685" y="1065848"/>
            <a:ext cx="159956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thics</a:t>
            </a:r>
            <a:endParaRPr lang="en-US" altLang="zh-CN" sz="2800" dirty="0">
              <a:solidFill>
                <a:srgbClr val="C00000"/>
              </a:solidFill>
              <a:latin typeface="Times New Roman" panose="02020603050405020304" charset="0"/>
              <a:cs typeface="Times New Roman" panose="02020603050405020304" charset="0"/>
            </a:endParaRPr>
          </a:p>
        </p:txBody>
      </p:sp>
      <p:sp>
        <p:nvSpPr>
          <p:cNvPr id="14" name="Rectangle 85"/>
          <p:cNvSpPr/>
          <p:nvPr/>
        </p:nvSpPr>
        <p:spPr>
          <a:xfrm>
            <a:off x="266700" y="765175"/>
            <a:ext cx="50165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c</a:t>
            </a:r>
            <a:endParaRPr lang="en-US" altLang="zh-CN" sz="2800" dirty="0">
              <a:solidFill>
                <a:srgbClr val="C00000"/>
              </a:solidFill>
              <a:latin typeface="Times New Roman" panose="02020603050405020304" charset="0"/>
              <a:cs typeface="Times New Roman" panose="02020603050405020304" charset="0"/>
            </a:endParaRPr>
          </a:p>
        </p:txBody>
      </p:sp>
      <p:sp>
        <p:nvSpPr>
          <p:cNvPr id="15" name="Rectangle 85"/>
          <p:cNvSpPr/>
          <p:nvPr/>
        </p:nvSpPr>
        <p:spPr>
          <a:xfrm>
            <a:off x="1162685" y="1886268"/>
            <a:ext cx="163322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onscience</a:t>
            </a:r>
            <a:endParaRPr lang="en-US" altLang="zh-CN" sz="2800" dirty="0">
              <a:solidFill>
                <a:srgbClr val="C00000"/>
              </a:solidFill>
              <a:latin typeface="Times New Roman" panose="02020603050405020304" charset="0"/>
              <a:cs typeface="Times New Roman" panose="02020603050405020304" charset="0"/>
            </a:endParaRPr>
          </a:p>
        </p:txBody>
      </p:sp>
      <p:sp>
        <p:nvSpPr>
          <p:cNvPr id="17" name="Rectangle 85"/>
          <p:cNvSpPr/>
          <p:nvPr/>
        </p:nvSpPr>
        <p:spPr>
          <a:xfrm>
            <a:off x="266700" y="1516380"/>
            <a:ext cx="51562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f</a:t>
            </a:r>
            <a:endParaRPr lang="en-US" altLang="zh-CN" sz="2800" dirty="0">
              <a:solidFill>
                <a:srgbClr val="C00000"/>
              </a:solidFill>
              <a:latin typeface="Times New Roman" panose="02020603050405020304" charset="0"/>
              <a:cs typeface="Times New Roman" panose="02020603050405020304" charset="0"/>
            </a:endParaRPr>
          </a:p>
        </p:txBody>
      </p:sp>
      <p:sp>
        <p:nvSpPr>
          <p:cNvPr id="18" name="Rectangle 85"/>
          <p:cNvSpPr/>
          <p:nvPr/>
        </p:nvSpPr>
        <p:spPr>
          <a:xfrm>
            <a:off x="1346835" y="2276793"/>
            <a:ext cx="179514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olden</a:t>
            </a:r>
            <a:endParaRPr lang="en-US" altLang="zh-CN" sz="2800" dirty="0">
              <a:solidFill>
                <a:srgbClr val="C00000"/>
              </a:solidFill>
              <a:latin typeface="Times New Roman" panose="02020603050405020304" charset="0"/>
              <a:cs typeface="Times New Roman" panose="02020603050405020304" charset="0"/>
            </a:endParaRPr>
          </a:p>
        </p:txBody>
      </p:sp>
      <p:sp>
        <p:nvSpPr>
          <p:cNvPr id="19" name="Rectangle 85"/>
          <p:cNvSpPr/>
          <p:nvPr/>
        </p:nvSpPr>
        <p:spPr>
          <a:xfrm>
            <a:off x="266700" y="2267585"/>
            <a:ext cx="57975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a</a:t>
            </a:r>
            <a:endParaRPr lang="en-US" altLang="zh-CN" sz="2800" dirty="0">
              <a:solidFill>
                <a:srgbClr val="C00000"/>
              </a:solidFill>
              <a:latin typeface="Times New Roman" panose="02020603050405020304" charset="0"/>
              <a:cs typeface="Times New Roman" panose="02020603050405020304" charset="0"/>
            </a:endParaRPr>
          </a:p>
        </p:txBody>
      </p:sp>
      <p:sp>
        <p:nvSpPr>
          <p:cNvPr id="20" name="Rectangle 85"/>
          <p:cNvSpPr/>
          <p:nvPr/>
        </p:nvSpPr>
        <p:spPr>
          <a:xfrm>
            <a:off x="1419225" y="2996883"/>
            <a:ext cx="142875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pple</a:t>
            </a:r>
            <a:endParaRPr lang="en-US" altLang="zh-CN" sz="2800" dirty="0">
              <a:solidFill>
                <a:srgbClr val="C00000"/>
              </a:solidFill>
              <a:latin typeface="Times New Roman" panose="02020603050405020304" charset="0"/>
              <a:cs typeface="Times New Roman" panose="02020603050405020304" charset="0"/>
            </a:endParaRPr>
          </a:p>
        </p:txBody>
      </p:sp>
      <p:sp>
        <p:nvSpPr>
          <p:cNvPr id="2" name="圆角矩形 1">
            <a:hlinkClick r:id="rId2"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
        <p:nvSpPr>
          <p:cNvPr id="5" name="Rectangle 85"/>
          <p:cNvSpPr/>
          <p:nvPr/>
        </p:nvSpPr>
        <p:spPr>
          <a:xfrm>
            <a:off x="278765" y="3018790"/>
            <a:ext cx="47752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e</a:t>
            </a:r>
            <a:endParaRPr lang="en-US" altLang="zh-CN" sz="2800" dirty="0">
              <a:solidFill>
                <a:srgbClr val="C00000"/>
              </a:solidFill>
              <a:latin typeface="Times New Roman" panose="02020603050405020304" charset="0"/>
              <a:cs typeface="Times New Roman" panose="02020603050405020304" charset="0"/>
            </a:endParaRPr>
          </a:p>
        </p:txBody>
      </p:sp>
      <p:sp>
        <p:nvSpPr>
          <p:cNvPr id="6" name="Rectangle 85"/>
          <p:cNvSpPr/>
          <p:nvPr/>
        </p:nvSpPr>
        <p:spPr>
          <a:xfrm>
            <a:off x="915035" y="4498658"/>
            <a:ext cx="142875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all</a:t>
            </a:r>
            <a:endParaRPr lang="en-US" altLang="zh-CN" sz="2800" dirty="0">
              <a:solidFill>
                <a:srgbClr val="C00000"/>
              </a:solidFill>
              <a:latin typeface="Times New Roman" panose="02020603050405020304" charset="0"/>
              <a:cs typeface="Times New Roman" panose="02020603050405020304" charset="0"/>
            </a:endParaRPr>
          </a:p>
        </p:txBody>
      </p:sp>
      <p:sp>
        <p:nvSpPr>
          <p:cNvPr id="7" name="Rectangle 85"/>
          <p:cNvSpPr/>
          <p:nvPr/>
        </p:nvSpPr>
        <p:spPr>
          <a:xfrm>
            <a:off x="295275" y="4221480"/>
            <a:ext cx="40322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b</a:t>
            </a:r>
            <a:endParaRPr lang="en-US" altLang="zh-CN" sz="2800" dirty="0">
              <a:solidFill>
                <a:srgbClr val="C00000"/>
              </a:solidFill>
              <a:latin typeface="Times New Roman" panose="02020603050405020304" charset="0"/>
              <a:cs typeface="Times New Roman" panose="02020603050405020304" charset="0"/>
            </a:endParaRPr>
          </a:p>
        </p:txBody>
      </p:sp>
      <p:sp>
        <p:nvSpPr>
          <p:cNvPr id="8" name="Rectangle 85"/>
          <p:cNvSpPr/>
          <p:nvPr/>
        </p:nvSpPr>
        <p:spPr>
          <a:xfrm>
            <a:off x="698500" y="5228908"/>
            <a:ext cx="142875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dia</a:t>
            </a:r>
            <a:endParaRPr lang="en-US" altLang="zh-CN" sz="2800" dirty="0">
              <a:solidFill>
                <a:srgbClr val="C00000"/>
              </a:solidFill>
              <a:latin typeface="Times New Roman" panose="02020603050405020304" charset="0"/>
              <a:cs typeface="Times New Roman" panose="02020603050405020304" charset="0"/>
            </a:endParaRPr>
          </a:p>
        </p:txBody>
      </p:sp>
      <p:sp>
        <p:nvSpPr>
          <p:cNvPr id="9" name="Rectangle 85"/>
          <p:cNvSpPr/>
          <p:nvPr/>
        </p:nvSpPr>
        <p:spPr>
          <a:xfrm>
            <a:off x="314960" y="5013325"/>
            <a:ext cx="53149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d</a:t>
            </a:r>
            <a:endParaRPr lang="en-US" altLang="zh-CN"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4" grpId="0"/>
      <p:bldP spid="14" grpId="1"/>
      <p:bldP spid="15" grpId="0"/>
      <p:bldP spid="15" grpId="1"/>
      <p:bldP spid="17" grpId="0"/>
      <p:bldP spid="17" grpId="1"/>
      <p:bldP spid="18" grpId="0"/>
      <p:bldP spid="18" grpId="1"/>
      <p:bldP spid="19" grpId="0"/>
      <p:bldP spid="19" grpId="1"/>
      <p:bldP spid="20" grpId="0"/>
      <p:bldP spid="20" grpId="1"/>
      <p:bldP spid="5" grpId="0"/>
      <p:bldP spid="5" grpId="1"/>
      <p:bldP spid="6" grpId="0"/>
      <p:bldP spid="6" grpId="1"/>
      <p:bldP spid="7" grpId="0"/>
      <p:bldP spid="7" grpId="1"/>
      <p:bldP spid="8" grpId="0"/>
      <p:bldP spid="8" grpId="1"/>
      <p:bldP spid="9" grpId="0"/>
      <p:bldP spid="9"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426720" y="2708910"/>
            <a:ext cx="11344910" cy="3107690"/>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100000"/>
              </a:lnSpc>
            </a:pPr>
            <a:r>
              <a:rPr lang="en-US" altLang="zh-CN" sz="2800" dirty="0">
                <a:latin typeface="Times New Roman" panose="02020603050405020304" charset="0"/>
              </a:rPr>
              <a:t>1) Learn from mistakes, be resilient and _________________ ahead.</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2) Lawyers said the decision could set a _________________ for a broad application of the antimonopoly law.</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3) It only takes a few days for you to ________________ the ideas in this list.</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4) There are a _____________ number of consumers choosing to shop online.</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5) Don’t _________________ your employer to a prospective employer when you go on a job interview.</a:t>
            </a:r>
            <a:endParaRPr lang="en-US" altLang="zh-CN" sz="2800" dirty="0">
              <a:latin typeface="Times New Roman" panose="02020603050405020304" charset="0"/>
            </a:endParaRPr>
          </a:p>
        </p:txBody>
      </p:sp>
      <p:sp>
        <p:nvSpPr>
          <p:cNvPr id="8" name="文本框 7"/>
          <p:cNvSpPr txBox="1"/>
          <p:nvPr/>
        </p:nvSpPr>
        <p:spPr>
          <a:xfrm>
            <a:off x="200869" y="620183"/>
            <a:ext cx="11369040" cy="878840"/>
          </a:xfrm>
          <a:prstGeom prst="rect">
            <a:avLst/>
          </a:prstGeom>
          <a:noFill/>
        </p:spPr>
        <p:txBody>
          <a:bodyPr wrap="square" rtlCol="0" anchor="t">
            <a:spAutoFit/>
          </a:bodyPr>
          <a:p>
            <a:pPr marL="323850" indent="-323850" algn="just" eaLnBrk="1" latinLnBrk="0" hangingPunct="1">
              <a:lnSpc>
                <a:spcPct val="8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2. Fill in the blanks with the given words and expressions in the box below. Change the form where necessary.</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6" name="Rectangle 85"/>
          <p:cNvSpPr/>
          <p:nvPr/>
        </p:nvSpPr>
        <p:spPr>
          <a:xfrm>
            <a:off x="6746875" y="3159125"/>
            <a:ext cx="22212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precedent</a:t>
            </a:r>
            <a:endParaRPr lang="en-US" altLang="zh-CN" sz="2800" dirty="0">
              <a:solidFill>
                <a:srgbClr val="C00000"/>
              </a:solidFill>
              <a:latin typeface="Times New Roman" panose="02020603050405020304" charset="0"/>
              <a:cs typeface="Times New Roman" panose="02020603050405020304" charset="0"/>
            </a:endParaRPr>
          </a:p>
        </p:txBody>
      </p:sp>
      <p:sp>
        <p:nvSpPr>
          <p:cNvPr id="3" name="文本框 2"/>
          <p:cNvSpPr txBox="1"/>
          <p:nvPr/>
        </p:nvSpPr>
        <p:spPr>
          <a:xfrm>
            <a:off x="410210" y="1499235"/>
            <a:ext cx="10929620" cy="953135"/>
          </a:xfrm>
          <a:prstGeom prst="rect">
            <a:avLst/>
          </a:prstGeom>
          <a:solidFill>
            <a:srgbClr val="FFCDCD"/>
          </a:solidFill>
          <a:ln>
            <a:solidFill>
              <a:schemeClr val="accent6">
                <a:lumMod val="20000"/>
                <a:lumOff val="80000"/>
              </a:schemeClr>
            </a:solidFill>
          </a:ln>
        </p:spPr>
        <p:txBody>
          <a:bodyPr wrap="square" rtlCol="0">
            <a:spAutoFit/>
          </a:bodyPr>
          <a:p>
            <a:r>
              <a:rPr sz="2800">
                <a:latin typeface="Times New Roman" panose="02020603050405020304" charset="0"/>
                <a:cs typeface="Times New Roman" panose="02020603050405020304" charset="0"/>
              </a:rPr>
              <a:t>amass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tangible</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 owe to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set forth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badmouth</a:t>
            </a:r>
            <a:endParaRPr sz="2800">
              <a:latin typeface="Times New Roman" panose="02020603050405020304" charset="0"/>
              <a:cs typeface="Times New Roman" panose="02020603050405020304" charset="0"/>
            </a:endParaRPr>
          </a:p>
          <a:p>
            <a:r>
              <a:rPr sz="2800">
                <a:latin typeface="Times New Roman" panose="02020603050405020304" charset="0"/>
                <a:cs typeface="Times New Roman" panose="02020603050405020304" charset="0"/>
              </a:rPr>
              <a:t>implement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forge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regulatory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precedent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mounting</a:t>
            </a:r>
            <a:endParaRPr sz="2800">
              <a:latin typeface="Times New Roman" panose="02020603050405020304" charset="0"/>
              <a:cs typeface="Times New Roman" panose="02020603050405020304" charset="0"/>
            </a:endParaRPr>
          </a:p>
        </p:txBody>
      </p:sp>
      <p:sp>
        <p:nvSpPr>
          <p:cNvPr id="4" name="Rectangle 85"/>
          <p:cNvSpPr/>
          <p:nvPr/>
        </p:nvSpPr>
        <p:spPr>
          <a:xfrm>
            <a:off x="6530975" y="2637155"/>
            <a:ext cx="22212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forge</a:t>
            </a:r>
            <a:endParaRPr lang="en-US" altLang="zh-CN" sz="2800" dirty="0">
              <a:solidFill>
                <a:srgbClr val="C00000"/>
              </a:solidFill>
              <a:latin typeface="Times New Roman" panose="02020603050405020304" charset="0"/>
              <a:cs typeface="Times New Roman" panose="02020603050405020304" charset="0"/>
            </a:endParaRPr>
          </a:p>
        </p:txBody>
      </p:sp>
      <p:sp>
        <p:nvSpPr>
          <p:cNvPr id="5" name="Rectangle 85"/>
          <p:cNvSpPr/>
          <p:nvPr/>
        </p:nvSpPr>
        <p:spPr>
          <a:xfrm>
            <a:off x="5810885" y="3933190"/>
            <a:ext cx="22212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implement</a:t>
            </a:r>
            <a:endParaRPr lang="en-US" altLang="zh-CN" sz="2800" dirty="0">
              <a:solidFill>
                <a:srgbClr val="C00000"/>
              </a:solidFill>
              <a:latin typeface="Times New Roman" panose="02020603050405020304" charset="0"/>
              <a:cs typeface="Times New Roman" panose="02020603050405020304" charset="0"/>
            </a:endParaRPr>
          </a:p>
        </p:txBody>
      </p:sp>
      <p:sp>
        <p:nvSpPr>
          <p:cNvPr id="7" name="Rectangle 85"/>
          <p:cNvSpPr/>
          <p:nvPr/>
        </p:nvSpPr>
        <p:spPr>
          <a:xfrm>
            <a:off x="2642235" y="4365625"/>
            <a:ext cx="250952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mounting	</a:t>
            </a:r>
            <a:endParaRPr lang="en-US" altLang="zh-CN" sz="2800" dirty="0">
              <a:solidFill>
                <a:srgbClr val="C00000"/>
              </a:solidFill>
              <a:latin typeface="Times New Roman" panose="02020603050405020304" charset="0"/>
              <a:cs typeface="Times New Roman" panose="02020603050405020304" charset="0"/>
            </a:endParaRPr>
          </a:p>
        </p:txBody>
      </p:sp>
      <p:sp>
        <p:nvSpPr>
          <p:cNvPr id="12" name="圆角矩形 1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
        <p:nvSpPr>
          <p:cNvPr id="2" name="Rectangle 85"/>
          <p:cNvSpPr/>
          <p:nvPr/>
        </p:nvSpPr>
        <p:spPr>
          <a:xfrm>
            <a:off x="1850390" y="4797425"/>
            <a:ext cx="250952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badmouth </a:t>
            </a:r>
            <a:endParaRPr lang="en-US" altLang="zh-CN"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P spid="4" grpId="1"/>
      <p:bldP spid="5" grpId="0"/>
      <p:bldP spid="5" grpId="1"/>
      <p:bldP spid="7" grpId="0"/>
      <p:bldP spid="7" grpId="1"/>
      <p:bldP spid="2" grpId="0"/>
      <p:bldP spid="2"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338455" y="1628775"/>
            <a:ext cx="11398250" cy="4399915"/>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100000"/>
              </a:lnSpc>
            </a:pPr>
            <a:r>
              <a:rPr lang="en-US" altLang="zh-CN" sz="2800" dirty="0">
                <a:latin typeface="Times New Roman" panose="02020603050405020304" charset="0"/>
              </a:rPr>
              <a:t>6) The more happily we live, the more we realize how much we ___________ the Party.</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7) The government should take appropriate _________________ measures according to people’s conditions.</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8) If everyone learns to _________________ facts and reason things out in social life, many of the contradictions are easy to resolve.</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9) The new services will help the company _________________ even more data on its users’ tastes.</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10) He believes that happiness can be obtained through _________________ goods such as consumer products.</a:t>
            </a:r>
            <a:endParaRPr lang="en-US" altLang="zh-CN" sz="2800" dirty="0">
              <a:latin typeface="Times New Roman" panose="02020603050405020304" charset="0"/>
            </a:endParaRPr>
          </a:p>
        </p:txBody>
      </p:sp>
      <p:sp>
        <p:nvSpPr>
          <p:cNvPr id="6" name="Rectangle 85"/>
          <p:cNvSpPr/>
          <p:nvPr/>
        </p:nvSpPr>
        <p:spPr>
          <a:xfrm>
            <a:off x="7106920" y="2420303"/>
            <a:ext cx="30467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 regulatory</a:t>
            </a:r>
            <a:endParaRPr lang="en-US" altLang="zh-CN" sz="2800" dirty="0">
              <a:solidFill>
                <a:srgbClr val="C00000"/>
              </a:solidFill>
              <a:latin typeface="Times New Roman" panose="02020603050405020304" charset="0"/>
              <a:cs typeface="Times New Roman" panose="02020603050405020304" charset="0"/>
            </a:endParaRPr>
          </a:p>
        </p:txBody>
      </p:sp>
      <p:sp>
        <p:nvSpPr>
          <p:cNvPr id="4" name="Rectangle 85"/>
          <p:cNvSpPr/>
          <p:nvPr/>
        </p:nvSpPr>
        <p:spPr>
          <a:xfrm>
            <a:off x="9627235" y="1628775"/>
            <a:ext cx="169672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 owe to</a:t>
            </a:r>
            <a:endParaRPr lang="en-US" altLang="zh-CN" sz="2800" dirty="0">
              <a:solidFill>
                <a:srgbClr val="C00000"/>
              </a:solidFill>
              <a:latin typeface="Times New Roman" panose="02020603050405020304" charset="0"/>
              <a:cs typeface="Times New Roman" panose="02020603050405020304" charset="0"/>
            </a:endParaRPr>
          </a:p>
        </p:txBody>
      </p:sp>
      <p:sp>
        <p:nvSpPr>
          <p:cNvPr id="5" name="Rectangle 85"/>
          <p:cNvSpPr/>
          <p:nvPr/>
        </p:nvSpPr>
        <p:spPr>
          <a:xfrm>
            <a:off x="4010660" y="3285490"/>
            <a:ext cx="22212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set forth</a:t>
            </a:r>
            <a:endParaRPr lang="en-US" altLang="zh-CN" sz="2800" dirty="0">
              <a:solidFill>
                <a:srgbClr val="C00000"/>
              </a:solidFill>
              <a:latin typeface="Times New Roman" panose="02020603050405020304" charset="0"/>
              <a:cs typeface="Times New Roman" panose="02020603050405020304" charset="0"/>
            </a:endParaRPr>
          </a:p>
        </p:txBody>
      </p:sp>
      <p:sp>
        <p:nvSpPr>
          <p:cNvPr id="12" name="圆角矩形 1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
        <p:nvSpPr>
          <p:cNvPr id="7" name="Rectangle 85"/>
          <p:cNvSpPr/>
          <p:nvPr>
            <p:custDataLst>
              <p:tags r:id="rId2"/>
            </p:custDataLst>
          </p:nvPr>
        </p:nvSpPr>
        <p:spPr>
          <a:xfrm>
            <a:off x="6891020" y="4221163"/>
            <a:ext cx="300736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amass	</a:t>
            </a:r>
            <a:endParaRPr lang="en-US" altLang="zh-CN" sz="2800" dirty="0">
              <a:solidFill>
                <a:srgbClr val="C00000"/>
              </a:solidFill>
              <a:latin typeface="Times New Roman" panose="02020603050405020304" charset="0"/>
              <a:cs typeface="Times New Roman" panose="02020603050405020304" charset="0"/>
            </a:endParaRPr>
          </a:p>
        </p:txBody>
      </p:sp>
      <p:sp>
        <p:nvSpPr>
          <p:cNvPr id="8" name="Rectangle 85"/>
          <p:cNvSpPr/>
          <p:nvPr>
            <p:custDataLst>
              <p:tags r:id="rId3"/>
            </p:custDataLst>
          </p:nvPr>
        </p:nvSpPr>
        <p:spPr>
          <a:xfrm>
            <a:off x="8618855" y="5013008"/>
            <a:ext cx="300736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tangible</a:t>
            </a:r>
            <a:endParaRPr lang="en-US" altLang="zh-CN"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338455" y="548640"/>
            <a:ext cx="10929620" cy="953135"/>
          </a:xfrm>
          <a:prstGeom prst="rect">
            <a:avLst/>
          </a:prstGeom>
          <a:solidFill>
            <a:srgbClr val="FFCDCD"/>
          </a:solidFill>
          <a:ln>
            <a:solidFill>
              <a:schemeClr val="accent6">
                <a:lumMod val="20000"/>
                <a:lumOff val="80000"/>
              </a:schemeClr>
            </a:solidFill>
          </a:ln>
        </p:spPr>
        <p:txBody>
          <a:bodyPr wrap="square" rtlCol="0">
            <a:spAutoFit/>
          </a:bodyPr>
          <a:p>
            <a:r>
              <a:rPr sz="2800">
                <a:latin typeface="Times New Roman" panose="02020603050405020304" charset="0"/>
                <a:cs typeface="Times New Roman" panose="02020603050405020304" charset="0"/>
              </a:rPr>
              <a:t>amass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tangible</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 owe to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set forth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badmouth</a:t>
            </a:r>
            <a:endParaRPr sz="2800">
              <a:latin typeface="Times New Roman" panose="02020603050405020304" charset="0"/>
              <a:cs typeface="Times New Roman" panose="02020603050405020304" charset="0"/>
            </a:endParaRPr>
          </a:p>
          <a:p>
            <a:r>
              <a:rPr sz="2800">
                <a:latin typeface="Times New Roman" panose="02020603050405020304" charset="0"/>
                <a:cs typeface="Times New Roman" panose="02020603050405020304" charset="0"/>
              </a:rPr>
              <a:t>implement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forge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regulatory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precedent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mounting</a:t>
            </a:r>
            <a:endParaRPr sz="28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P spid="4" grpId="1"/>
      <p:bldP spid="5" grpId="0"/>
      <p:bldP spid="5" grpId="1"/>
      <p:bldP spid="7" grpId="0"/>
      <p:bldP spid="7" grpId="1"/>
      <p:bldP spid="8" grpId="0"/>
      <p:bldP spid="8"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81965" y="621030"/>
            <a:ext cx="2406650" cy="537210"/>
          </a:xfrm>
          <a:prstGeom prst="round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ctr" eaLnBrk="1" fontAlgn="auto" latinLnBrk="0" hangingPunct="1"/>
            <a:r>
              <a:rPr lang="zh-CN" altLang="en-US" sz="3200" b="1">
                <a:solidFill>
                  <a:schemeClr val="bg1">
                    <a:lumMod val="95000"/>
                  </a:schemeClr>
                </a:solidFill>
                <a:latin typeface="Times New Roman" panose="02020603050405020304" charset="0"/>
                <a:cs typeface="Times New Roman" panose="02020603050405020304" charset="0"/>
              </a:rPr>
              <a:t>Translation</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8" name="文本框 7"/>
          <p:cNvSpPr txBox="1"/>
          <p:nvPr/>
        </p:nvSpPr>
        <p:spPr>
          <a:xfrm>
            <a:off x="626110" y="1196975"/>
            <a:ext cx="10102850" cy="583565"/>
          </a:xfrm>
          <a:prstGeom prst="rect">
            <a:avLst/>
          </a:prstGeom>
          <a:noFill/>
        </p:spPr>
        <p:txBody>
          <a:bodyPr wrap="square" rtlCol="0" anchor="t">
            <a:spAutoFit/>
          </a:bodyPr>
          <a:p>
            <a:pPr marL="323850" indent="-323850" algn="just" eaLnBrk="1" latinLnBrk="0" hangingPunct="1">
              <a:lnSpc>
                <a:spcPct val="10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Translate the following passage into English.</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16392" name="矩形 10245"/>
          <p:cNvSpPr/>
          <p:nvPr/>
        </p:nvSpPr>
        <p:spPr>
          <a:xfrm>
            <a:off x="481965" y="1845310"/>
            <a:ext cx="11049000" cy="3964305"/>
          </a:xfrm>
          <a:prstGeom prst="rect">
            <a:avLst/>
          </a:prstGeom>
          <a:solidFill>
            <a:schemeClr val="accent6">
              <a:lumMod val="20000"/>
              <a:lumOff val="80000"/>
            </a:schemeClr>
          </a:solidFill>
          <a:ln w="76200">
            <a:noFill/>
          </a:ln>
        </p:spPr>
        <p:txBody>
          <a:bodyPr wrap="square" anchor="t" anchorCtr="0">
            <a:spAutoFit/>
          </a:bodyPr>
          <a:p>
            <a:pPr algn="just" eaLnBrk="1" latinLnBrk="0" hangingPunct="1">
              <a:lnSpc>
                <a:spcPct val="90000"/>
              </a:lnSpc>
            </a:pPr>
            <a:r>
              <a:rPr lang="en-US" altLang="zh-CN" sz="2800" dirty="0">
                <a:latin typeface="Times New Roman" panose="02020603050405020304" charset="0"/>
              </a:rPr>
              <a:t>     企业家要真正得到社会的认可，要真正符合时代要求，就必须做到对用户有感情、对产业有带动、对社会有回报。一是用心服务大众，与用户交朋友。人民对美好生活的向往、用户对高品质产品的需求，正是企业走高质量发展道路的动力与方向。二是促进产业发展，带动行业进步。“一个人可能走得快，但一群人才能走得远。”大企业要以开放共赢的胸怀带动行业共同进步，形成大、中、小企业融通发展，以及协同创新的产业格局。三是积极回报社会，传递社会温暖。在疫情当中、在灾害面前，许许多多的企业家积极捐款捐物，通过各种努力作出贡献。企业家不仅要慷慨解囊，还要积极传递社会正能量，助力绿色、低碳、可持续发展，推动形成健康向上的社会风尚。</a:t>
            </a:r>
            <a:endParaRPr lang="en-US" altLang="zh-CN" sz="2800" dirty="0">
              <a:latin typeface="Times New Roman" panose="02020603050405020304" charset="0"/>
            </a:endParaRPr>
          </a:p>
        </p:txBody>
      </p:sp>
      <p:sp>
        <p:nvSpPr>
          <p:cNvPr id="3" name="圆角矩形 2">
            <a:hlinkClick r:id="rId1" action="ppaction://hlinksldjump"/>
          </p:cNvPr>
          <p:cNvSpPr/>
          <p:nvPr/>
        </p:nvSpPr>
        <p:spPr>
          <a:xfrm>
            <a:off x="4298950" y="5877560"/>
            <a:ext cx="2607945" cy="65214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ctr" eaLnBrk="1" fontAlgn="auto" latinLnBrk="0" hangingPunct="1"/>
            <a:r>
              <a:rPr lang="zh-CN" altLang="en-US" sz="3200" b="1">
                <a:solidFill>
                  <a:schemeClr val="bg1"/>
                </a:solidFill>
                <a:latin typeface="Times New Roman" panose="02020603050405020304" charset="0"/>
                <a:cs typeface="Times New Roman" panose="02020603050405020304" charset="0"/>
              </a:rPr>
              <a:t>Translation</a:t>
            </a:r>
            <a:endParaRPr lang="zh-CN" altLang="en-US" sz="3200" b="1">
              <a:solidFill>
                <a:schemeClr val="bg1"/>
              </a:solidFill>
              <a:latin typeface="Times New Roman" panose="02020603050405020304" charset="0"/>
              <a:cs typeface="Times New Roman" panose="02020603050405020304" charset="0"/>
            </a:endParaRPr>
          </a:p>
        </p:txBody>
      </p:sp>
      <p:sp>
        <p:nvSpPr>
          <p:cNvPr id="4" name="圆角矩形 3">
            <a:hlinkClick r:id="rId2"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矩形 34"/>
          <p:cNvSpPr/>
          <p:nvPr/>
        </p:nvSpPr>
        <p:spPr>
          <a:xfrm>
            <a:off x="338455" y="908685"/>
            <a:ext cx="11596370" cy="563118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indent="457200" algn="just" eaLnBrk="1" fontAlgn="auto" latinLnBrk="0" hangingPunct="1">
              <a:lnSpc>
                <a:spcPts val="2700"/>
              </a:lnSpc>
            </a:pPr>
            <a:r>
              <a:rPr lang="zh-CN" altLang="en-US" sz="2800" dirty="0">
                <a:solidFill>
                  <a:srgbClr val="C00000"/>
                </a:solidFill>
                <a:latin typeface="Times New Roman" panose="02020603050405020304" charset="0"/>
                <a:cs typeface="Times New Roman" panose="02020603050405020304" charset="0"/>
                <a:sym typeface="+mn-ea"/>
              </a:rPr>
              <a:t>To get widely acknowledged and echo the call of times, entrepreneurs should be user-friendly, advance the industries and repay society. Firstly, enterprises need to befriend customers and serve the public wholeheartedly, as people’s aspirations for a better life and their demand for quality products are the impetus for high-quality development. Secondly, enterprises need to promote industrial development. As a saying goes, “If you want to go fast, go alone. If you want to go far, go together”. Large enterprises, embracing openness and cooperation for mutual benefit, are the promoters for industrial progress and an industrial pattern featuring integrated innovation-driven development of large, medium-sized and small enterprises. Furthermore, enterprises ought to requite society with warmth. Numerous entrepreneurs, endeavoring to give a helping hand, have contributed clothing and money to actively combat disasters and the COVID-19 pandemic. Entrepreneurs should not only give generously, but also actively pass on the positive energy of society, promote green, low-carbon and sustainable development, and promote the formation of a healthy and progressive social fashion.</a:t>
            </a:r>
            <a:endParaRPr lang="zh-CN" altLang="en-US" sz="2800" dirty="0">
              <a:solidFill>
                <a:srgbClr val="C00000"/>
              </a:solidFill>
              <a:latin typeface="Times New Roman" panose="02020603050405020304" charset="0"/>
              <a:cs typeface="Times New Roman" panose="02020603050405020304" charset="0"/>
              <a:sym typeface="+mn-ea"/>
            </a:endParaRPr>
          </a:p>
        </p:txBody>
      </p:sp>
      <p:sp>
        <p:nvSpPr>
          <p:cNvPr id="5" name="文本框 4"/>
          <p:cNvSpPr txBox="1"/>
          <p:nvPr/>
        </p:nvSpPr>
        <p:spPr>
          <a:xfrm>
            <a:off x="266065" y="332740"/>
            <a:ext cx="2174240" cy="521970"/>
          </a:xfrm>
          <a:prstGeom prst="rect">
            <a:avLst/>
          </a:prstGeom>
          <a:solidFill>
            <a:srgbClr val="C00000"/>
          </a:solidFill>
        </p:spPr>
        <p:txBody>
          <a:bodyPr wrap="square" rtlCol="0">
            <a:spAutoFit/>
          </a:bodyPr>
          <a:lstStyle/>
          <a:p>
            <a:pPr marL="0" algn="ctr" eaLnBrk="1" fontAlgn="auto" latinLnBrk="0" hangingPunct="1"/>
            <a:r>
              <a:rPr lang="zh-CN" altLang="en-US" sz="2800" b="1">
                <a:solidFill>
                  <a:schemeClr val="bg1"/>
                </a:solidFill>
                <a:latin typeface="Times New Roman" panose="02020603050405020304" charset="0"/>
                <a:cs typeface="Times New Roman" panose="02020603050405020304" charset="0"/>
                <a:sym typeface="+mn-ea"/>
              </a:rPr>
              <a:t>Translation</a:t>
            </a:r>
            <a:endParaRPr lang="zh-CN" altLang="en-US" sz="2800" b="1" dirty="0">
              <a:solidFill>
                <a:schemeClr val="bg1"/>
              </a:solidFill>
              <a:latin typeface="Times New Roman" panose="02020603050405020304" charset="0"/>
              <a:cs typeface="Times New Roman" panose="02020603050405020304" charset="0"/>
              <a:sym typeface="+mn-ea"/>
            </a:endParaRPr>
          </a:p>
        </p:txBody>
      </p:sp>
      <p:sp>
        <p:nvSpPr>
          <p:cNvPr id="4" name="圆角矩形 3">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100000">
                                          <p:val>
                                            <p:strVal val="#ppt_x"/>
                                          </p:val>
                                        </p:tav>
                                      </p:tavLst>
                                    </p:anim>
                                    <p:anim calcmode="lin" valueType="num">
                                      <p:cBhvr>
                                        <p:cTn id="8" dur="500" fill="hold"/>
                                        <p:tgtEl>
                                          <p:spTgt spid="35"/>
                                        </p:tgtEl>
                                        <p:attrNameLst>
                                          <p:attrName>ppt_y</p:attrName>
                                        </p:attrNameLst>
                                      </p:cBhvr>
                                      <p:tavLst>
                                        <p:tav tm="0">
                                          <p:val>
                                            <p:strVal val="#ppt_y-#ppt_h/2"/>
                                          </p:val>
                                        </p:tav>
                                        <p:tav tm="100000">
                                          <p:val>
                                            <p:strVal val="#ppt_y"/>
                                          </p:val>
                                        </p:tav>
                                      </p:tavLst>
                                    </p:anim>
                                    <p:anim calcmode="lin" valueType="num">
                                      <p:cBhvr>
                                        <p:cTn id="9" dur="500" fill="hold"/>
                                        <p:tgtEl>
                                          <p:spTgt spid="35"/>
                                        </p:tgtEl>
                                        <p:attrNameLst>
                                          <p:attrName>ppt_w</p:attrName>
                                        </p:attrNameLst>
                                      </p:cBhvr>
                                      <p:tavLst>
                                        <p:tav tm="0">
                                          <p:val>
                                            <p:strVal val="#ppt_w"/>
                                          </p:val>
                                        </p:tav>
                                        <p:tav tm="100000">
                                          <p:val>
                                            <p:strVal val="#ppt_w"/>
                                          </p:val>
                                        </p:tav>
                                      </p:tavLst>
                                    </p:anim>
                                    <p:anim calcmode="lin" valueType="num">
                                      <p:cBhvr>
                                        <p:cTn id="10"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94519" y="620183"/>
            <a:ext cx="11369040" cy="392430"/>
          </a:xfrm>
          <a:prstGeom prst="rect">
            <a:avLst/>
          </a:prstGeom>
          <a:noFill/>
        </p:spPr>
        <p:txBody>
          <a:bodyPr wrap="square" rtlCol="0" anchor="t">
            <a:spAutoFit/>
          </a:bodyPr>
          <a:lstStyle/>
          <a:p>
            <a:pPr marL="323850" indent="-323850" algn="just" eaLnBrk="1" latinLnBrk="0" hangingPunct="1">
              <a:lnSpc>
                <a:spcPct val="70000"/>
              </a:lnSpc>
            </a:pPr>
            <a:r>
              <a:rPr lang="en-US" altLang="zh-CN" sz="2800" b="1" dirty="0">
                <a:solidFill>
                  <a:srgbClr val="00B0F0"/>
                </a:solidFill>
                <a:latin typeface="Times New Roman" panose="02020603050405020304" charset="0"/>
                <a:ea typeface="微软雅黑" panose="020B0503020204020204" pitchFamily="34" charset="-122"/>
                <a:cs typeface="Times New Roman" panose="02020603050405020304" charset="0"/>
              </a:rPr>
              <a:t>1. Work in groups and discuss the rules of ethics for the following jobs.</a:t>
            </a:r>
            <a:endParaRPr lang="en-US" altLang="zh-CN" sz="28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graphicFrame>
        <p:nvGraphicFramePr>
          <p:cNvPr id="5" name="表格 4"/>
          <p:cNvGraphicFramePr/>
          <p:nvPr>
            <p:custDataLst>
              <p:tags r:id="rId1"/>
            </p:custDataLst>
          </p:nvPr>
        </p:nvGraphicFramePr>
        <p:xfrm>
          <a:off x="1202690" y="1412875"/>
          <a:ext cx="8298815" cy="4194175"/>
        </p:xfrm>
        <a:graphic>
          <a:graphicData uri="http://schemas.openxmlformats.org/drawingml/2006/table">
            <a:tbl>
              <a:tblPr firstRow="1" bandRow="1">
                <a:tableStyleId>{5940675A-B579-460E-94D1-54222C63F5DA}</a:tableStyleId>
              </a:tblPr>
              <a:tblGrid>
                <a:gridCol w="2313305"/>
                <a:gridCol w="5985510"/>
              </a:tblGrid>
              <a:tr h="485775">
                <a:tc>
                  <a:txBody>
                    <a:bodyPr/>
                    <a:p>
                      <a:pPr algn="ctr">
                        <a:buNone/>
                      </a:pPr>
                      <a:r>
                        <a:rPr lang="zh-CN" altLang="en-US" sz="2800" b="1">
                          <a:latin typeface="Times New Roman" panose="02020603050405020304" charset="0"/>
                          <a:cs typeface="Times New Roman" panose="02020603050405020304" charset="0"/>
                        </a:rPr>
                        <a:t>Jobs</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A9A9"/>
                    </a:solidFill>
                  </a:tcPr>
                </a:tc>
                <a:tc>
                  <a:txBody>
                    <a:bodyPr/>
                    <a:p>
                      <a:pPr algn="ctr">
                        <a:buNone/>
                      </a:pPr>
                      <a:r>
                        <a:rPr sz="2800" b="1">
                          <a:latin typeface="Times New Roman" panose="02020603050405020304" charset="0"/>
                          <a:cs typeface="Times New Roman" panose="02020603050405020304" charset="0"/>
                        </a:rPr>
                        <a:t>Rules of Ethics</a:t>
                      </a:r>
                      <a:endParaRPr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A9A9"/>
                    </a:solidFill>
                  </a:tcPr>
                </a:tc>
              </a:tr>
              <a:tr h="600075">
                <a:tc>
                  <a:txBody>
                    <a:bodyPr/>
                    <a:p>
                      <a:pPr>
                        <a:buNone/>
                      </a:pPr>
                      <a:r>
                        <a:rPr lang="zh-CN" altLang="en-US" sz="2800" b="1">
                          <a:latin typeface="Times New Roman" panose="02020603050405020304" charset="0"/>
                          <a:cs typeface="Times New Roman" panose="02020603050405020304" charset="0"/>
                        </a:rPr>
                        <a:t>Doctor</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68985">
                <a:tc>
                  <a:txBody>
                    <a:bodyPr/>
                    <a:p>
                      <a:pPr>
                        <a:buNone/>
                      </a:pPr>
                      <a:r>
                        <a:rPr sz="2800" b="1">
                          <a:latin typeface="Times New Roman" panose="02020603050405020304" charset="0"/>
                          <a:cs typeface="Times New Roman" panose="02020603050405020304" charset="0"/>
                        </a:rPr>
                        <a:t>Teacher</a:t>
                      </a:r>
                      <a:endParaRPr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68985">
                <a:tc>
                  <a:txBody>
                    <a:bodyPr/>
                    <a:p>
                      <a:pPr>
                        <a:buNone/>
                      </a:pPr>
                      <a:r>
                        <a:rPr lang="zh-CN" altLang="en-US" sz="2800" b="1">
                          <a:latin typeface="Times New Roman" panose="02020603050405020304" charset="0"/>
                          <a:cs typeface="Times New Roman" panose="02020603050405020304" charset="0"/>
                        </a:rPr>
                        <a:t>Accountant</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68985">
                <a:tc>
                  <a:txBody>
                    <a:bodyPr/>
                    <a:p>
                      <a:pPr>
                        <a:buNone/>
                      </a:pPr>
                      <a:r>
                        <a:rPr lang="zh-CN" altLang="en-US" sz="2800" b="1">
                          <a:latin typeface="Times New Roman" panose="02020603050405020304" charset="0"/>
                          <a:cs typeface="Times New Roman" panose="02020603050405020304" charset="0"/>
                        </a:rPr>
                        <a:t>Executive</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68985">
                <a:tc>
                  <a:txBody>
                    <a:bodyPr/>
                    <a:p>
                      <a:pPr>
                        <a:buNone/>
                      </a:pPr>
                      <a:r>
                        <a:rPr lang="zh-CN" altLang="en-US" sz="2800" b="1">
                          <a:latin typeface="Times New Roman" panose="02020603050405020304" charset="0"/>
                          <a:cs typeface="Times New Roman" panose="02020603050405020304" charset="0"/>
                        </a:rPr>
                        <a:t>Dustman</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 name="圆角矩形 2">
            <a:hlinkClick r:id="rId2" action="ppaction://hlinksldjump"/>
          </p:cNvPr>
          <p:cNvSpPr/>
          <p:nvPr/>
        </p:nvSpPr>
        <p:spPr>
          <a:xfrm>
            <a:off x="4464050" y="1988820"/>
            <a:ext cx="2830195" cy="4368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ctr" eaLnBrk="1" fontAlgn="auto" latinLnBrk="0" hangingPunct="1">
              <a:lnSpc>
                <a:spcPct val="90000"/>
              </a:lnSpc>
            </a:pPr>
            <a:r>
              <a:rPr lang="en-US" altLang="zh-CN" sz="2400" b="1">
                <a:solidFill>
                  <a:schemeClr val="bg1"/>
                </a:solidFill>
                <a:latin typeface="Times New Roman" panose="02020603050405020304" charset="0"/>
                <a:cs typeface="Times New Roman" panose="02020603050405020304" charset="0"/>
              </a:rPr>
              <a:t>Reference answer</a:t>
            </a:r>
            <a:r>
              <a:rPr lang="en-US" altLang="zh-CN" sz="3200" b="1">
                <a:solidFill>
                  <a:schemeClr val="bg1"/>
                </a:solidFill>
                <a:latin typeface="Times New Roman" panose="02020603050405020304" charset="0"/>
                <a:cs typeface="Times New Roman" panose="02020603050405020304" charset="0"/>
              </a:rPr>
              <a:t> </a:t>
            </a:r>
            <a:endParaRPr lang="en-US" altLang="zh-CN" sz="3200" b="1">
              <a:solidFill>
                <a:schemeClr val="bg1"/>
              </a:solidFill>
              <a:latin typeface="Times New Roman" panose="02020603050405020304" charset="0"/>
              <a:cs typeface="Times New Roman" panose="02020603050405020304" charset="0"/>
            </a:endParaRPr>
          </a:p>
        </p:txBody>
      </p:sp>
      <p:sp>
        <p:nvSpPr>
          <p:cNvPr id="4" name="圆角矩形 3">
            <a:hlinkClick r:id="rId3" action="ppaction://hlinksldjump"/>
          </p:cNvPr>
          <p:cNvSpPr/>
          <p:nvPr/>
        </p:nvSpPr>
        <p:spPr>
          <a:xfrm>
            <a:off x="4514850" y="2708910"/>
            <a:ext cx="2830195" cy="4368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ctr" eaLnBrk="1" fontAlgn="auto" latinLnBrk="0" hangingPunct="1">
              <a:lnSpc>
                <a:spcPct val="90000"/>
              </a:lnSpc>
            </a:pPr>
            <a:r>
              <a:rPr lang="en-US" altLang="zh-CN" sz="2400" b="1">
                <a:solidFill>
                  <a:schemeClr val="bg1"/>
                </a:solidFill>
                <a:latin typeface="Times New Roman" panose="02020603050405020304" charset="0"/>
                <a:cs typeface="Times New Roman" panose="02020603050405020304" charset="0"/>
              </a:rPr>
              <a:t>Reference answer</a:t>
            </a:r>
            <a:r>
              <a:rPr lang="en-US" altLang="zh-CN" sz="3200" b="1">
                <a:solidFill>
                  <a:schemeClr val="bg1"/>
                </a:solidFill>
                <a:latin typeface="Times New Roman" panose="02020603050405020304" charset="0"/>
                <a:cs typeface="Times New Roman" panose="02020603050405020304" charset="0"/>
              </a:rPr>
              <a:t> </a:t>
            </a:r>
            <a:endParaRPr lang="en-US" altLang="zh-CN" sz="3200" b="1">
              <a:solidFill>
                <a:schemeClr val="bg1"/>
              </a:solidFill>
              <a:latin typeface="Times New Roman" panose="02020603050405020304" charset="0"/>
              <a:cs typeface="Times New Roman" panose="02020603050405020304" charset="0"/>
            </a:endParaRPr>
          </a:p>
        </p:txBody>
      </p:sp>
      <p:sp>
        <p:nvSpPr>
          <p:cNvPr id="9" name="圆角矩形 8">
            <a:hlinkClick r:id="rId4" action="ppaction://hlinksldjump"/>
          </p:cNvPr>
          <p:cNvSpPr/>
          <p:nvPr/>
        </p:nvSpPr>
        <p:spPr>
          <a:xfrm>
            <a:off x="4514850" y="3500755"/>
            <a:ext cx="2830195" cy="4368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ctr" eaLnBrk="1" fontAlgn="auto" latinLnBrk="0" hangingPunct="1">
              <a:lnSpc>
                <a:spcPct val="90000"/>
              </a:lnSpc>
            </a:pPr>
            <a:r>
              <a:rPr lang="en-US" altLang="zh-CN" sz="2400" b="1">
                <a:solidFill>
                  <a:schemeClr val="bg1"/>
                </a:solidFill>
                <a:latin typeface="Times New Roman" panose="02020603050405020304" charset="0"/>
                <a:cs typeface="Times New Roman" panose="02020603050405020304" charset="0"/>
              </a:rPr>
              <a:t>Reference answer</a:t>
            </a:r>
            <a:r>
              <a:rPr lang="en-US" altLang="zh-CN" sz="3200" b="1">
                <a:solidFill>
                  <a:schemeClr val="bg1"/>
                </a:solidFill>
                <a:latin typeface="Times New Roman" panose="02020603050405020304" charset="0"/>
                <a:cs typeface="Times New Roman" panose="02020603050405020304" charset="0"/>
              </a:rPr>
              <a:t> </a:t>
            </a:r>
            <a:endParaRPr lang="en-US" altLang="zh-CN" sz="3200" b="1">
              <a:solidFill>
                <a:schemeClr val="bg1"/>
              </a:solidFill>
              <a:latin typeface="Times New Roman" panose="02020603050405020304" charset="0"/>
              <a:cs typeface="Times New Roman" panose="02020603050405020304" charset="0"/>
            </a:endParaRPr>
          </a:p>
        </p:txBody>
      </p:sp>
      <p:sp>
        <p:nvSpPr>
          <p:cNvPr id="10" name="圆角矩形 9">
            <a:hlinkClick r:id="rId5" action="ppaction://hlinksldjump"/>
          </p:cNvPr>
          <p:cNvSpPr/>
          <p:nvPr/>
        </p:nvSpPr>
        <p:spPr>
          <a:xfrm>
            <a:off x="4514850" y="4220845"/>
            <a:ext cx="2830195" cy="4368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ctr" eaLnBrk="1" fontAlgn="auto" latinLnBrk="0" hangingPunct="1">
              <a:lnSpc>
                <a:spcPct val="90000"/>
              </a:lnSpc>
            </a:pPr>
            <a:r>
              <a:rPr lang="en-US" altLang="zh-CN" sz="2400" b="1">
                <a:solidFill>
                  <a:schemeClr val="bg1"/>
                </a:solidFill>
                <a:latin typeface="Times New Roman" panose="02020603050405020304" charset="0"/>
                <a:cs typeface="Times New Roman" panose="02020603050405020304" charset="0"/>
              </a:rPr>
              <a:t>Reference answer</a:t>
            </a:r>
            <a:r>
              <a:rPr lang="en-US" altLang="zh-CN" sz="3200" b="1">
                <a:solidFill>
                  <a:schemeClr val="bg1"/>
                </a:solidFill>
                <a:latin typeface="Times New Roman" panose="02020603050405020304" charset="0"/>
                <a:cs typeface="Times New Roman" panose="02020603050405020304" charset="0"/>
              </a:rPr>
              <a:t> </a:t>
            </a:r>
            <a:endParaRPr lang="en-US" altLang="zh-CN" sz="3200" b="1">
              <a:solidFill>
                <a:schemeClr val="bg1"/>
              </a:solidFill>
              <a:latin typeface="Times New Roman" panose="02020603050405020304" charset="0"/>
              <a:cs typeface="Times New Roman" panose="02020603050405020304" charset="0"/>
            </a:endParaRPr>
          </a:p>
        </p:txBody>
      </p:sp>
      <p:sp>
        <p:nvSpPr>
          <p:cNvPr id="14" name="圆角矩形 13">
            <a:hlinkClick r:id="rId6" action="ppaction://hlinksldjump"/>
          </p:cNvPr>
          <p:cNvSpPr/>
          <p:nvPr/>
        </p:nvSpPr>
        <p:spPr>
          <a:xfrm>
            <a:off x="4586605" y="5012690"/>
            <a:ext cx="2830195" cy="4368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ctr" eaLnBrk="1" fontAlgn="auto" latinLnBrk="0" hangingPunct="1">
              <a:lnSpc>
                <a:spcPct val="90000"/>
              </a:lnSpc>
            </a:pPr>
            <a:r>
              <a:rPr lang="en-US" altLang="zh-CN" sz="2400" b="1">
                <a:solidFill>
                  <a:schemeClr val="bg1"/>
                </a:solidFill>
                <a:latin typeface="Times New Roman" panose="02020603050405020304" charset="0"/>
                <a:cs typeface="Times New Roman" panose="02020603050405020304" charset="0"/>
              </a:rPr>
              <a:t>Reference answer</a:t>
            </a:r>
            <a:r>
              <a:rPr lang="en-US" altLang="zh-CN" sz="3200" b="1">
                <a:solidFill>
                  <a:schemeClr val="bg1"/>
                </a:solidFill>
                <a:latin typeface="Times New Roman" panose="02020603050405020304" charset="0"/>
                <a:cs typeface="Times New Roman" panose="02020603050405020304" charset="0"/>
              </a:rPr>
              <a:t> </a:t>
            </a:r>
            <a:endParaRPr lang="en-US" altLang="zh-CN" sz="3200" b="1">
              <a:solidFill>
                <a:schemeClr val="bg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482600" y="2276475"/>
            <a:ext cx="10965815" cy="267208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28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1</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“Corporate social responsibility”, or CSR, is typically understood as actions by businesses that are not legally required, and intended to benefit parties other than the corporation (where benefits to the corporation are understood in terms of return on equity, return on assets, or some other measure of financial performance). The parties who benefit may be more or less closely associated with the firm itself; they may be the firm’s own employees or people in distant lands.</a:t>
            </a:r>
            <a:endParaRPr lang="en-US" altLang="zh-CN" sz="2800" dirty="0">
              <a:latin typeface="Times New Roman" panose="02020603050405020304" charset="0"/>
            </a:endParaRPr>
          </a:p>
        </p:txBody>
      </p:sp>
      <p:sp>
        <p:nvSpPr>
          <p:cNvPr id="33" name="文本框 32"/>
          <p:cNvSpPr txBox="1"/>
          <p:nvPr/>
        </p:nvSpPr>
        <p:spPr>
          <a:xfrm>
            <a:off x="3794760" y="1343660"/>
            <a:ext cx="3568065" cy="478155"/>
          </a:xfrm>
          <a:prstGeom prst="rect">
            <a:avLst/>
          </a:prstGeom>
          <a:noFill/>
        </p:spPr>
        <p:txBody>
          <a:bodyPr wrap="square" rtlCol="0">
            <a:spAutoFit/>
          </a:bodyPr>
          <a:p>
            <a:pPr algn="just" eaLnBrk="1" latinLnBrk="0" hangingPunct="1">
              <a:lnSpc>
                <a:spcPct val="90000"/>
              </a:lnSpc>
            </a:pPr>
            <a:r>
              <a:rPr lang="en-US" altLang="zh-CN" sz="2800" b="1" i="1" dirty="0">
                <a:latin typeface="Times New Roman" panose="02020603050405020304" charset="0"/>
                <a:cs typeface="Times New Roman" panose="02020603050405020304" charset="0"/>
              </a:rPr>
              <a:t>     By Jeffrey Moriarty</a:t>
            </a:r>
            <a:endParaRPr lang="en-US" altLang="zh-CN" sz="2800" b="1" i="1" dirty="0">
              <a:latin typeface="Times New Roman" panose="02020603050405020304" charset="0"/>
              <a:cs typeface="Times New Roman" panose="02020603050405020304" charset="0"/>
            </a:endParaRPr>
          </a:p>
        </p:txBody>
      </p:sp>
      <p:sp>
        <p:nvSpPr>
          <p:cNvPr id="22" name="文本框 21"/>
          <p:cNvSpPr txBox="1"/>
          <p:nvPr/>
        </p:nvSpPr>
        <p:spPr>
          <a:xfrm>
            <a:off x="2282825" y="698500"/>
            <a:ext cx="9081770" cy="645160"/>
          </a:xfrm>
          <a:prstGeom prst="rect">
            <a:avLst/>
          </a:prstGeom>
          <a:noFill/>
        </p:spPr>
        <p:txBody>
          <a:bodyPr wrap="square" rtlCol="0">
            <a:spAutoFit/>
          </a:bodyPr>
          <a:p>
            <a:r>
              <a:rPr lang="zh-CN" altLang="en-US" sz="3600" b="1" i="1">
                <a:solidFill>
                  <a:srgbClr val="00B0F0"/>
                </a:solidFill>
                <a:cs typeface="Arial" panose="020B0604020202020204" pitchFamily="34" charset="0"/>
              </a:rPr>
              <a:t>Corporate Social Responsibility</a:t>
            </a:r>
            <a:endParaRPr lang="zh-CN" altLang="en-US" sz="3600" b="1" i="1">
              <a:solidFill>
                <a:srgbClr val="00B0F0"/>
              </a:solidFill>
              <a:cs typeface="Arial" panose="020B0604020202020204" pitchFamily="34" charset="0"/>
            </a:endParaRPr>
          </a:p>
        </p:txBody>
      </p:sp>
      <p:sp>
        <p:nvSpPr>
          <p:cNvPr id="21" name="矩形 20"/>
          <p:cNvSpPr/>
          <p:nvPr/>
        </p:nvSpPr>
        <p:spPr>
          <a:xfrm>
            <a:off x="6211570" y="709295"/>
            <a:ext cx="2637790" cy="718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266700" y="548640"/>
            <a:ext cx="11613515" cy="482346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2</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A famous example of CSR involves the </a:t>
            </a:r>
            <a:r>
              <a:rPr lang="en-US" altLang="zh-CN" sz="2800" b="1" dirty="0">
                <a:solidFill>
                  <a:srgbClr val="FF0000"/>
                </a:solidFill>
                <a:latin typeface="Times New Roman" panose="02020603050405020304" charset="0"/>
              </a:rPr>
              <a:t>pharmaceutical</a:t>
            </a:r>
            <a:r>
              <a:rPr lang="en-US" altLang="zh-CN" sz="2800" dirty="0">
                <a:latin typeface="Times New Roman" panose="02020603050405020304" charset="0"/>
              </a:rPr>
              <a:t> company </a:t>
            </a:r>
            <a:r>
              <a:rPr lang="en-US" altLang="zh-CN" sz="2800" b="1" dirty="0">
                <a:latin typeface="Times New Roman" panose="02020603050405020304" charset="0"/>
                <a:hlinkClick r:id="rId1" action="ppaction://hlinksldjump"/>
              </a:rPr>
              <a:t>Merck</a:t>
            </a:r>
            <a:r>
              <a:rPr lang="en-US" altLang="zh-CN" sz="2800" dirty="0">
                <a:latin typeface="Times New Roman" panose="02020603050405020304" charset="0"/>
              </a:rPr>
              <a:t>. In the late 1970s, Merck was developing a drug to treat </a:t>
            </a:r>
            <a:r>
              <a:rPr lang="en-US" altLang="zh-CN" sz="2800" b="1" dirty="0">
                <a:solidFill>
                  <a:srgbClr val="FF0000"/>
                </a:solidFill>
                <a:latin typeface="Times New Roman" panose="02020603050405020304" charset="0"/>
              </a:rPr>
              <a:t>parasites</a:t>
            </a:r>
            <a:r>
              <a:rPr lang="en-US" altLang="zh-CN" sz="2800" dirty="0">
                <a:latin typeface="Times New Roman" panose="02020603050405020304" charset="0"/>
              </a:rPr>
              <a:t> in livestock, and it was discovered that a version of the drug might be used to treat </a:t>
            </a:r>
            <a:r>
              <a:rPr lang="en-US" altLang="zh-CN" sz="2800" b="1" dirty="0">
                <a:solidFill>
                  <a:srgbClr val="FF0000"/>
                </a:solidFill>
                <a:latin typeface="Times New Roman" panose="02020603050405020304" charset="0"/>
              </a:rPr>
              <a:t>onchocerciasis</a:t>
            </a:r>
            <a:r>
              <a:rPr lang="en-US" altLang="zh-CN" sz="2800" dirty="0">
                <a:latin typeface="Times New Roman" panose="02020603050405020304" charset="0"/>
              </a:rPr>
              <a:t>, or river blindness, a disease that causes </a:t>
            </a:r>
            <a:r>
              <a:rPr lang="en-US" altLang="zh-CN" sz="2800" b="1" dirty="0">
                <a:solidFill>
                  <a:srgbClr val="FF0000"/>
                </a:solidFill>
                <a:latin typeface="Times New Roman" panose="02020603050405020304" charset="0"/>
              </a:rPr>
              <a:t>debilitating itching</a:t>
            </a:r>
            <a:r>
              <a:rPr lang="en-US" altLang="zh-CN" sz="2800" dirty="0">
                <a:latin typeface="Times New Roman" panose="02020603050405020304" charset="0"/>
              </a:rPr>
              <a:t>, pain, and eventually blindness in people. The problem was that the drug would cost hundreds of millions of dollars to develop, and would generate little or no revenue for Merck, since the people usually </a:t>
            </a:r>
            <a:r>
              <a:rPr lang="en-US" altLang="zh-CN" sz="2800" b="1" dirty="0">
                <a:solidFill>
                  <a:srgbClr val="FF0000"/>
                </a:solidFill>
                <a:latin typeface="Times New Roman" panose="02020603050405020304" charset="0"/>
              </a:rPr>
              <a:t>afflicted</a:t>
            </a:r>
            <a:r>
              <a:rPr lang="en-US" altLang="zh-CN" sz="2800" dirty="0">
                <a:latin typeface="Times New Roman" panose="02020603050405020304" charset="0"/>
              </a:rPr>
              <a:t> with river blindness were too poor to afford it. Ultimately Merck decided to develop the drug. As expected, it was effective in treating river blindness, but Merck made no money from it. As of this writing in 2021, Merck, now in concert with several nongovernmental organizations, continues to manufacture and distribute the drug throughout the developing world for free.</a:t>
            </a:r>
            <a:endParaRPr lang="en-US" altLang="zh-CN" sz="2800" dirty="0">
              <a:latin typeface="Times New Roman" panose="02020603050405020304" charset="0"/>
            </a:endParaRPr>
          </a:p>
        </p:txBody>
      </p:sp>
      <p:sp>
        <p:nvSpPr>
          <p:cNvPr id="4" name="圆角矩形 3"/>
          <p:cNvSpPr/>
          <p:nvPr/>
        </p:nvSpPr>
        <p:spPr>
          <a:xfrm>
            <a:off x="1130935" y="537337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pharmaceutical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 制药的</a:t>
            </a:r>
            <a:endParaRPr sz="2800">
              <a:solidFill>
                <a:schemeClr val="tx1"/>
              </a:solidFill>
              <a:latin typeface="Times New Roman" panose="02020603050405020304" charset="0"/>
              <a:cs typeface="Times New Roman" panose="02020603050405020304" charset="0"/>
              <a:sym typeface="+mn-ea"/>
            </a:endParaRPr>
          </a:p>
        </p:txBody>
      </p:sp>
      <p:sp>
        <p:nvSpPr>
          <p:cNvPr id="5" name="圆角矩形 4"/>
          <p:cNvSpPr/>
          <p:nvPr/>
        </p:nvSpPr>
        <p:spPr>
          <a:xfrm>
            <a:off x="1851025" y="537337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parasite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.寄生虫</a:t>
            </a:r>
            <a:endParaRPr sz="2800">
              <a:solidFill>
                <a:schemeClr val="tx1"/>
              </a:solidFill>
              <a:latin typeface="Times New Roman" panose="02020603050405020304" charset="0"/>
              <a:cs typeface="Times New Roman" panose="02020603050405020304" charset="0"/>
              <a:sym typeface="+mn-ea"/>
            </a:endParaRPr>
          </a:p>
        </p:txBody>
      </p:sp>
      <p:sp>
        <p:nvSpPr>
          <p:cNvPr id="6" name="圆角矩形 5"/>
          <p:cNvSpPr/>
          <p:nvPr/>
        </p:nvSpPr>
        <p:spPr>
          <a:xfrm>
            <a:off x="2499360" y="537337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onchocerciasis</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[医]盘尾丝虫病</a:t>
            </a:r>
            <a:endParaRPr sz="2800">
              <a:solidFill>
                <a:schemeClr val="tx1"/>
              </a:solidFill>
              <a:latin typeface="Times New Roman" panose="02020603050405020304" charset="0"/>
              <a:cs typeface="Times New Roman" panose="02020603050405020304" charset="0"/>
              <a:sym typeface="+mn-ea"/>
            </a:endParaRPr>
          </a:p>
        </p:txBody>
      </p:sp>
      <p:sp>
        <p:nvSpPr>
          <p:cNvPr id="9" name="矩形 8"/>
          <p:cNvSpPr/>
          <p:nvPr/>
        </p:nvSpPr>
        <p:spPr>
          <a:xfrm>
            <a:off x="6747510" y="548640"/>
            <a:ext cx="248729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0" name="矩形 9"/>
          <p:cNvSpPr/>
          <p:nvPr/>
        </p:nvSpPr>
        <p:spPr>
          <a:xfrm>
            <a:off x="8390890" y="1052830"/>
            <a:ext cx="172275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1" name="矩形 10"/>
          <p:cNvSpPr/>
          <p:nvPr/>
        </p:nvSpPr>
        <p:spPr>
          <a:xfrm>
            <a:off x="338455" y="1772920"/>
            <a:ext cx="234696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2" name="圆角矩形 1"/>
          <p:cNvSpPr/>
          <p:nvPr/>
        </p:nvSpPr>
        <p:spPr>
          <a:xfrm>
            <a:off x="3075305" y="537210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debilitating</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 使衰弱的</a:t>
            </a:r>
            <a:endParaRPr sz="2800">
              <a:solidFill>
                <a:schemeClr val="tx1"/>
              </a:solidFill>
              <a:latin typeface="Times New Roman" panose="02020603050405020304" charset="0"/>
              <a:cs typeface="Times New Roman" panose="02020603050405020304" charset="0"/>
              <a:sym typeface="+mn-ea"/>
            </a:endParaRPr>
          </a:p>
        </p:txBody>
      </p:sp>
      <p:sp>
        <p:nvSpPr>
          <p:cNvPr id="3" name="圆角矩形 2"/>
          <p:cNvSpPr/>
          <p:nvPr/>
        </p:nvSpPr>
        <p:spPr>
          <a:xfrm>
            <a:off x="3507105" y="537210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itching</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瘙痒</a:t>
            </a:r>
            <a:endParaRPr sz="2800">
              <a:solidFill>
                <a:schemeClr val="tx1"/>
              </a:solidFill>
              <a:latin typeface="Times New Roman" panose="02020603050405020304" charset="0"/>
              <a:cs typeface="Times New Roman" panose="02020603050405020304" charset="0"/>
              <a:sym typeface="+mn-ea"/>
            </a:endParaRPr>
          </a:p>
        </p:txBody>
      </p:sp>
      <p:sp>
        <p:nvSpPr>
          <p:cNvPr id="7" name="圆角矩形 6"/>
          <p:cNvSpPr/>
          <p:nvPr/>
        </p:nvSpPr>
        <p:spPr>
          <a:xfrm>
            <a:off x="3795395" y="5373370"/>
            <a:ext cx="743140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afflict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v</a:t>
            </a:r>
            <a:r>
              <a:rPr sz="2800">
                <a:solidFill>
                  <a:schemeClr val="tx1"/>
                </a:solidFill>
                <a:latin typeface="Times New Roman" panose="02020603050405020304" charset="0"/>
                <a:cs typeface="Times New Roman" panose="02020603050405020304" charset="0"/>
                <a:sym typeface="+mn-ea"/>
              </a:rPr>
              <a:t>. 折磨；使痛苦</a:t>
            </a:r>
            <a:endParaRPr sz="2800">
              <a:solidFill>
                <a:schemeClr val="tx1"/>
              </a:solidFill>
              <a:latin typeface="Times New Roman" panose="02020603050405020304" charset="0"/>
              <a:cs typeface="Times New Roman" panose="02020603050405020304" charset="0"/>
              <a:sym typeface="+mn-ea"/>
            </a:endParaRPr>
          </a:p>
        </p:txBody>
      </p:sp>
      <p:sp>
        <p:nvSpPr>
          <p:cNvPr id="8" name="矩形 7"/>
          <p:cNvSpPr/>
          <p:nvPr/>
        </p:nvSpPr>
        <p:spPr>
          <a:xfrm>
            <a:off x="8619490" y="1772920"/>
            <a:ext cx="187388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2" name="矩形 11"/>
          <p:cNvSpPr/>
          <p:nvPr/>
        </p:nvSpPr>
        <p:spPr>
          <a:xfrm>
            <a:off x="10612120" y="1772920"/>
            <a:ext cx="109791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3" name="矩形 12"/>
          <p:cNvSpPr/>
          <p:nvPr/>
        </p:nvSpPr>
        <p:spPr>
          <a:xfrm>
            <a:off x="6675755" y="2924810"/>
            <a:ext cx="147256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7" restart="whenNotActive" fill="hold" evtFilter="cancelBubble" nodeType="interactiveSeq">
                <p:stCondLst>
                  <p:cond evt="onClick" delay="0">
                    <p:tgtEl>
                      <p:spTgt spid="13"/>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4" grpId="0" bldLvl="0" animBg="1"/>
      <p:bldP spid="5" grpId="0" bldLvl="0" animBg="1"/>
      <p:bldP spid="6" grpId="0" bldLvl="0" animBg="1"/>
      <p:bldP spid="2" grpId="0" bldLvl="0" animBg="1"/>
      <p:bldP spid="3" grpId="0" bldLvl="0" animBg="1"/>
      <p:bldP spid="7"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482600" y="548640"/>
            <a:ext cx="11153140" cy="403479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sym typeface="宋体" panose="02010600030101010101" pitchFamily="2" charset="-122"/>
              </a:rPr>
              <a:t>3</a:t>
            </a:r>
            <a:r>
              <a:rPr lang="en-US" altLang="zh-CN" sz="2800" b="1" i="1" dirty="0">
                <a:latin typeface="Times New Roman" panose="02020603050405020304" charset="0"/>
                <a:sym typeface="+mn-ea"/>
              </a:rPr>
              <a:t>   </a:t>
            </a:r>
            <a:r>
              <a:rPr lang="en-US" altLang="zh-CN" sz="2800" dirty="0">
                <a:latin typeface="Times New Roman" panose="02020603050405020304" charset="0"/>
                <a:sym typeface="+mn-ea"/>
              </a:rPr>
              <a:t>The scholarly literature on CSR is dominated by social scientists. Their question is typically whether, when, and how socially responsible actions benefit firms financially. The conventional wisdom is that there is a slight positive </a:t>
            </a:r>
            <a:r>
              <a:rPr lang="en-US" altLang="zh-CN" sz="2800" b="1" dirty="0">
                <a:solidFill>
                  <a:srgbClr val="FF0000"/>
                </a:solidFill>
                <a:latin typeface="Times New Roman" panose="02020603050405020304" charset="0"/>
                <a:sym typeface="+mn-ea"/>
              </a:rPr>
              <a:t>correlation</a:t>
            </a:r>
            <a:r>
              <a:rPr lang="en-US" altLang="zh-CN" sz="2800" dirty="0">
                <a:latin typeface="Times New Roman" panose="02020603050405020304" charset="0"/>
                <a:sym typeface="+mn-ea"/>
              </a:rPr>
              <a:t> between corporate social performance and corporate financial performance, but it is unclear which way the causality goes. That is, it is not clear whether </a:t>
            </a:r>
            <a:r>
              <a:rPr lang="en-US" altLang="zh-CN" sz="2800" b="1" dirty="0">
                <a:solidFill>
                  <a:srgbClr val="FF0000"/>
                </a:solidFill>
                <a:latin typeface="Times New Roman" panose="02020603050405020304" charset="0"/>
                <a:sym typeface="+mn-ea"/>
              </a:rPr>
              <a:t>prosocial</a:t>
            </a:r>
            <a:r>
              <a:rPr lang="en-US" altLang="zh-CN" sz="2800" dirty="0">
                <a:latin typeface="Times New Roman" panose="02020603050405020304" charset="0"/>
                <a:sym typeface="+mn-ea"/>
              </a:rPr>
              <a:t> behavior by firms causes them to be rewarded financially (e.g. by consumers who value their behavior), or whether financial success allows firms to engage in more prosocial behaviors (e.g. by freeing up resources that would otherwise be spent on core business functions).</a:t>
            </a:r>
            <a:endParaRPr lang="en-US" altLang="zh-CN" sz="2800" dirty="0">
              <a:latin typeface="Times New Roman" panose="02020603050405020304" charset="0"/>
              <a:sym typeface="+mn-ea"/>
            </a:endParaRPr>
          </a:p>
        </p:txBody>
      </p:sp>
      <p:sp>
        <p:nvSpPr>
          <p:cNvPr id="4" name="圆角矩形 3"/>
          <p:cNvSpPr/>
          <p:nvPr/>
        </p:nvSpPr>
        <p:spPr>
          <a:xfrm>
            <a:off x="1778635" y="4580890"/>
            <a:ext cx="6831330" cy="855980"/>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correlation</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关联</a:t>
            </a:r>
            <a:endParaRPr sz="2800">
              <a:solidFill>
                <a:schemeClr val="tx1"/>
              </a:solidFill>
              <a:latin typeface="Times New Roman" panose="02020603050405020304" charset="0"/>
              <a:cs typeface="Times New Roman" panose="02020603050405020304" charset="0"/>
              <a:sym typeface="+mn-ea"/>
            </a:endParaRPr>
          </a:p>
        </p:txBody>
      </p:sp>
      <p:sp>
        <p:nvSpPr>
          <p:cNvPr id="5" name="圆角矩形 4"/>
          <p:cNvSpPr/>
          <p:nvPr/>
        </p:nvSpPr>
        <p:spPr>
          <a:xfrm>
            <a:off x="2355215" y="558927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prosocial</a:t>
            </a:r>
            <a:r>
              <a:rPr sz="2800">
                <a:solidFill>
                  <a:schemeClr val="tx1"/>
                </a:solidFill>
                <a:latin typeface="Times New Roman" panose="02020603050405020304" charset="0"/>
                <a:cs typeface="Times New Roman" panose="02020603050405020304" charset="0"/>
                <a:sym typeface="+mn-ea"/>
              </a:rPr>
              <a:t> </a:t>
            </a:r>
            <a:r>
              <a:rPr lang="en-US"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 亲社会的 </a:t>
            </a:r>
            <a:endParaRPr sz="2800">
              <a:solidFill>
                <a:schemeClr val="tx1"/>
              </a:solidFill>
              <a:latin typeface="Times New Roman" panose="02020603050405020304" charset="0"/>
              <a:cs typeface="Times New Roman" panose="02020603050405020304" charset="0"/>
              <a:sym typeface="+mn-ea"/>
            </a:endParaRPr>
          </a:p>
        </p:txBody>
      </p:sp>
      <p:sp>
        <p:nvSpPr>
          <p:cNvPr id="9" name="矩形 8"/>
          <p:cNvSpPr/>
          <p:nvPr/>
        </p:nvSpPr>
        <p:spPr>
          <a:xfrm>
            <a:off x="1851025" y="1772920"/>
            <a:ext cx="232537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1" name="矩形 10"/>
          <p:cNvSpPr/>
          <p:nvPr/>
        </p:nvSpPr>
        <p:spPr>
          <a:xfrm>
            <a:off x="4011295" y="2564765"/>
            <a:ext cx="203200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4" grpId="0" bldLvl="0" animBg="1"/>
      <p:bldP spid="5"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410210" y="764540"/>
            <a:ext cx="11198860" cy="2851785"/>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4</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Many writers connect the debate about CSR with the debate about the ends of corporate governance. Some object to CSR, saying that managers should be maximizing shareholder wealth instead. (Friedman also thinks that CSR is a</a:t>
            </a:r>
            <a:r>
              <a:rPr lang="en-US" altLang="zh-CN" sz="2800" b="1" dirty="0">
                <a:solidFill>
                  <a:srgbClr val="FF0000"/>
                </a:solidFill>
                <a:latin typeface="Times New Roman" panose="02020603050405020304" charset="0"/>
              </a:rPr>
              <a:t> usurpation</a:t>
            </a:r>
            <a:r>
              <a:rPr lang="en-US" altLang="zh-CN" sz="2800" dirty="0">
                <a:latin typeface="Times New Roman" panose="02020603050405020304" charset="0"/>
              </a:rPr>
              <a:t> of the democratic process and often wasteful, since managers aren’t experts in solving social problems.) </a:t>
            </a:r>
            <a:r>
              <a:rPr lang="en-US" altLang="zh-CN" sz="2800" b="1" dirty="0">
                <a:solidFill>
                  <a:srgbClr val="FF0000"/>
                </a:solidFill>
                <a:latin typeface="Times New Roman" panose="02020603050405020304" charset="0"/>
              </a:rPr>
              <a:t>Stakeholder theory </a:t>
            </a:r>
            <a:r>
              <a:rPr lang="en-US" altLang="zh-CN" sz="2800" dirty="0">
                <a:latin typeface="Times New Roman" panose="02020603050405020304" charset="0"/>
              </a:rPr>
              <a:t>is thought to be more </a:t>
            </a:r>
            <a:r>
              <a:rPr lang="en-US" altLang="zh-CN" sz="2800" b="1" dirty="0">
                <a:solidFill>
                  <a:srgbClr val="FF0000"/>
                </a:solidFill>
                <a:latin typeface="Times New Roman" panose="02020603050405020304" charset="0"/>
              </a:rPr>
              <a:t>accommodating</a:t>
            </a:r>
            <a:r>
              <a:rPr lang="en-US" altLang="zh-CN" sz="2800" dirty="0">
                <a:latin typeface="Times New Roman" panose="02020603050405020304" charset="0"/>
              </a:rPr>
              <a:t> of prosocial activity by firms, since it permits firms to do things other than increase shareholder wealth.</a:t>
            </a:r>
            <a:endParaRPr lang="en-US" altLang="zh-CN" sz="2800" dirty="0">
              <a:latin typeface="Times New Roman" panose="02020603050405020304" charset="0"/>
            </a:endParaRPr>
          </a:p>
        </p:txBody>
      </p:sp>
      <p:sp>
        <p:nvSpPr>
          <p:cNvPr id="8" name="圆角矩形 7"/>
          <p:cNvSpPr/>
          <p:nvPr/>
        </p:nvSpPr>
        <p:spPr>
          <a:xfrm>
            <a:off x="2066925" y="3789045"/>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usurpation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篡夺；夺取</a:t>
            </a:r>
            <a:endParaRPr sz="2800">
              <a:solidFill>
                <a:schemeClr val="tx1"/>
              </a:solidFill>
              <a:latin typeface="Times New Roman" panose="02020603050405020304" charset="0"/>
              <a:cs typeface="Times New Roman" panose="02020603050405020304" charset="0"/>
              <a:sym typeface="+mn-ea"/>
            </a:endParaRPr>
          </a:p>
        </p:txBody>
      </p:sp>
      <p:sp>
        <p:nvSpPr>
          <p:cNvPr id="13" name="矩形 12"/>
          <p:cNvSpPr/>
          <p:nvPr/>
        </p:nvSpPr>
        <p:spPr>
          <a:xfrm>
            <a:off x="1922780" y="1988820"/>
            <a:ext cx="220154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2" name="圆角矩形 1"/>
          <p:cNvSpPr/>
          <p:nvPr/>
        </p:nvSpPr>
        <p:spPr>
          <a:xfrm>
            <a:off x="1995170" y="463677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stakeholder theory</a:t>
            </a:r>
            <a:r>
              <a:rPr sz="2800">
                <a:solidFill>
                  <a:schemeClr val="tx1"/>
                </a:solidFill>
                <a:latin typeface="Times New Roman" panose="02020603050405020304" charset="0"/>
                <a:cs typeface="Times New Roman" panose="02020603050405020304" charset="0"/>
                <a:sym typeface="+mn-ea"/>
              </a:rPr>
              <a:t> 利益相关者理论</a:t>
            </a:r>
            <a:endParaRPr sz="2800">
              <a:solidFill>
                <a:schemeClr val="tx1"/>
              </a:solidFill>
              <a:latin typeface="Times New Roman" panose="02020603050405020304" charset="0"/>
              <a:cs typeface="Times New Roman" panose="02020603050405020304" charset="0"/>
              <a:sym typeface="+mn-ea"/>
            </a:endParaRPr>
          </a:p>
        </p:txBody>
      </p:sp>
      <p:sp>
        <p:nvSpPr>
          <p:cNvPr id="3" name="矩形 2"/>
          <p:cNvSpPr/>
          <p:nvPr/>
        </p:nvSpPr>
        <p:spPr>
          <a:xfrm>
            <a:off x="8115300" y="2348865"/>
            <a:ext cx="321627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4" name="圆角矩形 3"/>
          <p:cNvSpPr/>
          <p:nvPr/>
        </p:nvSpPr>
        <p:spPr>
          <a:xfrm>
            <a:off x="2211070" y="551688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accommodating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 适合的</a:t>
            </a:r>
            <a:endParaRPr sz="2800">
              <a:solidFill>
                <a:schemeClr val="tx1"/>
              </a:solidFill>
              <a:latin typeface="Times New Roman" panose="02020603050405020304" charset="0"/>
              <a:cs typeface="Times New Roman" panose="02020603050405020304" charset="0"/>
              <a:sym typeface="+mn-ea"/>
            </a:endParaRPr>
          </a:p>
        </p:txBody>
      </p:sp>
      <p:sp>
        <p:nvSpPr>
          <p:cNvPr id="5" name="矩形 4"/>
          <p:cNvSpPr/>
          <p:nvPr/>
        </p:nvSpPr>
        <p:spPr>
          <a:xfrm>
            <a:off x="3434715" y="2780665"/>
            <a:ext cx="255968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P spid="8" grpId="0" bldLvl="0" animBg="1"/>
      <p:bldP spid="2" grpId="0" bldLvl="0" animBg="1"/>
      <p:bldP spid="4"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339090" y="620395"/>
            <a:ext cx="11699875" cy="4515485"/>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28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5</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We do not need, however, to see the debate about CSR as a debate about the proper ends of corporate governance. We can see it as a debate about the nature and scope of firms’ moral duties, i.e., what obligations (e.g. of rescue or beneficence) they must discharge, whatever their goals are.</a:t>
            </a:r>
            <a:endParaRPr lang="en-US" altLang="zh-CN" sz="2800" dirty="0">
              <a:latin typeface="Times New Roman" panose="02020603050405020304" charset="0"/>
            </a:endParaRPr>
          </a:p>
          <a:p>
            <a:pPr algn="just" eaLnBrk="1" latinLnBrk="0" hangingPunct="1">
              <a:lnSpc>
                <a:spcPts val="2875"/>
              </a:lnSpc>
            </a:pPr>
            <a:r>
              <a:rPr lang="en-US" altLang="zh-CN" sz="2800" b="1" i="1" dirty="0">
                <a:solidFill>
                  <a:srgbClr val="00B0F0"/>
                </a:solidFill>
                <a:latin typeface="Times New Roman" panose="02020603050405020304" charset="0"/>
                <a:sym typeface="宋体" panose="02010600030101010101" pitchFamily="2" charset="-122"/>
              </a:rPr>
              <a:t>6</a:t>
            </a:r>
            <a:r>
              <a:rPr lang="en-US" altLang="zh-CN" sz="2800" b="1" i="1" dirty="0">
                <a:latin typeface="Times New Roman" panose="02020603050405020304" charset="0"/>
                <a:sym typeface="+mn-ea"/>
              </a:rPr>
              <a:t>    </a:t>
            </a:r>
            <a:r>
              <a:rPr lang="en-US" altLang="zh-CN" sz="2800" dirty="0">
                <a:latin typeface="Times New Roman" panose="02020603050405020304" charset="0"/>
                <a:sym typeface="+mn-ea"/>
              </a:rPr>
              <a:t>Many writers give broadly </a:t>
            </a:r>
            <a:r>
              <a:rPr lang="en-US" altLang="zh-CN" sz="2800" b="1" dirty="0">
                <a:solidFill>
                  <a:srgbClr val="FF0000"/>
                </a:solidFill>
                <a:latin typeface="Times New Roman" panose="02020603050405020304" charset="0"/>
                <a:sym typeface="+mn-ea"/>
              </a:rPr>
              <a:t>consequentialist</a:t>
            </a:r>
            <a:r>
              <a:rPr lang="en-US" altLang="zh-CN" sz="2800" dirty="0">
                <a:latin typeface="Times New Roman" panose="02020603050405020304" charset="0"/>
                <a:sym typeface="+mn-ea"/>
              </a:rPr>
              <a:t> reasons for CSR. The arguments tend to go as follows: (1) there are serious problems in the world, such as poverty, conflict, environmental </a:t>
            </a:r>
            <a:r>
              <a:rPr lang="en-US" altLang="zh-CN" sz="2800" b="1" dirty="0">
                <a:solidFill>
                  <a:srgbClr val="FF0000"/>
                </a:solidFill>
                <a:latin typeface="Times New Roman" panose="02020603050405020304" charset="0"/>
                <a:sym typeface="+mn-ea"/>
              </a:rPr>
              <a:t>degradation,</a:t>
            </a:r>
            <a:r>
              <a:rPr lang="en-US" altLang="zh-CN" sz="2800" dirty="0">
                <a:latin typeface="Times New Roman" panose="02020603050405020304" charset="0"/>
                <a:sym typeface="+mn-ea"/>
              </a:rPr>
              <a:t> and so on; (2) any agent with the resources and knowledge necessary to </a:t>
            </a:r>
            <a:r>
              <a:rPr lang="en-US" altLang="zh-CN" sz="2800" b="1" dirty="0">
                <a:solidFill>
                  <a:srgbClr val="FF0000"/>
                </a:solidFill>
                <a:latin typeface="Times New Roman" panose="02020603050405020304" charset="0"/>
                <a:sym typeface="+mn-ea"/>
              </a:rPr>
              <a:t>ameliorate </a:t>
            </a:r>
            <a:r>
              <a:rPr lang="en-US" altLang="zh-CN" sz="2800" dirty="0">
                <a:latin typeface="Times New Roman" panose="02020603050405020304" charset="0"/>
                <a:sym typeface="+mn-ea"/>
              </a:rPr>
              <a:t>these problems has a moral responsibility to do so, assuming the costs they incur on themselves are not </a:t>
            </a:r>
            <a:r>
              <a:rPr lang="en-US" altLang="zh-CN" sz="2800" b="1" dirty="0">
                <a:solidFill>
                  <a:srgbClr val="FF0000"/>
                </a:solidFill>
                <a:latin typeface="Times New Roman" panose="02020603050405020304" charset="0"/>
                <a:sym typeface="+mn-ea"/>
              </a:rPr>
              <a:t>excessively</a:t>
            </a:r>
            <a:r>
              <a:rPr lang="en-US" altLang="zh-CN" sz="2800" dirty="0">
                <a:latin typeface="Times New Roman" panose="02020603050405020304" charset="0"/>
                <a:sym typeface="+mn-ea"/>
              </a:rPr>
              <a:t> high; (3) firms have the resources and knowledge necessary to ameliorate these problems without incurring excessively high costs; therefore, (4) firms should ameliorate these problems.</a:t>
            </a:r>
            <a:endParaRPr lang="en-US" altLang="zh-CN" sz="2800" dirty="0">
              <a:latin typeface="Times New Roman" panose="02020603050405020304" charset="0"/>
              <a:sym typeface="+mn-ea"/>
            </a:endParaRPr>
          </a:p>
        </p:txBody>
      </p:sp>
      <p:sp>
        <p:nvSpPr>
          <p:cNvPr id="7" name="圆角矩形 6"/>
          <p:cNvSpPr/>
          <p:nvPr/>
        </p:nvSpPr>
        <p:spPr>
          <a:xfrm>
            <a:off x="1634490" y="5156835"/>
            <a:ext cx="5807710" cy="547370"/>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consequentialist </a:t>
            </a:r>
            <a:r>
              <a:rPr sz="2800" b="1" i="1">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 结果论的</a:t>
            </a:r>
            <a:endParaRPr sz="2800">
              <a:solidFill>
                <a:schemeClr val="tx1"/>
              </a:solidFill>
              <a:latin typeface="Times New Roman" panose="02020603050405020304" charset="0"/>
              <a:cs typeface="Times New Roman" panose="02020603050405020304" charset="0"/>
              <a:sym typeface="+mn-ea"/>
            </a:endParaRPr>
          </a:p>
        </p:txBody>
      </p:sp>
      <p:sp>
        <p:nvSpPr>
          <p:cNvPr id="2" name="圆角矩形 1"/>
          <p:cNvSpPr/>
          <p:nvPr/>
        </p:nvSpPr>
        <p:spPr>
          <a:xfrm>
            <a:off x="2426970" y="5373370"/>
            <a:ext cx="5957570" cy="54673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degradation</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恶化</a:t>
            </a:r>
            <a:endParaRPr sz="2800">
              <a:solidFill>
                <a:schemeClr val="tx1"/>
              </a:solidFill>
              <a:latin typeface="Times New Roman" panose="02020603050405020304" charset="0"/>
              <a:cs typeface="Times New Roman" panose="02020603050405020304" charset="0"/>
              <a:sym typeface="+mn-ea"/>
            </a:endParaRPr>
          </a:p>
        </p:txBody>
      </p:sp>
      <p:sp>
        <p:nvSpPr>
          <p:cNvPr id="3" name="矩形 2"/>
          <p:cNvSpPr/>
          <p:nvPr>
            <p:custDataLst>
              <p:tags r:id="rId1"/>
            </p:custDataLst>
          </p:nvPr>
        </p:nvSpPr>
        <p:spPr>
          <a:xfrm>
            <a:off x="5451475" y="2061210"/>
            <a:ext cx="293624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5" name="矩形 4"/>
          <p:cNvSpPr/>
          <p:nvPr>
            <p:custDataLst>
              <p:tags r:id="rId2"/>
            </p:custDataLst>
          </p:nvPr>
        </p:nvSpPr>
        <p:spPr>
          <a:xfrm>
            <a:off x="6315710" y="2781300"/>
            <a:ext cx="213995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4" name="圆角矩形 3"/>
          <p:cNvSpPr/>
          <p:nvPr/>
        </p:nvSpPr>
        <p:spPr>
          <a:xfrm>
            <a:off x="3147060" y="5589270"/>
            <a:ext cx="6090285" cy="51498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ameliorate</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v</a:t>
            </a:r>
            <a:r>
              <a:rPr sz="2800">
                <a:solidFill>
                  <a:schemeClr val="tx1"/>
                </a:solidFill>
                <a:latin typeface="Times New Roman" panose="02020603050405020304" charset="0"/>
                <a:cs typeface="Times New Roman" panose="02020603050405020304" charset="0"/>
                <a:sym typeface="+mn-ea"/>
              </a:rPr>
              <a:t>. 改善；改进</a:t>
            </a:r>
            <a:endParaRPr sz="2800">
              <a:solidFill>
                <a:schemeClr val="tx1"/>
              </a:solidFill>
              <a:latin typeface="Times New Roman" panose="02020603050405020304" charset="0"/>
              <a:cs typeface="Times New Roman" panose="02020603050405020304" charset="0"/>
              <a:sym typeface="+mn-ea"/>
            </a:endParaRPr>
          </a:p>
        </p:txBody>
      </p:sp>
      <p:sp>
        <p:nvSpPr>
          <p:cNvPr id="6" name="圆角矩形 5"/>
          <p:cNvSpPr/>
          <p:nvPr/>
        </p:nvSpPr>
        <p:spPr>
          <a:xfrm>
            <a:off x="3650615" y="5876925"/>
            <a:ext cx="6244590" cy="49974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excessively </a:t>
            </a:r>
            <a:r>
              <a:rPr sz="2800" i="1">
                <a:solidFill>
                  <a:schemeClr val="tx1"/>
                </a:solidFill>
                <a:latin typeface="Times New Roman" panose="02020603050405020304" charset="0"/>
                <a:cs typeface="Times New Roman" panose="02020603050405020304" charset="0"/>
                <a:sym typeface="+mn-ea"/>
              </a:rPr>
              <a:t> ad</a:t>
            </a:r>
            <a:r>
              <a:rPr sz="2800">
                <a:solidFill>
                  <a:schemeClr val="tx1"/>
                </a:solidFill>
                <a:latin typeface="Times New Roman" panose="02020603050405020304" charset="0"/>
                <a:cs typeface="Times New Roman" panose="02020603050405020304" charset="0"/>
                <a:sym typeface="+mn-ea"/>
              </a:rPr>
              <a:t>. 极度；过分地；过量地</a:t>
            </a:r>
            <a:endParaRPr sz="2800">
              <a:solidFill>
                <a:schemeClr val="tx1"/>
              </a:solidFill>
              <a:latin typeface="Times New Roman" panose="02020603050405020304" charset="0"/>
              <a:cs typeface="Times New Roman" panose="02020603050405020304" charset="0"/>
              <a:sym typeface="+mn-ea"/>
            </a:endParaRPr>
          </a:p>
        </p:txBody>
      </p:sp>
      <p:sp>
        <p:nvSpPr>
          <p:cNvPr id="9" name="矩形 8"/>
          <p:cNvSpPr/>
          <p:nvPr>
            <p:custDataLst>
              <p:tags r:id="rId3"/>
            </p:custDataLst>
          </p:nvPr>
        </p:nvSpPr>
        <p:spPr>
          <a:xfrm>
            <a:off x="7035800" y="3284855"/>
            <a:ext cx="1993265" cy="367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0" name="矩形 9"/>
          <p:cNvSpPr/>
          <p:nvPr>
            <p:custDataLst>
              <p:tags r:id="rId4"/>
            </p:custDataLst>
          </p:nvPr>
        </p:nvSpPr>
        <p:spPr>
          <a:xfrm>
            <a:off x="915035" y="3933190"/>
            <a:ext cx="171196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7" grpId="0" bldLvl="0" animBg="1"/>
      <p:bldP spid="2" grpId="0" bldLvl="0" animBg="1"/>
      <p:bldP spid="4" grpId="0" bldLvl="0" animBg="1"/>
      <p:bldP spid="6"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410845" y="548640"/>
            <a:ext cx="11377930" cy="5217795"/>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7</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The view that someone should do something about the world’s problems seems true to many people. Not only is there an opportunity to increase social welfare by </a:t>
            </a:r>
            <a:r>
              <a:rPr lang="en-US" altLang="zh-CN" sz="2800" b="1" dirty="0">
                <a:solidFill>
                  <a:srgbClr val="FF0000"/>
                </a:solidFill>
                <a:latin typeface="Times New Roman" panose="02020603050405020304" charset="0"/>
              </a:rPr>
              <a:t>alleviating</a:t>
            </a:r>
            <a:r>
              <a:rPr lang="en-US" altLang="zh-CN" sz="2800" dirty="0">
                <a:latin typeface="Times New Roman" panose="02020603050405020304" charset="0"/>
              </a:rPr>
              <a:t> suffering, but suffering people may also have a right to assistance. The controversial issue is who should do something to help, and how much they should do. Thus defenders of the above argument focus most of their attention on establishing that firms have these duties, against those who say that these duties are properly assigned to states or individuals. Some argue that firms are “agents of justice”, much like states and individuals, and have duties to aid the needy. A scholar legitimates </a:t>
            </a:r>
            <a:r>
              <a:rPr lang="en-US" altLang="zh-CN" sz="2800" b="1" dirty="0">
                <a:solidFill>
                  <a:srgbClr val="FF0000"/>
                </a:solidFill>
                <a:latin typeface="Times New Roman" panose="02020603050405020304" charset="0"/>
              </a:rPr>
              <a:t>altruistic </a:t>
            </a:r>
            <a:r>
              <a:rPr lang="en-US" altLang="zh-CN" sz="2800" dirty="0">
                <a:latin typeface="Times New Roman" panose="02020603050405020304" charset="0"/>
              </a:rPr>
              <a:t>behavior by firms by undermining the claim that shareholders own them, and so are owed their surplus wealth. Another scholar says that, even if we </a:t>
            </a:r>
            <a:r>
              <a:rPr lang="en-US" altLang="zh-CN" sz="2800" b="1" dirty="0">
                <a:solidFill>
                  <a:srgbClr val="FF0000"/>
                </a:solidFill>
                <a:latin typeface="Times New Roman" panose="02020603050405020304" charset="0"/>
              </a:rPr>
              <a:t>concede</a:t>
            </a:r>
            <a:r>
              <a:rPr lang="en-US" altLang="zh-CN" sz="2800" dirty="0">
                <a:latin typeface="Times New Roman" panose="02020603050405020304" charset="0"/>
              </a:rPr>
              <a:t> that firms do not have social obligations, individuals have them, and the best way for many </a:t>
            </a:r>
            <a:endParaRPr lang="en-US" altLang="zh-CN" sz="2800" dirty="0">
              <a:latin typeface="Times New Roman" panose="02020603050405020304" charset="0"/>
            </a:endParaRPr>
          </a:p>
          <a:p>
            <a:pPr algn="just" eaLnBrk="1" latinLnBrk="0" hangingPunct="1">
              <a:lnSpc>
                <a:spcPts val="3075"/>
              </a:lnSpc>
            </a:pPr>
            <a:r>
              <a:rPr lang="en-US" altLang="zh-CN" sz="2800" dirty="0">
                <a:latin typeface="Times New Roman" panose="02020603050405020304" charset="0"/>
              </a:rPr>
              <a:t>individuals to </a:t>
            </a:r>
            <a:r>
              <a:rPr lang="en-US" altLang="zh-CN" sz="2800" b="1" dirty="0">
                <a:solidFill>
                  <a:srgbClr val="FF0000"/>
                </a:solidFill>
                <a:latin typeface="Times New Roman" panose="02020603050405020304" charset="0"/>
              </a:rPr>
              <a:t>discharge</a:t>
            </a:r>
            <a:r>
              <a:rPr lang="en-US" altLang="zh-CN" sz="2800" dirty="0">
                <a:latin typeface="Times New Roman" panose="02020603050405020304" charset="0"/>
              </a:rPr>
              <a:t> them is through the activities of firms.</a:t>
            </a:r>
            <a:endParaRPr lang="en-US" altLang="zh-CN" sz="2800" dirty="0">
              <a:latin typeface="Times New Roman" panose="02020603050405020304" charset="0"/>
            </a:endParaRPr>
          </a:p>
        </p:txBody>
      </p:sp>
      <p:sp>
        <p:nvSpPr>
          <p:cNvPr id="2" name="圆角矩形 1"/>
          <p:cNvSpPr/>
          <p:nvPr/>
        </p:nvSpPr>
        <p:spPr>
          <a:xfrm>
            <a:off x="1419225" y="5732780"/>
            <a:ext cx="550862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alleviate</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v</a:t>
            </a:r>
            <a:r>
              <a:rPr sz="2800">
                <a:solidFill>
                  <a:schemeClr val="tx1"/>
                </a:solidFill>
                <a:latin typeface="Times New Roman" panose="02020603050405020304" charset="0"/>
                <a:cs typeface="Times New Roman" panose="02020603050405020304" charset="0"/>
                <a:sym typeface="+mn-ea"/>
              </a:rPr>
              <a:t>. 减轻；缓和</a:t>
            </a:r>
            <a:endParaRPr sz="2800">
              <a:solidFill>
                <a:schemeClr val="tx1"/>
              </a:solidFill>
              <a:latin typeface="Times New Roman" panose="02020603050405020304" charset="0"/>
              <a:cs typeface="Times New Roman" panose="02020603050405020304" charset="0"/>
              <a:sym typeface="+mn-ea"/>
            </a:endParaRPr>
          </a:p>
        </p:txBody>
      </p:sp>
      <p:sp>
        <p:nvSpPr>
          <p:cNvPr id="4" name="矩形 3"/>
          <p:cNvSpPr/>
          <p:nvPr/>
        </p:nvSpPr>
        <p:spPr>
          <a:xfrm>
            <a:off x="2066925" y="1340485"/>
            <a:ext cx="204470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3" name="圆角矩形 2"/>
          <p:cNvSpPr/>
          <p:nvPr/>
        </p:nvSpPr>
        <p:spPr>
          <a:xfrm>
            <a:off x="2080260" y="5732780"/>
            <a:ext cx="5603240" cy="72199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altruistic</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 a</a:t>
            </a:r>
            <a:r>
              <a:rPr sz="2800">
                <a:solidFill>
                  <a:schemeClr val="tx1"/>
                </a:solidFill>
                <a:latin typeface="Times New Roman" panose="02020603050405020304" charset="0"/>
                <a:cs typeface="Times New Roman" panose="02020603050405020304" charset="0"/>
                <a:sym typeface="+mn-ea"/>
              </a:rPr>
              <a:t>. 利他主义的；无私的</a:t>
            </a:r>
            <a:endParaRPr sz="2800">
              <a:solidFill>
                <a:schemeClr val="tx1"/>
              </a:solidFill>
              <a:latin typeface="Times New Roman" panose="02020603050405020304" charset="0"/>
              <a:cs typeface="Times New Roman" panose="02020603050405020304" charset="0"/>
              <a:sym typeface="+mn-ea"/>
            </a:endParaRPr>
          </a:p>
        </p:txBody>
      </p:sp>
      <p:sp>
        <p:nvSpPr>
          <p:cNvPr id="5" name="圆角矩形 4"/>
          <p:cNvSpPr/>
          <p:nvPr/>
        </p:nvSpPr>
        <p:spPr>
          <a:xfrm>
            <a:off x="3002915" y="5876925"/>
            <a:ext cx="561594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concede</a:t>
            </a:r>
            <a:r>
              <a:rPr sz="2800" i="1">
                <a:solidFill>
                  <a:schemeClr val="tx1"/>
                </a:solidFill>
                <a:latin typeface="Times New Roman" panose="02020603050405020304" charset="0"/>
                <a:cs typeface="Times New Roman" panose="02020603050405020304" charset="0"/>
                <a:sym typeface="+mn-ea"/>
              </a:rPr>
              <a:t>  v</a:t>
            </a:r>
            <a:r>
              <a:rPr sz="2800">
                <a:solidFill>
                  <a:schemeClr val="tx1"/>
                </a:solidFill>
                <a:latin typeface="Times New Roman" panose="02020603050405020304" charset="0"/>
                <a:cs typeface="Times New Roman" panose="02020603050405020304" charset="0"/>
                <a:sym typeface="+mn-ea"/>
              </a:rPr>
              <a:t>. 承认</a:t>
            </a:r>
            <a:endParaRPr sz="2800">
              <a:solidFill>
                <a:schemeClr val="tx1"/>
              </a:solidFill>
              <a:latin typeface="Times New Roman" panose="02020603050405020304" charset="0"/>
              <a:cs typeface="Times New Roman" panose="02020603050405020304" charset="0"/>
              <a:sym typeface="+mn-ea"/>
            </a:endParaRPr>
          </a:p>
        </p:txBody>
      </p:sp>
      <p:sp>
        <p:nvSpPr>
          <p:cNvPr id="9" name="圆角矩形 8"/>
          <p:cNvSpPr/>
          <p:nvPr/>
        </p:nvSpPr>
        <p:spPr>
          <a:xfrm>
            <a:off x="3723005" y="5949315"/>
            <a:ext cx="585787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discharge  </a:t>
            </a:r>
            <a:r>
              <a:rPr sz="2800" i="1">
                <a:solidFill>
                  <a:schemeClr val="tx1"/>
                </a:solidFill>
                <a:latin typeface="Times New Roman" panose="02020603050405020304" charset="0"/>
                <a:cs typeface="Times New Roman" panose="02020603050405020304" charset="0"/>
                <a:sym typeface="+mn-ea"/>
              </a:rPr>
              <a:t>v</a:t>
            </a:r>
            <a:r>
              <a:rPr sz="2800">
                <a:solidFill>
                  <a:schemeClr val="tx1"/>
                </a:solidFill>
                <a:latin typeface="Times New Roman" panose="02020603050405020304" charset="0"/>
                <a:cs typeface="Times New Roman" panose="02020603050405020304" charset="0"/>
                <a:sym typeface="+mn-ea"/>
              </a:rPr>
              <a:t>. 尽（职）；完成；履行</a:t>
            </a:r>
            <a:endParaRPr sz="2800">
              <a:solidFill>
                <a:schemeClr val="tx1"/>
              </a:solidFill>
              <a:latin typeface="Times New Roman" panose="02020603050405020304" charset="0"/>
              <a:cs typeface="Times New Roman" panose="02020603050405020304" charset="0"/>
              <a:sym typeface="+mn-ea"/>
            </a:endParaRPr>
          </a:p>
        </p:txBody>
      </p:sp>
      <p:sp>
        <p:nvSpPr>
          <p:cNvPr id="10" name="矩形 9"/>
          <p:cNvSpPr/>
          <p:nvPr/>
        </p:nvSpPr>
        <p:spPr>
          <a:xfrm>
            <a:off x="7683500" y="3716655"/>
            <a:ext cx="145034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1" name="矩形 10"/>
          <p:cNvSpPr/>
          <p:nvPr/>
        </p:nvSpPr>
        <p:spPr>
          <a:xfrm>
            <a:off x="8331200" y="4509135"/>
            <a:ext cx="185737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3" name="矩形 12"/>
          <p:cNvSpPr/>
          <p:nvPr/>
        </p:nvSpPr>
        <p:spPr>
          <a:xfrm>
            <a:off x="2498725" y="5182870"/>
            <a:ext cx="1772285" cy="504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2" grpId="0" bldLvl="0" animBg="1"/>
      <p:bldP spid="3" grpId="0" bldLvl="0" animBg="1"/>
      <p:bldP spid="5" grpId="0" bldLvl="0" animBg="1"/>
      <p:bldP spid="9"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338455" y="621665"/>
            <a:ext cx="11539855" cy="4429125"/>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8</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Debates about CSR are not just debates about whether specific social ills should be addressed by specific corporations. They are also debates about what sort of society we want to live in. While acknowledging that firms benefit society through CSR, a scholar thinks it is a mistake for people to encourage firms to engage in CSR as a practice. When we do so, he says, we </a:t>
            </a:r>
            <a:r>
              <a:rPr lang="en-US" altLang="zh-CN" sz="2800" b="1" dirty="0">
                <a:solidFill>
                  <a:srgbClr val="FF0000"/>
                </a:solidFill>
                <a:latin typeface="Times New Roman" panose="02020603050405020304" charset="0"/>
              </a:rPr>
              <a:t>cede</a:t>
            </a:r>
            <a:r>
              <a:rPr lang="en-US" altLang="zh-CN" sz="2800" dirty="0">
                <a:latin typeface="Times New Roman" panose="02020603050405020304" charset="0"/>
              </a:rPr>
              <a:t> a portion of the public sphere to private actors. Instead of deciding together how we want to ameliorate social ills affecting our fellow community members, we leave it up to private organizations to decide what to do. Instead of sharpening our skills of democracy through </a:t>
            </a:r>
            <a:r>
              <a:rPr lang="en-US" altLang="zh-CN" sz="2800" b="1" dirty="0">
                <a:solidFill>
                  <a:srgbClr val="FF0000"/>
                </a:solidFill>
                <a:latin typeface="Times New Roman" panose="02020603050405020304" charset="0"/>
              </a:rPr>
              <a:t>deliberation </a:t>
            </a:r>
            <a:r>
              <a:rPr lang="en-US" altLang="zh-CN" sz="2800" dirty="0">
                <a:latin typeface="Times New Roman" panose="02020603050405020304" charset="0"/>
              </a:rPr>
              <a:t>and collective decision-making, and </a:t>
            </a:r>
            <a:r>
              <a:rPr lang="en-US" altLang="zh-CN" sz="2800" b="1" dirty="0">
                <a:solidFill>
                  <a:srgbClr val="FF0000"/>
                </a:solidFill>
                <a:latin typeface="Times New Roman" panose="02020603050405020304" charset="0"/>
              </a:rPr>
              <a:t>reaffirming</a:t>
            </a:r>
            <a:r>
              <a:rPr lang="en-US" altLang="zh-CN" sz="2800" dirty="0">
                <a:latin typeface="Times New Roman" panose="02020603050405020304" charset="0"/>
              </a:rPr>
              <a:t> social bonds through mutual aid, we allow our skills and bonds to </a:t>
            </a:r>
            <a:r>
              <a:rPr lang="en-US" altLang="zh-CN" sz="2800" b="1" dirty="0">
                <a:solidFill>
                  <a:srgbClr val="FF0000"/>
                </a:solidFill>
                <a:latin typeface="Times New Roman" panose="02020603050405020304" charset="0"/>
              </a:rPr>
              <a:t>atrophy</a:t>
            </a:r>
            <a:r>
              <a:rPr lang="en-US" altLang="zh-CN" sz="2800" dirty="0">
                <a:latin typeface="Times New Roman" panose="02020603050405020304" charset="0"/>
              </a:rPr>
              <a:t>through disuse. (831 words)</a:t>
            </a:r>
            <a:endParaRPr lang="en-US" altLang="zh-CN" sz="2800" dirty="0">
              <a:latin typeface="Times New Roman" panose="02020603050405020304" charset="0"/>
            </a:endParaRPr>
          </a:p>
        </p:txBody>
      </p:sp>
      <p:sp>
        <p:nvSpPr>
          <p:cNvPr id="2" name="圆角矩形 1"/>
          <p:cNvSpPr/>
          <p:nvPr/>
        </p:nvSpPr>
        <p:spPr>
          <a:xfrm>
            <a:off x="1994535" y="5156835"/>
            <a:ext cx="577151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cede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v.</a:t>
            </a:r>
            <a:r>
              <a:rPr sz="2800">
                <a:solidFill>
                  <a:schemeClr val="tx1"/>
                </a:solidFill>
                <a:latin typeface="Times New Roman" panose="02020603050405020304" charset="0"/>
                <a:cs typeface="Times New Roman" panose="02020603050405020304" charset="0"/>
                <a:sym typeface="+mn-ea"/>
              </a:rPr>
              <a:t> 割让；让给；转让</a:t>
            </a:r>
            <a:endParaRPr sz="2800">
              <a:solidFill>
                <a:schemeClr val="tx1"/>
              </a:solidFill>
              <a:latin typeface="Times New Roman" panose="02020603050405020304" charset="0"/>
              <a:cs typeface="Times New Roman" panose="02020603050405020304" charset="0"/>
              <a:sym typeface="+mn-ea"/>
            </a:endParaRPr>
          </a:p>
        </p:txBody>
      </p:sp>
      <p:sp>
        <p:nvSpPr>
          <p:cNvPr id="5" name="圆角矩形 4"/>
          <p:cNvSpPr/>
          <p:nvPr/>
        </p:nvSpPr>
        <p:spPr>
          <a:xfrm>
            <a:off x="2714625" y="5300980"/>
            <a:ext cx="590677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deliberation</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细想；考虑；审议</a:t>
            </a:r>
            <a:endParaRPr sz="2800">
              <a:solidFill>
                <a:schemeClr val="tx1"/>
              </a:solidFill>
              <a:latin typeface="Times New Roman" panose="02020603050405020304" charset="0"/>
              <a:cs typeface="Times New Roman" panose="02020603050405020304" charset="0"/>
              <a:sym typeface="+mn-ea"/>
            </a:endParaRPr>
          </a:p>
        </p:txBody>
      </p:sp>
      <p:sp>
        <p:nvSpPr>
          <p:cNvPr id="6" name="圆角矩形 5"/>
          <p:cNvSpPr/>
          <p:nvPr/>
        </p:nvSpPr>
        <p:spPr>
          <a:xfrm>
            <a:off x="3094355" y="5445125"/>
            <a:ext cx="601027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reaffirm  </a:t>
            </a:r>
            <a:r>
              <a:rPr sz="2800" i="1">
                <a:solidFill>
                  <a:schemeClr val="tx1"/>
                </a:solidFill>
                <a:latin typeface="Times New Roman" panose="02020603050405020304" charset="0"/>
                <a:cs typeface="Times New Roman" panose="02020603050405020304" charset="0"/>
                <a:sym typeface="+mn-ea"/>
              </a:rPr>
              <a:t>v</a:t>
            </a:r>
            <a:r>
              <a:rPr sz="2800">
                <a:solidFill>
                  <a:schemeClr val="tx1"/>
                </a:solidFill>
                <a:latin typeface="Times New Roman" panose="02020603050405020304" charset="0"/>
                <a:cs typeface="Times New Roman" panose="02020603050405020304" charset="0"/>
                <a:sym typeface="+mn-ea"/>
              </a:rPr>
              <a:t>.重申</a:t>
            </a:r>
            <a:endParaRPr sz="2800">
              <a:solidFill>
                <a:schemeClr val="tx1"/>
              </a:solidFill>
              <a:latin typeface="Times New Roman" panose="02020603050405020304" charset="0"/>
              <a:cs typeface="Times New Roman" panose="02020603050405020304" charset="0"/>
              <a:sym typeface="+mn-ea"/>
            </a:endParaRPr>
          </a:p>
        </p:txBody>
      </p:sp>
      <p:sp>
        <p:nvSpPr>
          <p:cNvPr id="16" name="矩形 15"/>
          <p:cNvSpPr/>
          <p:nvPr/>
        </p:nvSpPr>
        <p:spPr>
          <a:xfrm>
            <a:off x="10655300" y="2205355"/>
            <a:ext cx="101854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7" name="矩形 16"/>
          <p:cNvSpPr/>
          <p:nvPr/>
        </p:nvSpPr>
        <p:spPr>
          <a:xfrm>
            <a:off x="5090795" y="3716655"/>
            <a:ext cx="221615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8" name="矩形 17"/>
          <p:cNvSpPr/>
          <p:nvPr/>
        </p:nvSpPr>
        <p:spPr>
          <a:xfrm>
            <a:off x="1058545" y="4076700"/>
            <a:ext cx="2040255" cy="483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3" name="圆角矩形 2"/>
          <p:cNvSpPr/>
          <p:nvPr/>
        </p:nvSpPr>
        <p:spPr>
          <a:xfrm>
            <a:off x="3650615" y="5589270"/>
            <a:ext cx="609981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atrophy</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v</a:t>
            </a:r>
            <a:r>
              <a:rPr sz="2800">
                <a:solidFill>
                  <a:schemeClr val="tx1"/>
                </a:solidFill>
                <a:latin typeface="Times New Roman" panose="02020603050405020304" charset="0"/>
                <a:cs typeface="Times New Roman" panose="02020603050405020304" charset="0"/>
                <a:sym typeface="+mn-ea"/>
              </a:rPr>
              <a:t>. 萎缩；衰退</a:t>
            </a:r>
            <a:endParaRPr sz="2800">
              <a:solidFill>
                <a:schemeClr val="tx1"/>
              </a:solidFill>
              <a:latin typeface="Times New Roman" panose="02020603050405020304" charset="0"/>
              <a:cs typeface="Times New Roman" panose="02020603050405020304" charset="0"/>
              <a:sym typeface="+mn-ea"/>
            </a:endParaRPr>
          </a:p>
        </p:txBody>
      </p:sp>
      <p:sp>
        <p:nvSpPr>
          <p:cNvPr id="4" name="矩形 3"/>
          <p:cNvSpPr/>
          <p:nvPr/>
        </p:nvSpPr>
        <p:spPr>
          <a:xfrm>
            <a:off x="1202690" y="4653280"/>
            <a:ext cx="2040255" cy="483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7" name="圆角矩形 6">
            <a:hlinkClick r:id="rId1" tooltip=""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Next</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2" grpId="0" bldLvl="0" animBg="1"/>
      <p:bldP spid="5" grpId="0" bldLvl="0" animBg="1"/>
      <p:bldP spid="6" grpId="0" bldLvl="0" animBg="1"/>
      <p:bldP spid="3"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92" name="矩形 10245"/>
          <p:cNvSpPr/>
          <p:nvPr/>
        </p:nvSpPr>
        <p:spPr>
          <a:xfrm>
            <a:off x="554990" y="1916430"/>
            <a:ext cx="10547350" cy="1210945"/>
          </a:xfrm>
          <a:prstGeom prst="rect">
            <a:avLst/>
          </a:prstGeom>
          <a:solidFill>
            <a:schemeClr val="accent6">
              <a:lumMod val="20000"/>
              <a:lumOff val="80000"/>
            </a:schemeClr>
          </a:solidFill>
          <a:ln w="76200">
            <a:noFill/>
          </a:ln>
        </p:spPr>
        <p:txBody>
          <a:bodyPr wrap="square" anchor="t" anchorCtr="0">
            <a:spAutoFit/>
          </a:bodyPr>
          <a:lstStyle/>
          <a:p>
            <a:pPr algn="just" eaLnBrk="1" latinLnBrk="0" hangingPunct="1">
              <a:lnSpc>
                <a:spcPct val="130000"/>
              </a:lnSpc>
            </a:pPr>
            <a:r>
              <a:rPr lang="en-US" altLang="zh-CN" sz="2800" b="1" dirty="0">
                <a:solidFill>
                  <a:srgbClr val="FF0000"/>
                </a:solidFill>
                <a:latin typeface="Times New Roman" panose="02020603050405020304" charset="0"/>
              </a:rPr>
              <a:t>Merck</a:t>
            </a:r>
            <a:r>
              <a:rPr lang="en-US" altLang="zh-CN" sz="2800" dirty="0">
                <a:latin typeface="Times New Roman" panose="02020603050405020304" charset="0"/>
              </a:rPr>
              <a:t> 默克公司（Merck &amp; Co.），生物制药巨头，业务涵盖医疗保健、生命科学和电子科技三大领域</a:t>
            </a:r>
            <a:endParaRPr lang="en-US" altLang="zh-CN" sz="2800" dirty="0">
              <a:latin typeface="Times New Roman" panose="02020603050405020304" charset="0"/>
            </a:endParaRPr>
          </a:p>
        </p:txBody>
      </p:sp>
      <p:sp>
        <p:nvSpPr>
          <p:cNvPr id="3" name="文本框 2"/>
          <p:cNvSpPr txBox="1"/>
          <p:nvPr/>
        </p:nvSpPr>
        <p:spPr>
          <a:xfrm>
            <a:off x="626745" y="1196340"/>
            <a:ext cx="3265170" cy="583565"/>
          </a:xfrm>
          <a:prstGeom prst="rect">
            <a:avLst/>
          </a:prstGeom>
          <a:solidFill>
            <a:schemeClr val="accent6">
              <a:lumMod val="75000"/>
            </a:schemeClr>
          </a:solidFill>
        </p:spPr>
        <p:txBody>
          <a:bodyPr wrap="square" rtlCol="0">
            <a:spAutoFit/>
          </a:bodyPr>
          <a:p>
            <a:r>
              <a:rPr lang="zh-CN" altLang="en-US" sz="3200" b="1">
                <a:solidFill>
                  <a:schemeClr val="bg1">
                    <a:lumMod val="95000"/>
                  </a:schemeClr>
                </a:solidFill>
                <a:latin typeface="Times New Roman" panose="02020603050405020304" charset="0"/>
                <a:cs typeface="Times New Roman" panose="02020603050405020304" charset="0"/>
              </a:rPr>
              <a:t>Proper Noun</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410210" y="3141345"/>
            <a:ext cx="11379835" cy="2414905"/>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marL="1151890" indent="-1151890" algn="just" eaLnBrk="1" latinLnBrk="0" hangingPunct="1">
              <a:lnSpc>
                <a:spcPct val="90000"/>
              </a:lnSpc>
            </a:pPr>
            <a:r>
              <a:rPr lang="en-US" altLang="zh-CN" sz="2800" dirty="0">
                <a:latin typeface="Times New Roman" panose="02020603050405020304" charset="0"/>
              </a:rPr>
              <a:t>(     ) a. A scholar holds that it is wrong to encourage companies to practice corporate social responsibility.</a:t>
            </a:r>
            <a:endParaRPr lang="en-US" altLang="zh-CN" sz="2800" dirty="0">
              <a:latin typeface="Times New Roman" panose="02020603050405020304" charset="0"/>
            </a:endParaRPr>
          </a:p>
          <a:p>
            <a:pPr marL="1151890" indent="-1151890" algn="just" eaLnBrk="1" latinLnBrk="0" hangingPunct="1">
              <a:lnSpc>
                <a:spcPct val="90000"/>
              </a:lnSpc>
            </a:pPr>
            <a:r>
              <a:rPr lang="en-US" altLang="zh-CN" sz="2800" dirty="0">
                <a:latin typeface="Times New Roman" panose="02020603050405020304" charset="0"/>
              </a:rPr>
              <a:t>(     ) b. Companies have a moral obligation to deal with the problems in the world, as long as it doesn’t cost them too much.</a:t>
            </a:r>
            <a:endParaRPr lang="en-US" altLang="zh-CN" sz="2800" dirty="0">
              <a:latin typeface="Times New Roman" panose="02020603050405020304" charset="0"/>
            </a:endParaRPr>
          </a:p>
          <a:p>
            <a:pPr marL="1151890" indent="-1151890" algn="just" eaLnBrk="1" latinLnBrk="0" hangingPunct="1">
              <a:lnSpc>
                <a:spcPct val="90000"/>
              </a:lnSpc>
            </a:pPr>
            <a:r>
              <a:rPr lang="en-US" altLang="zh-CN" sz="2800" dirty="0">
                <a:latin typeface="Times New Roman" panose="02020603050405020304" charset="0"/>
              </a:rPr>
              <a:t>(     ) c. Some people say that businesses should help people in need because they are “agents of justice”.</a:t>
            </a:r>
            <a:endParaRPr lang="en-US" altLang="zh-CN" sz="2800" dirty="0">
              <a:latin typeface="Times New Roman" panose="02020603050405020304" charset="0"/>
            </a:endParaRPr>
          </a:p>
        </p:txBody>
      </p:sp>
      <p:sp>
        <p:nvSpPr>
          <p:cNvPr id="2" name="圆角矩形 1"/>
          <p:cNvSpPr/>
          <p:nvPr/>
        </p:nvSpPr>
        <p:spPr>
          <a:xfrm>
            <a:off x="481965" y="476250"/>
            <a:ext cx="4718685" cy="537210"/>
          </a:xfrm>
          <a:prstGeom prst="round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ctr" eaLnBrk="1" fontAlgn="auto" latinLnBrk="0" hangingPunct="1"/>
            <a:r>
              <a:rPr lang="zh-CN" altLang="en-US" sz="3200" b="1">
                <a:solidFill>
                  <a:schemeClr val="bg1">
                    <a:lumMod val="95000"/>
                  </a:schemeClr>
                </a:solidFill>
                <a:latin typeface="Times New Roman" panose="02020603050405020304" charset="0"/>
                <a:cs typeface="Times New Roman" panose="02020603050405020304" charset="0"/>
              </a:rPr>
              <a:t>Reading Comprehension</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8" name="文本框 7"/>
          <p:cNvSpPr txBox="1"/>
          <p:nvPr/>
        </p:nvSpPr>
        <p:spPr>
          <a:xfrm>
            <a:off x="240665" y="1052830"/>
            <a:ext cx="11466830" cy="1812925"/>
          </a:xfrm>
          <a:prstGeom prst="rect">
            <a:avLst/>
          </a:prstGeom>
          <a:noFill/>
        </p:spPr>
        <p:txBody>
          <a:bodyPr wrap="square" rtlCol="0" anchor="t">
            <a:spAutoFit/>
          </a:bodyPr>
          <a:p>
            <a:pPr marL="323850" indent="0" algn="just" eaLnBrk="1" latinLnBrk="0" hangingPunct="1">
              <a:lnSpc>
                <a:spcPct val="7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Each of the following statements contains information given in one of the paragraphs in Text B. Identify the paragraph from which the information is derived and write the paragraph number in the brackets before the statement. You may choose a paragraph more than once.</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6" name="Rectangle 85"/>
          <p:cNvSpPr/>
          <p:nvPr/>
        </p:nvSpPr>
        <p:spPr>
          <a:xfrm>
            <a:off x="575945" y="3141345"/>
            <a:ext cx="610235" cy="479425"/>
          </a:xfrm>
          <a:prstGeom prst="rect">
            <a:avLst/>
          </a:prstGeom>
          <a:noFill/>
          <a:ln w="19050">
            <a:noFill/>
          </a:ln>
        </p:spPr>
        <p:txBody>
          <a:bodyPr wrap="square" anchor="ctr" anchorCtr="0">
            <a:noAutofit/>
          </a:bodyPr>
          <a:p>
            <a:pPr algn="just"/>
            <a:r>
              <a:rPr lang="en-US" altLang="zh-CN" sz="2800" dirty="0">
                <a:solidFill>
                  <a:srgbClr val="C00000"/>
                </a:solidFill>
                <a:latin typeface="Times New Roman" panose="02020603050405020304" charset="0"/>
                <a:cs typeface="Times New Roman" panose="02020603050405020304" charset="0"/>
              </a:rPr>
              <a:t>8</a:t>
            </a:r>
            <a:endParaRPr lang="en-US" altLang="zh-CN" sz="2800" dirty="0">
              <a:solidFill>
                <a:srgbClr val="C00000"/>
              </a:solidFill>
              <a:latin typeface="Times New Roman" panose="02020603050405020304" charset="0"/>
              <a:cs typeface="Times New Roman" panose="02020603050405020304" charset="0"/>
            </a:endParaRPr>
          </a:p>
        </p:txBody>
      </p:sp>
      <p:sp>
        <p:nvSpPr>
          <p:cNvPr id="3" name="Rectangle 85"/>
          <p:cNvSpPr/>
          <p:nvPr/>
        </p:nvSpPr>
        <p:spPr>
          <a:xfrm>
            <a:off x="606425" y="3849053"/>
            <a:ext cx="56896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6</a:t>
            </a:r>
            <a:endParaRPr lang="en-US" altLang="zh-CN" sz="2800" dirty="0">
              <a:solidFill>
                <a:srgbClr val="C00000"/>
              </a:solidFill>
              <a:latin typeface="Times New Roman" panose="02020603050405020304" charset="0"/>
              <a:cs typeface="Times New Roman" panose="02020603050405020304" charset="0"/>
            </a:endParaRPr>
          </a:p>
        </p:txBody>
      </p:sp>
      <p:sp>
        <p:nvSpPr>
          <p:cNvPr id="4" name="Rectangle 85"/>
          <p:cNvSpPr/>
          <p:nvPr/>
        </p:nvSpPr>
        <p:spPr>
          <a:xfrm>
            <a:off x="568325" y="4725670"/>
            <a:ext cx="43815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7</a:t>
            </a:r>
            <a:endParaRPr lang="en-US" altLang="zh-CN" sz="2800" dirty="0">
              <a:solidFill>
                <a:srgbClr val="C00000"/>
              </a:solidFill>
              <a:latin typeface="Times New Roman" panose="02020603050405020304" charset="0"/>
              <a:cs typeface="Times New Roman" panose="02020603050405020304" charset="0"/>
            </a:endParaRPr>
          </a:p>
        </p:txBody>
      </p:sp>
      <p:sp>
        <p:nvSpPr>
          <p:cNvPr id="11" name="圆角矩形 10">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P spid="4" grpId="0"/>
      <p:bldP spid="4"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338455" y="836930"/>
            <a:ext cx="11200765" cy="4399915"/>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marL="1151890" indent="-1151890" algn="just" eaLnBrk="1" latinLnBrk="0" hangingPunct="1">
              <a:lnSpc>
                <a:spcPct val="100000"/>
              </a:lnSpc>
            </a:pPr>
            <a:r>
              <a:rPr lang="en-US" altLang="zh-CN" sz="2800" dirty="0">
                <a:latin typeface="Times New Roman" panose="02020603050405020304" charset="0"/>
              </a:rPr>
              <a:t>(     ) d. In 2021, Merck and several non-governmental groups produced and shipped the medicine to developing nations at no cost.</a:t>
            </a:r>
            <a:endParaRPr lang="en-US" altLang="zh-CN" sz="2800" dirty="0">
              <a:latin typeface="Times New Roman" panose="02020603050405020304" charset="0"/>
            </a:endParaRPr>
          </a:p>
          <a:p>
            <a:pPr marL="1151890" indent="-1151890" algn="just" eaLnBrk="1" latinLnBrk="0" hangingPunct="1">
              <a:lnSpc>
                <a:spcPct val="100000"/>
              </a:lnSpc>
            </a:pPr>
            <a:r>
              <a:rPr lang="en-US" altLang="zh-CN" sz="2800" dirty="0">
                <a:latin typeface="Times New Roman" panose="02020603050405020304" charset="0"/>
              </a:rPr>
              <a:t>(     ) e. The causal relationship between prosocial behavior and financial success is not yet clear.</a:t>
            </a:r>
            <a:endParaRPr lang="en-US" altLang="zh-CN" sz="2800" dirty="0">
              <a:latin typeface="Times New Roman" panose="02020603050405020304" charset="0"/>
            </a:endParaRPr>
          </a:p>
          <a:p>
            <a:pPr marL="1151890" indent="-1151890" algn="just" eaLnBrk="1" latinLnBrk="0" hangingPunct="1">
              <a:lnSpc>
                <a:spcPct val="100000"/>
              </a:lnSpc>
            </a:pPr>
            <a:r>
              <a:rPr lang="en-US" altLang="zh-CN" sz="2800" dirty="0">
                <a:latin typeface="Times New Roman" panose="02020603050405020304" charset="0"/>
              </a:rPr>
              <a:t>(     ) f. CSR can be seen as an extension of corporate governance, i.e., what duties like saving lives or helping others they must fulfill.</a:t>
            </a:r>
            <a:endParaRPr lang="en-US" altLang="zh-CN" sz="2800" dirty="0">
              <a:latin typeface="Times New Roman" panose="02020603050405020304" charset="0"/>
            </a:endParaRPr>
          </a:p>
          <a:p>
            <a:pPr marL="1151890" indent="-1151890" algn="just" eaLnBrk="1" latinLnBrk="0" hangingPunct="1">
              <a:lnSpc>
                <a:spcPct val="100000"/>
              </a:lnSpc>
            </a:pPr>
            <a:r>
              <a:rPr lang="en-US" altLang="zh-CN" sz="2800" dirty="0">
                <a:latin typeface="Times New Roman" panose="02020603050405020304" charset="0"/>
              </a:rPr>
              <a:t>(     ) g. Some say managers should help maximize shareholder wealth rather than solve social problems. </a:t>
            </a:r>
            <a:endParaRPr lang="en-US" altLang="zh-CN" sz="2800" dirty="0">
              <a:latin typeface="Times New Roman" panose="02020603050405020304" charset="0"/>
            </a:endParaRPr>
          </a:p>
          <a:p>
            <a:pPr marL="1151890" indent="-1151890" algn="just" eaLnBrk="1" latinLnBrk="0" hangingPunct="1">
              <a:lnSpc>
                <a:spcPct val="100000"/>
              </a:lnSpc>
            </a:pPr>
            <a:r>
              <a:rPr lang="en-US" altLang="zh-CN" sz="2800" dirty="0">
                <a:latin typeface="Times New Roman" panose="02020603050405020304" charset="0"/>
              </a:rPr>
              <a:t>(     ) h. The beneficiaries of CRS are more or less closely related to the company, including its employees.</a:t>
            </a:r>
            <a:endParaRPr lang="en-US" altLang="zh-CN" sz="2800" dirty="0">
              <a:latin typeface="Times New Roman" panose="02020603050405020304" charset="0"/>
            </a:endParaRPr>
          </a:p>
        </p:txBody>
      </p:sp>
      <p:sp>
        <p:nvSpPr>
          <p:cNvPr id="6" name="Rectangle 85"/>
          <p:cNvSpPr/>
          <p:nvPr/>
        </p:nvSpPr>
        <p:spPr>
          <a:xfrm>
            <a:off x="626745" y="836930"/>
            <a:ext cx="4051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2</a:t>
            </a:r>
            <a:endParaRPr lang="en-US" altLang="zh-CN" sz="2800" dirty="0">
              <a:solidFill>
                <a:srgbClr val="C00000"/>
              </a:solidFill>
              <a:latin typeface="Times New Roman" panose="02020603050405020304" charset="0"/>
              <a:cs typeface="Times New Roman" panose="02020603050405020304" charset="0"/>
            </a:endParaRPr>
          </a:p>
        </p:txBody>
      </p:sp>
      <p:sp>
        <p:nvSpPr>
          <p:cNvPr id="3" name="Rectangle 85"/>
          <p:cNvSpPr/>
          <p:nvPr/>
        </p:nvSpPr>
        <p:spPr>
          <a:xfrm>
            <a:off x="627380" y="1717675"/>
            <a:ext cx="438785" cy="555625"/>
          </a:xfrm>
          <a:prstGeom prst="rect">
            <a:avLst/>
          </a:prstGeom>
          <a:noFill/>
          <a:ln w="19050">
            <a:noFill/>
          </a:ln>
        </p:spPr>
        <p:txBody>
          <a:bodyPr wrap="square" anchor="ctr" anchorCtr="0">
            <a:noAutofit/>
          </a:bodyPr>
          <a:p>
            <a:pPr algn="just"/>
            <a:r>
              <a:rPr lang="en-US" altLang="zh-CN" sz="2800" dirty="0">
                <a:solidFill>
                  <a:srgbClr val="C00000"/>
                </a:solidFill>
                <a:latin typeface="Times New Roman" panose="02020603050405020304" charset="0"/>
                <a:cs typeface="Times New Roman" panose="02020603050405020304" charset="0"/>
              </a:rPr>
              <a:t>3</a:t>
            </a:r>
            <a:endParaRPr lang="en-US" altLang="zh-CN" sz="2800" dirty="0">
              <a:solidFill>
                <a:srgbClr val="C00000"/>
              </a:solidFill>
              <a:latin typeface="Times New Roman" panose="02020603050405020304" charset="0"/>
              <a:cs typeface="Times New Roman" panose="02020603050405020304" charset="0"/>
            </a:endParaRPr>
          </a:p>
        </p:txBody>
      </p:sp>
      <p:sp>
        <p:nvSpPr>
          <p:cNvPr id="5" name="Rectangle 85"/>
          <p:cNvSpPr/>
          <p:nvPr/>
        </p:nvSpPr>
        <p:spPr>
          <a:xfrm>
            <a:off x="481965" y="2565400"/>
            <a:ext cx="624840" cy="548640"/>
          </a:xfrm>
          <a:prstGeom prst="rect">
            <a:avLst/>
          </a:prstGeom>
          <a:noFill/>
          <a:ln w="19050">
            <a:noFill/>
          </a:ln>
        </p:spPr>
        <p:txBody>
          <a:bodyPr wrap="square" anchor="ctr" anchorCtr="0">
            <a:noAutofit/>
          </a:bodyPr>
          <a:p>
            <a:pPr algn="just"/>
            <a:r>
              <a:rPr lang="en-US" altLang="zh-CN" sz="2800" dirty="0">
                <a:solidFill>
                  <a:srgbClr val="C00000"/>
                </a:solidFill>
                <a:latin typeface="Times New Roman" panose="02020603050405020304" charset="0"/>
                <a:cs typeface="Times New Roman" panose="02020603050405020304" charset="0"/>
              </a:rPr>
              <a:t>5</a:t>
            </a:r>
            <a:endParaRPr lang="en-US" altLang="zh-CN" sz="2800" dirty="0">
              <a:solidFill>
                <a:srgbClr val="C00000"/>
              </a:solidFill>
              <a:latin typeface="Times New Roman" panose="02020603050405020304" charset="0"/>
              <a:cs typeface="Times New Roman" panose="02020603050405020304" charset="0"/>
            </a:endParaRPr>
          </a:p>
        </p:txBody>
      </p:sp>
      <p:sp>
        <p:nvSpPr>
          <p:cNvPr id="7" name="Rectangle 85"/>
          <p:cNvSpPr/>
          <p:nvPr/>
        </p:nvSpPr>
        <p:spPr>
          <a:xfrm>
            <a:off x="525780" y="3501390"/>
            <a:ext cx="735965" cy="399415"/>
          </a:xfrm>
          <a:prstGeom prst="rect">
            <a:avLst/>
          </a:prstGeom>
          <a:noFill/>
          <a:ln w="19050">
            <a:noFill/>
          </a:ln>
        </p:spPr>
        <p:txBody>
          <a:bodyPr wrap="square" anchor="ctr" anchorCtr="0">
            <a:noAutofit/>
          </a:bodyPr>
          <a:p>
            <a:pPr algn="just"/>
            <a:r>
              <a:rPr lang="en-US" altLang="zh-CN" sz="2800" dirty="0">
                <a:solidFill>
                  <a:srgbClr val="C00000"/>
                </a:solidFill>
                <a:latin typeface="Times New Roman" panose="02020603050405020304" charset="0"/>
                <a:cs typeface="Times New Roman" panose="02020603050405020304" charset="0"/>
              </a:rPr>
              <a:t>4</a:t>
            </a:r>
            <a:endParaRPr lang="en-US" altLang="zh-CN" sz="2800" dirty="0">
              <a:solidFill>
                <a:srgbClr val="C00000"/>
              </a:solidFill>
              <a:latin typeface="Times New Roman" panose="02020603050405020304" charset="0"/>
              <a:cs typeface="Times New Roman" panose="02020603050405020304" charset="0"/>
            </a:endParaRPr>
          </a:p>
        </p:txBody>
      </p:sp>
      <p:sp>
        <p:nvSpPr>
          <p:cNvPr id="8" name="Rectangle 85"/>
          <p:cNvSpPr/>
          <p:nvPr/>
        </p:nvSpPr>
        <p:spPr>
          <a:xfrm>
            <a:off x="525780" y="4287838"/>
            <a:ext cx="90678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1</a:t>
            </a:r>
            <a:endParaRPr lang="en-US" altLang="zh-CN" sz="2800" dirty="0">
              <a:solidFill>
                <a:srgbClr val="C00000"/>
              </a:solidFill>
              <a:latin typeface="Times New Roman" panose="02020603050405020304" charset="0"/>
              <a:cs typeface="Times New Roman" panose="02020603050405020304" charset="0"/>
            </a:endParaRPr>
          </a:p>
        </p:txBody>
      </p:sp>
      <p:sp>
        <p:nvSpPr>
          <p:cNvPr id="11" name="圆角矩形 10">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P spid="5" grpId="0"/>
      <p:bldP spid="5" grpId="1"/>
      <p:bldP spid="7" grpId="0"/>
      <p:bldP spid="7" grpId="1"/>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矩形 34"/>
          <p:cNvSpPr/>
          <p:nvPr/>
        </p:nvSpPr>
        <p:spPr>
          <a:xfrm>
            <a:off x="632460" y="1341120"/>
            <a:ext cx="10933430" cy="1886585"/>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indent="457200" algn="just" eaLnBrk="1" fontAlgn="auto" latinLnBrk="0" hangingPunct="1">
              <a:lnSpc>
                <a:spcPts val="2800"/>
              </a:lnSpc>
            </a:pPr>
            <a:r>
              <a:rPr lang="zh-CN" altLang="en-US" sz="2800" b="1" dirty="0">
                <a:solidFill>
                  <a:srgbClr val="C00000"/>
                </a:solidFill>
                <a:latin typeface="Times New Roman" panose="02020603050405020304" charset="0"/>
                <a:cs typeface="Times New Roman" panose="02020603050405020304" charset="0"/>
                <a:sym typeface="+mn-ea"/>
              </a:rPr>
              <a:t>For doctor:</a:t>
            </a:r>
            <a:endParaRPr lang="zh-CN" altLang="en-US" sz="2800" b="1" dirty="0">
              <a:solidFill>
                <a:srgbClr val="C00000"/>
              </a:solidFill>
              <a:latin typeface="Times New Roman" panose="02020603050405020304" charset="0"/>
              <a:cs typeface="Times New Roman" panose="02020603050405020304" charset="0"/>
              <a:sym typeface="+mn-ea"/>
            </a:endParaRPr>
          </a:p>
          <a:p>
            <a:pPr marL="457200" indent="-457200" algn="just" eaLnBrk="1" fontAlgn="auto" latinLnBrk="0" hangingPunct="1">
              <a:lnSpc>
                <a:spcPts val="2800"/>
              </a:lnSpc>
              <a:buFont typeface="Wingdings" panose="05000000000000000000" charset="0"/>
              <a:buChar char="Ø"/>
            </a:pPr>
            <a:r>
              <a:rPr lang="zh-CN" altLang="en-US" sz="2800" dirty="0">
                <a:solidFill>
                  <a:srgbClr val="C00000"/>
                </a:solidFill>
                <a:latin typeface="Times New Roman" panose="02020603050405020304" charset="0"/>
                <a:cs typeface="Times New Roman" panose="02020603050405020304" charset="0"/>
                <a:sym typeface="+mn-ea"/>
              </a:rPr>
              <a:t>maintain the utmost respect for human life</a:t>
            </a:r>
            <a:endParaRPr lang="zh-CN" altLang="en-US" sz="2800" dirty="0">
              <a:solidFill>
                <a:srgbClr val="C00000"/>
              </a:solidFill>
              <a:latin typeface="Times New Roman" panose="02020603050405020304" charset="0"/>
              <a:cs typeface="Times New Roman" panose="02020603050405020304" charset="0"/>
              <a:sym typeface="+mn-ea"/>
            </a:endParaRPr>
          </a:p>
          <a:p>
            <a:pPr marL="457200" indent="-457200" algn="just" eaLnBrk="1" fontAlgn="auto" latinLnBrk="0" hangingPunct="1">
              <a:lnSpc>
                <a:spcPts val="2800"/>
              </a:lnSpc>
              <a:buFont typeface="Wingdings" panose="05000000000000000000" charset="0"/>
              <a:buChar char="Ø"/>
            </a:pPr>
            <a:r>
              <a:rPr lang="zh-CN" altLang="en-US" sz="2800" dirty="0">
                <a:solidFill>
                  <a:srgbClr val="C00000"/>
                </a:solidFill>
                <a:latin typeface="Times New Roman" panose="02020603050405020304" charset="0"/>
                <a:cs typeface="Times New Roman" panose="02020603050405020304" charset="0"/>
                <a:sym typeface="+mn-ea"/>
              </a:rPr>
              <a:t>practice in accordance with current medical knowledge, continually improve the skills</a:t>
            </a:r>
            <a:endParaRPr lang="zh-CN" altLang="en-US" sz="2800" dirty="0">
              <a:solidFill>
                <a:srgbClr val="C00000"/>
              </a:solidFill>
              <a:latin typeface="Times New Roman" panose="02020603050405020304" charset="0"/>
              <a:cs typeface="Times New Roman" panose="02020603050405020304" charset="0"/>
              <a:sym typeface="+mn-ea"/>
            </a:endParaRPr>
          </a:p>
          <a:p>
            <a:pPr marL="457200" indent="-457200" algn="just" eaLnBrk="1" fontAlgn="auto" latinLnBrk="0" hangingPunct="1">
              <a:lnSpc>
                <a:spcPts val="2800"/>
              </a:lnSpc>
              <a:buFont typeface="Wingdings" panose="05000000000000000000" charset="0"/>
              <a:buChar char="Ø"/>
            </a:pPr>
            <a:r>
              <a:rPr lang="zh-CN" altLang="en-US" sz="2800" dirty="0">
                <a:solidFill>
                  <a:srgbClr val="C00000"/>
                </a:solidFill>
                <a:latin typeface="Times New Roman" panose="02020603050405020304" charset="0"/>
                <a:cs typeface="Times New Roman" panose="02020603050405020304" charset="0"/>
                <a:sym typeface="+mn-ea"/>
              </a:rPr>
              <a:t>protect the patient’s confidentiality</a:t>
            </a:r>
            <a:endParaRPr lang="zh-CN" altLang="en-US" sz="2800" dirty="0">
              <a:solidFill>
                <a:srgbClr val="C00000"/>
              </a:solidFill>
              <a:latin typeface="Times New Roman" panose="02020603050405020304" charset="0"/>
              <a:cs typeface="Times New Roman" panose="02020603050405020304" charset="0"/>
              <a:sym typeface="+mn-ea"/>
            </a:endParaRPr>
          </a:p>
        </p:txBody>
      </p:sp>
      <p:sp>
        <p:nvSpPr>
          <p:cNvPr id="5" name="文本框 4"/>
          <p:cNvSpPr txBox="1"/>
          <p:nvPr/>
        </p:nvSpPr>
        <p:spPr>
          <a:xfrm>
            <a:off x="632460" y="765175"/>
            <a:ext cx="3132455" cy="521970"/>
          </a:xfrm>
          <a:prstGeom prst="rect">
            <a:avLst/>
          </a:prstGeom>
          <a:solidFill>
            <a:srgbClr val="C00000"/>
          </a:solidFill>
        </p:spPr>
        <p:txBody>
          <a:bodyPr wrap="square" rtlCol="0">
            <a:spAutoFit/>
          </a:bodyPr>
          <a:lstStyle/>
          <a:p>
            <a:pPr marL="0" algn="ctr" eaLnBrk="1" fontAlgn="auto" latinLnBrk="0" hangingPunct="1"/>
            <a:r>
              <a:rPr lang="en-US" altLang="zh-CN" sz="2800" b="1">
                <a:solidFill>
                  <a:schemeClr val="bg1"/>
                </a:solidFill>
                <a:latin typeface="Times New Roman" panose="02020603050405020304" charset="0"/>
                <a:cs typeface="Times New Roman" panose="02020603050405020304" charset="0"/>
                <a:sym typeface="+mn-ea"/>
              </a:rPr>
              <a:t>Reference answer </a:t>
            </a:r>
            <a:r>
              <a:rPr lang="zh-CN" altLang="en-US" sz="2800" b="1">
                <a:solidFill>
                  <a:schemeClr val="bg1"/>
                </a:solidFill>
                <a:latin typeface="Times New Roman" panose="02020603050405020304" charset="0"/>
                <a:cs typeface="Times New Roman" panose="02020603050405020304" charset="0"/>
                <a:sym typeface="+mn-ea"/>
              </a:rPr>
              <a:t> </a:t>
            </a:r>
            <a:endParaRPr lang="en-US" altLang="zh-CN" sz="2800" b="1">
              <a:solidFill>
                <a:schemeClr val="bg1"/>
              </a:solidFill>
              <a:latin typeface="Times New Roman" panose="02020603050405020304" charset="0"/>
              <a:cs typeface="Times New Roman" panose="02020603050405020304" charset="0"/>
              <a:sym typeface="+mn-ea"/>
            </a:endParaRPr>
          </a:p>
        </p:txBody>
      </p:sp>
      <p:sp>
        <p:nvSpPr>
          <p:cNvPr id="4" name="圆角矩形 3">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100000">
                                          <p:val>
                                            <p:strVal val="#ppt_x"/>
                                          </p:val>
                                        </p:tav>
                                      </p:tavLst>
                                    </p:anim>
                                    <p:anim calcmode="lin" valueType="num">
                                      <p:cBhvr>
                                        <p:cTn id="8" dur="500" fill="hold"/>
                                        <p:tgtEl>
                                          <p:spTgt spid="35"/>
                                        </p:tgtEl>
                                        <p:attrNameLst>
                                          <p:attrName>ppt_y</p:attrName>
                                        </p:attrNameLst>
                                      </p:cBhvr>
                                      <p:tavLst>
                                        <p:tav tm="0">
                                          <p:val>
                                            <p:strVal val="#ppt_y-#ppt_h/2"/>
                                          </p:val>
                                        </p:tav>
                                        <p:tav tm="100000">
                                          <p:val>
                                            <p:strVal val="#ppt_y"/>
                                          </p:val>
                                        </p:tav>
                                      </p:tavLst>
                                    </p:anim>
                                    <p:anim calcmode="lin" valueType="num">
                                      <p:cBhvr>
                                        <p:cTn id="9" dur="500" fill="hold"/>
                                        <p:tgtEl>
                                          <p:spTgt spid="35"/>
                                        </p:tgtEl>
                                        <p:attrNameLst>
                                          <p:attrName>ppt_w</p:attrName>
                                        </p:attrNameLst>
                                      </p:cBhvr>
                                      <p:tavLst>
                                        <p:tav tm="0">
                                          <p:val>
                                            <p:strVal val="#ppt_w"/>
                                          </p:val>
                                        </p:tav>
                                        <p:tav tm="100000">
                                          <p:val>
                                            <p:strVal val="#ppt_w"/>
                                          </p:val>
                                        </p:tav>
                                      </p:tavLst>
                                    </p:anim>
                                    <p:anim calcmode="lin" valueType="num">
                                      <p:cBhvr>
                                        <p:cTn id="10"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338455" y="836930"/>
            <a:ext cx="11200765" cy="1814830"/>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marL="1151890" indent="-1151890" algn="just" eaLnBrk="1" latinLnBrk="0" hangingPunct="1">
              <a:lnSpc>
                <a:spcPct val="100000"/>
              </a:lnSpc>
            </a:pPr>
            <a:r>
              <a:rPr lang="en-US" altLang="zh-CN" sz="2800" dirty="0">
                <a:latin typeface="Times New Roman" panose="02020603050405020304" charset="0"/>
              </a:rPr>
              <a:t>(     )  i. A scholar believes that to fulfill social obligations through corporate activities is a perfect choice for many people.</a:t>
            </a:r>
            <a:endParaRPr lang="en-US" altLang="zh-CN" sz="2800" dirty="0">
              <a:latin typeface="Times New Roman" panose="02020603050405020304" charset="0"/>
            </a:endParaRPr>
          </a:p>
          <a:p>
            <a:pPr marL="1151890" indent="-1151890" algn="just" eaLnBrk="1" latinLnBrk="0" hangingPunct="1">
              <a:lnSpc>
                <a:spcPct val="100000"/>
              </a:lnSpc>
            </a:pPr>
            <a:r>
              <a:rPr lang="en-US" altLang="zh-CN" sz="2800" dirty="0">
                <a:latin typeface="Times New Roman" panose="02020603050405020304" charset="0"/>
              </a:rPr>
              <a:t>(     ) j. Companies have the ability and resources to practice CSR without generating excessive costs.</a:t>
            </a:r>
            <a:endParaRPr lang="en-US" altLang="zh-CN" sz="2800" dirty="0">
              <a:latin typeface="Times New Roman" panose="02020603050405020304" charset="0"/>
            </a:endParaRPr>
          </a:p>
        </p:txBody>
      </p:sp>
      <p:sp>
        <p:nvSpPr>
          <p:cNvPr id="6" name="Rectangle 85"/>
          <p:cNvSpPr/>
          <p:nvPr/>
        </p:nvSpPr>
        <p:spPr>
          <a:xfrm>
            <a:off x="626110" y="836930"/>
            <a:ext cx="4051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7</a:t>
            </a:r>
            <a:endParaRPr lang="en-US" altLang="zh-CN" sz="2800" dirty="0">
              <a:solidFill>
                <a:srgbClr val="C00000"/>
              </a:solidFill>
              <a:latin typeface="Times New Roman" panose="02020603050405020304" charset="0"/>
              <a:cs typeface="Times New Roman" panose="02020603050405020304" charset="0"/>
            </a:endParaRPr>
          </a:p>
        </p:txBody>
      </p:sp>
      <p:sp>
        <p:nvSpPr>
          <p:cNvPr id="3" name="Rectangle 85"/>
          <p:cNvSpPr/>
          <p:nvPr/>
        </p:nvSpPr>
        <p:spPr>
          <a:xfrm>
            <a:off x="554355" y="1772920"/>
            <a:ext cx="655955" cy="475615"/>
          </a:xfrm>
          <a:prstGeom prst="rect">
            <a:avLst/>
          </a:prstGeom>
          <a:noFill/>
          <a:ln w="19050">
            <a:noFill/>
          </a:ln>
        </p:spPr>
        <p:txBody>
          <a:bodyPr wrap="square" anchor="ctr" anchorCtr="0">
            <a:noAutofit/>
          </a:bodyPr>
          <a:p>
            <a:pPr algn="just"/>
            <a:r>
              <a:rPr lang="en-US" altLang="zh-CN" sz="2800" dirty="0">
                <a:solidFill>
                  <a:srgbClr val="C00000"/>
                </a:solidFill>
                <a:latin typeface="Times New Roman" panose="02020603050405020304" charset="0"/>
                <a:cs typeface="Times New Roman" panose="02020603050405020304" charset="0"/>
              </a:rPr>
              <a:t>6</a:t>
            </a:r>
            <a:endParaRPr lang="en-US" altLang="zh-CN" sz="2800" dirty="0">
              <a:solidFill>
                <a:srgbClr val="C00000"/>
              </a:solidFill>
              <a:latin typeface="Times New Roman" panose="02020603050405020304" charset="0"/>
              <a:cs typeface="Times New Roman" panose="02020603050405020304" charset="0"/>
            </a:endParaRPr>
          </a:p>
        </p:txBody>
      </p:sp>
      <p:sp>
        <p:nvSpPr>
          <p:cNvPr id="11" name="圆角矩形 10">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410210" y="1557020"/>
            <a:ext cx="11133455" cy="3107690"/>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p>
            <a:pPr marL="0" indent="0" algn="just" eaLnBrk="1" latinLnBrk="0" hangingPunct="1">
              <a:lnSpc>
                <a:spcPct val="100000"/>
              </a:lnSpc>
            </a:pPr>
            <a:r>
              <a:rPr lang="en-US" altLang="zh-CN" sz="2800" dirty="0">
                <a:latin typeface="Times New Roman" panose="02020603050405020304" charset="0"/>
              </a:rPr>
              <a:t>     Corporate social responsibility (CSR) means that a company does things that h__________ third parties, some of whom may be c__________ to the company in some way. CSR involves corporations’ m__________ duties. CSR isn’t a dispute about corporate governance’s aims. Some claim that corporations, like states and individuals, are “agents of j__________” and must help the poor. While a scholar agrees that CSR i__________ society, he argues that pushing firms to participate in CSR is a m__________.</a:t>
            </a:r>
            <a:endParaRPr lang="en-US" altLang="zh-CN" sz="2800" dirty="0">
              <a:latin typeface="Times New Roman" panose="02020603050405020304" charset="0"/>
            </a:endParaRPr>
          </a:p>
        </p:txBody>
      </p:sp>
      <p:sp>
        <p:nvSpPr>
          <p:cNvPr id="8" name="文本框 7"/>
          <p:cNvSpPr txBox="1"/>
          <p:nvPr/>
        </p:nvSpPr>
        <p:spPr>
          <a:xfrm>
            <a:off x="194519" y="597323"/>
            <a:ext cx="11369040" cy="878840"/>
          </a:xfrm>
          <a:prstGeom prst="rect">
            <a:avLst/>
          </a:prstGeom>
          <a:noFill/>
        </p:spPr>
        <p:txBody>
          <a:bodyPr wrap="square" rtlCol="0" anchor="t">
            <a:spAutoFit/>
          </a:bodyPr>
          <a:p>
            <a:pPr marL="323850" indent="-323850" algn="just" eaLnBrk="1" latinLnBrk="0" hangingPunct="1">
              <a:lnSpc>
                <a:spcPct val="8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2. Complete the summary of Text B according to the first letter of the missing words.</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9" name="Rectangle 85"/>
          <p:cNvSpPr/>
          <p:nvPr/>
        </p:nvSpPr>
        <p:spPr>
          <a:xfrm>
            <a:off x="1343025" y="1988503"/>
            <a:ext cx="1587500" cy="478155"/>
          </a:xfrm>
          <a:prstGeom prst="rect">
            <a:avLst/>
          </a:prstGeom>
          <a:noFill/>
          <a:ln w="19050">
            <a:noFill/>
          </a:ln>
        </p:spPr>
        <p:txBody>
          <a:bodyPr wrap="square" anchor="ctr" anchorCtr="0">
            <a:spAutoFit/>
          </a:bodyPr>
          <a:p>
            <a:pPr algn="just">
              <a:lnSpc>
                <a:spcPct val="90000"/>
              </a:lnSpc>
            </a:pPr>
            <a:r>
              <a:rPr lang="en-US" altLang="zh-CN" sz="2800" dirty="0">
                <a:solidFill>
                  <a:srgbClr val="C00000"/>
                </a:solidFill>
                <a:latin typeface="Times New Roman" panose="02020603050405020304" charset="0"/>
                <a:cs typeface="Times New Roman" panose="02020603050405020304" charset="0"/>
              </a:rPr>
              <a:t>elp</a:t>
            </a:r>
            <a:r>
              <a:rPr lang="en-US" altLang="zh-CN" sz="2400" dirty="0">
                <a:solidFill>
                  <a:srgbClr val="C00000"/>
                </a:solidFill>
                <a:latin typeface="Times New Roman" panose="02020603050405020304" charset="0"/>
                <a:cs typeface="Times New Roman" panose="02020603050405020304" charset="0"/>
              </a:rPr>
              <a:t>	</a:t>
            </a:r>
            <a:endParaRPr lang="en-US" altLang="zh-CN" sz="2400" dirty="0">
              <a:solidFill>
                <a:srgbClr val="C00000"/>
              </a:solidFill>
              <a:latin typeface="Times New Roman" panose="02020603050405020304" charset="0"/>
              <a:cs typeface="Times New Roman" panose="02020603050405020304" charset="0"/>
            </a:endParaRPr>
          </a:p>
        </p:txBody>
      </p:sp>
      <p:sp>
        <p:nvSpPr>
          <p:cNvPr id="11" name="圆角矩形 10">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
        <p:nvSpPr>
          <p:cNvPr id="2" name="Rectangle 85"/>
          <p:cNvSpPr/>
          <p:nvPr/>
        </p:nvSpPr>
        <p:spPr>
          <a:xfrm>
            <a:off x="8763000" y="2060893"/>
            <a:ext cx="2185670" cy="478155"/>
          </a:xfrm>
          <a:prstGeom prst="rect">
            <a:avLst/>
          </a:prstGeom>
          <a:noFill/>
          <a:ln w="19050">
            <a:noFill/>
          </a:ln>
        </p:spPr>
        <p:txBody>
          <a:bodyPr wrap="square" anchor="ctr" anchorCtr="0">
            <a:spAutoFit/>
          </a:bodyPr>
          <a:p>
            <a:pPr algn="just">
              <a:lnSpc>
                <a:spcPct val="90000"/>
              </a:lnSpc>
            </a:pPr>
            <a:r>
              <a:rPr lang="en-US" altLang="zh-CN" sz="2800" dirty="0">
                <a:solidFill>
                  <a:srgbClr val="C00000"/>
                </a:solidFill>
                <a:latin typeface="Times New Roman" panose="02020603050405020304" charset="0"/>
                <a:cs typeface="Times New Roman" panose="02020603050405020304" charset="0"/>
              </a:rPr>
              <a:t>onnected</a:t>
            </a:r>
            <a:r>
              <a:rPr lang="en-US" altLang="zh-CN" sz="2400" dirty="0">
                <a:solidFill>
                  <a:srgbClr val="C00000"/>
                </a:solidFill>
                <a:latin typeface="Times New Roman" panose="02020603050405020304" charset="0"/>
                <a:cs typeface="Times New Roman" panose="02020603050405020304" charset="0"/>
              </a:rPr>
              <a:t>	</a:t>
            </a:r>
            <a:endParaRPr lang="en-US" altLang="zh-CN" sz="2400" dirty="0">
              <a:solidFill>
                <a:srgbClr val="C00000"/>
              </a:solidFill>
              <a:latin typeface="Times New Roman" panose="02020603050405020304" charset="0"/>
              <a:cs typeface="Times New Roman" panose="02020603050405020304" charset="0"/>
            </a:endParaRPr>
          </a:p>
        </p:txBody>
      </p:sp>
      <p:sp>
        <p:nvSpPr>
          <p:cNvPr id="5" name="Rectangle 85"/>
          <p:cNvSpPr/>
          <p:nvPr/>
        </p:nvSpPr>
        <p:spPr>
          <a:xfrm>
            <a:off x="8547100" y="2421255"/>
            <a:ext cx="2114550" cy="478155"/>
          </a:xfrm>
          <a:prstGeom prst="rect">
            <a:avLst/>
          </a:prstGeom>
          <a:noFill/>
          <a:ln w="19050">
            <a:noFill/>
          </a:ln>
        </p:spPr>
        <p:txBody>
          <a:bodyPr wrap="square" anchor="ctr" anchorCtr="0">
            <a:spAutoFit/>
          </a:bodyPr>
          <a:p>
            <a:pPr algn="just">
              <a:lnSpc>
                <a:spcPct val="90000"/>
              </a:lnSpc>
            </a:pPr>
            <a:r>
              <a:rPr lang="en-US" altLang="zh-CN" sz="2800" dirty="0">
                <a:solidFill>
                  <a:srgbClr val="C00000"/>
                </a:solidFill>
                <a:latin typeface="Times New Roman" panose="02020603050405020304" charset="0"/>
                <a:cs typeface="Times New Roman" panose="02020603050405020304" charset="0"/>
              </a:rPr>
              <a:t>oral</a:t>
            </a:r>
            <a:r>
              <a:rPr lang="en-US" altLang="zh-CN" sz="2400" dirty="0">
                <a:solidFill>
                  <a:srgbClr val="C00000"/>
                </a:solidFill>
                <a:latin typeface="Times New Roman" panose="02020603050405020304" charset="0"/>
                <a:cs typeface="Times New Roman" panose="02020603050405020304" charset="0"/>
              </a:rPr>
              <a:t>	</a:t>
            </a:r>
            <a:endParaRPr lang="en-US" altLang="zh-CN" sz="2400" dirty="0">
              <a:solidFill>
                <a:srgbClr val="C00000"/>
              </a:solidFill>
              <a:latin typeface="Times New Roman" panose="02020603050405020304" charset="0"/>
              <a:cs typeface="Times New Roman" panose="02020603050405020304" charset="0"/>
            </a:endParaRPr>
          </a:p>
        </p:txBody>
      </p:sp>
      <p:sp>
        <p:nvSpPr>
          <p:cNvPr id="10" name="Rectangle 85"/>
          <p:cNvSpPr/>
          <p:nvPr/>
        </p:nvSpPr>
        <p:spPr>
          <a:xfrm>
            <a:off x="8844280" y="3284855"/>
            <a:ext cx="1817370" cy="478155"/>
          </a:xfrm>
          <a:prstGeom prst="rect">
            <a:avLst/>
          </a:prstGeom>
          <a:noFill/>
          <a:ln w="19050">
            <a:noFill/>
          </a:ln>
        </p:spPr>
        <p:txBody>
          <a:bodyPr wrap="square" anchor="ctr" anchorCtr="0">
            <a:spAutoFit/>
          </a:bodyPr>
          <a:p>
            <a:pPr algn="just">
              <a:lnSpc>
                <a:spcPct val="90000"/>
              </a:lnSpc>
            </a:pPr>
            <a:r>
              <a:rPr lang="en-US" altLang="zh-CN" sz="2800" dirty="0">
                <a:solidFill>
                  <a:srgbClr val="C00000"/>
                </a:solidFill>
                <a:latin typeface="Times New Roman" panose="02020603050405020304" charset="0"/>
                <a:cs typeface="Times New Roman" panose="02020603050405020304" charset="0"/>
              </a:rPr>
              <a:t>ustice</a:t>
            </a:r>
            <a:r>
              <a:rPr lang="en-US" altLang="zh-CN" sz="2400" dirty="0">
                <a:solidFill>
                  <a:srgbClr val="C00000"/>
                </a:solidFill>
                <a:latin typeface="Times New Roman" panose="02020603050405020304" charset="0"/>
                <a:cs typeface="Times New Roman" panose="02020603050405020304" charset="0"/>
              </a:rPr>
              <a:t>	</a:t>
            </a:r>
            <a:endParaRPr lang="en-US" altLang="zh-CN" sz="2400" dirty="0">
              <a:solidFill>
                <a:srgbClr val="C00000"/>
              </a:solidFill>
              <a:latin typeface="Times New Roman" panose="02020603050405020304" charset="0"/>
              <a:cs typeface="Times New Roman" panose="02020603050405020304" charset="0"/>
            </a:endParaRPr>
          </a:p>
        </p:txBody>
      </p:sp>
      <p:sp>
        <p:nvSpPr>
          <p:cNvPr id="12" name="Rectangle 85"/>
          <p:cNvSpPr/>
          <p:nvPr/>
        </p:nvSpPr>
        <p:spPr>
          <a:xfrm>
            <a:off x="8475345" y="3716973"/>
            <a:ext cx="2508885" cy="478155"/>
          </a:xfrm>
          <a:prstGeom prst="rect">
            <a:avLst/>
          </a:prstGeom>
          <a:noFill/>
          <a:ln w="19050">
            <a:noFill/>
          </a:ln>
        </p:spPr>
        <p:txBody>
          <a:bodyPr wrap="square" anchor="ctr" anchorCtr="0">
            <a:spAutoFit/>
          </a:bodyPr>
          <a:p>
            <a:pPr algn="just">
              <a:lnSpc>
                <a:spcPct val="90000"/>
              </a:lnSpc>
            </a:pPr>
            <a:r>
              <a:rPr lang="en-US" altLang="zh-CN" sz="2800" dirty="0">
                <a:solidFill>
                  <a:srgbClr val="C00000"/>
                </a:solidFill>
                <a:latin typeface="Times New Roman" panose="02020603050405020304" charset="0"/>
                <a:cs typeface="Times New Roman" panose="02020603050405020304" charset="0"/>
              </a:rPr>
              <a:t>mproves</a:t>
            </a:r>
            <a:r>
              <a:rPr lang="en-US" altLang="zh-CN" sz="2400" dirty="0">
                <a:solidFill>
                  <a:srgbClr val="C00000"/>
                </a:solidFill>
                <a:latin typeface="Times New Roman" panose="02020603050405020304" charset="0"/>
                <a:cs typeface="Times New Roman" panose="02020603050405020304" charset="0"/>
              </a:rPr>
              <a:t>	</a:t>
            </a:r>
            <a:endParaRPr lang="en-US" altLang="zh-CN" sz="2400" dirty="0">
              <a:solidFill>
                <a:srgbClr val="C00000"/>
              </a:solidFill>
              <a:latin typeface="Times New Roman" panose="02020603050405020304" charset="0"/>
              <a:cs typeface="Times New Roman" panose="02020603050405020304" charset="0"/>
            </a:endParaRPr>
          </a:p>
        </p:txBody>
      </p:sp>
      <p:sp>
        <p:nvSpPr>
          <p:cNvPr id="13" name="Rectangle 85"/>
          <p:cNvSpPr/>
          <p:nvPr/>
        </p:nvSpPr>
        <p:spPr>
          <a:xfrm>
            <a:off x="8618855" y="4148455"/>
            <a:ext cx="1180465" cy="478155"/>
          </a:xfrm>
          <a:prstGeom prst="rect">
            <a:avLst/>
          </a:prstGeom>
          <a:noFill/>
          <a:ln w="19050">
            <a:noFill/>
          </a:ln>
        </p:spPr>
        <p:txBody>
          <a:bodyPr wrap="square" anchor="ctr" anchorCtr="0">
            <a:spAutoFit/>
          </a:bodyPr>
          <a:p>
            <a:pPr algn="just">
              <a:lnSpc>
                <a:spcPct val="90000"/>
              </a:lnSpc>
            </a:pPr>
            <a:r>
              <a:rPr lang="en-US" altLang="zh-CN" sz="2800" dirty="0">
                <a:solidFill>
                  <a:srgbClr val="C00000"/>
                </a:solidFill>
                <a:latin typeface="Times New Roman" panose="02020603050405020304" charset="0"/>
                <a:cs typeface="Times New Roman" panose="02020603050405020304" charset="0"/>
              </a:rPr>
              <a:t>istake</a:t>
            </a:r>
            <a:r>
              <a:rPr lang="en-US" altLang="zh-CN" sz="2400" dirty="0">
                <a:solidFill>
                  <a:srgbClr val="C00000"/>
                </a:solidFill>
                <a:latin typeface="Times New Roman" panose="02020603050405020304" charset="0"/>
                <a:cs typeface="Times New Roman" panose="02020603050405020304" charset="0"/>
              </a:rPr>
              <a:t>	</a:t>
            </a:r>
            <a:endParaRPr lang="en-US" altLang="zh-CN"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 grpId="0"/>
      <p:bldP spid="2" grpId="1"/>
      <p:bldP spid="5" grpId="0"/>
      <p:bldP spid="5" grpId="1"/>
      <p:bldP spid="10" grpId="0"/>
      <p:bldP spid="10" grpId="1"/>
      <p:bldP spid="12" grpId="0"/>
      <p:bldP spid="12" grpId="1"/>
      <p:bldP spid="13" grpId="0"/>
      <p:bldP spid="13"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38455" y="548640"/>
            <a:ext cx="3733165" cy="537210"/>
          </a:xfrm>
          <a:prstGeom prst="round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ctr" eaLnBrk="1" fontAlgn="auto" latinLnBrk="0" hangingPunct="1"/>
            <a:r>
              <a:rPr lang="zh-CN" altLang="en-US" sz="3200" b="1">
                <a:solidFill>
                  <a:schemeClr val="bg1">
                    <a:lumMod val="95000"/>
                  </a:schemeClr>
                </a:solidFill>
                <a:latin typeface="Times New Roman" panose="02020603050405020304" charset="0"/>
                <a:cs typeface="Times New Roman" panose="02020603050405020304" charset="0"/>
              </a:rPr>
              <a:t>Language Practice</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8" name="文本框 7"/>
          <p:cNvSpPr txBox="1"/>
          <p:nvPr/>
        </p:nvSpPr>
        <p:spPr>
          <a:xfrm>
            <a:off x="482600" y="1124585"/>
            <a:ext cx="10102850" cy="977265"/>
          </a:xfrm>
          <a:prstGeom prst="rect">
            <a:avLst/>
          </a:prstGeom>
          <a:noFill/>
        </p:spPr>
        <p:txBody>
          <a:bodyPr wrap="square" rtlCol="0" anchor="t">
            <a:spAutoFit/>
          </a:bodyPr>
          <a:p>
            <a:pPr marL="323850" indent="-323850" algn="just" eaLnBrk="1" latinLnBrk="0" hangingPunct="1">
              <a:lnSpc>
                <a:spcPct val="9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1. Choose the most appropriate word or expression to complete the following sentences.</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16392" name="矩形 10245"/>
          <p:cNvSpPr/>
          <p:nvPr/>
        </p:nvSpPr>
        <p:spPr>
          <a:xfrm>
            <a:off x="626110" y="2140585"/>
            <a:ext cx="11402695" cy="2934335"/>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p>
            <a:pPr marL="1151890" indent="-1151890" algn="just" eaLnBrk="1" latinLnBrk="0" hangingPunct="1">
              <a:lnSpc>
                <a:spcPct val="110000"/>
              </a:lnSpc>
            </a:pPr>
            <a:r>
              <a:rPr lang="en-US" altLang="zh-CN" sz="2800" dirty="0">
                <a:latin typeface="Times New Roman" panose="02020603050405020304" charset="0"/>
              </a:rPr>
              <a:t>(     )  1) They remind me of that mythical stockbroking firm that predicted the __________ market better than its competitors.</a:t>
            </a:r>
            <a:endParaRPr lang="en-US" altLang="zh-CN" sz="2800" dirty="0">
              <a:latin typeface="Times New Roman" panose="02020603050405020304" charset="0"/>
            </a:endParaRPr>
          </a:p>
          <a:p>
            <a:pPr marL="1151890" indent="-1151890" algn="just" eaLnBrk="1" latinLnBrk="0" hangingPunct="1">
              <a:lnSpc>
                <a:spcPct val="110000"/>
              </a:lnSpc>
            </a:pPr>
            <a:r>
              <a:rPr lang="en-US" altLang="zh-CN" sz="2800" dirty="0">
                <a:latin typeface="Times New Roman" panose="02020603050405020304" charset="0"/>
              </a:rPr>
              <a:t>	a. quality		b. equity		c. equal</a:t>
            </a:r>
            <a:endParaRPr lang="en-US" altLang="zh-CN" sz="2800" dirty="0">
              <a:latin typeface="Times New Roman" panose="02020603050405020304" charset="0"/>
            </a:endParaRPr>
          </a:p>
          <a:p>
            <a:pPr marL="1151890" indent="-1151890" algn="just" eaLnBrk="1" latinLnBrk="0" hangingPunct="1">
              <a:lnSpc>
                <a:spcPct val="110000"/>
              </a:lnSpc>
            </a:pPr>
            <a:r>
              <a:rPr lang="en-US" altLang="zh-CN" sz="2800" dirty="0">
                <a:latin typeface="Times New Roman" panose="02020603050405020304" charset="0"/>
              </a:rPr>
              <a:t>(     )  2) The biggest problems in children’s medicine concern diseases that __________ the poor.</a:t>
            </a:r>
            <a:endParaRPr lang="en-US" altLang="zh-CN" sz="2800" dirty="0">
              <a:latin typeface="Times New Roman" panose="02020603050405020304" charset="0"/>
            </a:endParaRPr>
          </a:p>
          <a:p>
            <a:pPr marL="1151890" indent="-1151890" algn="just" eaLnBrk="1" latinLnBrk="0" hangingPunct="1">
              <a:lnSpc>
                <a:spcPct val="110000"/>
              </a:lnSpc>
            </a:pPr>
            <a:r>
              <a:rPr lang="en-US" altLang="zh-CN" sz="2800" dirty="0">
                <a:latin typeface="Times New Roman" panose="02020603050405020304" charset="0"/>
              </a:rPr>
              <a:t>	a. help		b. effect		c. afflict</a:t>
            </a:r>
            <a:endParaRPr lang="en-US" altLang="zh-CN" sz="2800" dirty="0">
              <a:latin typeface="Times New Roman" panose="02020603050405020304" charset="0"/>
            </a:endParaRPr>
          </a:p>
        </p:txBody>
      </p:sp>
      <p:sp>
        <p:nvSpPr>
          <p:cNvPr id="3" name="Rectangle 85"/>
          <p:cNvSpPr/>
          <p:nvPr/>
        </p:nvSpPr>
        <p:spPr>
          <a:xfrm>
            <a:off x="842645" y="2205355"/>
            <a:ext cx="78803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b</a:t>
            </a:r>
            <a:endParaRPr lang="en-US" altLang="zh-CN" sz="2800" dirty="0">
              <a:solidFill>
                <a:srgbClr val="C00000"/>
              </a:solidFill>
              <a:latin typeface="Times New Roman" panose="02020603050405020304" charset="0"/>
              <a:cs typeface="Times New Roman" panose="02020603050405020304" charset="0"/>
            </a:endParaRPr>
          </a:p>
        </p:txBody>
      </p:sp>
      <p:sp>
        <p:nvSpPr>
          <p:cNvPr id="4" name="Rectangle 85"/>
          <p:cNvSpPr/>
          <p:nvPr/>
        </p:nvSpPr>
        <p:spPr>
          <a:xfrm>
            <a:off x="842010" y="3595370"/>
            <a:ext cx="405130" cy="550545"/>
          </a:xfrm>
          <a:prstGeom prst="rect">
            <a:avLst/>
          </a:prstGeom>
          <a:noFill/>
          <a:ln w="19050">
            <a:noFill/>
          </a:ln>
        </p:spPr>
        <p:txBody>
          <a:bodyPr wrap="square" anchor="ctr" anchorCtr="0">
            <a:noAutofit/>
          </a:bodyPr>
          <a:p>
            <a:pPr algn="just"/>
            <a:r>
              <a:rPr lang="en-US" altLang="zh-CN" sz="2800" dirty="0">
                <a:solidFill>
                  <a:srgbClr val="C00000"/>
                </a:solidFill>
                <a:latin typeface="Times New Roman" panose="02020603050405020304" charset="0"/>
                <a:cs typeface="Times New Roman" panose="02020603050405020304" charset="0"/>
              </a:rPr>
              <a:t>c</a:t>
            </a:r>
            <a:endParaRPr lang="en-US" altLang="zh-CN" sz="2800" dirty="0">
              <a:solidFill>
                <a:srgbClr val="C00000"/>
              </a:solidFill>
              <a:latin typeface="Times New Roman" panose="02020603050405020304" charset="0"/>
              <a:cs typeface="Times New Roman" panose="02020603050405020304" charset="0"/>
            </a:endParaRPr>
          </a:p>
        </p:txBody>
      </p:sp>
      <p:sp>
        <p:nvSpPr>
          <p:cNvPr id="11" name="圆角矩形 10">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338455" y="548640"/>
            <a:ext cx="11402695" cy="5777230"/>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p>
            <a:pPr marL="1151890" indent="-1151890" algn="just" eaLnBrk="1" latinLnBrk="0" hangingPunct="1">
              <a:lnSpc>
                <a:spcPct val="110000"/>
              </a:lnSpc>
            </a:pPr>
            <a:r>
              <a:rPr lang="en-US" altLang="zh-CN" sz="2800" dirty="0">
                <a:latin typeface="Times New Roman" panose="02020603050405020304" charset="0"/>
              </a:rPr>
              <a:t>(     ) 3) The final experiment flipped the question around: instead of looking at __________ behaviors they looked at antisocial behaviors.</a:t>
            </a:r>
            <a:endParaRPr lang="en-US" altLang="zh-CN" sz="2800" dirty="0">
              <a:latin typeface="Times New Roman" panose="02020603050405020304" charset="0"/>
            </a:endParaRPr>
          </a:p>
          <a:p>
            <a:pPr marL="1151890" indent="-1151890" algn="just" eaLnBrk="1" latinLnBrk="0" hangingPunct="1">
              <a:lnSpc>
                <a:spcPct val="110000"/>
              </a:lnSpc>
            </a:pPr>
            <a:r>
              <a:rPr lang="en-US" altLang="zh-CN" sz="2800" dirty="0">
                <a:latin typeface="Times New Roman" panose="02020603050405020304" charset="0"/>
              </a:rPr>
              <a:t>	a. social		b. vicious		c. prosocial</a:t>
            </a:r>
            <a:endParaRPr lang="en-US" altLang="zh-CN" sz="2800" dirty="0">
              <a:latin typeface="Times New Roman" panose="02020603050405020304" charset="0"/>
            </a:endParaRPr>
          </a:p>
          <a:p>
            <a:pPr marL="1151890" indent="-1151890" algn="just" eaLnBrk="1" latinLnBrk="0" hangingPunct="1">
              <a:lnSpc>
                <a:spcPct val="110000"/>
              </a:lnSpc>
            </a:pPr>
            <a:r>
              <a:rPr lang="en-US" altLang="zh-CN" sz="2800" dirty="0">
                <a:latin typeface="Times New Roman" panose="02020603050405020304" charset="0"/>
              </a:rPr>
              <a:t>(     ) 4) A child’s facility in __________ itself to circumstances was never more strikingly illustrated.</a:t>
            </a:r>
            <a:endParaRPr lang="en-US" altLang="zh-CN" sz="2800" dirty="0">
              <a:latin typeface="Times New Roman" panose="02020603050405020304" charset="0"/>
            </a:endParaRPr>
          </a:p>
          <a:p>
            <a:pPr marL="1151890" indent="-1151890" algn="just" eaLnBrk="1" latinLnBrk="0" hangingPunct="1">
              <a:lnSpc>
                <a:spcPct val="110000"/>
              </a:lnSpc>
            </a:pPr>
            <a:r>
              <a:rPr lang="en-US" altLang="zh-CN" sz="2800" dirty="0">
                <a:latin typeface="Times New Roman" panose="02020603050405020304" charset="0"/>
              </a:rPr>
              <a:t>	a. appreciating	b. accommodating 	c. recommending</a:t>
            </a:r>
            <a:endParaRPr lang="en-US" altLang="zh-CN" sz="2800" dirty="0">
              <a:latin typeface="Times New Roman" panose="02020603050405020304" charset="0"/>
            </a:endParaRPr>
          </a:p>
          <a:p>
            <a:pPr marL="1151890" indent="-1151890" algn="just" eaLnBrk="1" latinLnBrk="0" hangingPunct="1">
              <a:lnSpc>
                <a:spcPct val="110000"/>
              </a:lnSpc>
            </a:pPr>
            <a:r>
              <a:rPr lang="en-US" altLang="zh-CN" sz="2800" dirty="0">
                <a:latin typeface="Times New Roman" panose="02020603050405020304" charset="0"/>
              </a:rPr>
              <a:t>(     ) 5) Rallies all over the United States were organized to protest environmental __________.</a:t>
            </a:r>
            <a:endParaRPr lang="en-US" altLang="zh-CN" sz="2800" dirty="0">
              <a:latin typeface="Times New Roman" panose="02020603050405020304" charset="0"/>
            </a:endParaRPr>
          </a:p>
          <a:p>
            <a:pPr marL="1151890" indent="-1151890" algn="just" eaLnBrk="1" latinLnBrk="0" hangingPunct="1">
              <a:lnSpc>
                <a:spcPct val="110000"/>
              </a:lnSpc>
            </a:pPr>
            <a:r>
              <a:rPr lang="en-US" altLang="zh-CN" sz="2800" dirty="0">
                <a:latin typeface="Times New Roman" panose="02020603050405020304" charset="0"/>
              </a:rPr>
              <a:t>	a. gradation	b. degradation	c. generation</a:t>
            </a:r>
            <a:endParaRPr lang="en-US" altLang="zh-CN" sz="2800" dirty="0">
              <a:latin typeface="Times New Roman" panose="02020603050405020304" charset="0"/>
            </a:endParaRPr>
          </a:p>
          <a:p>
            <a:pPr marL="1151890" indent="-1151890" algn="just" eaLnBrk="1" latinLnBrk="0" hangingPunct="1">
              <a:lnSpc>
                <a:spcPct val="110000"/>
              </a:lnSpc>
            </a:pPr>
            <a:r>
              <a:rPr lang="en-US" altLang="zh-CN" sz="2800" dirty="0">
                <a:latin typeface="Times New Roman" panose="02020603050405020304" charset="0"/>
              </a:rPr>
              <a:t>(     ) 6) They found that as well as improving efficiency, they also help __________ damage.</a:t>
            </a:r>
            <a:endParaRPr lang="en-US" altLang="zh-CN" sz="2800" dirty="0">
              <a:latin typeface="Times New Roman" panose="02020603050405020304" charset="0"/>
            </a:endParaRPr>
          </a:p>
          <a:p>
            <a:pPr marL="1151890" indent="-1151890" algn="just" eaLnBrk="1" latinLnBrk="0" hangingPunct="1">
              <a:lnSpc>
                <a:spcPct val="110000"/>
              </a:lnSpc>
            </a:pPr>
            <a:r>
              <a:rPr lang="en-US" altLang="zh-CN" sz="2800" dirty="0">
                <a:latin typeface="Times New Roman" panose="02020603050405020304" charset="0"/>
              </a:rPr>
              <a:t>	a. deteriorate	b. improve		c. ameliorate</a:t>
            </a:r>
            <a:endParaRPr lang="en-US" altLang="zh-CN" sz="2800" dirty="0">
              <a:latin typeface="Times New Roman" panose="02020603050405020304" charset="0"/>
            </a:endParaRPr>
          </a:p>
        </p:txBody>
      </p:sp>
      <p:sp>
        <p:nvSpPr>
          <p:cNvPr id="3" name="Rectangle 85"/>
          <p:cNvSpPr/>
          <p:nvPr/>
        </p:nvSpPr>
        <p:spPr>
          <a:xfrm>
            <a:off x="626110" y="621030"/>
            <a:ext cx="4051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c</a:t>
            </a:r>
            <a:endParaRPr lang="en-US" altLang="zh-CN" sz="2800" dirty="0">
              <a:solidFill>
                <a:srgbClr val="C00000"/>
              </a:solidFill>
              <a:latin typeface="Times New Roman" panose="02020603050405020304" charset="0"/>
              <a:cs typeface="Times New Roman" panose="02020603050405020304" charset="0"/>
            </a:endParaRPr>
          </a:p>
        </p:txBody>
      </p:sp>
      <p:sp>
        <p:nvSpPr>
          <p:cNvPr id="4" name="Rectangle 85"/>
          <p:cNvSpPr/>
          <p:nvPr/>
        </p:nvSpPr>
        <p:spPr>
          <a:xfrm>
            <a:off x="626745" y="1917065"/>
            <a:ext cx="4051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b</a:t>
            </a:r>
            <a:endParaRPr lang="en-US" altLang="zh-CN" sz="2800" dirty="0">
              <a:solidFill>
                <a:srgbClr val="C00000"/>
              </a:solidFill>
              <a:latin typeface="Times New Roman" panose="02020603050405020304" charset="0"/>
              <a:cs typeface="Times New Roman" panose="02020603050405020304" charset="0"/>
            </a:endParaRPr>
          </a:p>
        </p:txBody>
      </p:sp>
      <p:sp>
        <p:nvSpPr>
          <p:cNvPr id="5" name="Rectangle 85"/>
          <p:cNvSpPr/>
          <p:nvPr/>
        </p:nvSpPr>
        <p:spPr>
          <a:xfrm>
            <a:off x="698500" y="3429000"/>
            <a:ext cx="4051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b</a:t>
            </a:r>
            <a:endParaRPr lang="en-US" altLang="zh-CN" sz="2800" dirty="0">
              <a:solidFill>
                <a:srgbClr val="C00000"/>
              </a:solidFill>
              <a:latin typeface="Times New Roman" panose="02020603050405020304" charset="0"/>
              <a:cs typeface="Times New Roman" panose="02020603050405020304" charset="0"/>
            </a:endParaRPr>
          </a:p>
        </p:txBody>
      </p:sp>
      <p:sp>
        <p:nvSpPr>
          <p:cNvPr id="6" name="Rectangle 85"/>
          <p:cNvSpPr/>
          <p:nvPr/>
        </p:nvSpPr>
        <p:spPr>
          <a:xfrm>
            <a:off x="626745" y="4797425"/>
            <a:ext cx="4051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c</a:t>
            </a:r>
            <a:endParaRPr lang="en-US" altLang="zh-CN" sz="2800" dirty="0">
              <a:solidFill>
                <a:srgbClr val="C00000"/>
              </a:solidFill>
              <a:latin typeface="Times New Roman" panose="02020603050405020304" charset="0"/>
              <a:cs typeface="Times New Roman" panose="02020603050405020304" charset="0"/>
            </a:endParaRPr>
          </a:p>
        </p:txBody>
      </p:sp>
      <p:sp>
        <p:nvSpPr>
          <p:cNvPr id="11" name="圆角矩形 10">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338455" y="620395"/>
            <a:ext cx="11402695" cy="5303520"/>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p>
            <a:pPr marL="1151890" indent="-1151890" algn="just" eaLnBrk="1" latinLnBrk="0" hangingPunct="1">
              <a:lnSpc>
                <a:spcPct val="110000"/>
              </a:lnSpc>
            </a:pPr>
            <a:r>
              <a:rPr lang="en-US" altLang="zh-CN" sz="2800" dirty="0">
                <a:latin typeface="Times New Roman" panose="02020603050405020304" charset="0"/>
              </a:rPr>
              <a:t>(     ) 7) Cats, unlike dogs or even elephants, aren’t associated with __________, empathic behavior.</a:t>
            </a:r>
            <a:endParaRPr lang="en-US" altLang="zh-CN" sz="2800" dirty="0">
              <a:latin typeface="Times New Roman" panose="02020603050405020304" charset="0"/>
            </a:endParaRPr>
          </a:p>
          <a:p>
            <a:pPr marL="1151890" indent="-1151890" algn="just" eaLnBrk="1" latinLnBrk="0" hangingPunct="1">
              <a:lnSpc>
                <a:spcPct val="110000"/>
              </a:lnSpc>
            </a:pPr>
            <a:r>
              <a:rPr lang="en-US" altLang="zh-CN" sz="2800" dirty="0">
                <a:latin typeface="Times New Roman" panose="02020603050405020304" charset="0"/>
              </a:rPr>
              <a:t>	a. altruistic		b. egoistic		c. optimistic</a:t>
            </a:r>
            <a:endParaRPr lang="en-US" altLang="zh-CN" sz="2800" dirty="0">
              <a:latin typeface="Times New Roman" panose="02020603050405020304" charset="0"/>
            </a:endParaRPr>
          </a:p>
          <a:p>
            <a:pPr marL="1151890" indent="-1151890" algn="just" eaLnBrk="1" latinLnBrk="0" hangingPunct="1">
              <a:lnSpc>
                <a:spcPct val="110000"/>
              </a:lnSpc>
            </a:pPr>
            <a:r>
              <a:rPr lang="en-US" altLang="zh-CN" sz="2800" dirty="0">
                <a:latin typeface="Times New Roman" panose="02020603050405020304" charset="0"/>
              </a:rPr>
              <a:t>(     ) 8) After losing this decisive battle, the general was forced to __________.</a:t>
            </a:r>
            <a:endParaRPr lang="en-US" altLang="zh-CN" sz="2800" dirty="0">
              <a:latin typeface="Times New Roman" panose="02020603050405020304" charset="0"/>
            </a:endParaRPr>
          </a:p>
          <a:p>
            <a:pPr marL="1151890" indent="-1151890" algn="just" eaLnBrk="1" latinLnBrk="0" hangingPunct="1">
              <a:lnSpc>
                <a:spcPct val="110000"/>
              </a:lnSpc>
            </a:pPr>
            <a:r>
              <a:rPr lang="en-US" altLang="zh-CN" sz="2800" dirty="0">
                <a:latin typeface="Times New Roman" panose="02020603050405020304" charset="0"/>
              </a:rPr>
              <a:t>	a. cede		b. concede		c. precede</a:t>
            </a:r>
            <a:endParaRPr lang="en-US" altLang="zh-CN" sz="2800" dirty="0">
              <a:latin typeface="Times New Roman" panose="02020603050405020304" charset="0"/>
            </a:endParaRPr>
          </a:p>
          <a:p>
            <a:pPr marL="1151890" indent="-1151890" algn="just" eaLnBrk="1" latinLnBrk="0" hangingPunct="1">
              <a:lnSpc>
                <a:spcPct val="110000"/>
              </a:lnSpc>
            </a:pPr>
            <a:r>
              <a:rPr lang="en-US" altLang="zh-CN" sz="2800" dirty="0">
                <a:latin typeface="Times New Roman" panose="02020603050405020304" charset="0"/>
              </a:rPr>
              <a:t>(     ) 9) In this house nothing is there by chance: it is always the result of great __________.</a:t>
            </a:r>
            <a:endParaRPr lang="en-US" altLang="zh-CN" sz="2800" dirty="0">
              <a:latin typeface="Times New Roman" panose="02020603050405020304" charset="0"/>
            </a:endParaRPr>
          </a:p>
          <a:p>
            <a:pPr marL="1151890" indent="-1151890" algn="just" eaLnBrk="1" latinLnBrk="0" hangingPunct="1">
              <a:lnSpc>
                <a:spcPct val="110000"/>
              </a:lnSpc>
            </a:pPr>
            <a:r>
              <a:rPr lang="en-US" altLang="zh-CN" sz="2800" dirty="0">
                <a:latin typeface="Times New Roman" panose="02020603050405020304" charset="0"/>
              </a:rPr>
              <a:t>	a. liberation	b. deliberation	c. librarian</a:t>
            </a:r>
            <a:endParaRPr lang="en-US" altLang="zh-CN" sz="2800" dirty="0">
              <a:latin typeface="Times New Roman" panose="02020603050405020304" charset="0"/>
            </a:endParaRPr>
          </a:p>
          <a:p>
            <a:pPr marL="1151890" indent="-1151890" algn="just" eaLnBrk="1" latinLnBrk="0" hangingPunct="1">
              <a:lnSpc>
                <a:spcPct val="110000"/>
              </a:lnSpc>
            </a:pPr>
            <a:r>
              <a:rPr lang="en-US" altLang="zh-CN" sz="2800" dirty="0">
                <a:latin typeface="Times New Roman" panose="02020603050405020304" charset="0"/>
              </a:rPr>
              <a:t>(     ) 10) The cultural life of the country will sink into __________ unless more writers and artists emerge.</a:t>
            </a:r>
            <a:endParaRPr lang="en-US" altLang="zh-CN" sz="2800" dirty="0">
              <a:latin typeface="Times New Roman" panose="02020603050405020304" charset="0"/>
            </a:endParaRPr>
          </a:p>
          <a:p>
            <a:pPr marL="1151890" indent="-1151890" algn="just" eaLnBrk="1" latinLnBrk="0" hangingPunct="1">
              <a:lnSpc>
                <a:spcPct val="110000"/>
              </a:lnSpc>
            </a:pPr>
            <a:r>
              <a:rPr lang="en-US" altLang="zh-CN" sz="2800" dirty="0">
                <a:latin typeface="Times New Roman" panose="02020603050405020304" charset="0"/>
              </a:rPr>
              <a:t>	a. atrophy		b. astray		c. prophecy</a:t>
            </a:r>
            <a:endParaRPr lang="en-US" altLang="zh-CN" sz="2800" dirty="0">
              <a:latin typeface="Times New Roman" panose="02020603050405020304" charset="0"/>
            </a:endParaRPr>
          </a:p>
        </p:txBody>
      </p:sp>
      <p:sp>
        <p:nvSpPr>
          <p:cNvPr id="3" name="Rectangle 85"/>
          <p:cNvSpPr/>
          <p:nvPr/>
        </p:nvSpPr>
        <p:spPr>
          <a:xfrm>
            <a:off x="698500" y="692785"/>
            <a:ext cx="4051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a</a:t>
            </a:r>
            <a:endParaRPr lang="en-US" altLang="zh-CN" sz="2800" dirty="0">
              <a:solidFill>
                <a:srgbClr val="C00000"/>
              </a:solidFill>
              <a:latin typeface="Times New Roman" panose="02020603050405020304" charset="0"/>
              <a:cs typeface="Times New Roman" panose="02020603050405020304" charset="0"/>
            </a:endParaRPr>
          </a:p>
        </p:txBody>
      </p:sp>
      <p:sp>
        <p:nvSpPr>
          <p:cNvPr id="4" name="Rectangle 85"/>
          <p:cNvSpPr/>
          <p:nvPr/>
        </p:nvSpPr>
        <p:spPr>
          <a:xfrm>
            <a:off x="554355" y="2061210"/>
            <a:ext cx="4051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b</a:t>
            </a:r>
            <a:endParaRPr lang="en-US" altLang="zh-CN" sz="2800" dirty="0">
              <a:solidFill>
                <a:srgbClr val="C00000"/>
              </a:solidFill>
              <a:latin typeface="Times New Roman" panose="02020603050405020304" charset="0"/>
              <a:cs typeface="Times New Roman" panose="02020603050405020304" charset="0"/>
            </a:endParaRPr>
          </a:p>
        </p:txBody>
      </p:sp>
      <p:sp>
        <p:nvSpPr>
          <p:cNvPr id="5" name="Rectangle 85"/>
          <p:cNvSpPr/>
          <p:nvPr/>
        </p:nvSpPr>
        <p:spPr>
          <a:xfrm>
            <a:off x="541020" y="2997200"/>
            <a:ext cx="418465" cy="497840"/>
          </a:xfrm>
          <a:prstGeom prst="rect">
            <a:avLst/>
          </a:prstGeom>
          <a:noFill/>
          <a:ln w="19050">
            <a:noFill/>
          </a:ln>
        </p:spPr>
        <p:txBody>
          <a:bodyPr wrap="square" anchor="ctr" anchorCtr="0">
            <a:noAutofit/>
          </a:bodyPr>
          <a:p>
            <a:pPr algn="just"/>
            <a:r>
              <a:rPr lang="en-US" altLang="zh-CN" sz="2800" dirty="0">
                <a:solidFill>
                  <a:srgbClr val="C00000"/>
                </a:solidFill>
                <a:latin typeface="Times New Roman" panose="02020603050405020304" charset="0"/>
                <a:cs typeface="Times New Roman" panose="02020603050405020304" charset="0"/>
              </a:rPr>
              <a:t>b</a:t>
            </a:r>
            <a:endParaRPr lang="en-US" altLang="zh-CN" sz="2800" dirty="0">
              <a:solidFill>
                <a:srgbClr val="C00000"/>
              </a:solidFill>
              <a:latin typeface="Times New Roman" panose="02020603050405020304" charset="0"/>
              <a:cs typeface="Times New Roman" panose="02020603050405020304" charset="0"/>
            </a:endParaRPr>
          </a:p>
        </p:txBody>
      </p:sp>
      <p:sp>
        <p:nvSpPr>
          <p:cNvPr id="11" name="圆角矩形 10">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
        <p:nvSpPr>
          <p:cNvPr id="2" name="Rectangle 85"/>
          <p:cNvSpPr/>
          <p:nvPr/>
        </p:nvSpPr>
        <p:spPr>
          <a:xfrm>
            <a:off x="541020" y="4509135"/>
            <a:ext cx="418465" cy="497840"/>
          </a:xfrm>
          <a:prstGeom prst="rect">
            <a:avLst/>
          </a:prstGeom>
          <a:noFill/>
          <a:ln w="19050">
            <a:noFill/>
          </a:ln>
        </p:spPr>
        <p:txBody>
          <a:bodyPr wrap="square" anchor="ctr" anchorCtr="0">
            <a:noAutofit/>
          </a:bodyPr>
          <a:p>
            <a:pPr algn="just"/>
            <a:r>
              <a:rPr lang="en-US" altLang="zh-CN" sz="2800" dirty="0">
                <a:solidFill>
                  <a:srgbClr val="C00000"/>
                </a:solidFill>
                <a:latin typeface="Times New Roman" panose="02020603050405020304" charset="0"/>
                <a:cs typeface="Times New Roman" panose="02020603050405020304" charset="0"/>
              </a:rPr>
              <a:t>a</a:t>
            </a:r>
            <a:endParaRPr lang="en-US" altLang="zh-CN"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2" grpId="0"/>
      <p:bldP spid="2"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426720" y="1485265"/>
            <a:ext cx="11344910" cy="4399915"/>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100000"/>
              </a:lnSpc>
            </a:pPr>
            <a:r>
              <a:rPr lang="en-US" altLang="zh-CN" sz="2800" dirty="0">
                <a:latin typeface="Times New Roman" panose="02020603050405020304" charset="0"/>
              </a:rPr>
              <a:t>1) The parties who benefit may be more or less closely associated with the firm itself; they may be the firm’s own employees or people in distant lands.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______________________________________________________________</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______________________________________________________________</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2) The problem was that the drug would cost hundreds of millions of dollars to develop, and would generate little or no revenue for Merck, since the people usually afflicted with river blindness were too poor to afford it.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__________________________________________________________________________________________________________________________________________________________________________________________</a:t>
            </a:r>
            <a:endParaRPr lang="en-US" altLang="zh-CN" sz="2800" dirty="0">
              <a:latin typeface="Times New Roman" panose="02020603050405020304" charset="0"/>
            </a:endParaRPr>
          </a:p>
        </p:txBody>
      </p:sp>
      <p:sp>
        <p:nvSpPr>
          <p:cNvPr id="8" name="文本框 7"/>
          <p:cNvSpPr txBox="1"/>
          <p:nvPr/>
        </p:nvSpPr>
        <p:spPr>
          <a:xfrm>
            <a:off x="200869" y="620183"/>
            <a:ext cx="11369040" cy="485140"/>
          </a:xfrm>
          <a:prstGeom prst="rect">
            <a:avLst/>
          </a:prstGeom>
          <a:noFill/>
        </p:spPr>
        <p:txBody>
          <a:bodyPr wrap="square" rtlCol="0" anchor="t">
            <a:spAutoFit/>
          </a:bodyPr>
          <a:p>
            <a:pPr marL="323850" indent="-323850" algn="just" eaLnBrk="1" latinLnBrk="0" hangingPunct="1">
              <a:lnSpc>
                <a:spcPct val="8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2. Translate the following sentences into Chinese.</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6" name="Rectangle 85"/>
          <p:cNvSpPr/>
          <p:nvPr/>
        </p:nvSpPr>
        <p:spPr>
          <a:xfrm>
            <a:off x="626110" y="4501198"/>
            <a:ext cx="10569575" cy="1383665"/>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问题是，这种药物的研发费用高达数亿美元，而且几乎不会给默克公司带来任何收入，因为通常患有河盲症的人都太穷了，买不起这种药物。</a:t>
            </a:r>
            <a:endParaRPr lang="en-US" altLang="zh-CN" sz="2800" dirty="0">
              <a:solidFill>
                <a:srgbClr val="C00000"/>
              </a:solidFill>
              <a:latin typeface="Times New Roman" panose="02020603050405020304" charset="0"/>
              <a:cs typeface="Times New Roman" panose="02020603050405020304" charset="0"/>
            </a:endParaRPr>
          </a:p>
        </p:txBody>
      </p:sp>
      <p:sp>
        <p:nvSpPr>
          <p:cNvPr id="4" name="Rectangle 85"/>
          <p:cNvSpPr/>
          <p:nvPr/>
        </p:nvSpPr>
        <p:spPr>
          <a:xfrm>
            <a:off x="554355" y="2348548"/>
            <a:ext cx="10481945" cy="953135"/>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受益方可能或多或少与公司本身有密切关系；他们可能是公司的员工，也可能是公司外的人。</a:t>
            </a:r>
            <a:endParaRPr lang="en-US" altLang="zh-CN" sz="2800" dirty="0">
              <a:solidFill>
                <a:srgbClr val="C00000"/>
              </a:solidFill>
              <a:latin typeface="Times New Roman" panose="02020603050405020304" charset="0"/>
              <a:cs typeface="Times New Roman" panose="02020603050405020304" charset="0"/>
            </a:endParaRPr>
          </a:p>
        </p:txBody>
      </p:sp>
      <p:sp>
        <p:nvSpPr>
          <p:cNvPr id="11" name="圆角矩形 10">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P spid="4"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266700" y="836295"/>
            <a:ext cx="11398250" cy="4399915"/>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100000"/>
              </a:lnSpc>
            </a:pPr>
            <a:r>
              <a:rPr lang="en-US" altLang="zh-CN" sz="2800" dirty="0">
                <a:latin typeface="Times New Roman" panose="02020603050405020304" charset="0"/>
              </a:rPr>
              <a:t>3) The conventional wisdom is that there is a slight positive correlation between corporate social performance and corporate financial performance, but it is unclear which way the causality goes.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_______________________________________________________________</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_______________________________________________________________</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4) Stakeholder theory is thought to be more accommodating of prosocial activity by firms, since it permits firms to do things other than increase shareholder wealth.</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_______________________________________________________________</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_______________________________________________________________</a:t>
            </a:r>
            <a:endParaRPr lang="en-US" altLang="zh-CN" sz="2800" dirty="0">
              <a:latin typeface="Times New Roman" panose="02020603050405020304" charset="0"/>
            </a:endParaRPr>
          </a:p>
        </p:txBody>
      </p:sp>
      <p:sp>
        <p:nvSpPr>
          <p:cNvPr id="6" name="Rectangle 85"/>
          <p:cNvSpPr/>
          <p:nvPr/>
        </p:nvSpPr>
        <p:spPr>
          <a:xfrm>
            <a:off x="410210" y="4282758"/>
            <a:ext cx="11184890" cy="953135"/>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大家认为利益相关者理论是对企业的亲社会活动更加包容，因为它允许企业做增加股东财富以外的事情。</a:t>
            </a:r>
            <a:endParaRPr lang="en-US" altLang="zh-CN" sz="2800" dirty="0">
              <a:solidFill>
                <a:srgbClr val="C00000"/>
              </a:solidFill>
              <a:latin typeface="Times New Roman" panose="02020603050405020304" charset="0"/>
              <a:cs typeface="Times New Roman" panose="02020603050405020304" charset="0"/>
            </a:endParaRPr>
          </a:p>
        </p:txBody>
      </p:sp>
      <p:sp>
        <p:nvSpPr>
          <p:cNvPr id="4" name="Rectangle 85"/>
          <p:cNvSpPr/>
          <p:nvPr/>
        </p:nvSpPr>
        <p:spPr>
          <a:xfrm>
            <a:off x="338455" y="2060893"/>
            <a:ext cx="11019790" cy="953135"/>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传统观点认为，企业社会绩效和企业财务绩效之间存在轻微的正相关关系，但不清楚因果缘由。</a:t>
            </a:r>
            <a:endParaRPr lang="en-US" altLang="zh-CN" sz="2800" dirty="0">
              <a:solidFill>
                <a:srgbClr val="C00000"/>
              </a:solidFill>
              <a:latin typeface="Times New Roman" panose="02020603050405020304" charset="0"/>
              <a:cs typeface="Times New Roman" panose="02020603050405020304" charset="0"/>
            </a:endParaRPr>
          </a:p>
        </p:txBody>
      </p:sp>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P spid="4"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266700" y="836295"/>
            <a:ext cx="11398250" cy="3969385"/>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100000"/>
              </a:lnSpc>
            </a:pPr>
            <a:r>
              <a:rPr lang="en-US" altLang="zh-CN" sz="2800" dirty="0">
                <a:latin typeface="Times New Roman" panose="02020603050405020304" charset="0"/>
              </a:rPr>
              <a:t>5) Not only is there an opportunity to increase social welfare by alleviating suffering, but suffering people may also have a right to assistance.</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_______________________________________________________________</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_______________________________________________________________</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6) Instead of sharpening our skills of democracy through deliberation and collective decision-making, and reaffirming social bonds through mutual aid, we allow our skills and bonds to atrophy through disuse.</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_______________________________________________________________</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_______________________________________________________________</a:t>
            </a:r>
            <a:endParaRPr lang="en-US" altLang="zh-CN" sz="2800" dirty="0">
              <a:latin typeface="Times New Roman" panose="02020603050405020304" charset="0"/>
            </a:endParaRPr>
          </a:p>
        </p:txBody>
      </p:sp>
      <p:sp>
        <p:nvSpPr>
          <p:cNvPr id="6" name="Rectangle 85"/>
          <p:cNvSpPr/>
          <p:nvPr/>
        </p:nvSpPr>
        <p:spPr>
          <a:xfrm>
            <a:off x="373380" y="1628458"/>
            <a:ext cx="11184890" cy="953135"/>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不仅有机会通过减轻痛苦来增加社会福利，受苦的人也有权利获得援助。</a:t>
            </a:r>
            <a:endParaRPr lang="en-US" altLang="zh-CN" sz="2800" dirty="0">
              <a:solidFill>
                <a:srgbClr val="C00000"/>
              </a:solidFill>
              <a:latin typeface="Times New Roman" panose="02020603050405020304" charset="0"/>
              <a:cs typeface="Times New Roman" panose="02020603050405020304" charset="0"/>
            </a:endParaRPr>
          </a:p>
        </p:txBody>
      </p:sp>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
        <p:nvSpPr>
          <p:cNvPr id="3" name="Rectangle 85"/>
          <p:cNvSpPr/>
          <p:nvPr/>
        </p:nvSpPr>
        <p:spPr>
          <a:xfrm>
            <a:off x="373380" y="3789045"/>
            <a:ext cx="11259820" cy="953135"/>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我们没有通过审议和集体决策来增强我们的民主能力，也没有通过互助来加强社会关系，而是抛弃这些从而削弱我们的民主能力和社会关系。</a:t>
            </a:r>
            <a:endParaRPr lang="en-US" altLang="zh-CN"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245"/>
          <p:cNvSpPr/>
          <p:nvPr/>
        </p:nvSpPr>
        <p:spPr>
          <a:xfrm>
            <a:off x="339090" y="2060575"/>
            <a:ext cx="11683365" cy="3969385"/>
          </a:xfrm>
          <a:prstGeom prst="rect">
            <a:avLst/>
          </a:prstGeom>
          <a:solidFill>
            <a:schemeClr val="accent5">
              <a:lumMod val="20000"/>
              <a:lumOff val="80000"/>
            </a:schemeClr>
          </a:solidFill>
          <a:ln w="76200">
            <a:noFill/>
          </a:ln>
        </p:spPr>
        <p:txBody>
          <a:bodyPr wrap="square" anchor="t" anchorCtr="0">
            <a:spAutoFit/>
          </a:bodyPr>
          <a:p>
            <a:pPr algn="just" eaLnBrk="1" latinLnBrk="0" hangingPunct="1">
              <a:lnSpc>
                <a:spcPct val="100000"/>
              </a:lnSpc>
            </a:pPr>
            <a:r>
              <a:rPr lang="en-US" altLang="zh-CN" sz="2800" b="1" dirty="0">
                <a:solidFill>
                  <a:srgbClr val="00B0F0"/>
                </a:solidFill>
                <a:latin typeface="Times New Roman" panose="02020603050405020304" charset="0"/>
              </a:rPr>
              <a:t>A. Johnson &amp; Johnson</a:t>
            </a:r>
            <a:endParaRPr lang="en-US" altLang="zh-CN" sz="2800" b="1" dirty="0">
              <a:solidFill>
                <a:srgbClr val="00B0F0"/>
              </a:solidFill>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An excellent example of CSR on the frontline is big pharmaceutical pioneer Johnson &amp; Johnson. They have focused on reducing their impact on the planet for three decades. Their initiatives range from leveraging the power of the wind to providing safe water to communities around the world. Their purchase of a privately-owned energy supplier in the Texas Panhandle allowed the company to reduce pollution while providing a renewable, economical alternative to electricity. The company continues to seek out renewable energy options with the goal of having 100% of its energy needs from renewable sources by 2025.</a:t>
            </a:r>
            <a:endParaRPr lang="en-US" altLang="zh-CN" sz="2800" dirty="0">
              <a:latin typeface="Times New Roman" panose="02020603050405020304" charset="0"/>
            </a:endParaRPr>
          </a:p>
        </p:txBody>
      </p:sp>
      <p:sp>
        <p:nvSpPr>
          <p:cNvPr id="16392" name="矩形 10245"/>
          <p:cNvSpPr/>
          <p:nvPr/>
        </p:nvSpPr>
        <p:spPr>
          <a:xfrm>
            <a:off x="266700" y="404495"/>
            <a:ext cx="1474470" cy="645160"/>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100000"/>
              </a:lnSpc>
            </a:pPr>
            <a:r>
              <a:rPr lang="en-US" altLang="zh-CN" sz="3600" b="1" dirty="0">
                <a:solidFill>
                  <a:srgbClr val="FF0000"/>
                </a:solidFill>
                <a:latin typeface="Times New Roman" panose="02020603050405020304" charset="0"/>
              </a:rPr>
              <a:t>Case 1</a:t>
            </a:r>
            <a:endParaRPr lang="en-US" altLang="zh-CN" sz="3600" b="1" dirty="0">
              <a:solidFill>
                <a:srgbClr val="FF0000"/>
              </a:solidFill>
              <a:latin typeface="Times New Roman" panose="02020603050405020304" charset="0"/>
            </a:endParaRPr>
          </a:p>
        </p:txBody>
      </p:sp>
      <p:sp>
        <p:nvSpPr>
          <p:cNvPr id="8" name="文本框 7"/>
          <p:cNvSpPr txBox="1"/>
          <p:nvPr/>
        </p:nvSpPr>
        <p:spPr>
          <a:xfrm>
            <a:off x="266909" y="980228"/>
            <a:ext cx="11369040" cy="878840"/>
          </a:xfrm>
          <a:prstGeom prst="rect">
            <a:avLst/>
          </a:prstGeom>
          <a:noFill/>
        </p:spPr>
        <p:txBody>
          <a:bodyPr wrap="square" rtlCol="0" anchor="t">
            <a:spAutoFit/>
          </a:bodyPr>
          <a:p>
            <a:pPr marL="0" indent="-323850" algn="just" eaLnBrk="1" latinLnBrk="0" hangingPunct="1">
              <a:lnSpc>
                <a:spcPct val="8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Study the following mini-cases and complete the tasks together with your classmates.</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245"/>
          <p:cNvSpPr/>
          <p:nvPr/>
        </p:nvSpPr>
        <p:spPr>
          <a:xfrm>
            <a:off x="338455" y="764540"/>
            <a:ext cx="11385550" cy="5262245"/>
          </a:xfrm>
          <a:prstGeom prst="rect">
            <a:avLst/>
          </a:prstGeom>
          <a:solidFill>
            <a:schemeClr val="accent5">
              <a:lumMod val="20000"/>
              <a:lumOff val="80000"/>
            </a:schemeClr>
          </a:solidFill>
          <a:ln w="76200">
            <a:noFill/>
          </a:ln>
        </p:spPr>
        <p:txBody>
          <a:bodyPr wrap="square" anchor="t" anchorCtr="0">
            <a:spAutoFit/>
          </a:bodyPr>
          <a:p>
            <a:pPr algn="just" eaLnBrk="1" latinLnBrk="0" hangingPunct="1">
              <a:lnSpc>
                <a:spcPct val="100000"/>
              </a:lnSpc>
            </a:pPr>
            <a:r>
              <a:rPr lang="en-US" altLang="zh-CN" sz="2800" b="1" dirty="0">
                <a:solidFill>
                  <a:srgbClr val="00B0F0"/>
                </a:solidFill>
                <a:latin typeface="Times New Roman" panose="02020603050405020304" charset="0"/>
              </a:rPr>
              <a:t>B. Haier</a:t>
            </a:r>
            <a:endParaRPr lang="en-US" altLang="zh-CN" sz="2800" b="1" dirty="0">
              <a:solidFill>
                <a:srgbClr val="00B0F0"/>
              </a:solidFill>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Haier focuses its significant energies on CSR for poverty alleviation. In accordance with the national plan for targeted measures in poverty alleviation and the requirements set out in relevant documents, the company places great emphasis on poverty alleviation and carries out initiatives of targeted measures in poverty alleviation within the scope as authorized by the general meetings on related matters (such as donation). Over the years, the company has been devoted to education undertakings and making significant contributions, with a view to targeting the weakest area of education and to blocking the transmission of poverty between generations through focused efforts in raising the basic cultural quality in poverty and the skill levels of the labor force from poor families.</a:t>
            </a:r>
            <a:endParaRPr lang="en-US" altLang="zh-CN" sz="2800" dirty="0">
              <a:latin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矩形 34"/>
          <p:cNvSpPr/>
          <p:nvPr/>
        </p:nvSpPr>
        <p:spPr>
          <a:xfrm>
            <a:off x="632460" y="1341120"/>
            <a:ext cx="10933430" cy="22453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indent="457200" algn="just" eaLnBrk="1" fontAlgn="auto" latinLnBrk="0" hangingPunct="1">
              <a:lnSpc>
                <a:spcPts val="2800"/>
              </a:lnSpc>
            </a:pPr>
            <a:r>
              <a:rPr lang="zh-CN" altLang="en-US" sz="2800" b="1" dirty="0">
                <a:solidFill>
                  <a:srgbClr val="C00000"/>
                </a:solidFill>
                <a:latin typeface="Times New Roman" panose="02020603050405020304" charset="0"/>
                <a:cs typeface="Times New Roman" panose="02020603050405020304" charset="0"/>
                <a:sym typeface="+mn-ea"/>
              </a:rPr>
              <a:t>For teacher:</a:t>
            </a:r>
            <a:endParaRPr lang="zh-CN" altLang="en-US" sz="2800" b="1" dirty="0">
              <a:solidFill>
                <a:srgbClr val="C00000"/>
              </a:solidFill>
              <a:latin typeface="Times New Roman" panose="02020603050405020304" charset="0"/>
              <a:cs typeface="Times New Roman" panose="02020603050405020304" charset="0"/>
              <a:sym typeface="+mn-ea"/>
            </a:endParaRPr>
          </a:p>
          <a:p>
            <a:pPr marL="457200" indent="-457200" algn="just" eaLnBrk="1" fontAlgn="auto" latinLnBrk="0" hangingPunct="1">
              <a:lnSpc>
                <a:spcPts val="2800"/>
              </a:lnSpc>
              <a:buFont typeface="Wingdings" panose="05000000000000000000" charset="0"/>
              <a:buChar char="Ø"/>
            </a:pPr>
            <a:r>
              <a:rPr lang="zh-CN" altLang="en-US" sz="2800" dirty="0">
                <a:solidFill>
                  <a:srgbClr val="C00000"/>
                </a:solidFill>
                <a:latin typeface="Times New Roman" panose="02020603050405020304" charset="0"/>
                <a:cs typeface="Times New Roman" panose="02020603050405020304" charset="0"/>
                <a:sym typeface="+mn-ea"/>
              </a:rPr>
              <a:t>treat every student with equality and respect, without showing favoritism, prejudice or partiality</a:t>
            </a:r>
            <a:endParaRPr lang="zh-CN" altLang="en-US" sz="2800" dirty="0">
              <a:solidFill>
                <a:srgbClr val="C00000"/>
              </a:solidFill>
              <a:latin typeface="Times New Roman" panose="02020603050405020304" charset="0"/>
              <a:cs typeface="Times New Roman" panose="02020603050405020304" charset="0"/>
              <a:sym typeface="+mn-ea"/>
            </a:endParaRPr>
          </a:p>
          <a:p>
            <a:pPr marL="457200" indent="-457200" algn="just" eaLnBrk="1" fontAlgn="auto" latinLnBrk="0" hangingPunct="1">
              <a:lnSpc>
                <a:spcPts val="2800"/>
              </a:lnSpc>
              <a:buFont typeface="Wingdings" panose="05000000000000000000" charset="0"/>
              <a:buChar char="Ø"/>
            </a:pPr>
            <a:r>
              <a:rPr lang="zh-CN" altLang="en-US" sz="2800" dirty="0">
                <a:solidFill>
                  <a:srgbClr val="C00000"/>
                </a:solidFill>
                <a:latin typeface="Times New Roman" panose="02020603050405020304" charset="0"/>
                <a:cs typeface="Times New Roman" panose="02020603050405020304" charset="0"/>
                <a:sym typeface="+mn-ea"/>
              </a:rPr>
              <a:t>engage in educational research to continuously improve teaching strategies</a:t>
            </a:r>
            <a:endParaRPr lang="zh-CN" altLang="en-US" sz="2800" dirty="0">
              <a:solidFill>
                <a:srgbClr val="C00000"/>
              </a:solidFill>
              <a:latin typeface="Times New Roman" panose="02020603050405020304" charset="0"/>
              <a:cs typeface="Times New Roman" panose="02020603050405020304" charset="0"/>
              <a:sym typeface="+mn-ea"/>
            </a:endParaRPr>
          </a:p>
          <a:p>
            <a:pPr marL="457200" indent="-457200" algn="just" eaLnBrk="1" fontAlgn="auto" latinLnBrk="0" hangingPunct="1">
              <a:lnSpc>
                <a:spcPts val="2800"/>
              </a:lnSpc>
              <a:buFont typeface="Wingdings" panose="05000000000000000000" charset="0"/>
              <a:buChar char="Ø"/>
            </a:pPr>
            <a:r>
              <a:rPr lang="zh-CN" altLang="en-US" sz="2800" dirty="0">
                <a:solidFill>
                  <a:srgbClr val="C00000"/>
                </a:solidFill>
                <a:latin typeface="Times New Roman" panose="02020603050405020304" charset="0"/>
                <a:cs typeface="Times New Roman" panose="02020603050405020304" charset="0"/>
                <a:sym typeface="+mn-ea"/>
              </a:rPr>
              <a:t>avoid any form of bullying, hostility or offensive conduct</a:t>
            </a:r>
            <a:endParaRPr lang="zh-CN" altLang="en-US" sz="2800" dirty="0">
              <a:solidFill>
                <a:srgbClr val="C00000"/>
              </a:solidFill>
              <a:latin typeface="Times New Roman" panose="02020603050405020304" charset="0"/>
              <a:cs typeface="Times New Roman" panose="02020603050405020304" charset="0"/>
              <a:sym typeface="+mn-ea"/>
            </a:endParaRPr>
          </a:p>
        </p:txBody>
      </p:sp>
      <p:sp>
        <p:nvSpPr>
          <p:cNvPr id="5" name="文本框 4"/>
          <p:cNvSpPr txBox="1"/>
          <p:nvPr/>
        </p:nvSpPr>
        <p:spPr>
          <a:xfrm>
            <a:off x="632460" y="765175"/>
            <a:ext cx="3132455" cy="521970"/>
          </a:xfrm>
          <a:prstGeom prst="rect">
            <a:avLst/>
          </a:prstGeom>
          <a:solidFill>
            <a:srgbClr val="C00000"/>
          </a:solidFill>
        </p:spPr>
        <p:txBody>
          <a:bodyPr wrap="square" rtlCol="0">
            <a:spAutoFit/>
          </a:bodyPr>
          <a:lstStyle/>
          <a:p>
            <a:pPr marL="0" algn="ctr" eaLnBrk="1" fontAlgn="auto" latinLnBrk="0" hangingPunct="1"/>
            <a:r>
              <a:rPr lang="en-US" altLang="zh-CN" sz="2800" b="1">
                <a:solidFill>
                  <a:schemeClr val="bg1"/>
                </a:solidFill>
                <a:latin typeface="Times New Roman" panose="02020603050405020304" charset="0"/>
                <a:cs typeface="Times New Roman" panose="02020603050405020304" charset="0"/>
                <a:sym typeface="+mn-ea"/>
              </a:rPr>
              <a:t>Reference answer </a:t>
            </a:r>
            <a:r>
              <a:rPr lang="zh-CN" altLang="en-US" sz="2800" b="1">
                <a:solidFill>
                  <a:schemeClr val="bg1"/>
                </a:solidFill>
                <a:latin typeface="Times New Roman" panose="02020603050405020304" charset="0"/>
                <a:cs typeface="Times New Roman" panose="02020603050405020304" charset="0"/>
                <a:sym typeface="+mn-ea"/>
              </a:rPr>
              <a:t> </a:t>
            </a:r>
            <a:endParaRPr lang="en-US" altLang="zh-CN" sz="2800" b="1">
              <a:solidFill>
                <a:schemeClr val="bg1"/>
              </a:solidFill>
              <a:latin typeface="Times New Roman" panose="02020603050405020304" charset="0"/>
              <a:cs typeface="Times New Roman" panose="02020603050405020304" charset="0"/>
              <a:sym typeface="+mn-ea"/>
            </a:endParaRPr>
          </a:p>
        </p:txBody>
      </p:sp>
      <p:sp>
        <p:nvSpPr>
          <p:cNvPr id="4" name="圆角矩形 3">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100000">
                                          <p:val>
                                            <p:strVal val="#ppt_x"/>
                                          </p:val>
                                        </p:tav>
                                      </p:tavLst>
                                    </p:anim>
                                    <p:anim calcmode="lin" valueType="num">
                                      <p:cBhvr>
                                        <p:cTn id="8" dur="500" fill="hold"/>
                                        <p:tgtEl>
                                          <p:spTgt spid="35"/>
                                        </p:tgtEl>
                                        <p:attrNameLst>
                                          <p:attrName>ppt_y</p:attrName>
                                        </p:attrNameLst>
                                      </p:cBhvr>
                                      <p:tavLst>
                                        <p:tav tm="0">
                                          <p:val>
                                            <p:strVal val="#ppt_y-#ppt_h/2"/>
                                          </p:val>
                                        </p:tav>
                                        <p:tav tm="100000">
                                          <p:val>
                                            <p:strVal val="#ppt_y"/>
                                          </p:val>
                                        </p:tav>
                                      </p:tavLst>
                                    </p:anim>
                                    <p:anim calcmode="lin" valueType="num">
                                      <p:cBhvr>
                                        <p:cTn id="9" dur="500" fill="hold"/>
                                        <p:tgtEl>
                                          <p:spTgt spid="35"/>
                                        </p:tgtEl>
                                        <p:attrNameLst>
                                          <p:attrName>ppt_w</p:attrName>
                                        </p:attrNameLst>
                                      </p:cBhvr>
                                      <p:tavLst>
                                        <p:tav tm="0">
                                          <p:val>
                                            <p:strVal val="#ppt_w"/>
                                          </p:val>
                                        </p:tav>
                                        <p:tav tm="100000">
                                          <p:val>
                                            <p:strVal val="#ppt_w"/>
                                          </p:val>
                                        </p:tav>
                                      </p:tavLst>
                                    </p:anim>
                                    <p:anim calcmode="lin" valueType="num">
                                      <p:cBhvr>
                                        <p:cTn id="10"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245"/>
          <p:cNvSpPr/>
          <p:nvPr/>
        </p:nvSpPr>
        <p:spPr>
          <a:xfrm>
            <a:off x="338455" y="980440"/>
            <a:ext cx="11327130" cy="3969385"/>
          </a:xfrm>
          <a:prstGeom prst="rect">
            <a:avLst/>
          </a:prstGeom>
          <a:solidFill>
            <a:schemeClr val="accent5">
              <a:lumMod val="20000"/>
              <a:lumOff val="80000"/>
            </a:schemeClr>
          </a:solidFill>
          <a:ln w="76200">
            <a:noFill/>
          </a:ln>
        </p:spPr>
        <p:txBody>
          <a:bodyPr wrap="square" anchor="t" anchorCtr="0">
            <a:spAutoFit/>
          </a:bodyPr>
          <a:p>
            <a:pPr algn="just" eaLnBrk="1" latinLnBrk="0" hangingPunct="1">
              <a:lnSpc>
                <a:spcPct val="100000"/>
              </a:lnSpc>
            </a:pPr>
            <a:r>
              <a:rPr lang="en-US" altLang="zh-CN" sz="2800" dirty="0">
                <a:latin typeface="Times New Roman" panose="02020603050405020304" charset="0"/>
              </a:rPr>
              <a:t>Up until now, the company and the Haier Group Corporation (its ultimate controller) and its subsidiaries (referred to as the “Haier Group”) have built over 300 hope primary schools and hope middle schools, covering 26 provinces, municipalities directly under the central government and autonomous regions in China, and continuously provided the above-mentioned schools with support in materials and other respects in each year including the reporting period. These initiatives have effectively enhanced the basic educational capabilities in poverty-stricken areas and improved the quality of education.</a:t>
            </a:r>
            <a:endParaRPr lang="en-US" altLang="zh-CN" sz="2800" dirty="0">
              <a:latin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245"/>
          <p:cNvSpPr/>
          <p:nvPr/>
        </p:nvSpPr>
        <p:spPr>
          <a:xfrm>
            <a:off x="410845" y="980440"/>
            <a:ext cx="10997565" cy="3969385"/>
          </a:xfrm>
          <a:prstGeom prst="rect">
            <a:avLst/>
          </a:prstGeom>
          <a:solidFill>
            <a:schemeClr val="accent5">
              <a:lumMod val="20000"/>
              <a:lumOff val="80000"/>
            </a:schemeClr>
          </a:solidFill>
          <a:ln w="76200">
            <a:noFill/>
          </a:ln>
        </p:spPr>
        <p:txBody>
          <a:bodyPr wrap="square" anchor="t" anchorCtr="0">
            <a:spAutoFit/>
          </a:bodyPr>
          <a:p>
            <a:pPr algn="just" eaLnBrk="1" latinLnBrk="0" hangingPunct="1">
              <a:lnSpc>
                <a:spcPct val="100000"/>
              </a:lnSpc>
            </a:pPr>
            <a:r>
              <a:rPr lang="en-US" altLang="zh-CN" sz="2800" dirty="0">
                <a:latin typeface="Times New Roman" panose="02020603050405020304" charset="0"/>
              </a:rPr>
              <a:t>     In 2019, the company’s expenditures on targeted measures in poverty alleviation was approximately 17.82 million yuan, which was mainly utilized in the education improve-ment, physical and mental health development of adolescents and children and social welfare. At the same time, as part of its initiatives in response to the government and the performance of its social responsibilities, Haier Group has also made investments in many aspects, such as poverty alleviation through agricultural development, poverty alleviation through the improvement of the health of farmers and cultivation of innovative talents.</a:t>
            </a:r>
            <a:endParaRPr lang="en-US" altLang="zh-CN" sz="2800" dirty="0">
              <a:latin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245"/>
          <p:cNvSpPr/>
          <p:nvPr/>
        </p:nvSpPr>
        <p:spPr>
          <a:xfrm>
            <a:off x="410845" y="582295"/>
            <a:ext cx="11483975" cy="5692775"/>
          </a:xfrm>
          <a:prstGeom prst="rect">
            <a:avLst/>
          </a:prstGeom>
          <a:solidFill>
            <a:schemeClr val="accent5">
              <a:lumMod val="20000"/>
              <a:lumOff val="80000"/>
            </a:schemeClr>
          </a:solidFill>
          <a:ln w="76200">
            <a:noFill/>
          </a:ln>
        </p:spPr>
        <p:txBody>
          <a:bodyPr wrap="square" anchor="t" anchorCtr="0">
            <a:spAutoFit/>
          </a:bodyPr>
          <a:p>
            <a:pPr algn="just" eaLnBrk="1" latinLnBrk="0" hangingPunct="1">
              <a:lnSpc>
                <a:spcPct val="100000"/>
              </a:lnSpc>
            </a:pPr>
            <a:r>
              <a:rPr lang="en-US" altLang="zh-CN" sz="2800" b="1" dirty="0">
                <a:solidFill>
                  <a:srgbClr val="00B0F0"/>
                </a:solidFill>
                <a:latin typeface="Times New Roman" panose="02020603050405020304" charset="0"/>
              </a:rPr>
              <a:t>C. Xiaomi</a:t>
            </a:r>
            <a:endParaRPr lang="en-US" altLang="zh-CN" sz="2800" b="1" dirty="0">
              <a:solidFill>
                <a:srgbClr val="00B0F0"/>
              </a:solidFill>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Since its inception, Xiaomi has always worked towards exploring ways to be more socially responsible. The company’s mission is to let everyone in the world enjoy a better life through innovative technology. It has remained steadfast in its mission to bridge the digital divide and make valuable contributions towards building a more inclusive and equitable society by harnessing technological advances.</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The modus operandi of the company is that it closely observes and tries to understand society, identify real problems facing society and find ways to promote social equality through its product and service offerings. The company has initiated programs for universal accessibility, disaster-warning and senior-friendly design, and promoting social responsibility through consumer products and relevant educational campaigns across the globe.</a:t>
            </a:r>
            <a:endParaRPr lang="en-US" altLang="zh-CN" sz="2800" dirty="0">
              <a:latin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245"/>
          <p:cNvSpPr/>
          <p:nvPr/>
        </p:nvSpPr>
        <p:spPr>
          <a:xfrm>
            <a:off x="410845" y="620395"/>
            <a:ext cx="11483975" cy="5692775"/>
          </a:xfrm>
          <a:prstGeom prst="rect">
            <a:avLst/>
          </a:prstGeom>
          <a:solidFill>
            <a:schemeClr val="accent5">
              <a:lumMod val="20000"/>
              <a:lumOff val="80000"/>
            </a:schemeClr>
          </a:solidFill>
          <a:ln w="76200">
            <a:noFill/>
          </a:ln>
        </p:spPr>
        <p:txBody>
          <a:bodyPr wrap="square" anchor="t" anchorCtr="0">
            <a:spAutoFit/>
          </a:bodyPr>
          <a:p>
            <a:pPr algn="just" eaLnBrk="1" latinLnBrk="0" hangingPunct="1">
              <a:lnSpc>
                <a:spcPct val="100000"/>
              </a:lnSpc>
            </a:pPr>
            <a:r>
              <a:rPr lang="en-US" altLang="zh-CN" sz="2800" dirty="0">
                <a:latin typeface="Times New Roman" panose="02020603050405020304" charset="0"/>
              </a:rPr>
              <a:t>     In September 2020, Beijing Xiaomi Foundation and Xiaomi Corporation donated 6 “Xiaomi Libraries” and 6 “Xiaomi Calligraphy Classrooms” to Binchuan County, a poverty-stricken area in Dali, Yunnan. The company donated 1 million worth of computers, books, whiteboards and calligraphy stationery.</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From June to July 2020, Beijing Xiaomi Foundation set up Xiaomi Scholarships in 10 renowned Chinese universities. The first batch of 50 yuan million will be used to support students and individuals of exceptional talent from impoverished households.</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In 2020, Xiaomi donated a batch of IoT and other lifestyle products to Buy42 where 35% of the employees are disabled. The value of the donation was over 940,000 yuan. On Thanksgiving Day, Xiaomi and Buy42 jointly organized a charity event to help disabled people better integrate into society.</a:t>
            </a:r>
            <a:endParaRPr lang="en-US" altLang="zh-CN" sz="2800" dirty="0">
              <a:latin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245"/>
          <p:cNvSpPr/>
          <p:nvPr/>
        </p:nvSpPr>
        <p:spPr>
          <a:xfrm>
            <a:off x="410845" y="836295"/>
            <a:ext cx="11483975" cy="4831080"/>
          </a:xfrm>
          <a:prstGeom prst="rect">
            <a:avLst/>
          </a:prstGeom>
          <a:solidFill>
            <a:schemeClr val="accent5">
              <a:lumMod val="20000"/>
              <a:lumOff val="80000"/>
            </a:schemeClr>
          </a:solidFill>
          <a:ln w="76200">
            <a:noFill/>
          </a:ln>
        </p:spPr>
        <p:txBody>
          <a:bodyPr wrap="square" anchor="t" anchorCtr="0">
            <a:spAutoFit/>
          </a:bodyPr>
          <a:p>
            <a:pPr algn="just" eaLnBrk="1" latinLnBrk="0" hangingPunct="1">
              <a:lnSpc>
                <a:spcPct val="100000"/>
              </a:lnSpc>
            </a:pPr>
            <a:r>
              <a:rPr lang="en-US" altLang="zh-CN" sz="2800" b="1" dirty="0">
                <a:solidFill>
                  <a:srgbClr val="00B0F0"/>
                </a:solidFill>
                <a:latin typeface="Times New Roman" panose="02020603050405020304" charset="0"/>
              </a:rPr>
              <a:t>D. JD.com</a:t>
            </a:r>
            <a:endParaRPr lang="en-US" altLang="zh-CN" sz="2800" b="1" dirty="0">
              <a:solidFill>
                <a:srgbClr val="00B0F0"/>
              </a:solidFill>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JD.com, one of the largest e-commerce sites of China, conducts its CSR initiatives through JD Foundation.</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Since its launch in September 2014, JD Foundation has been committed to the goal of integrating social resources for social good, with focuses on poverty alleviation, disaster relief, education, environmental protection and social innovation. JD Foundation consistently contributes to the education sector and has donated to more than 10 universities, including Tsinghua University, Renmin University of China, Cornell University and China Europe International Business School. The foundation supports domestic and overseas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educational development and funds needy students to fulfill their dreams.</a:t>
            </a:r>
            <a:endParaRPr lang="en-US" altLang="zh-CN" sz="2800" dirty="0">
              <a:latin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245"/>
          <p:cNvSpPr/>
          <p:nvPr/>
        </p:nvSpPr>
        <p:spPr>
          <a:xfrm>
            <a:off x="932180" y="1412875"/>
            <a:ext cx="10333990" cy="2676525"/>
          </a:xfrm>
          <a:prstGeom prst="rect">
            <a:avLst/>
          </a:prstGeom>
          <a:solidFill>
            <a:schemeClr val="accent5">
              <a:lumMod val="20000"/>
              <a:lumOff val="80000"/>
            </a:schemeClr>
          </a:solidFill>
          <a:ln w="76200">
            <a:noFill/>
          </a:ln>
        </p:spPr>
        <p:txBody>
          <a:bodyPr wrap="square" anchor="t" anchorCtr="0">
            <a:spAutoFit/>
          </a:bodyPr>
          <a:p>
            <a:pPr algn="just" eaLnBrk="1" latinLnBrk="0" hangingPunct="1">
              <a:lnSpc>
                <a:spcPct val="100000"/>
              </a:lnSpc>
            </a:pPr>
            <a:r>
              <a:rPr lang="en-US" altLang="zh-CN" sz="2800" dirty="0">
                <a:latin typeface="Times New Roman" panose="02020603050405020304" charset="0"/>
              </a:rPr>
              <a:t>     In April 2018, JD Foundation launched the Children’s Book Donation Program and delivered books to over 200 rural schools.</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JD Foundation and United Nations Development Program (UNDP) launched the “Green Planet” Sustainability Week initiative to encourage consumers to integrate sustainable consumption concepts into their daily lives and choose a healthier and better green lifestyle.</a:t>
            </a:r>
            <a:endParaRPr lang="en-US" altLang="zh-CN" sz="2800" dirty="0">
              <a:latin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245"/>
          <p:cNvSpPr/>
          <p:nvPr/>
        </p:nvSpPr>
        <p:spPr>
          <a:xfrm>
            <a:off x="698500" y="764540"/>
            <a:ext cx="10544810" cy="4831080"/>
          </a:xfrm>
          <a:prstGeom prst="rect">
            <a:avLst/>
          </a:prstGeom>
          <a:solidFill>
            <a:schemeClr val="accent5">
              <a:lumMod val="20000"/>
              <a:lumOff val="80000"/>
            </a:schemeClr>
          </a:solidFill>
          <a:ln w="76200">
            <a:noFill/>
          </a:ln>
        </p:spPr>
        <p:txBody>
          <a:bodyPr wrap="square" anchor="t" anchorCtr="0">
            <a:spAutoFit/>
          </a:bodyPr>
          <a:p>
            <a:pPr algn="just" eaLnBrk="1" latinLnBrk="0" hangingPunct="1">
              <a:lnSpc>
                <a:spcPct val="100000"/>
              </a:lnSpc>
            </a:pPr>
            <a:r>
              <a:rPr lang="en-US" altLang="zh-CN" sz="2800" b="1" dirty="0">
                <a:solidFill>
                  <a:srgbClr val="00B0F0"/>
                </a:solidFill>
                <a:latin typeface="Times New Roman" panose="02020603050405020304" charset="0"/>
              </a:rPr>
              <a:t>E. Ford Motor Company</a:t>
            </a:r>
            <a:endParaRPr lang="en-US" altLang="zh-CN" sz="2800" b="1" dirty="0">
              <a:solidFill>
                <a:srgbClr val="00B0F0"/>
              </a:solidFill>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Ford has huge plans in the area of CSR. Their mission is to “build a better world, where everyone is free to move and pursue their dreams”. They have increased investment in electrification to $22 billion (from an original $11 billion) and aim for their vehicles to be carbon neutral by 2050.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“We’re committed to carbon neutrality,” stated Bob Holycross, Ford’s VP, Chief Sustainability, Environment &amp; Safety Officer. “It’s the right thing for our customers, the planet and Ford. 95% of our carbon emissions today come from our vehicles, operations and suppliers, and we’re tackling all three areas with urgency and optimism.”</a:t>
            </a:r>
            <a:endParaRPr lang="en-US" altLang="zh-CN" sz="2800" dirty="0">
              <a:latin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245"/>
          <p:cNvSpPr/>
          <p:nvPr/>
        </p:nvSpPr>
        <p:spPr>
          <a:xfrm>
            <a:off x="698500" y="980440"/>
            <a:ext cx="10544810" cy="1814830"/>
          </a:xfrm>
          <a:prstGeom prst="rect">
            <a:avLst/>
          </a:prstGeom>
          <a:solidFill>
            <a:schemeClr val="accent5">
              <a:lumMod val="20000"/>
              <a:lumOff val="80000"/>
            </a:schemeClr>
          </a:solidFill>
          <a:ln w="76200">
            <a:noFill/>
          </a:ln>
        </p:spPr>
        <p:txBody>
          <a:bodyPr wrap="square" anchor="t" anchorCtr="0">
            <a:spAutoFit/>
          </a:bodyPr>
          <a:p>
            <a:pPr algn="just" eaLnBrk="1" latinLnBrk="0" hangingPunct="1">
              <a:lnSpc>
                <a:spcPct val="100000"/>
              </a:lnSpc>
            </a:pPr>
            <a:r>
              <a:rPr lang="en-US" altLang="zh-CN" sz="2800" dirty="0">
                <a:latin typeface="Times New Roman" panose="02020603050405020304" charset="0"/>
              </a:rPr>
              <a:t>     Interestingly, the company is also focusing on pay equity. They are conducting a diversity, equity and inclusion audit while introducing a global salaried pay ratio (including gender) to level the playing field for all employees.</a:t>
            </a:r>
            <a:endParaRPr lang="en-US" altLang="zh-CN" sz="2800" dirty="0">
              <a:latin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66274" y="620818"/>
            <a:ext cx="11369040" cy="435610"/>
          </a:xfrm>
          <a:prstGeom prst="rect">
            <a:avLst/>
          </a:prstGeom>
          <a:noFill/>
        </p:spPr>
        <p:txBody>
          <a:bodyPr wrap="square" rtlCol="0" anchor="t">
            <a:spAutoFit/>
          </a:bodyPr>
          <a:p>
            <a:pPr marL="0" indent="-323850" algn="just" eaLnBrk="1" latinLnBrk="0" hangingPunct="1">
              <a:lnSpc>
                <a:spcPct val="7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1. Complete the following table.</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graphicFrame>
        <p:nvGraphicFramePr>
          <p:cNvPr id="3" name="表格 2"/>
          <p:cNvGraphicFramePr/>
          <p:nvPr>
            <p:custDataLst>
              <p:tags r:id="rId2"/>
            </p:custDataLst>
          </p:nvPr>
        </p:nvGraphicFramePr>
        <p:xfrm>
          <a:off x="482600" y="1052830"/>
          <a:ext cx="11311890" cy="5242560"/>
        </p:xfrm>
        <a:graphic>
          <a:graphicData uri="http://schemas.openxmlformats.org/drawingml/2006/table">
            <a:tbl>
              <a:tblPr firstRow="1" bandRow="1">
                <a:tableStyleId>{5940675A-B579-460E-94D1-54222C63F5DA}</a:tableStyleId>
              </a:tblPr>
              <a:tblGrid>
                <a:gridCol w="2082800"/>
                <a:gridCol w="9229090"/>
              </a:tblGrid>
              <a:tr h="474980">
                <a:tc>
                  <a:txBody>
                    <a:bodyPr/>
                    <a:p>
                      <a:pPr algn="ctr">
                        <a:lnSpc>
                          <a:spcPct val="90000"/>
                        </a:lnSpc>
                        <a:buNone/>
                      </a:pPr>
                      <a:r>
                        <a:rPr lang="zh-CN" altLang="en-US" sz="2800" b="1">
                          <a:latin typeface="Times New Roman" panose="02020603050405020304" charset="0"/>
                          <a:cs typeface="Times New Roman" panose="02020603050405020304" charset="0"/>
                        </a:rPr>
                        <a:t>Companies</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DCD"/>
                    </a:solidFill>
                  </a:tcPr>
                </a:tc>
                <a:tc>
                  <a:txBody>
                    <a:bodyPr/>
                    <a:p>
                      <a:pPr algn="ctr">
                        <a:lnSpc>
                          <a:spcPct val="90000"/>
                        </a:lnSpc>
                        <a:buNone/>
                      </a:pPr>
                      <a:r>
                        <a:rPr lang="zh-CN" altLang="en-US" sz="2800" b="1">
                          <a:latin typeface="Times New Roman" panose="02020603050405020304" charset="0"/>
                          <a:cs typeface="Times New Roman" panose="02020603050405020304" charset="0"/>
                        </a:rPr>
                        <a:t>Corporate Social Responsibility in Action</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DCD"/>
                    </a:solidFill>
                  </a:tcPr>
                </a:tc>
              </a:tr>
              <a:tr h="1958975">
                <a:tc>
                  <a:txBody>
                    <a:bodyPr/>
                    <a:p>
                      <a:pPr>
                        <a:lnSpc>
                          <a:spcPct val="90000"/>
                        </a:lnSpc>
                        <a:buNone/>
                      </a:pPr>
                      <a:r>
                        <a:rPr lang="en-US" altLang="zh-CN" sz="2800" b="1">
                          <a:latin typeface="Times New Roman" panose="02020603050405020304" charset="0"/>
                          <a:cs typeface="Times New Roman" panose="02020603050405020304" charset="0"/>
                        </a:rPr>
                        <a:t>Johnson &amp; Johnson</a:t>
                      </a:r>
                      <a:endParaRPr lang="en-US" altLang="zh-CN"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just">
                        <a:lnSpc>
                          <a:spcPct val="90000"/>
                        </a:lnSpc>
                        <a:buNone/>
                      </a:pP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808605">
                <a:tc>
                  <a:txBody>
                    <a:bodyPr/>
                    <a:p>
                      <a:pPr>
                        <a:lnSpc>
                          <a:spcPct val="90000"/>
                        </a:lnSpc>
                        <a:buNone/>
                      </a:pPr>
                      <a:r>
                        <a:rPr lang="zh-CN" altLang="en-US" sz="2800" b="1">
                          <a:latin typeface="Times New Roman" panose="02020603050405020304" charset="0"/>
                          <a:cs typeface="Times New Roman" panose="02020603050405020304" charset="0"/>
                        </a:rPr>
                        <a:t>Haier</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just">
                        <a:lnSpc>
                          <a:spcPct val="90000"/>
                        </a:lnSpc>
                        <a:buNone/>
                      </a:pP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4" name="Rectangle 85"/>
          <p:cNvSpPr/>
          <p:nvPr/>
        </p:nvSpPr>
        <p:spPr>
          <a:xfrm>
            <a:off x="2570480" y="1412875"/>
            <a:ext cx="9173845" cy="2157095"/>
          </a:xfrm>
          <a:prstGeom prst="rect">
            <a:avLst/>
          </a:prstGeom>
          <a:noFill/>
          <a:ln w="19050">
            <a:noFill/>
          </a:ln>
        </p:spPr>
        <p:txBody>
          <a:bodyPr wrap="square" anchor="ctr" anchorCtr="0">
            <a:spAutoFit/>
          </a:bodyPr>
          <a:p>
            <a:pPr algn="just">
              <a:lnSpc>
                <a:spcPct val="80000"/>
              </a:lnSpc>
            </a:pPr>
            <a:r>
              <a:rPr lang="en-US" altLang="zh-CN" sz="2800" dirty="0">
                <a:solidFill>
                  <a:srgbClr val="C00000"/>
                </a:solidFill>
                <a:latin typeface="Times New Roman" panose="02020603050405020304" charset="0"/>
                <a:cs typeface="Times New Roman" panose="02020603050405020304" charset="0"/>
              </a:rPr>
              <a:t>reduce their impact on the planet</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rPr>
              <a:t>leverage the power of the wind</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rPr>
              <a:t>provide safe water to communities around the world</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rPr>
              <a:t>reduce pollution while providing a renewable, economical alternative to electricity</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rPr>
              <a:t>seek out renewable energy options</a:t>
            </a:r>
            <a:endParaRPr lang="en-US" altLang="zh-CN" sz="2800" dirty="0">
              <a:solidFill>
                <a:srgbClr val="C00000"/>
              </a:solidFill>
              <a:latin typeface="Times New Roman" panose="02020603050405020304" charset="0"/>
              <a:cs typeface="Times New Roman" panose="02020603050405020304" charset="0"/>
            </a:endParaRPr>
          </a:p>
        </p:txBody>
      </p:sp>
      <p:sp>
        <p:nvSpPr>
          <p:cNvPr id="5" name="Rectangle 85"/>
          <p:cNvSpPr/>
          <p:nvPr/>
        </p:nvSpPr>
        <p:spPr>
          <a:xfrm>
            <a:off x="2570480" y="3501073"/>
            <a:ext cx="9102090" cy="2846070"/>
          </a:xfrm>
          <a:prstGeom prst="rect">
            <a:avLst/>
          </a:prstGeom>
          <a:noFill/>
          <a:ln w="19050">
            <a:noFill/>
          </a:ln>
        </p:spPr>
        <p:txBody>
          <a:bodyPr wrap="square" anchor="ctr" anchorCtr="0">
            <a:spAutoFit/>
          </a:bodyPr>
          <a:p>
            <a:pPr algn="just">
              <a:lnSpc>
                <a:spcPct val="80000"/>
              </a:lnSpc>
            </a:pPr>
            <a:r>
              <a:rPr lang="en-US" altLang="zh-CN" sz="2800" dirty="0">
                <a:solidFill>
                  <a:srgbClr val="C00000"/>
                </a:solidFill>
                <a:latin typeface="Times New Roman" panose="02020603050405020304" charset="0"/>
                <a:cs typeface="Times New Roman" panose="02020603050405020304" charset="0"/>
              </a:rPr>
              <a:t>place emphasis on poverty alleviation and carry out initiatives of targeted measures in poverty alleviation</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rPr>
              <a:t>devote to education undertakings, build hope primary schools and hope middle schools, and provide support in materials and other respects</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rPr>
              <a:t>spend money on the education improvement, physical and mental health development of adolescents and children and social welfaremake investments in poverty alleviation</a:t>
            </a:r>
            <a:endParaRPr lang="en-US" altLang="zh-CN"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graphicFrame>
        <p:nvGraphicFramePr>
          <p:cNvPr id="3" name="表格 2"/>
          <p:cNvGraphicFramePr/>
          <p:nvPr>
            <p:custDataLst>
              <p:tags r:id="rId2"/>
            </p:custDataLst>
          </p:nvPr>
        </p:nvGraphicFramePr>
        <p:xfrm>
          <a:off x="360680" y="621030"/>
          <a:ext cx="11613515" cy="5872480"/>
        </p:xfrm>
        <a:graphic>
          <a:graphicData uri="http://schemas.openxmlformats.org/drawingml/2006/table">
            <a:tbl>
              <a:tblPr firstRow="1" bandRow="1">
                <a:tableStyleId>{5940675A-B579-460E-94D1-54222C63F5DA}</a:tableStyleId>
              </a:tblPr>
              <a:tblGrid>
                <a:gridCol w="2136140"/>
                <a:gridCol w="9477375"/>
              </a:tblGrid>
              <a:tr h="474980">
                <a:tc>
                  <a:txBody>
                    <a:bodyPr/>
                    <a:p>
                      <a:pPr algn="ctr">
                        <a:lnSpc>
                          <a:spcPct val="90000"/>
                        </a:lnSpc>
                        <a:buNone/>
                      </a:pPr>
                      <a:r>
                        <a:rPr lang="zh-CN" altLang="en-US" sz="2800" b="1">
                          <a:latin typeface="Times New Roman" panose="02020603050405020304" charset="0"/>
                          <a:cs typeface="Times New Roman" panose="02020603050405020304" charset="0"/>
                        </a:rPr>
                        <a:t>Companies</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DCD"/>
                    </a:solidFill>
                  </a:tcPr>
                </a:tc>
                <a:tc>
                  <a:txBody>
                    <a:bodyPr/>
                    <a:p>
                      <a:pPr algn="ctr">
                        <a:lnSpc>
                          <a:spcPct val="90000"/>
                        </a:lnSpc>
                        <a:buNone/>
                      </a:pPr>
                      <a:r>
                        <a:rPr lang="zh-CN" altLang="en-US" sz="2800" b="1">
                          <a:latin typeface="Times New Roman" panose="02020603050405020304" charset="0"/>
                          <a:cs typeface="Times New Roman" panose="02020603050405020304" charset="0"/>
                        </a:rPr>
                        <a:t>Corporate Social Responsibility in Action</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DCD"/>
                    </a:solidFill>
                  </a:tcPr>
                </a:tc>
              </a:tr>
              <a:tr h="3014980">
                <a:tc>
                  <a:txBody>
                    <a:bodyPr/>
                    <a:p>
                      <a:pPr>
                        <a:lnSpc>
                          <a:spcPct val="90000"/>
                        </a:lnSpc>
                        <a:buNone/>
                      </a:pPr>
                      <a:r>
                        <a:rPr lang="en-US" altLang="zh-CN" sz="2800" b="1">
                          <a:latin typeface="Times New Roman" panose="02020603050405020304" charset="0"/>
                          <a:cs typeface="Times New Roman" panose="02020603050405020304" charset="0"/>
                        </a:rPr>
                        <a:t>Xiaomi</a:t>
                      </a:r>
                      <a:endParaRPr lang="en-US" altLang="zh-CN"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just">
                        <a:lnSpc>
                          <a:spcPct val="90000"/>
                        </a:lnSpc>
                        <a:buNone/>
                      </a:pP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382520">
                <a:tc>
                  <a:txBody>
                    <a:bodyPr/>
                    <a:p>
                      <a:pPr>
                        <a:lnSpc>
                          <a:spcPct val="90000"/>
                        </a:lnSpc>
                        <a:buNone/>
                      </a:pPr>
                      <a:r>
                        <a:rPr lang="zh-CN" altLang="en-US" sz="2800" b="1">
                          <a:latin typeface="Times New Roman" panose="02020603050405020304" charset="0"/>
                          <a:cs typeface="Times New Roman" panose="02020603050405020304" charset="0"/>
                        </a:rPr>
                        <a:t>JD.com</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just">
                        <a:lnSpc>
                          <a:spcPct val="90000"/>
                        </a:lnSpc>
                        <a:buNone/>
                      </a:pP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4" name="Rectangle 85"/>
          <p:cNvSpPr/>
          <p:nvPr/>
        </p:nvSpPr>
        <p:spPr>
          <a:xfrm>
            <a:off x="2498725" y="1052830"/>
            <a:ext cx="9601835" cy="3190240"/>
          </a:xfrm>
          <a:prstGeom prst="rect">
            <a:avLst/>
          </a:prstGeom>
          <a:noFill/>
          <a:ln w="19050">
            <a:noFill/>
          </a:ln>
        </p:spPr>
        <p:txBody>
          <a:bodyPr wrap="square" anchor="ctr" anchorCtr="0">
            <a:spAutoFit/>
          </a:bodyPr>
          <a:p>
            <a:pPr algn="just">
              <a:lnSpc>
                <a:spcPct val="80000"/>
              </a:lnSpc>
            </a:pPr>
            <a:r>
              <a:rPr lang="en-US" altLang="zh-CN" sz="2800" dirty="0">
                <a:solidFill>
                  <a:srgbClr val="C00000"/>
                </a:solidFill>
                <a:latin typeface="Times New Roman" panose="02020603050405020304" charset="0"/>
                <a:cs typeface="Times New Roman" panose="02020603050405020304" charset="0"/>
                <a:sym typeface="+mn-ea"/>
              </a:rPr>
              <a:t>find ways to promote social equality through its product and service offerings</a:t>
            </a:r>
            <a:endParaRPr lang="en-US" altLang="zh-CN" sz="2800" dirty="0">
              <a:solidFill>
                <a:srgbClr val="C00000"/>
              </a:solidFill>
              <a:latin typeface="Times New Roman" panose="02020603050405020304" charset="0"/>
              <a:cs typeface="Times New Roman" panose="02020603050405020304" charset="0"/>
              <a:sym typeface="+mn-ea"/>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sym typeface="+mn-ea"/>
              </a:rPr>
              <a:t>initiate programs for universal accessibility, disaster warning and senior-friendly design</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sym typeface="+mn-ea"/>
              </a:rPr>
              <a:t>promote social responsibility through consumer products and relevant educational campaigns</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sym typeface="+mn-ea"/>
              </a:rPr>
              <a:t>donate “Xiaomi Libraries” and “Xiaomi Calligraphy Classrooms”</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sym typeface="+mn-ea"/>
              </a:rPr>
              <a:t>set up Xiaomi Scholarships in renowned Chinese universities</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sym typeface="+mn-ea"/>
              </a:rPr>
              <a:t>denote and help disabled people better integrate into society</a:t>
            </a:r>
            <a:endParaRPr lang="en-US" altLang="zh-CN" sz="2800" dirty="0">
              <a:solidFill>
                <a:srgbClr val="C00000"/>
              </a:solidFill>
              <a:latin typeface="Times New Roman" panose="02020603050405020304" charset="0"/>
              <a:cs typeface="Times New Roman" panose="02020603050405020304" charset="0"/>
            </a:endParaRPr>
          </a:p>
        </p:txBody>
      </p:sp>
      <p:sp>
        <p:nvSpPr>
          <p:cNvPr id="5" name="Rectangle 85"/>
          <p:cNvSpPr/>
          <p:nvPr/>
        </p:nvSpPr>
        <p:spPr>
          <a:xfrm>
            <a:off x="2498725" y="4077335"/>
            <a:ext cx="9302115" cy="2501265"/>
          </a:xfrm>
          <a:prstGeom prst="rect">
            <a:avLst/>
          </a:prstGeom>
          <a:noFill/>
          <a:ln w="19050">
            <a:noFill/>
          </a:ln>
        </p:spPr>
        <p:txBody>
          <a:bodyPr wrap="square" anchor="ctr" anchorCtr="0">
            <a:spAutoFit/>
          </a:bodyPr>
          <a:p>
            <a:pPr algn="just">
              <a:lnSpc>
                <a:spcPct val="80000"/>
              </a:lnSpc>
            </a:pPr>
            <a:r>
              <a:rPr lang="en-US" altLang="zh-CN" sz="2800" dirty="0">
                <a:solidFill>
                  <a:srgbClr val="C00000"/>
                </a:solidFill>
                <a:latin typeface="Times New Roman" panose="02020603050405020304" charset="0"/>
                <a:cs typeface="Times New Roman" panose="02020603050405020304" charset="0"/>
              </a:rPr>
              <a:t>integrate social resources for social good, with focuses on poverty alleviation, disaster relief, education, environmental protection and social innovation</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rPr>
              <a:t>contribute to the education sector and donate to universities</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rPr>
              <a:t>launch the Children’s Book Donation Program and deliver books to rural schools</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rPr>
              <a:t>launch the “Green Planet” Sustainability Week initiative</a:t>
            </a:r>
            <a:endParaRPr lang="en-US" altLang="zh-CN"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矩形 34"/>
          <p:cNvSpPr/>
          <p:nvPr/>
        </p:nvSpPr>
        <p:spPr>
          <a:xfrm>
            <a:off x="554355" y="1125220"/>
            <a:ext cx="10933430" cy="368173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marL="0" indent="0" algn="just" eaLnBrk="1" fontAlgn="auto" latinLnBrk="0" hangingPunct="1">
              <a:lnSpc>
                <a:spcPts val="2800"/>
              </a:lnSpc>
              <a:buNone/>
            </a:pPr>
            <a:r>
              <a:rPr lang="zh-CN" altLang="en-US" sz="2800" b="1" dirty="0">
                <a:solidFill>
                  <a:srgbClr val="C00000"/>
                </a:solidFill>
                <a:latin typeface="Times New Roman" panose="02020603050405020304" charset="0"/>
                <a:cs typeface="Times New Roman" panose="02020603050405020304" charset="0"/>
                <a:sym typeface="+mn-ea"/>
              </a:rPr>
              <a:t>For accountant:</a:t>
            </a:r>
            <a:endParaRPr lang="zh-CN" altLang="en-US" sz="2800" b="1" dirty="0">
              <a:solidFill>
                <a:srgbClr val="C00000"/>
              </a:solidFill>
              <a:latin typeface="Times New Roman" panose="02020603050405020304" charset="0"/>
              <a:cs typeface="Times New Roman" panose="02020603050405020304" charset="0"/>
              <a:sym typeface="+mn-ea"/>
            </a:endParaRPr>
          </a:p>
          <a:p>
            <a:pPr marL="0" indent="0" algn="just" eaLnBrk="1" fontAlgn="auto" latinLnBrk="0" hangingPunct="1">
              <a:lnSpc>
                <a:spcPts val="2800"/>
              </a:lnSpc>
              <a:buNone/>
            </a:pPr>
            <a:r>
              <a:rPr lang="zh-CN" altLang="en-US" sz="2800" dirty="0">
                <a:solidFill>
                  <a:srgbClr val="C00000"/>
                </a:solidFill>
                <a:latin typeface="Times New Roman" panose="02020603050405020304" charset="0"/>
                <a:cs typeface="Times New Roman" panose="02020603050405020304" charset="0"/>
                <a:sym typeface="+mn-ea"/>
              </a:rPr>
              <a:t>integrity—Be straightforward and honest in all professional and business relationships. </a:t>
            </a:r>
            <a:endParaRPr lang="zh-CN" altLang="en-US" sz="2800" dirty="0">
              <a:solidFill>
                <a:srgbClr val="C00000"/>
              </a:solidFill>
              <a:latin typeface="Times New Roman" panose="02020603050405020304" charset="0"/>
              <a:cs typeface="Times New Roman" panose="02020603050405020304" charset="0"/>
              <a:sym typeface="+mn-ea"/>
            </a:endParaRPr>
          </a:p>
          <a:p>
            <a:pPr marL="0" indent="0" algn="just" eaLnBrk="1" fontAlgn="auto" latinLnBrk="0" hangingPunct="1">
              <a:lnSpc>
                <a:spcPts val="2800"/>
              </a:lnSpc>
              <a:buNone/>
            </a:pPr>
            <a:r>
              <a:rPr lang="zh-CN" altLang="en-US" sz="2800" dirty="0">
                <a:solidFill>
                  <a:srgbClr val="C00000"/>
                </a:solidFill>
                <a:latin typeface="Times New Roman" panose="02020603050405020304" charset="0"/>
                <a:cs typeface="Times New Roman" panose="02020603050405020304" charset="0"/>
                <a:sym typeface="+mn-ea"/>
              </a:rPr>
              <a:t>objectivity—Do not allow bias, conflict of interest or undue influence of others to override professional or business judgments…</a:t>
            </a:r>
            <a:endParaRPr lang="zh-CN" altLang="en-US" sz="2800" dirty="0">
              <a:solidFill>
                <a:srgbClr val="C00000"/>
              </a:solidFill>
              <a:latin typeface="Times New Roman" panose="02020603050405020304" charset="0"/>
              <a:cs typeface="Times New Roman" panose="02020603050405020304" charset="0"/>
              <a:sym typeface="+mn-ea"/>
            </a:endParaRPr>
          </a:p>
          <a:p>
            <a:pPr marL="0" indent="0" algn="just" eaLnBrk="1" fontAlgn="auto" latinLnBrk="0" hangingPunct="1">
              <a:lnSpc>
                <a:spcPts val="2800"/>
              </a:lnSpc>
              <a:buNone/>
            </a:pPr>
            <a:r>
              <a:rPr lang="zh-CN" altLang="en-US" sz="2800" dirty="0">
                <a:solidFill>
                  <a:srgbClr val="C00000"/>
                </a:solidFill>
                <a:latin typeface="Times New Roman" panose="02020603050405020304" charset="0"/>
                <a:cs typeface="Times New Roman" panose="02020603050405020304" charset="0"/>
                <a:sym typeface="+mn-ea"/>
              </a:rPr>
              <a:t>competence—Maintain an appropriate level of professional expertise by continually developing knowledge and skills.</a:t>
            </a:r>
            <a:endParaRPr lang="zh-CN" altLang="en-US" sz="2800" dirty="0">
              <a:solidFill>
                <a:srgbClr val="C00000"/>
              </a:solidFill>
              <a:latin typeface="Times New Roman" panose="02020603050405020304" charset="0"/>
              <a:cs typeface="Times New Roman" panose="02020603050405020304" charset="0"/>
              <a:sym typeface="+mn-ea"/>
            </a:endParaRPr>
          </a:p>
          <a:p>
            <a:pPr marL="0" indent="0" algn="just" eaLnBrk="1" fontAlgn="auto" latinLnBrk="0" hangingPunct="1">
              <a:lnSpc>
                <a:spcPts val="2800"/>
              </a:lnSpc>
              <a:buNone/>
            </a:pPr>
            <a:r>
              <a:rPr lang="zh-CN" altLang="en-US" sz="2800" dirty="0">
                <a:solidFill>
                  <a:srgbClr val="C00000"/>
                </a:solidFill>
                <a:latin typeface="Times New Roman" panose="02020603050405020304" charset="0"/>
                <a:cs typeface="Times New Roman" panose="02020603050405020304" charset="0"/>
                <a:sym typeface="+mn-ea"/>
              </a:rPr>
              <a:t>confidentiality—Keep information confidential unless authorized or required by law to be disclosed. Avoid using confidential information for unethical or illegal gain.</a:t>
            </a:r>
            <a:endParaRPr lang="zh-CN" altLang="en-US" sz="2800" dirty="0">
              <a:solidFill>
                <a:srgbClr val="C00000"/>
              </a:solidFill>
              <a:latin typeface="Times New Roman" panose="02020603050405020304" charset="0"/>
              <a:cs typeface="Times New Roman" panose="02020603050405020304" charset="0"/>
              <a:sym typeface="+mn-ea"/>
            </a:endParaRPr>
          </a:p>
        </p:txBody>
      </p:sp>
      <p:sp>
        <p:nvSpPr>
          <p:cNvPr id="5" name="文本框 4"/>
          <p:cNvSpPr txBox="1"/>
          <p:nvPr/>
        </p:nvSpPr>
        <p:spPr>
          <a:xfrm>
            <a:off x="554355" y="548640"/>
            <a:ext cx="3132455" cy="521970"/>
          </a:xfrm>
          <a:prstGeom prst="rect">
            <a:avLst/>
          </a:prstGeom>
          <a:solidFill>
            <a:srgbClr val="C00000"/>
          </a:solidFill>
        </p:spPr>
        <p:txBody>
          <a:bodyPr wrap="square" rtlCol="0">
            <a:spAutoFit/>
          </a:bodyPr>
          <a:lstStyle/>
          <a:p>
            <a:pPr marL="0" algn="ctr" eaLnBrk="1" fontAlgn="auto" latinLnBrk="0" hangingPunct="1"/>
            <a:r>
              <a:rPr lang="en-US" altLang="zh-CN" sz="2800" b="1">
                <a:solidFill>
                  <a:schemeClr val="bg1"/>
                </a:solidFill>
                <a:latin typeface="Times New Roman" panose="02020603050405020304" charset="0"/>
                <a:cs typeface="Times New Roman" panose="02020603050405020304" charset="0"/>
                <a:sym typeface="+mn-ea"/>
              </a:rPr>
              <a:t>Reference answer </a:t>
            </a:r>
            <a:r>
              <a:rPr lang="zh-CN" altLang="en-US" sz="2800" b="1">
                <a:solidFill>
                  <a:schemeClr val="bg1"/>
                </a:solidFill>
                <a:latin typeface="Times New Roman" panose="02020603050405020304" charset="0"/>
                <a:cs typeface="Times New Roman" panose="02020603050405020304" charset="0"/>
                <a:sym typeface="+mn-ea"/>
              </a:rPr>
              <a:t> </a:t>
            </a:r>
            <a:endParaRPr lang="en-US" altLang="zh-CN" sz="2800" b="1">
              <a:solidFill>
                <a:schemeClr val="bg1"/>
              </a:solidFill>
              <a:latin typeface="Times New Roman" panose="02020603050405020304" charset="0"/>
              <a:cs typeface="Times New Roman" panose="02020603050405020304" charset="0"/>
              <a:sym typeface="+mn-ea"/>
            </a:endParaRPr>
          </a:p>
        </p:txBody>
      </p:sp>
      <p:sp>
        <p:nvSpPr>
          <p:cNvPr id="4" name="圆角矩形 3">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100000">
                                          <p:val>
                                            <p:strVal val="#ppt_x"/>
                                          </p:val>
                                        </p:tav>
                                      </p:tavLst>
                                    </p:anim>
                                    <p:anim calcmode="lin" valueType="num">
                                      <p:cBhvr>
                                        <p:cTn id="8" dur="500" fill="hold"/>
                                        <p:tgtEl>
                                          <p:spTgt spid="35"/>
                                        </p:tgtEl>
                                        <p:attrNameLst>
                                          <p:attrName>ppt_y</p:attrName>
                                        </p:attrNameLst>
                                      </p:cBhvr>
                                      <p:tavLst>
                                        <p:tav tm="0">
                                          <p:val>
                                            <p:strVal val="#ppt_y-#ppt_h/2"/>
                                          </p:val>
                                        </p:tav>
                                        <p:tav tm="100000">
                                          <p:val>
                                            <p:strVal val="#ppt_y"/>
                                          </p:val>
                                        </p:tav>
                                      </p:tavLst>
                                    </p:anim>
                                    <p:anim calcmode="lin" valueType="num">
                                      <p:cBhvr>
                                        <p:cTn id="9" dur="500" fill="hold"/>
                                        <p:tgtEl>
                                          <p:spTgt spid="35"/>
                                        </p:tgtEl>
                                        <p:attrNameLst>
                                          <p:attrName>ppt_w</p:attrName>
                                        </p:attrNameLst>
                                      </p:cBhvr>
                                      <p:tavLst>
                                        <p:tav tm="0">
                                          <p:val>
                                            <p:strVal val="#ppt_w"/>
                                          </p:val>
                                        </p:tav>
                                        <p:tav tm="100000">
                                          <p:val>
                                            <p:strVal val="#ppt_w"/>
                                          </p:val>
                                        </p:tav>
                                      </p:tavLst>
                                    </p:anim>
                                    <p:anim calcmode="lin" valueType="num">
                                      <p:cBhvr>
                                        <p:cTn id="10"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graphicFrame>
        <p:nvGraphicFramePr>
          <p:cNvPr id="3" name="表格 2"/>
          <p:cNvGraphicFramePr/>
          <p:nvPr>
            <p:custDataLst>
              <p:tags r:id="rId2"/>
            </p:custDataLst>
          </p:nvPr>
        </p:nvGraphicFramePr>
        <p:xfrm>
          <a:off x="481965" y="1196975"/>
          <a:ext cx="11299825" cy="2974975"/>
        </p:xfrm>
        <a:graphic>
          <a:graphicData uri="http://schemas.openxmlformats.org/drawingml/2006/table">
            <a:tbl>
              <a:tblPr firstRow="1" bandRow="1">
                <a:tableStyleId>{5940675A-B579-460E-94D1-54222C63F5DA}</a:tableStyleId>
              </a:tblPr>
              <a:tblGrid>
                <a:gridCol w="2078355"/>
                <a:gridCol w="9221470"/>
              </a:tblGrid>
              <a:tr h="474980">
                <a:tc>
                  <a:txBody>
                    <a:bodyPr/>
                    <a:p>
                      <a:pPr algn="ctr">
                        <a:lnSpc>
                          <a:spcPct val="90000"/>
                        </a:lnSpc>
                        <a:buNone/>
                      </a:pPr>
                      <a:r>
                        <a:rPr lang="zh-CN" altLang="en-US" sz="2800" b="1">
                          <a:latin typeface="Times New Roman" panose="02020603050405020304" charset="0"/>
                          <a:cs typeface="Times New Roman" panose="02020603050405020304" charset="0"/>
                        </a:rPr>
                        <a:t>Companies</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DCD"/>
                    </a:solidFill>
                  </a:tcPr>
                </a:tc>
                <a:tc>
                  <a:txBody>
                    <a:bodyPr/>
                    <a:p>
                      <a:pPr algn="ctr">
                        <a:lnSpc>
                          <a:spcPct val="90000"/>
                        </a:lnSpc>
                        <a:buNone/>
                      </a:pPr>
                      <a:r>
                        <a:rPr lang="zh-CN" altLang="en-US" sz="2800" b="1">
                          <a:latin typeface="Times New Roman" panose="02020603050405020304" charset="0"/>
                          <a:cs typeface="Times New Roman" panose="02020603050405020304" charset="0"/>
                        </a:rPr>
                        <a:t>Corporate Social Responsibility in Action</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DCD"/>
                    </a:solidFill>
                  </a:tcPr>
                </a:tc>
              </a:tr>
              <a:tr h="2499995">
                <a:tc>
                  <a:txBody>
                    <a:bodyPr/>
                    <a:p>
                      <a:pPr>
                        <a:lnSpc>
                          <a:spcPct val="90000"/>
                        </a:lnSpc>
                        <a:buNone/>
                      </a:pPr>
                      <a:r>
                        <a:rPr lang="en-US" altLang="zh-CN" sz="2800" b="1">
                          <a:latin typeface="Times New Roman" panose="02020603050405020304" charset="0"/>
                          <a:cs typeface="Times New Roman" panose="02020603050405020304" charset="0"/>
                        </a:rPr>
                        <a:t>Ford Motor Company</a:t>
                      </a:r>
                      <a:endParaRPr lang="en-US" altLang="zh-CN"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just">
                        <a:lnSpc>
                          <a:spcPct val="90000"/>
                        </a:lnSpc>
                        <a:buNone/>
                      </a:pP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4" name="Rectangle 85"/>
          <p:cNvSpPr/>
          <p:nvPr/>
        </p:nvSpPr>
        <p:spPr>
          <a:xfrm>
            <a:off x="2786380" y="1772920"/>
            <a:ext cx="8639810" cy="2157095"/>
          </a:xfrm>
          <a:prstGeom prst="rect">
            <a:avLst/>
          </a:prstGeom>
          <a:noFill/>
          <a:ln w="19050">
            <a:noFill/>
          </a:ln>
        </p:spPr>
        <p:txBody>
          <a:bodyPr wrap="square" anchor="ctr" anchorCtr="0">
            <a:spAutoFit/>
          </a:bodyPr>
          <a:p>
            <a:pPr algn="just">
              <a:lnSpc>
                <a:spcPct val="80000"/>
              </a:lnSpc>
            </a:pPr>
            <a:r>
              <a:rPr lang="en-US" altLang="zh-CN" sz="2800" dirty="0">
                <a:solidFill>
                  <a:srgbClr val="C00000"/>
                </a:solidFill>
                <a:latin typeface="Times New Roman" panose="02020603050405020304" charset="0"/>
                <a:cs typeface="Times New Roman" panose="02020603050405020304" charset="0"/>
                <a:sym typeface="+mn-ea"/>
              </a:rPr>
              <a:t>increase investment in electrification and aim for their vehicle to be carbon neutral </a:t>
            </a:r>
            <a:endParaRPr lang="en-US" altLang="zh-CN" sz="2800" dirty="0">
              <a:solidFill>
                <a:srgbClr val="C00000"/>
              </a:solidFill>
              <a:latin typeface="Times New Roman" panose="02020603050405020304" charset="0"/>
              <a:cs typeface="Times New Roman" panose="02020603050405020304" charset="0"/>
              <a:sym typeface="+mn-ea"/>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sym typeface="+mn-ea"/>
              </a:rPr>
              <a:t>focus on pay equity</a:t>
            </a:r>
            <a:endParaRPr lang="en-US" altLang="zh-CN" sz="2800" dirty="0">
              <a:solidFill>
                <a:srgbClr val="C00000"/>
              </a:solidFill>
              <a:latin typeface="Times New Roman" panose="02020603050405020304" charset="0"/>
              <a:cs typeface="Times New Roman" panose="02020603050405020304" charset="0"/>
              <a:sym typeface="+mn-ea"/>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sym typeface="+mn-ea"/>
              </a:rPr>
              <a:t>conduct a diversity, equity and inclusion audit</a:t>
            </a:r>
            <a:endParaRPr lang="en-US" altLang="zh-CN" sz="2800" dirty="0">
              <a:solidFill>
                <a:srgbClr val="C00000"/>
              </a:solidFill>
              <a:latin typeface="Times New Roman" panose="02020603050405020304" charset="0"/>
              <a:cs typeface="Times New Roman" panose="02020603050405020304" charset="0"/>
              <a:sym typeface="+mn-ea"/>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sym typeface="+mn-ea"/>
              </a:rPr>
              <a:t>introduce global pay ratios (including gender) to level the playing field for all employees</a:t>
            </a:r>
            <a:endParaRPr lang="en-US" altLang="zh-CN" sz="2800" dirty="0">
              <a:solidFill>
                <a:srgbClr val="C00000"/>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194310" y="1384935"/>
            <a:ext cx="11344910" cy="779780"/>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80000"/>
              </a:lnSpc>
            </a:pPr>
            <a:r>
              <a:rPr lang="en-US" altLang="zh-CN" sz="2800" dirty="0">
                <a:latin typeface="Times New Roman" panose="02020603050405020304" charset="0"/>
              </a:rPr>
              <a:t>1) As a consumer, would you like to use a product or service of a more socially responsible company? Why?</a:t>
            </a:r>
            <a:endParaRPr lang="en-US" altLang="zh-CN" sz="2800" dirty="0">
              <a:latin typeface="Times New Roman" panose="02020603050405020304" charset="0"/>
            </a:endParaRPr>
          </a:p>
        </p:txBody>
      </p:sp>
      <p:sp>
        <p:nvSpPr>
          <p:cNvPr id="6" name="Rectangle 85"/>
          <p:cNvSpPr/>
          <p:nvPr/>
        </p:nvSpPr>
        <p:spPr>
          <a:xfrm>
            <a:off x="338455" y="2493011"/>
            <a:ext cx="11200765" cy="2414905"/>
          </a:xfrm>
          <a:prstGeom prst="rect">
            <a:avLst/>
          </a:prstGeom>
          <a:noFill/>
          <a:ln w="19050">
            <a:noFill/>
          </a:ln>
        </p:spPr>
        <p:txBody>
          <a:bodyPr wrap="square" anchor="ctr" anchorCtr="0">
            <a:spAutoFit/>
          </a:bodyPr>
          <a:p>
            <a:pPr algn="just">
              <a:lnSpc>
                <a:spcPct val="90000"/>
              </a:lnSpc>
            </a:pPr>
            <a:r>
              <a:rPr lang="en-US" altLang="zh-CN" sz="2800" dirty="0">
                <a:solidFill>
                  <a:srgbClr val="C00000"/>
                </a:solidFill>
                <a:latin typeface="Times New Roman" panose="02020603050405020304" charset="0"/>
                <a:cs typeface="Times New Roman" panose="02020603050405020304" charset="0"/>
              </a:rPr>
              <a:t>Corporate Social Responsibility (CSR) allows businesses large and small to enact positive change. It’s when companies choose to do what’s right not only for their bottom line but also to build customer trust. Consumers feel that when they use a product or service of a socially responsible company, they are doing their part. The more socially responsible the company, the more supportive its community and consumers become.</a:t>
            </a:r>
            <a:endParaRPr lang="en-US" altLang="zh-CN" sz="2800" dirty="0">
              <a:solidFill>
                <a:srgbClr val="C00000"/>
              </a:solidFill>
              <a:latin typeface="Times New Roman" panose="02020603050405020304" charset="0"/>
              <a:cs typeface="Times New Roman" panose="02020603050405020304" charset="0"/>
            </a:endParaRPr>
          </a:p>
        </p:txBody>
      </p:sp>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
        <p:nvSpPr>
          <p:cNvPr id="8" name="文本框 7"/>
          <p:cNvSpPr txBox="1"/>
          <p:nvPr/>
        </p:nvSpPr>
        <p:spPr>
          <a:xfrm>
            <a:off x="266065" y="621030"/>
            <a:ext cx="6360160" cy="435610"/>
          </a:xfrm>
          <a:prstGeom prst="rect">
            <a:avLst/>
          </a:prstGeom>
          <a:noFill/>
        </p:spPr>
        <p:txBody>
          <a:bodyPr wrap="square" rtlCol="0" anchor="t">
            <a:spAutoFit/>
          </a:bodyPr>
          <a:p>
            <a:pPr marL="0" indent="-323850" algn="just" eaLnBrk="1" latinLnBrk="0" hangingPunct="1">
              <a:lnSpc>
                <a:spcPct val="7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2. Discuss the following questions.</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194310" y="908685"/>
            <a:ext cx="11344910" cy="435610"/>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80000"/>
              </a:lnSpc>
            </a:pPr>
            <a:r>
              <a:rPr lang="en-US" altLang="zh-CN" sz="2800" dirty="0">
                <a:latin typeface="Times New Roman" panose="02020603050405020304" charset="0"/>
              </a:rPr>
              <a:t>2) How does corporate social responsibility help gain customer trust?</a:t>
            </a:r>
            <a:endParaRPr lang="en-US" altLang="zh-CN" sz="2800" dirty="0">
              <a:latin typeface="Times New Roman" panose="02020603050405020304" charset="0"/>
            </a:endParaRPr>
          </a:p>
        </p:txBody>
      </p:sp>
      <p:sp>
        <p:nvSpPr>
          <p:cNvPr id="6" name="Rectangle 85"/>
          <p:cNvSpPr/>
          <p:nvPr/>
        </p:nvSpPr>
        <p:spPr>
          <a:xfrm>
            <a:off x="1203325" y="1772920"/>
            <a:ext cx="9327515" cy="2802255"/>
          </a:xfrm>
          <a:prstGeom prst="rect">
            <a:avLst/>
          </a:prstGeom>
          <a:noFill/>
          <a:ln w="19050">
            <a:noFill/>
          </a:ln>
        </p:spPr>
        <p:txBody>
          <a:bodyPr wrap="square" anchor="ctr" anchorCtr="0">
            <a:spAutoFit/>
          </a:bodyPr>
          <a:p>
            <a:pPr algn="just">
              <a:lnSpc>
                <a:spcPct val="90000"/>
              </a:lnSpc>
            </a:pPr>
            <a:r>
              <a:rPr lang="en-US" altLang="zh-CN" sz="2800" dirty="0">
                <a:solidFill>
                  <a:srgbClr val="C00000"/>
                </a:solidFill>
                <a:latin typeface="Times New Roman" panose="02020603050405020304" charset="0"/>
                <a:cs typeface="Times New Roman" panose="02020603050405020304" charset="0"/>
              </a:rPr>
              <a:t>Corporate social responsibility helps gain customer trust by caring about issues such as Earth Day, raises awareness, and encourages social change. Although there are thousands of companies doing their part, the efforts of large global corporations have far-reaching results that can impact global issues, from hunger and health to global warming and climate change. </a:t>
            </a:r>
            <a:endParaRPr lang="en-US" altLang="zh-CN" sz="2800" dirty="0">
              <a:solidFill>
                <a:srgbClr val="C00000"/>
              </a:solidFill>
              <a:latin typeface="Times New Roman" panose="02020603050405020304" charset="0"/>
              <a:cs typeface="Times New Roman" panose="02020603050405020304" charset="0"/>
            </a:endParaRPr>
          </a:p>
        </p:txBody>
      </p:sp>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194310" y="908685"/>
            <a:ext cx="11344910" cy="435610"/>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80000"/>
              </a:lnSpc>
            </a:pPr>
            <a:r>
              <a:rPr lang="en-US" altLang="zh-CN" sz="2800" dirty="0">
                <a:latin typeface="Times New Roman" panose="02020603050405020304" charset="0"/>
              </a:rPr>
              <a:t>3) Can you give some examples of corporate social responsibility?</a:t>
            </a:r>
            <a:endParaRPr lang="en-US" altLang="zh-CN" sz="2800" dirty="0">
              <a:latin typeface="Times New Roman" panose="02020603050405020304" charset="0"/>
            </a:endParaRPr>
          </a:p>
        </p:txBody>
      </p:sp>
      <p:sp>
        <p:nvSpPr>
          <p:cNvPr id="6" name="Rectangle 85"/>
          <p:cNvSpPr/>
          <p:nvPr/>
        </p:nvSpPr>
        <p:spPr>
          <a:xfrm>
            <a:off x="626110" y="1628775"/>
            <a:ext cx="10675620" cy="4351655"/>
          </a:xfrm>
          <a:prstGeom prst="rect">
            <a:avLst/>
          </a:prstGeom>
          <a:noFill/>
          <a:ln w="19050">
            <a:noFill/>
          </a:ln>
        </p:spPr>
        <p:txBody>
          <a:bodyPr wrap="square" anchor="ctr" anchorCtr="0">
            <a:spAutoFit/>
          </a:bodyPr>
          <a:p>
            <a:pPr algn="just">
              <a:lnSpc>
                <a:spcPct val="90000"/>
              </a:lnSpc>
            </a:pPr>
            <a:r>
              <a:rPr lang="en-US" altLang="zh-CN" sz="2800" dirty="0">
                <a:solidFill>
                  <a:srgbClr val="C00000"/>
                </a:solidFill>
                <a:latin typeface="Times New Roman" panose="02020603050405020304" charset="0"/>
                <a:cs typeface="Times New Roman" panose="02020603050405020304" charset="0"/>
              </a:rPr>
              <a:t>Corporate social responsibility comes in many forms. Even the smallest company can impact social change by making a simple donation to a local food bank. Some of the most common examples of CSR include:</a:t>
            </a:r>
            <a:endParaRPr lang="en-US" altLang="zh-CN" sz="2800" dirty="0">
              <a:solidFill>
                <a:srgbClr val="C00000"/>
              </a:solidFill>
              <a:latin typeface="Times New Roman" panose="02020603050405020304" charset="0"/>
              <a:cs typeface="Times New Roman" panose="02020603050405020304" charset="0"/>
            </a:endParaRPr>
          </a:p>
          <a:p>
            <a:pPr algn="just">
              <a:lnSpc>
                <a:spcPct val="90000"/>
              </a:lnSpc>
            </a:pPr>
            <a:r>
              <a:rPr lang="en-US" altLang="zh-CN" sz="2800" dirty="0">
                <a:solidFill>
                  <a:srgbClr val="C00000"/>
                </a:solidFill>
                <a:latin typeface="Times New Roman" panose="02020603050405020304" charset="0"/>
                <a:cs typeface="Times New Roman" panose="02020603050405020304" charset="0"/>
              </a:rPr>
              <a:t>	Reducing carbon footprints</a:t>
            </a:r>
            <a:endParaRPr lang="en-US" altLang="zh-CN" sz="2800" dirty="0">
              <a:solidFill>
                <a:srgbClr val="C00000"/>
              </a:solidFill>
              <a:latin typeface="Times New Roman" panose="02020603050405020304" charset="0"/>
              <a:cs typeface="Times New Roman" panose="02020603050405020304" charset="0"/>
            </a:endParaRPr>
          </a:p>
          <a:p>
            <a:pPr algn="just">
              <a:lnSpc>
                <a:spcPct val="90000"/>
              </a:lnSpc>
            </a:pPr>
            <a:r>
              <a:rPr lang="en-US" altLang="zh-CN" sz="2800" dirty="0">
                <a:solidFill>
                  <a:srgbClr val="C00000"/>
                </a:solidFill>
                <a:latin typeface="Times New Roman" panose="02020603050405020304" charset="0"/>
                <a:cs typeface="Times New Roman" panose="02020603050405020304" charset="0"/>
              </a:rPr>
              <a:t>	Improving labor policies</a:t>
            </a:r>
            <a:endParaRPr lang="en-US" altLang="zh-CN" sz="2800" dirty="0">
              <a:solidFill>
                <a:srgbClr val="C00000"/>
              </a:solidFill>
              <a:latin typeface="Times New Roman" panose="02020603050405020304" charset="0"/>
              <a:cs typeface="Times New Roman" panose="02020603050405020304" charset="0"/>
            </a:endParaRPr>
          </a:p>
          <a:p>
            <a:pPr algn="just">
              <a:lnSpc>
                <a:spcPct val="90000"/>
              </a:lnSpc>
            </a:pPr>
            <a:r>
              <a:rPr lang="en-US" altLang="zh-CN" sz="2800" dirty="0">
                <a:solidFill>
                  <a:srgbClr val="C00000"/>
                </a:solidFill>
                <a:latin typeface="Times New Roman" panose="02020603050405020304" charset="0"/>
                <a:cs typeface="Times New Roman" panose="02020603050405020304" charset="0"/>
              </a:rPr>
              <a:t>	Participating in fair-trade</a:t>
            </a:r>
            <a:endParaRPr lang="en-US" altLang="zh-CN" sz="2800" dirty="0">
              <a:solidFill>
                <a:srgbClr val="C00000"/>
              </a:solidFill>
              <a:latin typeface="Times New Roman" panose="02020603050405020304" charset="0"/>
              <a:cs typeface="Times New Roman" panose="02020603050405020304" charset="0"/>
            </a:endParaRPr>
          </a:p>
          <a:p>
            <a:pPr algn="just">
              <a:lnSpc>
                <a:spcPct val="90000"/>
              </a:lnSpc>
            </a:pPr>
            <a:r>
              <a:rPr lang="en-US" altLang="zh-CN" sz="2800" dirty="0">
                <a:solidFill>
                  <a:srgbClr val="C00000"/>
                </a:solidFill>
                <a:latin typeface="Times New Roman" panose="02020603050405020304" charset="0"/>
                <a:cs typeface="Times New Roman" panose="02020603050405020304" charset="0"/>
              </a:rPr>
              <a:t>	Diversity, equity and inclusion</a:t>
            </a:r>
            <a:endParaRPr lang="en-US" altLang="zh-CN" sz="2800" dirty="0">
              <a:solidFill>
                <a:srgbClr val="C00000"/>
              </a:solidFill>
              <a:latin typeface="Times New Roman" panose="02020603050405020304" charset="0"/>
              <a:cs typeface="Times New Roman" panose="02020603050405020304" charset="0"/>
            </a:endParaRPr>
          </a:p>
          <a:p>
            <a:pPr algn="just">
              <a:lnSpc>
                <a:spcPct val="90000"/>
              </a:lnSpc>
            </a:pPr>
            <a:r>
              <a:rPr lang="en-US" altLang="zh-CN" sz="2800" dirty="0">
                <a:solidFill>
                  <a:srgbClr val="C00000"/>
                </a:solidFill>
                <a:latin typeface="Times New Roman" panose="02020603050405020304" charset="0"/>
                <a:cs typeface="Times New Roman" panose="02020603050405020304" charset="0"/>
              </a:rPr>
              <a:t>	Charitable global giving</a:t>
            </a:r>
            <a:endParaRPr lang="en-US" altLang="zh-CN" sz="2800" dirty="0">
              <a:solidFill>
                <a:srgbClr val="C00000"/>
              </a:solidFill>
              <a:latin typeface="Times New Roman" panose="02020603050405020304" charset="0"/>
              <a:cs typeface="Times New Roman" panose="02020603050405020304" charset="0"/>
            </a:endParaRPr>
          </a:p>
          <a:p>
            <a:pPr algn="just">
              <a:lnSpc>
                <a:spcPct val="90000"/>
              </a:lnSpc>
            </a:pPr>
            <a:r>
              <a:rPr lang="en-US" altLang="zh-CN" sz="2800" dirty="0">
                <a:solidFill>
                  <a:srgbClr val="C00000"/>
                </a:solidFill>
                <a:latin typeface="Times New Roman" panose="02020603050405020304" charset="0"/>
                <a:cs typeface="Times New Roman" panose="02020603050405020304" charset="0"/>
              </a:rPr>
              <a:t>	Community and virtual volunteering</a:t>
            </a:r>
            <a:endParaRPr lang="en-US" altLang="zh-CN" sz="2800" dirty="0">
              <a:solidFill>
                <a:srgbClr val="C00000"/>
              </a:solidFill>
              <a:latin typeface="Times New Roman" panose="02020603050405020304" charset="0"/>
              <a:cs typeface="Times New Roman" panose="02020603050405020304" charset="0"/>
            </a:endParaRPr>
          </a:p>
          <a:p>
            <a:pPr algn="just">
              <a:lnSpc>
                <a:spcPct val="90000"/>
              </a:lnSpc>
            </a:pPr>
            <a:r>
              <a:rPr lang="en-US" altLang="zh-CN" sz="2800" dirty="0">
                <a:solidFill>
                  <a:srgbClr val="C00000"/>
                </a:solidFill>
                <a:latin typeface="Times New Roman" panose="02020603050405020304" charset="0"/>
                <a:cs typeface="Times New Roman" panose="02020603050405020304" charset="0"/>
              </a:rPr>
              <a:t>	Corporate policies that benefit the environment</a:t>
            </a:r>
            <a:endParaRPr lang="en-US" altLang="zh-CN" sz="2800" dirty="0">
              <a:solidFill>
                <a:srgbClr val="C00000"/>
              </a:solidFill>
              <a:latin typeface="Times New Roman" panose="02020603050405020304" charset="0"/>
              <a:cs typeface="Times New Roman" panose="02020603050405020304" charset="0"/>
            </a:endParaRPr>
          </a:p>
          <a:p>
            <a:pPr algn="just">
              <a:lnSpc>
                <a:spcPct val="90000"/>
              </a:lnSpc>
            </a:pPr>
            <a:r>
              <a:rPr lang="en-US" altLang="zh-CN" sz="2800" dirty="0">
                <a:solidFill>
                  <a:srgbClr val="C00000"/>
                </a:solidFill>
                <a:latin typeface="Times New Roman" panose="02020603050405020304" charset="0"/>
                <a:cs typeface="Times New Roman" panose="02020603050405020304" charset="0"/>
              </a:rPr>
              <a:t>	Socially and environmentally conscious investments</a:t>
            </a:r>
            <a:endParaRPr lang="en-US" altLang="zh-CN" sz="2800" dirty="0">
              <a:solidFill>
                <a:srgbClr val="C00000"/>
              </a:solidFill>
              <a:latin typeface="Times New Roman" panose="02020603050405020304" charset="0"/>
              <a:cs typeface="Times New Roman" panose="02020603050405020304" charset="0"/>
            </a:endParaRPr>
          </a:p>
        </p:txBody>
      </p:sp>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482600" y="980440"/>
            <a:ext cx="10612120" cy="880110"/>
          </a:xfrm>
          <a:prstGeom prst="rect">
            <a:avLst/>
          </a:prstGeom>
          <a:noFill/>
          <a:ln w="76200">
            <a:noFill/>
          </a:ln>
        </p:spPr>
        <p:txBody>
          <a:bodyPr wrap="square" anchor="t" anchorCtr="0">
            <a:spAutoFit/>
          </a:bodyPr>
          <a:lstStyle/>
          <a:p>
            <a:pPr algn="just" eaLnBrk="1" latinLnBrk="0" hangingPunct="1">
              <a:lnSpc>
                <a:spcPts val="3075"/>
              </a:lnSpc>
            </a:pPr>
            <a:r>
              <a:rPr lang="en-US" altLang="zh-CN" sz="2800" dirty="0">
                <a:latin typeface="Times New Roman" panose="02020603050405020304" charset="0"/>
              </a:rPr>
              <a:t>     Some people think that the more money a business makes, the more it should donate to charity. To what extent do you agree or disagree?</a:t>
            </a:r>
            <a:endParaRPr lang="en-US" altLang="zh-CN" sz="2800" dirty="0">
              <a:latin typeface="Times New Roman" panose="02020603050405020304" charset="0"/>
            </a:endParaRPr>
          </a:p>
        </p:txBody>
      </p:sp>
      <p:sp>
        <p:nvSpPr>
          <p:cNvPr id="8" name="文本框 7"/>
          <p:cNvSpPr txBox="1"/>
          <p:nvPr/>
        </p:nvSpPr>
        <p:spPr>
          <a:xfrm>
            <a:off x="626745" y="2853055"/>
            <a:ext cx="11202035" cy="878840"/>
          </a:xfrm>
          <a:prstGeom prst="rect">
            <a:avLst/>
          </a:prstGeom>
          <a:noFill/>
        </p:spPr>
        <p:txBody>
          <a:bodyPr wrap="square" rtlCol="0" anchor="t">
            <a:spAutoFit/>
          </a:bodyPr>
          <a:p>
            <a:pPr marL="0" indent="-323850" algn="just" eaLnBrk="1" latinLnBrk="0" hangingPunct="1">
              <a:lnSpc>
                <a:spcPct val="8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Please give reasons for your answer and illustrate your idea with specific examples. You should write at least 150 words.</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6" name="Rectangle 85"/>
          <p:cNvSpPr/>
          <p:nvPr/>
        </p:nvSpPr>
        <p:spPr>
          <a:xfrm>
            <a:off x="2930525" y="4220845"/>
            <a:ext cx="3636645" cy="478155"/>
          </a:xfrm>
          <a:prstGeom prst="rect">
            <a:avLst/>
          </a:prstGeom>
          <a:noFill/>
          <a:ln w="19050">
            <a:noFill/>
          </a:ln>
        </p:spPr>
        <p:txBody>
          <a:bodyPr wrap="square" anchor="ctr" anchorCtr="0">
            <a:spAutoFit/>
          </a:bodyPr>
          <a:p>
            <a:pPr algn="just">
              <a:lnSpc>
                <a:spcPct val="90000"/>
              </a:lnSpc>
            </a:pPr>
            <a:r>
              <a:rPr lang="en-US" altLang="zh-CN" sz="2800" dirty="0">
                <a:solidFill>
                  <a:srgbClr val="C00000"/>
                </a:solidFill>
                <a:latin typeface="Times New Roman" panose="02020603050405020304" charset="0"/>
                <a:cs typeface="Times New Roman" panose="02020603050405020304" charset="0"/>
              </a:rPr>
              <a:t>Open-ended question.</a:t>
            </a:r>
            <a:endParaRPr lang="en-US" altLang="zh-CN"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346075" y="2348865"/>
            <a:ext cx="11050905" cy="860425"/>
          </a:xfrm>
          <a:prstGeom prst="rect">
            <a:avLst/>
          </a:prstGeom>
          <a:noFill/>
          <a:ln w="76200">
            <a:noFill/>
          </a:ln>
        </p:spPr>
        <p:txBody>
          <a:bodyPr wrap="square" anchor="t" anchorCtr="0">
            <a:spAutoFit/>
          </a:bodyPr>
          <a:lstStyle/>
          <a:p>
            <a:pPr indent="0" algn="just" eaLnBrk="1" latinLnBrk="0" hangingPunct="1">
              <a:lnSpc>
                <a:spcPts val="3000"/>
              </a:lnSpc>
            </a:pPr>
            <a:r>
              <a:rPr lang="en-US" altLang="zh-CN" sz="2800">
                <a:latin typeface="Times New Roman" panose="02020603050405020304" charset="0"/>
                <a:sym typeface="+mn-ea"/>
              </a:rPr>
              <a:t>1) Find the examples of corporate social responsibility in action of the company.</a:t>
            </a:r>
            <a:endParaRPr lang="en-US" altLang="zh-CN" sz="2800">
              <a:latin typeface="Times New Roman" panose="02020603050405020304" charset="0"/>
              <a:sym typeface="+mn-ea"/>
            </a:endParaRPr>
          </a:p>
        </p:txBody>
      </p:sp>
      <p:sp>
        <p:nvSpPr>
          <p:cNvPr id="8" name="文本框 7"/>
          <p:cNvSpPr txBox="1"/>
          <p:nvPr/>
        </p:nvSpPr>
        <p:spPr>
          <a:xfrm>
            <a:off x="194945" y="620395"/>
            <a:ext cx="11202035" cy="1666240"/>
          </a:xfrm>
          <a:prstGeom prst="rect">
            <a:avLst/>
          </a:prstGeom>
          <a:noFill/>
        </p:spPr>
        <p:txBody>
          <a:bodyPr wrap="square" rtlCol="0" anchor="t">
            <a:spAutoFit/>
          </a:bodyPr>
          <a:p>
            <a:pPr marL="0" indent="-323850" algn="just" eaLnBrk="1" latinLnBrk="0" hangingPunct="1">
              <a:lnSpc>
                <a:spcPct val="8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Suppose you are choosing a well-known company, and investigating its practice of corporate social responsibility. You may search the Internet for relevant information, and take the following steps to carry on the research.</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6" name="Rectangle 85"/>
          <p:cNvSpPr/>
          <p:nvPr/>
        </p:nvSpPr>
        <p:spPr>
          <a:xfrm>
            <a:off x="410845" y="3209290"/>
            <a:ext cx="11050905" cy="2802255"/>
          </a:xfrm>
          <a:prstGeom prst="rect">
            <a:avLst/>
          </a:prstGeom>
          <a:noFill/>
          <a:ln w="19050">
            <a:noFill/>
          </a:ln>
        </p:spPr>
        <p:txBody>
          <a:bodyPr wrap="square" anchor="ctr" anchorCtr="0">
            <a:spAutoFit/>
          </a:bodyPr>
          <a:p>
            <a:pPr algn="just">
              <a:lnSpc>
                <a:spcPct val="90000"/>
              </a:lnSpc>
            </a:pPr>
            <a:r>
              <a:rPr lang="en-US" altLang="zh-CN" sz="2800" dirty="0">
                <a:solidFill>
                  <a:srgbClr val="C00000"/>
                </a:solidFill>
                <a:latin typeface="Times New Roman" panose="02020603050405020304" charset="0"/>
                <a:cs typeface="Times New Roman" panose="02020603050405020304" charset="0"/>
              </a:rPr>
              <a:t>Corporate social responsibility within a company</a:t>
            </a:r>
            <a:endParaRPr lang="en-US" altLang="zh-CN" sz="2800" dirty="0">
              <a:solidFill>
                <a:srgbClr val="C00000"/>
              </a:solidFill>
              <a:latin typeface="Times New Roman" panose="02020603050405020304" charset="0"/>
              <a:cs typeface="Times New Roman" panose="02020603050405020304" charset="0"/>
            </a:endParaRPr>
          </a:p>
          <a:p>
            <a:pPr algn="just">
              <a:lnSpc>
                <a:spcPct val="90000"/>
              </a:lnSpc>
            </a:pPr>
            <a:r>
              <a:rPr lang="en-US" altLang="zh-CN" sz="2800" dirty="0">
                <a:solidFill>
                  <a:srgbClr val="C00000"/>
                </a:solidFill>
                <a:latin typeface="Times New Roman" panose="02020603050405020304" charset="0"/>
                <a:cs typeface="Times New Roman" panose="02020603050405020304" charset="0"/>
              </a:rPr>
              <a:t>Corporate social responsibility, also known as CSR, is the concept that a business has a responsibility to do good. CSR means that a company should self-regulate its actions and be socially accountable to its customers, stakeholders, and the world at large. Corporate social responsibility is traditionally broken into four categories: environmental, philanthropic, ethical, and economic responsibility.</a:t>
            </a:r>
            <a:endParaRPr lang="en-US" altLang="zh-CN"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245"/>
          <p:cNvSpPr/>
          <p:nvPr/>
        </p:nvSpPr>
        <p:spPr>
          <a:xfrm>
            <a:off x="410210" y="765175"/>
            <a:ext cx="11050905" cy="475615"/>
          </a:xfrm>
          <a:prstGeom prst="rect">
            <a:avLst/>
          </a:prstGeom>
          <a:noFill/>
          <a:ln w="76200">
            <a:noFill/>
          </a:ln>
        </p:spPr>
        <p:txBody>
          <a:bodyPr wrap="square" anchor="t" anchorCtr="0">
            <a:spAutoFit/>
          </a:bodyPr>
          <a:p>
            <a:pPr indent="0" algn="just" eaLnBrk="1" latinLnBrk="0" hangingPunct="1">
              <a:lnSpc>
                <a:spcPts val="3000"/>
              </a:lnSpc>
            </a:pPr>
            <a:r>
              <a:rPr lang="en-US" altLang="zh-CN" sz="2800">
                <a:latin typeface="Times New Roman" panose="02020603050405020304" charset="0"/>
                <a:sym typeface="+mn-ea"/>
              </a:rPr>
              <a:t>2) Explain how the company exercises social responsibilities.</a:t>
            </a:r>
            <a:endParaRPr lang="en-US" altLang="zh-CN" sz="2800">
              <a:latin typeface="Times New Roman" panose="02020603050405020304" charset="0"/>
              <a:sym typeface="+mn-ea"/>
            </a:endParaRPr>
          </a:p>
        </p:txBody>
      </p:sp>
      <p:sp>
        <p:nvSpPr>
          <p:cNvPr id="4" name="圆角矩形 3">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
        <p:nvSpPr>
          <p:cNvPr id="6" name="Rectangle 85"/>
          <p:cNvSpPr/>
          <p:nvPr/>
        </p:nvSpPr>
        <p:spPr>
          <a:xfrm>
            <a:off x="554355" y="1318895"/>
            <a:ext cx="11050905" cy="4911725"/>
          </a:xfrm>
          <a:prstGeom prst="rect">
            <a:avLst/>
          </a:prstGeom>
          <a:noFill/>
          <a:ln w="19050">
            <a:noFill/>
          </a:ln>
        </p:spPr>
        <p:txBody>
          <a:bodyPr wrap="square" anchor="ctr" anchorCtr="0">
            <a:spAutoFit/>
          </a:bodyPr>
          <a:p>
            <a:pPr algn="just">
              <a:lnSpc>
                <a:spcPct val="80000"/>
              </a:lnSpc>
            </a:pPr>
            <a:r>
              <a:rPr lang="en-US" altLang="zh-CN" sz="2800" dirty="0">
                <a:solidFill>
                  <a:srgbClr val="C00000"/>
                </a:solidFill>
                <a:latin typeface="Times New Roman" panose="02020603050405020304" charset="0"/>
                <a:cs typeface="Times New Roman" panose="02020603050405020304" charset="0"/>
              </a:rPr>
              <a:t>Examples of corporate social responsibility in action </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rPr>
              <a:t>Working for the community, such as volunteering, giving blood donations, and working at a food bank or animal shelter. Supporting issues that affect society, such as advocating political or social issues that can help others—for example, advocating for child labor laws, purchasing fair trade products, recycling.</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rPr>
              <a:t>Examples of corporate social responsibility in action include:</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rPr>
              <a:t>Reducing carbon footprints</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rPr>
              <a:t>Improving labor policies</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rPr>
              <a:t>Participating in fair-trade</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rPr>
              <a:t>Diversity, equity and inclusion</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rPr>
              <a:t>Charitable global giving</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rPr>
              <a:t>Community and virtual volunteering</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rPr>
              <a:t>Corporate policies that benefit the environment.</a:t>
            </a:r>
            <a:endParaRPr lang="en-US" altLang="zh-CN"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245"/>
          <p:cNvSpPr/>
          <p:nvPr/>
        </p:nvSpPr>
        <p:spPr>
          <a:xfrm>
            <a:off x="410210" y="836930"/>
            <a:ext cx="11050905" cy="860425"/>
          </a:xfrm>
          <a:prstGeom prst="rect">
            <a:avLst/>
          </a:prstGeom>
          <a:noFill/>
          <a:ln w="76200">
            <a:noFill/>
          </a:ln>
        </p:spPr>
        <p:txBody>
          <a:bodyPr wrap="square" anchor="t" anchorCtr="0">
            <a:spAutoFit/>
          </a:bodyPr>
          <a:p>
            <a:pPr indent="0" algn="just" eaLnBrk="1" latinLnBrk="0" hangingPunct="1">
              <a:lnSpc>
                <a:spcPts val="3000"/>
              </a:lnSpc>
            </a:pPr>
            <a:r>
              <a:rPr lang="en-US" altLang="zh-CN" sz="2800">
                <a:latin typeface="Times New Roman" panose="02020603050405020304" charset="0"/>
                <a:sym typeface="+mn-ea"/>
              </a:rPr>
              <a:t>3) Examine whether exercising corporate social responsibility helps the company promote sustainable business.</a:t>
            </a:r>
            <a:endParaRPr lang="en-US" altLang="zh-CN" sz="2800">
              <a:latin typeface="Times New Roman" panose="02020603050405020304" charset="0"/>
              <a:sym typeface="+mn-ea"/>
            </a:endParaRPr>
          </a:p>
        </p:txBody>
      </p:sp>
      <p:sp>
        <p:nvSpPr>
          <p:cNvPr id="4" name="圆角矩形 3">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
        <p:nvSpPr>
          <p:cNvPr id="6" name="Rectangle 85"/>
          <p:cNvSpPr/>
          <p:nvPr/>
        </p:nvSpPr>
        <p:spPr>
          <a:xfrm>
            <a:off x="626110" y="1988820"/>
            <a:ext cx="11050905" cy="2157095"/>
          </a:xfrm>
          <a:prstGeom prst="rect">
            <a:avLst/>
          </a:prstGeom>
          <a:noFill/>
          <a:ln w="19050">
            <a:noFill/>
          </a:ln>
        </p:spPr>
        <p:txBody>
          <a:bodyPr wrap="square" anchor="ctr" anchorCtr="0">
            <a:spAutoFit/>
          </a:bodyPr>
          <a:p>
            <a:pPr algn="just">
              <a:lnSpc>
                <a:spcPct val="80000"/>
              </a:lnSpc>
            </a:pPr>
            <a:r>
              <a:rPr lang="en-US" altLang="zh-CN" sz="2800" dirty="0">
                <a:solidFill>
                  <a:srgbClr val="C00000"/>
                </a:solidFill>
                <a:latin typeface="Times New Roman" panose="02020603050405020304" charset="0"/>
                <a:cs typeface="Times New Roman" panose="02020603050405020304" charset="0"/>
              </a:rPr>
              <a:t>Five ways that corporate social responsibility promotes sustainable business:</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rPr>
              <a:t>Positive Press and Reputation Building</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rPr>
              <a:t>Consumer Appeal</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rPr>
              <a:t>Talent Attraction and Employee Retention</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rPr>
              <a:t>Stronger Client and Community Relations</a:t>
            </a:r>
            <a:endParaRPr lang="en-US" altLang="zh-CN" sz="2800" dirty="0">
              <a:solidFill>
                <a:srgbClr val="C00000"/>
              </a:solidFill>
              <a:latin typeface="Times New Roman" panose="02020603050405020304" charset="0"/>
              <a:cs typeface="Times New Roman" panose="02020603050405020304" charset="0"/>
            </a:endParaRPr>
          </a:p>
          <a:p>
            <a:pPr algn="just">
              <a:lnSpc>
                <a:spcPct val="80000"/>
              </a:lnSpc>
            </a:pPr>
            <a:r>
              <a:rPr lang="en-US" altLang="zh-CN" sz="2800" dirty="0">
                <a:solidFill>
                  <a:srgbClr val="C00000"/>
                </a:solidFill>
                <a:latin typeface="Times New Roman" panose="02020603050405020304" charset="0"/>
                <a:cs typeface="Times New Roman" panose="02020603050405020304" charset="0"/>
              </a:rPr>
              <a:t>Bottom Line</a:t>
            </a:r>
            <a:endParaRPr lang="en-US" altLang="zh-CN"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778635" y="1700530"/>
            <a:ext cx="8785225" cy="1322070"/>
          </a:xfrm>
          <a:prstGeom prst="rect">
            <a:avLst/>
          </a:prstGeom>
          <a:solidFill>
            <a:srgbClr val="FF9B9B"/>
          </a:solidFill>
        </p:spPr>
        <p:txBody>
          <a:bodyPr wrap="square" rtlCol="0">
            <a:spAutoFit/>
          </a:bodyPr>
          <a:p>
            <a:pPr algn="dist"/>
            <a:r>
              <a:rPr lang="zh-CN" altLang="en-US" sz="8000" b="1">
                <a:solidFill>
                  <a:schemeClr val="bg1"/>
                </a:solidFill>
                <a:latin typeface="微软雅黑" panose="020B0503020204020204" pitchFamily="34" charset="-122"/>
                <a:ea typeface="微软雅黑" panose="020B0503020204020204" pitchFamily="34" charset="-122"/>
                <a:cs typeface="+mn-ea"/>
                <a:sym typeface="+mn-lt"/>
              </a:rPr>
              <a:t>感谢观看欣赏</a:t>
            </a:r>
            <a:endParaRPr lang="zh-CN" altLang="en-US" sz="80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矩形 34"/>
          <p:cNvSpPr/>
          <p:nvPr/>
        </p:nvSpPr>
        <p:spPr>
          <a:xfrm>
            <a:off x="554355" y="1125220"/>
            <a:ext cx="10933430" cy="404114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marL="0" indent="0" algn="just" eaLnBrk="1" fontAlgn="auto" latinLnBrk="0" hangingPunct="1">
              <a:lnSpc>
                <a:spcPts val="2800"/>
              </a:lnSpc>
              <a:buNone/>
            </a:pPr>
            <a:r>
              <a:rPr lang="zh-CN" altLang="en-US" sz="2800" b="1" dirty="0">
                <a:solidFill>
                  <a:srgbClr val="C00000"/>
                </a:solidFill>
                <a:latin typeface="Times New Roman" panose="02020603050405020304" charset="0"/>
                <a:cs typeface="Times New Roman" panose="02020603050405020304" charset="0"/>
                <a:sym typeface="+mn-ea"/>
              </a:rPr>
              <a:t>For executive:</a:t>
            </a:r>
            <a:endParaRPr lang="zh-CN" altLang="en-US" sz="2800" b="1" dirty="0">
              <a:solidFill>
                <a:srgbClr val="C00000"/>
              </a:solidFill>
              <a:latin typeface="Times New Roman" panose="02020603050405020304" charset="0"/>
              <a:cs typeface="Times New Roman" panose="02020603050405020304" charset="0"/>
              <a:sym typeface="+mn-ea"/>
            </a:endParaRPr>
          </a:p>
          <a:p>
            <a:pPr marL="0" indent="0" algn="just" eaLnBrk="1" fontAlgn="auto" latinLnBrk="0" hangingPunct="1">
              <a:lnSpc>
                <a:spcPts val="2800"/>
              </a:lnSpc>
              <a:buNone/>
            </a:pPr>
            <a:r>
              <a:rPr lang="zh-CN" altLang="en-US" sz="2800" dirty="0">
                <a:solidFill>
                  <a:srgbClr val="C00000"/>
                </a:solidFill>
                <a:latin typeface="Times New Roman" panose="02020603050405020304" charset="0"/>
                <a:cs typeface="Times New Roman" panose="02020603050405020304" charset="0"/>
                <a:sym typeface="+mn-ea"/>
              </a:rPr>
              <a:t>honesty—All personnel must be committed to telling the truth in all forms of communication and in all actions. This includes never purposely telling partial truths, selectively omitting information, making misrepresentations or overstatements. Honesty also means reliably sharing both good and bad news with equal candor.</a:t>
            </a:r>
            <a:endParaRPr lang="zh-CN" altLang="en-US" sz="2800" dirty="0">
              <a:solidFill>
                <a:srgbClr val="C00000"/>
              </a:solidFill>
              <a:latin typeface="Times New Roman" panose="02020603050405020304" charset="0"/>
              <a:cs typeface="Times New Roman" panose="02020603050405020304" charset="0"/>
              <a:sym typeface="+mn-ea"/>
            </a:endParaRPr>
          </a:p>
          <a:p>
            <a:pPr marL="0" indent="0" algn="just" eaLnBrk="1" fontAlgn="auto" latinLnBrk="0" hangingPunct="1">
              <a:lnSpc>
                <a:spcPts val="2800"/>
              </a:lnSpc>
              <a:buNone/>
            </a:pPr>
            <a:r>
              <a:rPr lang="zh-CN" altLang="en-US" sz="2800" dirty="0">
                <a:solidFill>
                  <a:srgbClr val="C00000"/>
                </a:solidFill>
                <a:latin typeface="Times New Roman" panose="02020603050405020304" charset="0"/>
                <a:cs typeface="Times New Roman" panose="02020603050405020304" charset="0"/>
                <a:sym typeface="+mn-ea"/>
              </a:rPr>
              <a:t>fairness—All dealings and relationships must be founded on a conscious commitment to fairness, treating others as you would like to be treated. Fairness requires treating all individuals equally and courteously, never exercising power arbitrarily and never exploiting weaknesses or mistakes for personal or corporate benefit.</a:t>
            </a:r>
            <a:endParaRPr lang="zh-CN" altLang="en-US" sz="2800" dirty="0">
              <a:solidFill>
                <a:srgbClr val="C00000"/>
              </a:solidFill>
              <a:latin typeface="Times New Roman" panose="02020603050405020304" charset="0"/>
              <a:cs typeface="Times New Roman" panose="02020603050405020304" charset="0"/>
              <a:sym typeface="+mn-ea"/>
            </a:endParaRPr>
          </a:p>
        </p:txBody>
      </p:sp>
      <p:sp>
        <p:nvSpPr>
          <p:cNvPr id="5" name="文本框 4"/>
          <p:cNvSpPr txBox="1"/>
          <p:nvPr/>
        </p:nvSpPr>
        <p:spPr>
          <a:xfrm>
            <a:off x="554355" y="548640"/>
            <a:ext cx="3132455" cy="521970"/>
          </a:xfrm>
          <a:prstGeom prst="rect">
            <a:avLst/>
          </a:prstGeom>
          <a:solidFill>
            <a:srgbClr val="C00000"/>
          </a:solidFill>
        </p:spPr>
        <p:txBody>
          <a:bodyPr wrap="square" rtlCol="0">
            <a:spAutoFit/>
          </a:bodyPr>
          <a:lstStyle/>
          <a:p>
            <a:pPr marL="0" algn="ctr" eaLnBrk="1" fontAlgn="auto" latinLnBrk="0" hangingPunct="1"/>
            <a:r>
              <a:rPr lang="en-US" altLang="zh-CN" sz="2800" b="1">
                <a:solidFill>
                  <a:schemeClr val="bg1"/>
                </a:solidFill>
                <a:latin typeface="Times New Roman" panose="02020603050405020304" charset="0"/>
                <a:cs typeface="Times New Roman" panose="02020603050405020304" charset="0"/>
                <a:sym typeface="+mn-ea"/>
              </a:rPr>
              <a:t>Reference answer </a:t>
            </a:r>
            <a:r>
              <a:rPr lang="zh-CN" altLang="en-US" sz="2800" b="1">
                <a:solidFill>
                  <a:schemeClr val="bg1"/>
                </a:solidFill>
                <a:latin typeface="Times New Roman" panose="02020603050405020304" charset="0"/>
                <a:cs typeface="Times New Roman" panose="02020603050405020304" charset="0"/>
                <a:sym typeface="+mn-ea"/>
              </a:rPr>
              <a:t> </a:t>
            </a:r>
            <a:endParaRPr lang="en-US" altLang="zh-CN" sz="2800" b="1">
              <a:solidFill>
                <a:schemeClr val="bg1"/>
              </a:solidFill>
              <a:latin typeface="Times New Roman" panose="02020603050405020304" charset="0"/>
              <a:cs typeface="Times New Roman" panose="02020603050405020304" charset="0"/>
              <a:sym typeface="+mn-ea"/>
            </a:endParaRPr>
          </a:p>
        </p:txBody>
      </p:sp>
      <p:sp>
        <p:nvSpPr>
          <p:cNvPr id="3" name="文本框 2"/>
          <p:cNvSpPr txBox="1"/>
          <p:nvPr/>
        </p:nvSpPr>
        <p:spPr>
          <a:xfrm>
            <a:off x="4082415" y="5517515"/>
            <a:ext cx="4149725" cy="460375"/>
          </a:xfrm>
          <a:prstGeom prst="rect">
            <a:avLst/>
          </a:prstGeom>
          <a:noFill/>
        </p:spPr>
        <p:txBody>
          <a:bodyPr wrap="square" rtlCol="0" anchor="t">
            <a:spAutoFit/>
          </a:bodyPr>
          <a:p>
            <a:r>
              <a:rPr lang="zh-CN" altLang="en-US" sz="2400" b="1">
                <a:solidFill>
                  <a:srgbClr val="C00000"/>
                </a:solidFill>
              </a:rPr>
              <a:t> (to be continued)</a:t>
            </a:r>
            <a:endParaRPr lang="zh-CN" altLang="en-US" sz="2400" b="1">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100000">
                                          <p:val>
                                            <p:strVal val="#ppt_x"/>
                                          </p:val>
                                        </p:tav>
                                      </p:tavLst>
                                    </p:anim>
                                    <p:anim calcmode="lin" valueType="num">
                                      <p:cBhvr>
                                        <p:cTn id="8" dur="500" fill="hold"/>
                                        <p:tgtEl>
                                          <p:spTgt spid="35"/>
                                        </p:tgtEl>
                                        <p:attrNameLst>
                                          <p:attrName>ppt_y</p:attrName>
                                        </p:attrNameLst>
                                      </p:cBhvr>
                                      <p:tavLst>
                                        <p:tav tm="0">
                                          <p:val>
                                            <p:strVal val="#ppt_y-#ppt_h/2"/>
                                          </p:val>
                                        </p:tav>
                                        <p:tav tm="100000">
                                          <p:val>
                                            <p:strVal val="#ppt_y"/>
                                          </p:val>
                                        </p:tav>
                                      </p:tavLst>
                                    </p:anim>
                                    <p:anim calcmode="lin" valueType="num">
                                      <p:cBhvr>
                                        <p:cTn id="9" dur="500" fill="hold"/>
                                        <p:tgtEl>
                                          <p:spTgt spid="35"/>
                                        </p:tgtEl>
                                        <p:attrNameLst>
                                          <p:attrName>ppt_w</p:attrName>
                                        </p:attrNameLst>
                                      </p:cBhvr>
                                      <p:tavLst>
                                        <p:tav tm="0">
                                          <p:val>
                                            <p:strVal val="#ppt_w"/>
                                          </p:val>
                                        </p:tav>
                                        <p:tav tm="100000">
                                          <p:val>
                                            <p:strVal val="#ppt_w"/>
                                          </p:val>
                                        </p:tav>
                                      </p:tavLst>
                                    </p:anim>
                                    <p:anim calcmode="lin" valueType="num">
                                      <p:cBhvr>
                                        <p:cTn id="10"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Lst>
  </p:timing>
</p:sld>
</file>

<file path=ppt/tags/tag1.xml><?xml version="1.0" encoding="utf-8"?>
<p:tagLst xmlns:p="http://schemas.openxmlformats.org/presentationml/2006/main">
  <p:tag name="MH" val="20170115101533"/>
  <p:tag name="MH_LIBRARY" val="CONTENTS"/>
  <p:tag name="MH_TYPE" val="OTHERS"/>
  <p:tag name="ID" val="547135"/>
</p:tagLst>
</file>

<file path=ppt/tags/tag10.xml><?xml version="1.0" encoding="utf-8"?>
<p:tagLst xmlns:p="http://schemas.openxmlformats.org/presentationml/2006/main">
  <p:tag name="MH" val="20170115101533"/>
  <p:tag name="MH_LIBRARY" val="CONTENTS"/>
  <p:tag name="MH_TYPE" val="ENTRY"/>
  <p:tag name="ID" val="547135"/>
  <p:tag name="MH_ORDER" val="1"/>
</p:tagLst>
</file>

<file path=ppt/tags/tag11.xml><?xml version="1.0" encoding="utf-8"?>
<p:tagLst xmlns:p="http://schemas.openxmlformats.org/presentationml/2006/main">
  <p:tag name="MH" val="20170115101533"/>
  <p:tag name="MH_LIBRARY" val="CONTENTS"/>
  <p:tag name="MH_TYPE" val="ENTRY"/>
  <p:tag name="ID" val="547135"/>
  <p:tag name="MH_ORDER" val="1"/>
</p:tagLst>
</file>

<file path=ppt/tags/tag12.xml><?xml version="1.0" encoding="utf-8"?>
<p:tagLst xmlns:p="http://schemas.openxmlformats.org/presentationml/2006/main">
  <p:tag name="MH" val="20170115101533"/>
  <p:tag name="MH_LIBRARY" val="CONTENTS"/>
  <p:tag name="MH_TYPE" val="ENTRY"/>
  <p:tag name="ID" val="547135"/>
  <p:tag name="MH_ORDER" val="4"/>
</p:tagLst>
</file>

<file path=ppt/tags/tag13.xml><?xml version="1.0" encoding="utf-8"?>
<p:tagLst xmlns:p="http://schemas.openxmlformats.org/presentationml/2006/main">
  <p:tag name="MH" val="20170115101533"/>
  <p:tag name="MH_LIBRARY" val="CONTENTS"/>
  <p:tag name="MH_TYPE" val="ENTRY"/>
  <p:tag name="ID" val="547135"/>
  <p:tag name="MH_ORDER" val="1"/>
</p:tagLst>
</file>

<file path=ppt/tags/tag14.xml><?xml version="1.0" encoding="utf-8"?>
<p:tagLst xmlns:p="http://schemas.openxmlformats.org/presentationml/2006/main">
  <p:tag name="MH" val="20170115101533"/>
  <p:tag name="MH_LIBRARY" val="CONTENTS"/>
  <p:tag name="MH_TYPE" val="ENTRY"/>
  <p:tag name="ID" val="547135"/>
  <p:tag name="MH_ORDER" val="1"/>
</p:tagLst>
</file>

<file path=ppt/tags/tag15.xml><?xml version="1.0" encoding="utf-8"?>
<p:tagLst xmlns:p="http://schemas.openxmlformats.org/presentationml/2006/main">
  <p:tag name="MH" val="20170115101533"/>
  <p:tag name="MH_LIBRARY" val="CONTENTS"/>
  <p:tag name="MH_AUTOCOLOR" val="TRUE"/>
  <p:tag name="MH_TYPE" val="CONTENTS"/>
  <p:tag name="ID" val="547135"/>
</p:tagLst>
</file>

<file path=ppt/tags/tag16.xml><?xml version="1.0" encoding="utf-8"?>
<p:tagLst xmlns:p="http://schemas.openxmlformats.org/presentationml/2006/main">
  <p:tag name="TABLE_ENDDRAG_ORIGIN_RECT" val="653*344"/>
  <p:tag name="TABLE_ENDDRAG_RECT" val="94*111*653*344"/>
  <p:tag name="KSO_WM_UNIT_TABLE_BEAUTIFY" val="smartTable{c0ff75dd-af19-4444-a4eb-3a551fd73486}"/>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MEDIACOVER_FLAG" val="1"/>
  <p:tag name="KSO_WM_UNIT_MEDIACOVER_BTN_STATE" val="1"/>
  <p:tag name="KSO_WM_UNIT_MEDIACOVER_BTNRECT" val="4438*2338*723*723"/>
  <p:tag name="KSO_WM_UNIT_MEDIACOVER_STYLEID" val="1"/>
  <p:tag name="KSO_WM_UNIT_MEDIACOVER_TEXTSTATE" val="0"/>
  <p:tag name="KSO_WM_UNIT_MEDIACOVER_BTN_POS" val="c"/>
  <p:tag name="KSO_WM_UNIT_MEDIACOVER_BTN_STYLE" val="ee0bc779c1f3d7f3e90c96344320e69a"/>
  <p:tag name="KSO_WM_UNIT_MEDIACOVER_RGB" val="000000"/>
  <p:tag name="KSO_WM_UNIT_MEDIACOVER_TRANSPARENCY" val="0.5"/>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MH" val="20170115101533"/>
  <p:tag name="MH_LIBRARY" val="CONTENTS"/>
  <p:tag name="MH_TYPE" val="OTHERS"/>
  <p:tag name="ID" val="547135"/>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MH" val="20170115101533"/>
  <p:tag name="MH_LIBRARY" val="CONTENTS"/>
  <p:tag name="MH_TYPE" val="ENTRY"/>
  <p:tag name="ID" val="547135"/>
  <p:tag name="MH_ORDER" val="1"/>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MH" val="20170115101533"/>
  <p:tag name="MH_LIBRARY" val="CONTENTS"/>
  <p:tag name="MH_TYPE" val="ENTRY"/>
  <p:tag name="ID" val="547135"/>
  <p:tag name="MH_ORDER" val="1"/>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TABLE_ENDDRAG_ORIGIN_RECT" val="915*216"/>
  <p:tag name="TABLE_ENDDRAG_RECT" val="32*105*915*216"/>
  <p:tag name="KSO_WM_UNIT_TABLE_BEAUTIFY" val="smartTable{c0ff75dd-af19-4444-a4eb-3a551fd73486}"/>
</p:tagLst>
</file>

<file path=ppt/tags/tag42.xml><?xml version="1.0" encoding="utf-8"?>
<p:tagLst xmlns:p="http://schemas.openxmlformats.org/presentationml/2006/main">
  <p:tag name="TABLE_ENDDRAG_ORIGIN_RECT" val="915*216"/>
  <p:tag name="TABLE_ENDDRAG_RECT" val="32*105*915*216"/>
  <p:tag name="KSO_WM_UNIT_TABLE_BEAUTIFY" val="smartTable{c0ff75dd-af19-4444-a4eb-3a551fd73486}"/>
</p:tagLst>
</file>

<file path=ppt/tags/tag43.xml><?xml version="1.0" encoding="utf-8"?>
<p:tagLst xmlns:p="http://schemas.openxmlformats.org/presentationml/2006/main">
  <p:tag name="TABLE_ENDDRAG_ORIGIN_RECT" val="906*437"/>
  <p:tag name="TABLE_ENDDRAG_RECT" val="48*54*906*437"/>
  <p:tag name="KSO_WM_UNIT_TABLE_BEAUTIFY" val="smartTable{c0ff75dd-af19-4444-a4eb-3a551fd73486}"/>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MH" val="20170115101533"/>
  <p:tag name="MH_LIBRARY" val="CONTENTS"/>
  <p:tag name="MH_TYPE" val="ENTRY"/>
  <p:tag name="ID" val="547135"/>
  <p:tag name="MH_ORDER" val="2"/>
</p:tagLst>
</file>

<file path=ppt/tags/tag50.xml><?xml version="1.0" encoding="utf-8"?>
<p:tagLst xmlns:p="http://schemas.openxmlformats.org/presentationml/2006/main">
  <p:tag name="TABLE_ENDDRAG_ORIGIN_RECT" val="851*376"/>
  <p:tag name="TABLE_ENDDRAG_RECT" val="38*82*851*376"/>
  <p:tag name="KSO_WM_UNIT_TABLE_BEAUTIFY" val="smartTable{424d8694-18d2-4f91-ad1f-beb33e1b4d55}"/>
</p:tagLst>
</file>

<file path=ppt/tags/tag51.xml><?xml version="1.0" encoding="utf-8"?>
<p:tagLst xmlns:p="http://schemas.openxmlformats.org/presentationml/2006/main">
  <p:tag name="TABLE_ENDDRAG_ORIGIN_RECT" val="851*376"/>
  <p:tag name="TABLE_ENDDRAG_RECT" val="38*82*851*376"/>
  <p:tag name="KSO_WM_UNIT_TABLE_BEAUTIFY" val="smartTable{424d8694-18d2-4f91-ad1f-beb33e1b4d55}"/>
</p:tagLst>
</file>

<file path=ppt/tags/tag52.xml><?xml version="1.0" encoding="utf-8"?>
<p:tagLst xmlns:p="http://schemas.openxmlformats.org/presentationml/2006/main">
  <p:tag name="TABLE_ENDDRAG_ORIGIN_RECT" val="889*234"/>
  <p:tag name="TABLE_ENDDRAG_RECT" val="28*48*889*234"/>
  <p:tag name="KSO_WM_UNIT_TABLE_BEAUTIFY" val="smartTable{424d8694-18d2-4f91-ad1f-beb33e1b4d55}"/>
</p:tagLst>
</file>

<file path=ppt/tags/tag53.xml><?xml version="1.0" encoding="utf-8"?>
<p:tagLst xmlns:p="http://schemas.openxmlformats.org/presentationml/2006/main">
  <p:tag name="COMMONDATA" val="eyJoZGlkIjoiZTYyNDZhYWRiYzk5Mjk0Y2Y1MjMyMDljMTk1NDc2NzMifQ=="/>
  <p:tag name="KSO_WPP_MARK_KEY" val="1841f8e6-8572-497a-9910-082f894e4d58"/>
</p:tagLst>
</file>

<file path=ppt/tags/tag6.xml><?xml version="1.0" encoding="utf-8"?>
<p:tagLst xmlns:p="http://schemas.openxmlformats.org/presentationml/2006/main">
  <p:tag name="MH" val="20170115101533"/>
  <p:tag name="MH_LIBRARY" val="CONTENTS"/>
  <p:tag name="MH_TYPE" val="ENTRY"/>
  <p:tag name="ID" val="547135"/>
  <p:tag name="MH_ORDER" val="1"/>
</p:tagLst>
</file>

<file path=ppt/tags/tag7.xml><?xml version="1.0" encoding="utf-8"?>
<p:tagLst xmlns:p="http://schemas.openxmlformats.org/presentationml/2006/main">
  <p:tag name="MH" val="20170115101533"/>
  <p:tag name="MH_LIBRARY" val="CONTENTS"/>
  <p:tag name="MH_TYPE" val="ENTRY"/>
  <p:tag name="ID" val="547135"/>
  <p:tag name="MH_ORDER" val="3"/>
</p:tagLst>
</file>

<file path=ppt/tags/tag8.xml><?xml version="1.0" encoding="utf-8"?>
<p:tagLst xmlns:p="http://schemas.openxmlformats.org/presentationml/2006/main">
  <p:tag name="MH" val="20170115101533"/>
  <p:tag name="MH_LIBRARY" val="CONTENTS"/>
  <p:tag name="MH_TYPE" val="ENTRY"/>
  <p:tag name="ID" val="547135"/>
  <p:tag name="MH_ORDER" val="1"/>
</p:tagLst>
</file>

<file path=ppt/tags/tag9.xml><?xml version="1.0" encoding="utf-8"?>
<p:tagLst xmlns:p="http://schemas.openxmlformats.org/presentationml/2006/main">
  <p:tag name="MH" val="20170115101533"/>
  <p:tag name="MH_LIBRARY" val="CONTENTS"/>
  <p:tag name="MH_TYPE" val="ENTRY"/>
  <p:tag name="ID" val="547135"/>
  <p:tag name="MH_ORDER" val="4"/>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00B0F0"/>
          </a:solidFill>
        </a:ln>
      </a:spPr>
      <a:bodyPr rtlCol="0" anchor="ctr"/>
      <a:lstStyle>
        <a:defPPr marL="791845" algn="l" fontAlgn="auto">
          <a:defRPr lang="zh-CN" altLang="en-US" sz="2800" b="1">
            <a:solidFill>
              <a:schemeClr val="tx1"/>
            </a:solidFill>
            <a:latin typeface="Times New Roman" panose="02020603050405020304" charset="0"/>
            <a:cs typeface="Times New Roman" panose="0202060305040502030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44200</Words>
  <Application>WPS 演示</Application>
  <PresentationFormat>自定义</PresentationFormat>
  <Paragraphs>968</Paragraphs>
  <Slides>88</Slides>
  <Notes>81</Notes>
  <HiddenSlides>23</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88</vt:i4>
      </vt:variant>
    </vt:vector>
  </HeadingPairs>
  <TitlesOfParts>
    <vt:vector size="102" baseType="lpstr">
      <vt:lpstr>Arial</vt:lpstr>
      <vt:lpstr>宋体</vt:lpstr>
      <vt:lpstr>Wingdings</vt:lpstr>
      <vt:lpstr>Times New Roman</vt:lpstr>
      <vt:lpstr>微软雅黑</vt:lpstr>
      <vt:lpstr>Square721 Cn BT</vt:lpstr>
      <vt:lpstr>Kozuka Gothic Pro H</vt:lpstr>
      <vt:lpstr>Calibri</vt:lpstr>
      <vt:lpstr>字体视界-一风尚黑体</vt:lpstr>
      <vt:lpstr>黑体</vt:lpstr>
      <vt:lpstr>Wingdings</vt:lpstr>
      <vt:lpstr>等线</vt:lpstr>
      <vt:lpstr>Arial Unicode MS</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丨丶灬MsJ</cp:lastModifiedBy>
  <cp:revision>1178</cp:revision>
  <dcterms:created xsi:type="dcterms:W3CDTF">2013-01-25T01:44:00Z</dcterms:created>
  <dcterms:modified xsi:type="dcterms:W3CDTF">2023-02-16T02:00:41Z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2052-11.1.0.12132</vt:lpwstr>
  </property>
  <property fmtid="{D5CDD505-2E9C-101B-9397-08002B2CF9AE}" pid="3" name="ICV">
    <vt:lpwstr>FD404F12A6544ECEA470E2F5CF205C5B</vt:lpwstr>
  </property>
</Properties>
</file>