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9"/>
  </p:handoutMasterIdLst>
  <p:sldIdLst>
    <p:sldId id="12470" r:id="rId3"/>
    <p:sldId id="12493" r:id="rId5"/>
    <p:sldId id="12697" r:id="rId6"/>
    <p:sldId id="279" r:id="rId7"/>
    <p:sldId id="277" r:id="rId8"/>
    <p:sldId id="12518" r:id="rId9"/>
    <p:sldId id="13194" r:id="rId10"/>
    <p:sldId id="12698" r:id="rId11"/>
    <p:sldId id="13107" r:id="rId12"/>
    <p:sldId id="272" r:id="rId13"/>
    <p:sldId id="13020" r:id="rId14"/>
    <p:sldId id="12895" r:id="rId15"/>
    <p:sldId id="12700" r:id="rId16"/>
    <p:sldId id="12702" r:id="rId17"/>
    <p:sldId id="12839" r:id="rId18"/>
    <p:sldId id="12703" r:id="rId19"/>
    <p:sldId id="12704" r:id="rId20"/>
    <p:sldId id="12705" r:id="rId21"/>
    <p:sldId id="12840" r:id="rId22"/>
    <p:sldId id="13108" r:id="rId23"/>
    <p:sldId id="12706" r:id="rId24"/>
    <p:sldId id="13021" r:id="rId25"/>
    <p:sldId id="13022" r:id="rId26"/>
    <p:sldId id="12707" r:id="rId27"/>
    <p:sldId id="12957" r:id="rId28"/>
    <p:sldId id="12959" r:id="rId29"/>
    <p:sldId id="12960" r:id="rId30"/>
    <p:sldId id="12708" r:id="rId31"/>
    <p:sldId id="12709" r:id="rId32"/>
    <p:sldId id="12710" r:id="rId33"/>
    <p:sldId id="12712" r:id="rId34"/>
    <p:sldId id="13109" r:id="rId35"/>
    <p:sldId id="12789" r:id="rId36"/>
    <p:sldId id="12791" r:id="rId37"/>
    <p:sldId id="12792" r:id="rId38"/>
    <p:sldId id="12793" r:id="rId39"/>
    <p:sldId id="12795" r:id="rId40"/>
    <p:sldId id="12796" r:id="rId41"/>
    <p:sldId id="12797" r:id="rId42"/>
    <p:sldId id="12798" r:id="rId43"/>
    <p:sldId id="12820" r:id="rId44"/>
    <p:sldId id="12799" r:id="rId45"/>
    <p:sldId id="12800" r:id="rId46"/>
    <p:sldId id="12801" r:id="rId47"/>
    <p:sldId id="12802" r:id="rId48"/>
    <p:sldId id="12896" r:id="rId49"/>
    <p:sldId id="13110" r:id="rId50"/>
    <p:sldId id="12803" r:id="rId51"/>
    <p:sldId id="13027" r:id="rId52"/>
    <p:sldId id="13028" r:id="rId53"/>
    <p:sldId id="13029" r:id="rId54"/>
    <p:sldId id="12961" r:id="rId55"/>
    <p:sldId id="12962" r:id="rId56"/>
    <p:sldId id="12963" r:id="rId57"/>
    <p:sldId id="12964" r:id="rId58"/>
    <p:sldId id="12965" r:id="rId59"/>
    <p:sldId id="12966" r:id="rId60"/>
    <p:sldId id="12967" r:id="rId61"/>
    <p:sldId id="12968" r:id="rId62"/>
    <p:sldId id="13032" r:id="rId63"/>
    <p:sldId id="13111" r:id="rId64"/>
    <p:sldId id="13112" r:id="rId65"/>
    <p:sldId id="13113" r:id="rId66"/>
    <p:sldId id="13114" r:id="rId67"/>
    <p:sldId id="13115" r:id="rId68"/>
    <p:sldId id="12807" r:id="rId69"/>
    <p:sldId id="12808" r:id="rId70"/>
    <p:sldId id="13116" r:id="rId71"/>
    <p:sldId id="12811" r:id="rId72"/>
    <p:sldId id="12813" r:id="rId73"/>
    <p:sldId id="12821" r:id="rId74"/>
    <p:sldId id="12822" r:id="rId75"/>
    <p:sldId id="12815" r:id="rId76"/>
    <p:sldId id="12816" r:id="rId77"/>
    <p:sldId id="13033" r:id="rId78"/>
    <p:sldId id="12817" r:id="rId79"/>
    <p:sldId id="12823" r:id="rId80"/>
    <p:sldId id="13117" r:id="rId81"/>
    <p:sldId id="12825" r:id="rId82"/>
    <p:sldId id="13118" r:id="rId83"/>
    <p:sldId id="13119" r:id="rId84"/>
    <p:sldId id="12827" r:id="rId85"/>
    <p:sldId id="12828" r:id="rId86"/>
    <p:sldId id="13034" r:id="rId87"/>
    <p:sldId id="12818" r:id="rId88"/>
    <p:sldId id="12830" r:id="rId89"/>
    <p:sldId id="13120" r:id="rId90"/>
    <p:sldId id="12522" r:id="rId91"/>
    <p:sldId id="12832" r:id="rId92"/>
    <p:sldId id="13121" r:id="rId93"/>
    <p:sldId id="13122" r:id="rId94"/>
    <p:sldId id="12833" r:id="rId95"/>
    <p:sldId id="12524" r:id="rId96"/>
    <p:sldId id="12525" r:id="rId97"/>
    <p:sldId id="12835" r:id="rId98"/>
  </p:sldIdLst>
  <p:sldSz cx="12198350" cy="6858000"/>
  <p:notesSz cx="6858000" cy="9144000"/>
  <p:custDataLst>
    <p:tags r:id="rId103"/>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B"/>
    <a:srgbClr val="FFA9A9"/>
    <a:srgbClr val="008CBA"/>
    <a:srgbClr val="BAD6EF"/>
    <a:srgbClr val="FFBDBD"/>
    <a:srgbClr val="FFFFFF"/>
    <a:srgbClr val="FFCDCD"/>
    <a:srgbClr val="938AC0"/>
    <a:srgbClr val="CFC8E3"/>
    <a:srgbClr val="837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3" autoAdjust="0"/>
    <p:restoredTop sz="49635" autoAdjust="0"/>
  </p:normalViewPr>
  <p:slideViewPr>
    <p:cSldViewPr showGuides="1">
      <p:cViewPr varScale="1">
        <p:scale>
          <a:sx n="62" d="100"/>
          <a:sy n="62" d="100"/>
        </p:scale>
        <p:origin x="736" y="48"/>
      </p:cViewPr>
      <p:guideLst>
        <p:guide orient="horz" pos="2120"/>
        <p:guide pos="4043"/>
        <p:guide pos="666"/>
        <p:guide orient="horz" pos="3642"/>
        <p:guide orient="horz" pos="4320"/>
        <p:guide orient="horz" pos="755"/>
        <p:guide pos="6972"/>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varScale="1">
        <p:scale>
          <a:sx n="81" d="100"/>
          <a:sy n="81" d="100"/>
        </p:scale>
        <p:origin x="-2088" y="-102"/>
      </p:cViewPr>
      <p:guideLst>
        <p:guide orient="horz" pos="2826"/>
        <p:guide pos="2273"/>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handoutMaster" Target="handoutMasters/handoutMaster1.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3" Type="http://schemas.openxmlformats.org/officeDocument/2006/relationships/tags" Target="tags/tag77.xml"/><Relationship Id="rId102" Type="http://schemas.openxmlformats.org/officeDocument/2006/relationships/tableStyles" Target="tableStyles.xml"/><Relationship Id="rId101" Type="http://schemas.openxmlformats.org/officeDocument/2006/relationships/viewProps" Target="viewProps.xml"/><Relationship Id="rId100"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A66804-583B-42BE-962B-441699487C4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FDFD-A5D4-42F3-BCC8-12887DAA73C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379413" y="685800"/>
            <a:ext cx="60991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p:cNvSpPr/>
          <p:nvPr userDrawn="1"/>
        </p:nvSpPr>
        <p:spPr>
          <a:xfrm>
            <a:off x="-1143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userDrawn="1"/>
        </p:nvCxnSpPr>
        <p:spPr>
          <a:xfrm>
            <a:off x="0" y="54864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55435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Lead-in</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矩形 2"/>
          <p:cNvSpPr/>
          <p:nvPr userDrawn="1"/>
        </p:nvSpPr>
        <p:spPr>
          <a:xfrm>
            <a:off x="0" y="0"/>
            <a:ext cx="12209780" cy="47498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连接符 7"/>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A</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B</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195180" y="6381115"/>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Case Study</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Writing</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2570480"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Project</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3"/>
          <p:cNvSpPr/>
          <p:nvPr userDrawn="1"/>
        </p:nvSpPr>
        <p:spPr>
          <a:xfrm>
            <a:off x="127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图片1"/>
          <p:cNvPicPr>
            <a:picLocks noChangeAspect="1"/>
          </p:cNvPicPr>
          <p:nvPr userDrawn="1"/>
        </p:nvPicPr>
        <p:blipFill>
          <a:blip r:embed="rId2"/>
          <a:stretch>
            <a:fillRect/>
          </a:stretch>
        </p:blipFill>
        <p:spPr>
          <a:xfrm>
            <a:off x="-635" y="0"/>
            <a:ext cx="12176125" cy="68802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4" Type="http://schemas.openxmlformats.org/officeDocument/2006/relationships/notesSlide" Target="../notesSlides/notesSlide14.xml"/><Relationship Id="rId13" Type="http://schemas.openxmlformats.org/officeDocument/2006/relationships/slideLayout" Target="../slideLayouts/slideLayout2.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notesSlide" Target="../notesSlides/notesSlide15.xml"/><Relationship Id="rId10" Type="http://schemas.openxmlformats.org/officeDocument/2006/relationships/slideLayout" Target="../slideLayouts/slideLayout2.xml"/><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slide" Target="slide25.xml"/><Relationship Id="rId1" Type="http://schemas.openxmlformats.org/officeDocument/2006/relationships/slide" Target="slide2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slide" Target="slide27.xml"/><Relationship Id="rId1" Type="http://schemas.openxmlformats.org/officeDocument/2006/relationships/slide" Target="slide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slide" Target="slide10.xml"/><Relationship Id="rId1" Type="http://schemas.openxmlformats.org/officeDocument/2006/relationships/tags" Target="../tags/tag48.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slide" Target="slide10.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slide" Target="slide10.xml"/><Relationship Id="rId1" Type="http://schemas.openxmlformats.org/officeDocument/2006/relationships/tags" Target="../tags/tag5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 Target="slide10.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slide" Target="slide10.xml"/><Relationship Id="rId1"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slide" Target="slide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9" Type="http://schemas.openxmlformats.org/officeDocument/2006/relationships/slide" Target="slide39.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tags" Target="../tags/tag3.xml"/><Relationship Id="rId3" Type="http://schemas.openxmlformats.org/officeDocument/2006/relationships/slide" Target="slide5.xml"/><Relationship Id="rId25" Type="http://schemas.openxmlformats.org/officeDocument/2006/relationships/notesSlide" Target="../notesSlides/notesSlide2.xml"/><Relationship Id="rId24" Type="http://schemas.openxmlformats.org/officeDocument/2006/relationships/slideLayout" Target="../slideLayouts/slideLayout1.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slide" Target="slide93.xml"/><Relationship Id="rId2" Type="http://schemas.openxmlformats.org/officeDocument/2006/relationships/tags" Target="../tags/tag2.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slide" Target="slide88.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slide" Target="slide76.xml"/><Relationship Id="rId12" Type="http://schemas.openxmlformats.org/officeDocument/2006/relationships/tags" Target="../tags/tag7.xml"/><Relationship Id="rId11" Type="http://schemas.openxmlformats.org/officeDocument/2006/relationships/slide" Target="slide1.xml"/><Relationship Id="rId10" Type="http://schemas.openxmlformats.org/officeDocument/2006/relationships/tags" Target="../tags/tag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slide" Target="slide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3.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slide" Target="slide5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slide" Target="slide54.xml"/></Relationships>
</file>

<file path=ppt/slides/_rels/slide48.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3.xml"/><Relationship Id="rId7" Type="http://schemas.openxmlformats.org/officeDocument/2006/relationships/slide" Target="slide61.xml"/><Relationship Id="rId6" Type="http://schemas.openxmlformats.org/officeDocument/2006/relationships/slide" Target="slide60.xml"/><Relationship Id="rId5" Type="http://schemas.openxmlformats.org/officeDocument/2006/relationships/slide" Target="slide59.xml"/><Relationship Id="rId4" Type="http://schemas.openxmlformats.org/officeDocument/2006/relationships/slide" Target="slide58.xml"/><Relationship Id="rId3" Type="http://schemas.openxmlformats.org/officeDocument/2006/relationships/slide" Target="slide57.xml"/><Relationship Id="rId2" Type="http://schemas.openxmlformats.org/officeDocument/2006/relationships/slide" Target="slide56.xml"/><Relationship Id="rId1" Type="http://schemas.openxmlformats.org/officeDocument/2006/relationships/slide" Target="slide55.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3.xml"/><Relationship Id="rId4" Type="http://schemas.openxmlformats.org/officeDocument/2006/relationships/slide" Target="slide65.xml"/><Relationship Id="rId3" Type="http://schemas.openxmlformats.org/officeDocument/2006/relationships/slide" Target="slide64.xml"/><Relationship Id="rId2" Type="http://schemas.openxmlformats.org/officeDocument/2006/relationships/slide" Target="slide63.xml"/><Relationship Id="rId1" Type="http://schemas.openxmlformats.org/officeDocument/2006/relationships/slide" Target="slide62.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slide" Target="slide6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slide" Target="slide4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slide" Target="slide4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slide" Target="slide47.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slide" Target="slide48.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slide" Target="slide48.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slide" Target="slide48.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slide" Target="slide48.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slide" Target="slide48.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17.xml"/><Relationship Id="rId2" Type="http://schemas.microsoft.com/office/2007/relationships/media" Target="../media/media1.mp4"/><Relationship Id="rId1" Type="http://schemas.openxmlformats.org/officeDocument/2006/relationships/video" Target="../media/media1.mp4"/></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slide" Target="slide48.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slide" Target="slide4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slide" Target="slide4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slide" Target="slide4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slide" Target="slide4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slide" Target="slide4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slide" Target="slide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slide" Target="slide3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slide" Target="slide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slide" Target="slide7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slide" Target="slide7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slide" Target="slide82.xml"/></Relationships>
</file>

<file path=ppt/slides/_rels/slide8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slide" Target="slide82.xml"/><Relationship Id="rId10" Type="http://schemas.openxmlformats.org/officeDocument/2006/relationships/notesSlide" Target="../notesSlides/notesSlide84.xml"/><Relationship Id="rId1" Type="http://schemas.openxmlformats.org/officeDocument/2006/relationships/tags" Target="../tags/tag66.xml"/></Relationships>
</file>

<file path=ppt/slides/_rels/slide87.xml.rels><?xml version="1.0" encoding="UTF-8" standalone="yes"?>
<Relationships xmlns="http://schemas.openxmlformats.org/package/2006/relationships"><Relationship Id="rId7" Type="http://schemas.openxmlformats.org/officeDocument/2006/relationships/notesSlide" Target="../notesSlides/notesSlide85.xml"/><Relationship Id="rId6" Type="http://schemas.openxmlformats.org/officeDocument/2006/relationships/slideLayout" Target="../slideLayouts/slideLayout4.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slide" Target="slide82.xml"/><Relationship Id="rId1" Type="http://schemas.openxmlformats.org/officeDocument/2006/relationships/tags" Target="../tags/tag73.xml"/></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5.xml"/><Relationship Id="rId2" Type="http://schemas.openxmlformats.org/officeDocument/2006/relationships/slide" Target="slide91.xml"/><Relationship Id="rId1" Type="http://schemas.openxmlformats.org/officeDocument/2006/relationships/slide" Target="slide8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xml"/><Relationship Id="rId1" Type="http://schemas.openxmlformats.org/officeDocument/2006/relationships/slide" Target="slide8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xml"/><Relationship Id="rId1" Type="http://schemas.openxmlformats.org/officeDocument/2006/relationships/slide" Target="slide8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xml"/><Relationship Id="rId1" Type="http://schemas.openxmlformats.org/officeDocument/2006/relationships/slide" Target="slide9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739130" y="620395"/>
            <a:ext cx="5099685" cy="1322070"/>
          </a:xfrm>
          <a:prstGeom prst="rect">
            <a:avLst/>
          </a:prstGeom>
          <a:noFill/>
        </p:spPr>
        <p:txBody>
          <a:bodyPr wrap="square" rtlCol="0">
            <a:spAutoFit/>
          </a:bodyPr>
          <a:p>
            <a:pPr algn="dist"/>
            <a:r>
              <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rPr>
              <a:t>财经英语</a:t>
            </a:r>
            <a:endPar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027420" y="2060575"/>
            <a:ext cx="3207385" cy="1938020"/>
          </a:xfrm>
          <a:prstGeom prst="rect">
            <a:avLst/>
          </a:prstGeom>
          <a:noFill/>
        </p:spPr>
        <p:txBody>
          <a:bodyPr wrap="square" rtlCol="0">
            <a:spAutoFit/>
          </a:bodyPr>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English for</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Finance </a:t>
            </a:r>
            <a:r>
              <a:rPr lang="zh-CN" altLang="en-US" sz="4000">
                <a:solidFill>
                  <a:schemeClr val="tx1">
                    <a:lumMod val="75000"/>
                    <a:lumOff val="25000"/>
                  </a:schemeClr>
                </a:solidFill>
                <a:latin typeface="Times New Roman" panose="02020603050405020304" charset="0"/>
                <a:cs typeface="Times New Roman" panose="02020603050405020304" charset="0"/>
                <a:sym typeface="+mn-ea"/>
              </a:rPr>
              <a:t>&amp;</a:t>
            </a:r>
            <a:endParaRPr lang="zh-CN" altLang="en-US" sz="4000">
              <a:solidFill>
                <a:schemeClr val="tx1">
                  <a:lumMod val="75000"/>
                  <a:lumOff val="25000"/>
                </a:schemeClr>
              </a:solidFill>
              <a:latin typeface="Times New Roman" panose="02020603050405020304" charset="0"/>
              <a:cs typeface="Times New Roman" panose="02020603050405020304" charset="0"/>
              <a:sym typeface="+mn-ea"/>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rPr>
              <a:t>Economics</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endParaRPr>
          </a:p>
        </p:txBody>
      </p:sp>
      <p:grpSp>
        <p:nvGrpSpPr>
          <p:cNvPr id="46" name="组合 45"/>
          <p:cNvGrpSpPr/>
          <p:nvPr/>
        </p:nvGrpSpPr>
        <p:grpSpPr>
          <a:xfrm>
            <a:off x="1808480" y="1340485"/>
            <a:ext cx="1539240" cy="1445260"/>
            <a:chOff x="2848" y="2111"/>
            <a:chExt cx="2424" cy="2276"/>
          </a:xfrm>
        </p:grpSpPr>
        <p:sp>
          <p:nvSpPr>
            <p:cNvPr id="25" name="椭圆 24"/>
            <p:cNvSpPr/>
            <p:nvPr/>
          </p:nvSpPr>
          <p:spPr>
            <a:xfrm>
              <a:off x="2936" y="211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848" y="2979"/>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预算</a:t>
              </a:r>
              <a:endParaRPr lang="zh-CN" altLang="zh-CN" sz="2400" b="1">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06445" y="404495"/>
            <a:ext cx="1539240" cy="1445260"/>
            <a:chOff x="5207" y="637"/>
            <a:chExt cx="2424" cy="2276"/>
          </a:xfrm>
        </p:grpSpPr>
        <p:sp>
          <p:nvSpPr>
            <p:cNvPr id="26" name="椭圆 25"/>
            <p:cNvSpPr/>
            <p:nvPr/>
          </p:nvSpPr>
          <p:spPr>
            <a:xfrm>
              <a:off x="5296" y="637"/>
              <a:ext cx="2247" cy="2276"/>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5207" y="135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定价策略</a:t>
              </a:r>
              <a:endParaRPr lang="zh-CN" altLang="zh-CN" sz="2400" b="1">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593215" y="3500755"/>
            <a:ext cx="1539240" cy="1445260"/>
            <a:chOff x="2509" y="5513"/>
            <a:chExt cx="2424" cy="2276"/>
          </a:xfrm>
        </p:grpSpPr>
        <p:sp>
          <p:nvSpPr>
            <p:cNvPr id="28" name="椭圆 27"/>
            <p:cNvSpPr/>
            <p:nvPr/>
          </p:nvSpPr>
          <p:spPr>
            <a:xfrm>
              <a:off x="2597" y="5513"/>
              <a:ext cx="2247" cy="227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2509" y="6307"/>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员工激励</a:t>
              </a:r>
              <a:endParaRPr lang="zh-CN" altLang="zh-CN" sz="2400" b="1">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19450" y="2420620"/>
            <a:ext cx="1539240" cy="1445260"/>
            <a:chOff x="5070" y="3812"/>
            <a:chExt cx="2424" cy="2276"/>
          </a:xfrm>
        </p:grpSpPr>
        <p:sp>
          <p:nvSpPr>
            <p:cNvPr id="27" name="椭圆 26"/>
            <p:cNvSpPr/>
            <p:nvPr/>
          </p:nvSpPr>
          <p:spPr>
            <a:xfrm>
              <a:off x="5183" y="3812"/>
              <a:ext cx="2247" cy="2276"/>
            </a:xfrm>
            <a:prstGeom prst="ellipse">
              <a:avLst/>
            </a:prstGeom>
            <a:solidFill>
              <a:srgbClr val="BA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5070" y="460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市场经销</a:t>
              </a:r>
              <a:endParaRPr lang="zh-CN" altLang="zh-CN" sz="2400" b="1">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4947285" y="5300980"/>
            <a:ext cx="1426210" cy="1445260"/>
            <a:chOff x="8131" y="7781"/>
            <a:chExt cx="2246" cy="2276"/>
          </a:xfrm>
        </p:grpSpPr>
        <p:sp>
          <p:nvSpPr>
            <p:cNvPr id="37" name="椭圆 36"/>
            <p:cNvSpPr/>
            <p:nvPr/>
          </p:nvSpPr>
          <p:spPr>
            <a:xfrm>
              <a:off x="8131" y="778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8317" y="8557"/>
              <a:ext cx="1876"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会计</a:t>
              </a:r>
              <a:endParaRPr lang="zh-CN" altLang="zh-CN" sz="2400" b="1">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131820" y="4592955"/>
            <a:ext cx="1539240" cy="1445260"/>
            <a:chOff x="4932" y="7233"/>
            <a:chExt cx="2424" cy="2276"/>
          </a:xfrm>
        </p:grpSpPr>
        <p:sp>
          <p:nvSpPr>
            <p:cNvPr id="30" name="椭圆 29"/>
            <p:cNvSpPr/>
            <p:nvPr/>
          </p:nvSpPr>
          <p:spPr>
            <a:xfrm>
              <a:off x="5070" y="7233"/>
              <a:ext cx="2247" cy="2276"/>
            </a:xfrm>
            <a:prstGeom prst="ellipse">
              <a:avLst/>
            </a:prstGeom>
            <a:solidFill>
              <a:srgbClr val="CFC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4932" y="8008"/>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品牌故事</a:t>
              </a:r>
              <a:endParaRPr lang="zh-CN" altLang="zh-CN" sz="2400" b="1">
                <a:latin typeface="微软雅黑" panose="020B0503020204020204" pitchFamily="34" charset="-122"/>
                <a:ea typeface="微软雅黑" panose="020B0503020204020204" pitchFamily="34" charset="-122"/>
              </a:endParaRPr>
            </a:p>
          </p:txBody>
        </p:sp>
      </p:grpSp>
      <p:sp>
        <p:nvSpPr>
          <p:cNvPr id="44" name="文本框 43"/>
          <p:cNvSpPr txBox="1"/>
          <p:nvPr/>
        </p:nvSpPr>
        <p:spPr>
          <a:xfrm>
            <a:off x="7827645" y="4963795"/>
            <a:ext cx="4124325" cy="829945"/>
          </a:xfrm>
          <a:prstGeom prst="rect">
            <a:avLst/>
          </a:prstGeom>
          <a:solidFill>
            <a:srgbClr val="FF9B9B"/>
          </a:solidFill>
        </p:spPr>
        <p:txBody>
          <a:bodyPr wrap="square" rtlCol="0" anchor="t">
            <a:spAutoFit/>
          </a:bodyPr>
          <a:p>
            <a:pPr algn="ctr" fontAlgn="auto">
              <a:lnSpc>
                <a:spcPct val="150000"/>
              </a:lnSpc>
            </a:pPr>
            <a:r>
              <a:rPr sz="3200" b="1">
                <a:latin typeface="微软雅黑" panose="020B0503020204020204" pitchFamily="34" charset="-122"/>
                <a:ea typeface="微软雅黑" panose="020B0503020204020204" pitchFamily="34" charset="-122"/>
                <a:cs typeface="微软雅黑" panose="020B0503020204020204" pitchFamily="34" charset="-122"/>
              </a:rPr>
              <a:t>主 编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陈冬纯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武 敏</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130241" y="2185149"/>
            <a:ext cx="10447655" cy="206311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Banking has been around in one form or another throughout recorded history, as issuers of currency and as stores of wealth. Even before currency emerged, starting with the first </a:t>
            </a:r>
            <a:r>
              <a:rPr lang="en-US" altLang="zh-CN" sz="2800" b="1" dirty="0">
                <a:solidFill>
                  <a:srgbClr val="FF0000"/>
                </a:solidFill>
                <a:latin typeface="Times New Roman" panose="02020603050405020304" charset="0"/>
              </a:rPr>
              <a:t>minted</a:t>
            </a:r>
            <a:r>
              <a:rPr lang="en-US" altLang="zh-CN" sz="2800" dirty="0">
                <a:latin typeface="Times New Roman" panose="02020603050405020304" charset="0"/>
              </a:rPr>
              <a:t> coins, and then adding what were known as banknotes, paper currency, banks still were around to manage the </a:t>
            </a:r>
            <a:r>
              <a:rPr lang="en-US" altLang="zh-CN" sz="2800" b="1" dirty="0">
                <a:solidFill>
                  <a:srgbClr val="FF0000"/>
                </a:solidFill>
                <a:latin typeface="Times New Roman" panose="02020603050405020304" charset="0"/>
              </a:rPr>
              <a:t>accumulation</a:t>
            </a:r>
            <a:r>
              <a:rPr lang="en-US" altLang="zh-CN" sz="2800" dirty="0">
                <a:latin typeface="Times New Roman" panose="02020603050405020304" charset="0"/>
              </a:rPr>
              <a:t> of assets.</a:t>
            </a:r>
            <a:endParaRPr lang="en-US" altLang="zh-CN" sz="2800" dirty="0">
              <a:latin typeface="Times New Roman" panose="02020603050405020304" charset="0"/>
            </a:endParaRPr>
          </a:p>
        </p:txBody>
      </p:sp>
      <p:sp>
        <p:nvSpPr>
          <p:cNvPr id="33" name="文本框 32"/>
          <p:cNvSpPr txBox="1"/>
          <p:nvPr/>
        </p:nvSpPr>
        <p:spPr>
          <a:xfrm>
            <a:off x="3794760" y="1419860"/>
            <a:ext cx="4378960" cy="478155"/>
          </a:xfrm>
          <a:prstGeom prst="rect">
            <a:avLst/>
          </a:prstGeom>
          <a:noFill/>
        </p:spPr>
        <p:txBody>
          <a:bodyPr wrap="square" rtlCol="0">
            <a:spAutoFit/>
          </a:bodyPr>
          <a:p>
            <a:pPr algn="just" eaLnBrk="1" latinLnBrk="0" hangingPunct="1">
              <a:lnSpc>
                <a:spcPct val="90000"/>
              </a:lnSpc>
            </a:pPr>
            <a:r>
              <a:rPr lang="en-US" altLang="zh-CN" sz="2800" b="1" i="1" dirty="0">
                <a:latin typeface="Times New Roman" panose="02020603050405020304" charset="0"/>
                <a:cs typeface="Times New Roman" panose="02020603050405020304" charset="0"/>
              </a:rPr>
              <a:t>     By Ken Stephens</a:t>
            </a:r>
            <a:endParaRPr lang="en-US" altLang="zh-CN" sz="2800" b="1" i="1" dirty="0">
              <a:latin typeface="Times New Roman" panose="02020603050405020304" charset="0"/>
              <a:cs typeface="Times New Roman" panose="02020603050405020304" charset="0"/>
            </a:endParaRPr>
          </a:p>
        </p:txBody>
      </p:sp>
      <p:sp>
        <p:nvSpPr>
          <p:cNvPr id="4" name="文本框 3"/>
          <p:cNvSpPr txBox="1"/>
          <p:nvPr/>
        </p:nvSpPr>
        <p:spPr>
          <a:xfrm>
            <a:off x="1274445" y="836295"/>
            <a:ext cx="8917940" cy="583565"/>
          </a:xfrm>
          <a:prstGeom prst="rect">
            <a:avLst/>
          </a:prstGeom>
          <a:noFill/>
        </p:spPr>
        <p:txBody>
          <a:bodyPr wrap="square" rtlCol="0">
            <a:spAutoFit/>
          </a:bodyPr>
          <a:p>
            <a:pPr algn="ctr"/>
            <a:r>
              <a:rPr lang="zh-CN" altLang="en-US" sz="3200" b="1" i="1">
                <a:solidFill>
                  <a:srgbClr val="00B0F0"/>
                </a:solidFill>
                <a:cs typeface="Arial" panose="020B0604020202020204" pitchFamily="34" charset="0"/>
              </a:rPr>
              <a:t>The History of Banking</a:t>
            </a:r>
            <a:endParaRPr lang="zh-CN" altLang="en-US" sz="3200" b="1" i="1">
              <a:solidFill>
                <a:srgbClr val="00B0F0"/>
              </a:solidFill>
              <a:cs typeface="Arial" panose="020B0604020202020204" pitchFamily="34" charset="0"/>
            </a:endParaRPr>
          </a:p>
        </p:txBody>
      </p:sp>
      <p:sp>
        <p:nvSpPr>
          <p:cNvPr id="6" name="矩形 5"/>
          <p:cNvSpPr/>
          <p:nvPr/>
        </p:nvSpPr>
        <p:spPr>
          <a:xfrm>
            <a:off x="8115300" y="2853055"/>
            <a:ext cx="1703070" cy="64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2858770" y="4580890"/>
            <a:ext cx="612838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eaLnBrk="1" fontAlgn="auto" latinLnBrk="0" hangingPunct="1"/>
            <a:r>
              <a:rPr sz="2800" b="1">
                <a:solidFill>
                  <a:schemeClr val="tx1"/>
                </a:solidFill>
                <a:latin typeface="Times New Roman" panose="02020603050405020304" charset="0"/>
                <a:cs typeface="Times New Roman" panose="02020603050405020304" charset="0"/>
                <a:sym typeface="+mn-ea"/>
              </a:rPr>
              <a:t>mint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铸（币）；铸造（硬</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币）</a:t>
            </a:r>
            <a:endParaRPr sz="2800">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2858770" y="5445125"/>
            <a:ext cx="6086475" cy="675005"/>
          </a:xfrm>
          <a:prstGeom prst="roundRect">
            <a:avLst/>
          </a:prstGeom>
          <a:solidFill>
            <a:srgbClr val="FFA9A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eaLnBrk="1" fontAlgn="auto" latinLnBrk="0" hangingPunct="1"/>
            <a:r>
              <a:rPr sz="2800" b="1">
                <a:solidFill>
                  <a:schemeClr val="tx1"/>
                </a:solidFill>
                <a:latin typeface="Times New Roman" panose="02020603050405020304" charset="0"/>
                <a:cs typeface="Times New Roman" panose="02020603050405020304" charset="0"/>
                <a:sym typeface="+mn-ea"/>
              </a:rPr>
              <a:t>accumulation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积累</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4370705" y="3644900"/>
            <a:ext cx="2794000" cy="64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65" fill="hold" display="1" masterRel="nextClick" afterEffect="1"/>
                                        <p:tgtEl>
                                          <p:spTgt spid="7"/>
                                        </p:tgtEl>
                                        <p:attrNameLst>
                                          <p:attrName>style.visibility</p:attrName>
                                        </p:attrNameLst>
                                      </p:cBhvr>
                                      <p:to>
                                        <p:strVal val="hidden"/>
                                      </p:to>
                                    </p:set>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set>
                                      <p:cBhvr override="childStyle">
                                        <p:cTn dur="65" fill="hold" display="1" masterRel="nextClick" afterEffect="1"/>
                                        <p:tgtEl>
                                          <p:spTgt spid="9"/>
                                        </p:tgtEl>
                                        <p:attrNameLst>
                                          <p:attrName>style.visibility</p:attrName>
                                        </p:attrNameLst>
                                      </p:cBhvr>
                                      <p:to>
                                        <p:strVal val="hidden"/>
                                      </p:to>
                                    </p:set>
                                  </p:subTnLst>
                                </p:cTn>
                              </p:par>
                            </p:childTnLst>
                          </p:cTn>
                        </p:par>
                      </p:childTnLst>
                    </p:cTn>
                  </p:par>
                </p:childTnLst>
              </p:cTn>
              <p:nextCondLst>
                <p:cond evt="onClick" delay="0">
                  <p:tgtEl>
                    <p:spTgt spid="10"/>
                  </p:tgtEl>
                </p:cond>
              </p:nextCondLst>
            </p:seq>
          </p:childTnLst>
        </p:cTn>
      </p:par>
    </p:tnLst>
    <p:bldLst>
      <p:bldP spid="7" grpId="0" bldLvl="0" animBg="1"/>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051" y="1196454"/>
            <a:ext cx="10447655"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In order to manage an empire for instance, even the earliest ones, some form of banking was required to manage trade and keep the flow of goods and services moving both within the empire and to other empires.</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Once currency emerged, this made this exchange of value much easier and more efficient, and now one could simply trade things like coins or gold for other goods. You can’t have any form of currency without banking to manage it, and even the mere issuing of it requires management by banks of some sort.</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859790" y="692785"/>
            <a:ext cx="1047940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4</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earliest </a:t>
            </a:r>
            <a:r>
              <a:rPr lang="en-US" altLang="zh-CN" sz="2800" b="1" dirty="0">
                <a:solidFill>
                  <a:srgbClr val="FF0000"/>
                </a:solidFill>
                <a:latin typeface="Times New Roman" panose="02020603050405020304" charset="0"/>
                <a:sym typeface="+mn-ea"/>
              </a:rPr>
              <a:t>incarnations </a:t>
            </a:r>
            <a:r>
              <a:rPr lang="en-US" altLang="zh-CN" sz="2800" dirty="0">
                <a:latin typeface="Times New Roman" panose="02020603050405020304" charset="0"/>
                <a:sym typeface="+mn-ea"/>
              </a:rPr>
              <a:t>of banks were central banks, operated by governments, to help manage their economies, although when most people think of banks they usually think of retail banks, the places where they </a:t>
            </a:r>
            <a:r>
              <a:rPr lang="en-US" altLang="zh-CN" sz="2800" b="1" dirty="0">
                <a:solidFill>
                  <a:srgbClr val="FF0000"/>
                </a:solidFill>
                <a:latin typeface="Times New Roman" panose="02020603050405020304" charset="0"/>
                <a:sym typeface="+mn-ea"/>
              </a:rPr>
              <a:t>deposit</a:t>
            </a:r>
            <a:r>
              <a:rPr lang="en-US" altLang="zh-CN" sz="2800" dirty="0">
                <a:latin typeface="Times New Roman" panose="02020603050405020304" charset="0"/>
                <a:sym typeface="+mn-ea"/>
              </a:rPr>
              <a:t> their money and borrow money from. Central banks though are at the top of the banking</a:t>
            </a:r>
            <a:r>
              <a:rPr lang="en-US" altLang="zh-CN" sz="2800" b="1" dirty="0">
                <a:solidFill>
                  <a:srgbClr val="FF0000"/>
                </a:solidFill>
                <a:latin typeface="Times New Roman" panose="02020603050405020304" charset="0"/>
                <a:sym typeface="+mn-ea"/>
              </a:rPr>
              <a:t> hierarchy </a:t>
            </a:r>
            <a:r>
              <a:rPr lang="en-US" altLang="zh-CN" sz="2800" dirty="0">
                <a:latin typeface="Times New Roman" panose="02020603050405020304" charset="0"/>
                <a:sym typeface="+mn-ea"/>
              </a:rPr>
              <a:t>in an economy and provide management and </a:t>
            </a:r>
            <a:r>
              <a:rPr lang="en-US" altLang="zh-CN" sz="2800" b="1" dirty="0">
                <a:solidFill>
                  <a:srgbClr val="FF0000"/>
                </a:solidFill>
                <a:latin typeface="Times New Roman" panose="02020603050405020304" charset="0"/>
                <a:sym typeface="+mn-ea"/>
              </a:rPr>
              <a:t>oversight </a:t>
            </a:r>
            <a:r>
              <a:rPr lang="en-US" altLang="zh-CN" sz="2800" dirty="0">
                <a:latin typeface="Times New Roman" panose="02020603050405020304" charset="0"/>
                <a:sym typeface="+mn-ea"/>
              </a:rPr>
              <a:t>of the entire economy, so that individual banks can operate efficiently and prosper.</a:t>
            </a:r>
            <a:endParaRPr lang="en-US" altLang="zh-CN" sz="2800" dirty="0">
              <a:latin typeface="Times New Roman" panose="02020603050405020304" charset="0"/>
              <a:sym typeface="+mn-ea"/>
            </a:endParaRPr>
          </a:p>
        </p:txBody>
      </p:sp>
      <p:sp>
        <p:nvSpPr>
          <p:cNvPr id="7" name="圆角矩形 6"/>
          <p:cNvSpPr/>
          <p:nvPr/>
        </p:nvSpPr>
        <p:spPr>
          <a:xfrm>
            <a:off x="1634490" y="3932555"/>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incarnation</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.化身；特殊体现</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498725" y="4364990"/>
            <a:ext cx="6878320" cy="68834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deposit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.存款</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290570" y="4868545"/>
            <a:ext cx="69589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eaLnBrk="1" fontAlgn="auto" latinLnBrk="0" hangingPunct="1"/>
            <a:r>
              <a:rPr sz="2800" b="1">
                <a:solidFill>
                  <a:schemeClr val="tx1"/>
                </a:solidFill>
                <a:latin typeface="Times New Roman" panose="02020603050405020304" charset="0"/>
                <a:cs typeface="Times New Roman" panose="02020603050405020304" charset="0"/>
                <a:sym typeface="+mn-ea"/>
              </a:rPr>
              <a:t>hierarchy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层次体系；等级制度</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895090" y="5361940"/>
            <a:ext cx="7092315" cy="69088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oversight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监督；监察</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3074670" y="692785"/>
            <a:ext cx="2396490" cy="57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2498725" y="1869440"/>
            <a:ext cx="1152525" cy="497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6602730" y="2132965"/>
            <a:ext cx="1677670" cy="6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4845050" y="2636520"/>
            <a:ext cx="1788795" cy="54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bldLvl="0" animBg="1"/>
      <p:bldP spid="2" grpId="0" bldLvl="0" animBg="1"/>
      <p:bldP spid="4"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980440"/>
            <a:ext cx="11456035" cy="230314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rPr>
              <a:t>     Banks Become</a:t>
            </a:r>
            <a:r>
              <a:rPr lang="en-US" altLang="zh-CN" sz="2800" b="1" dirty="0">
                <a:solidFill>
                  <a:srgbClr val="FF0000"/>
                </a:solidFill>
                <a:latin typeface="Times New Roman" panose="02020603050405020304" charset="0"/>
                <a:ea typeface="宋体" panose="02010600030101010101" pitchFamily="2" charset="-122"/>
                <a:sym typeface="宋体" panose="02010600030101010101" pitchFamily="2" charset="-122"/>
              </a:rPr>
              <a:t> Institutionalized</a:t>
            </a:r>
            <a:r>
              <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rPr>
              <a:t> Under the Roman Empire</a:t>
            </a:r>
            <a:endPar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endParaRPr>
          </a:p>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money lenders still did a good business back then, but the retail banking of the Romans did provide some serious competition to them, although these banks tended to </a:t>
            </a:r>
            <a:r>
              <a:rPr lang="en-US" altLang="zh-CN" sz="2800" b="1" dirty="0">
                <a:solidFill>
                  <a:srgbClr val="FF0000"/>
                </a:solidFill>
                <a:latin typeface="Times New Roman" panose="02020603050405020304" charset="0"/>
              </a:rPr>
              <a:t>cater to </a:t>
            </a:r>
            <a:r>
              <a:rPr lang="en-US" altLang="zh-CN" sz="2800" dirty="0">
                <a:latin typeface="Times New Roman" panose="02020603050405020304" charset="0"/>
              </a:rPr>
              <a:t>commercial interests and others of more significant means, leaving the money lenders to deal with the common folk more.</a:t>
            </a:r>
            <a:endParaRPr lang="en-US" altLang="zh-CN" sz="2800" dirty="0">
              <a:latin typeface="Times New Roman" panose="02020603050405020304" charset="0"/>
            </a:endParaRPr>
          </a:p>
        </p:txBody>
      </p:sp>
      <p:sp>
        <p:nvSpPr>
          <p:cNvPr id="7" name="圆角矩形 6"/>
          <p:cNvSpPr/>
          <p:nvPr/>
        </p:nvSpPr>
        <p:spPr>
          <a:xfrm>
            <a:off x="1634490" y="3573145"/>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institutionalized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制度化的</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922780" y="4509135"/>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cater to</a:t>
            </a:r>
            <a:r>
              <a:rPr sz="2800">
                <a:solidFill>
                  <a:schemeClr val="tx1"/>
                </a:solidFill>
                <a:latin typeface="Times New Roman" panose="02020603050405020304" charset="0"/>
                <a:cs typeface="Times New Roman" panose="02020603050405020304" charset="0"/>
                <a:sym typeface="+mn-ea"/>
              </a:rPr>
              <a:t> 满足需要；迎合</a:t>
            </a:r>
            <a:endParaRPr sz="2800">
              <a:solidFill>
                <a:schemeClr val="tx1"/>
              </a:solidFill>
              <a:latin typeface="Times New Roman" panose="02020603050405020304" charset="0"/>
              <a:cs typeface="Times New Roman" panose="02020603050405020304" charset="0"/>
              <a:sym typeface="+mn-ea"/>
            </a:endParaRPr>
          </a:p>
        </p:txBody>
      </p:sp>
      <p:sp>
        <p:nvSpPr>
          <p:cNvPr id="11" name="矩形 10"/>
          <p:cNvSpPr/>
          <p:nvPr/>
        </p:nvSpPr>
        <p:spPr>
          <a:xfrm>
            <a:off x="3074670" y="908685"/>
            <a:ext cx="2621915" cy="50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5090795" y="1988820"/>
            <a:ext cx="1522095" cy="554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7" grpId="0" bldLvl="0" animBg="1"/>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110" y="692785"/>
            <a:ext cx="1061212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This is a segmentation that we still see even today, with those of higher income and higher reputation having access to superior banking services, while those of lesser means and reputation being </a:t>
            </a:r>
            <a:r>
              <a:rPr lang="en-US" altLang="zh-CN" sz="2800" b="1" dirty="0">
                <a:solidFill>
                  <a:srgbClr val="FF0000"/>
                </a:solidFill>
                <a:latin typeface="Times New Roman" panose="02020603050405020304" charset="0"/>
              </a:rPr>
              <a:t>relegated</a:t>
            </a:r>
            <a:r>
              <a:rPr lang="en-US" altLang="zh-CN" sz="2800" dirty="0">
                <a:latin typeface="Times New Roman" panose="02020603050405020304" charset="0"/>
              </a:rPr>
              <a:t> to dealing with financial institutions with less friendly terms and a greater risk tolerance to match.</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7</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Money lending terms have always been all about risk, and the more </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risk involved or perceived, the less favorable the terms, including higher </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interest rates to </a:t>
            </a:r>
            <a:r>
              <a:rPr lang="en-US" altLang="zh-CN" sz="2800" b="1" dirty="0">
                <a:solidFill>
                  <a:srgbClr val="FF0000"/>
                </a:solidFill>
                <a:latin typeface="Times New Roman" panose="02020603050405020304" charset="0"/>
                <a:sym typeface="+mn-ea"/>
              </a:rPr>
              <a:t>compensate for</a:t>
            </a:r>
            <a:r>
              <a:rPr lang="en-US" altLang="zh-CN" sz="2800" dirty="0">
                <a:latin typeface="Times New Roman" panose="02020603050405020304" charset="0"/>
                <a:sym typeface="+mn-ea"/>
              </a:rPr>
              <a:t> higher </a:t>
            </a:r>
            <a:r>
              <a:rPr lang="en-US" altLang="zh-CN" sz="2800" b="1" dirty="0">
                <a:solidFill>
                  <a:srgbClr val="FF0000"/>
                </a:solidFill>
                <a:latin typeface="Times New Roman" panose="02020603050405020304" charset="0"/>
                <a:sym typeface="+mn-ea"/>
              </a:rPr>
              <a:t>default rates</a:t>
            </a:r>
            <a:r>
              <a:rPr lang="en-US" altLang="zh-CN" sz="2800" dirty="0">
                <a:latin typeface="Times New Roman" panose="02020603050405020304" charset="0"/>
                <a:sym typeface="+mn-ea"/>
              </a:rPr>
              <a:t>.</a:t>
            </a:r>
            <a:endParaRPr lang="en-US" altLang="zh-CN" sz="2800" dirty="0">
              <a:latin typeface="Times New Roman" panose="02020603050405020304" charset="0"/>
              <a:sym typeface="+mn-ea"/>
            </a:endParaRPr>
          </a:p>
        </p:txBody>
      </p:sp>
      <p:sp>
        <p:nvSpPr>
          <p:cNvPr id="10" name="矩形 9"/>
          <p:cNvSpPr/>
          <p:nvPr/>
        </p:nvSpPr>
        <p:spPr>
          <a:xfrm>
            <a:off x="9195435" y="1412875"/>
            <a:ext cx="195008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5" name="圆角矩形 4"/>
          <p:cNvSpPr/>
          <p:nvPr/>
        </p:nvSpPr>
        <p:spPr>
          <a:xfrm>
            <a:off x="1706245" y="41490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relegate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使降级；降低……地位</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778635" y="48691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compensate for</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赔偿；补偿地位</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nvSpPr>
        <p:spPr>
          <a:xfrm>
            <a:off x="1922780" y="55892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default rate</a:t>
            </a:r>
            <a:r>
              <a:rPr sz="2800">
                <a:solidFill>
                  <a:schemeClr val="tx1"/>
                </a:solidFill>
                <a:latin typeface="Times New Roman" panose="02020603050405020304" charset="0"/>
                <a:cs typeface="Times New Roman" panose="02020603050405020304" charset="0"/>
                <a:sym typeface="+mn-ea"/>
              </a:rPr>
              <a:t> 违约率</a:t>
            </a:r>
            <a:endParaRPr sz="2800">
              <a:solidFill>
                <a:schemeClr val="tx1"/>
              </a:solidFill>
              <a:latin typeface="Times New Roman" panose="02020603050405020304" charset="0"/>
              <a:cs typeface="Times New Roman" panose="02020603050405020304" charset="0"/>
              <a:sym typeface="+mn-ea"/>
            </a:endParaRPr>
          </a:p>
        </p:txBody>
      </p:sp>
      <p:sp>
        <p:nvSpPr>
          <p:cNvPr id="4" name="矩形 3"/>
          <p:cNvSpPr/>
          <p:nvPr/>
        </p:nvSpPr>
        <p:spPr>
          <a:xfrm>
            <a:off x="3002915" y="3356610"/>
            <a:ext cx="23628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6386830" y="3429000"/>
            <a:ext cx="195008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bldLvl="0" animBg="1"/>
      <p:bldP spid="2"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355" y="620395"/>
            <a:ext cx="11028045"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8</a:t>
            </a:r>
            <a:r>
              <a:rPr lang="en-US" altLang="zh-CN" sz="2800" b="1" i="1" dirty="0">
                <a:latin typeface="Times New Roman" panose="02020603050405020304" charset="0"/>
                <a:sym typeface="+mn-ea"/>
              </a:rPr>
              <a:t>   </a:t>
            </a:r>
            <a:r>
              <a:rPr lang="en-US" altLang="zh-CN" sz="2800" b="1" i="1"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There is no other business that even comes close to being as much of a concern as a potential bank failure, and even today people worry about that, in our very highly regulated banking environment. The regulations do help, but what’s even more important is a bank’s ability to preserve its assets in a reasonable manner, where potential losses are kept to an acceptable level, allowing the bank to at the very least remain </a:t>
            </a:r>
            <a:r>
              <a:rPr lang="en-US" altLang="zh-CN" sz="2800" b="1" dirty="0">
                <a:solidFill>
                  <a:srgbClr val="FF0000"/>
                </a:solidFill>
                <a:latin typeface="Times New Roman" panose="02020603050405020304" charset="0"/>
                <a:sym typeface="+mn-ea"/>
              </a:rPr>
              <a:t>solvent</a:t>
            </a:r>
            <a:r>
              <a:rPr lang="en-US" altLang="zh-CN" sz="2800" dirty="0">
                <a:latin typeface="Times New Roman" panose="02020603050405020304" charset="0"/>
                <a:sym typeface="+mn-ea"/>
              </a:rPr>
              <a:t>.</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9</a:t>
            </a:r>
            <a:r>
              <a:rPr lang="en-US" altLang="zh-CN" sz="2800" b="1" i="1" dirty="0">
                <a:latin typeface="Times New Roman" panose="02020603050405020304" charset="0"/>
                <a:sym typeface="+mn-ea"/>
              </a:rPr>
              <a:t>   </a:t>
            </a:r>
            <a:r>
              <a:rPr lang="en-US" altLang="zh-CN" sz="2800" b="1" i="1"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Few care about a bank’s liabilities, but the bank’s assets are its liabilities, and </a:t>
            </a:r>
            <a:r>
              <a:rPr lang="en-US" altLang="zh-CN" sz="2800" b="1" dirty="0">
                <a:solidFill>
                  <a:srgbClr val="FF0000"/>
                </a:solidFill>
                <a:latin typeface="Times New Roman" panose="02020603050405020304" charset="0"/>
                <a:sym typeface="+mn-ea"/>
              </a:rPr>
              <a:t>in essence</a:t>
            </a:r>
            <a:r>
              <a:rPr lang="en-US" altLang="zh-CN" sz="2800" dirty="0">
                <a:latin typeface="Times New Roman" panose="02020603050405020304" charset="0"/>
                <a:sym typeface="+mn-ea"/>
              </a:rPr>
              <a:t> when we have assets held on deposit at a bank, we are lending them money, and want to collect on this debt just like the bank wants to collect on their debts to others. So in protecting a bank’s ability to collect on their debts, we are protected in collecting on their debts to us, and this is why affording legal power to banks is so necessary.</a:t>
            </a:r>
            <a:endParaRPr lang="en-US" altLang="zh-CN" sz="2800" dirty="0">
              <a:latin typeface="Times New Roman" panose="02020603050405020304" charset="0"/>
              <a:sym typeface="+mn-ea"/>
            </a:endParaRPr>
          </a:p>
        </p:txBody>
      </p:sp>
      <p:sp>
        <p:nvSpPr>
          <p:cNvPr id="5" name="圆角矩形 4"/>
          <p:cNvSpPr/>
          <p:nvPr/>
        </p:nvSpPr>
        <p:spPr>
          <a:xfrm>
            <a:off x="1913255" y="5516880"/>
            <a:ext cx="693039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solvent</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（尤指公司）有偿付能力的</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650615" y="5805170"/>
            <a:ext cx="61690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 essence </a:t>
            </a:r>
            <a:r>
              <a:rPr sz="2800">
                <a:solidFill>
                  <a:schemeClr val="tx1"/>
                </a:solidFill>
                <a:latin typeface="Times New Roman" panose="02020603050405020304" charset="0"/>
                <a:cs typeface="Times New Roman" panose="02020603050405020304" charset="0"/>
                <a:sym typeface="+mn-ea"/>
              </a:rPr>
              <a:t>本质上</a:t>
            </a:r>
            <a:endParaRPr sz="2800">
              <a:solidFill>
                <a:schemeClr val="tx1"/>
              </a:solidFill>
              <a:latin typeface="Times New Roman" panose="02020603050405020304" charset="0"/>
              <a:cs typeface="Times New Roman" panose="02020603050405020304" charset="0"/>
              <a:sym typeface="+mn-ea"/>
            </a:endParaRPr>
          </a:p>
        </p:txBody>
      </p:sp>
      <p:sp>
        <p:nvSpPr>
          <p:cNvPr id="9" name="矩形 8"/>
          <p:cNvSpPr/>
          <p:nvPr/>
        </p:nvSpPr>
        <p:spPr>
          <a:xfrm>
            <a:off x="6891020" y="2564765"/>
            <a:ext cx="129540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1202690" y="3356610"/>
            <a:ext cx="184023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110" y="764540"/>
            <a:ext cx="10753090"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dirty="0">
                <a:solidFill>
                  <a:schemeClr val="tx1"/>
                </a:solidFill>
                <a:latin typeface="Times New Roman" panose="02020603050405020304" charset="0"/>
                <a:sym typeface="宋体" panose="02010600030101010101" pitchFamily="2" charset="-122"/>
              </a:rPr>
              <a:t>     Banks Become</a:t>
            </a:r>
            <a:r>
              <a:rPr lang="en-US" altLang="zh-CN" sz="2800" b="1" dirty="0">
                <a:solidFill>
                  <a:srgbClr val="FF0000"/>
                </a:solidFill>
                <a:latin typeface="Times New Roman" panose="02020603050405020304" charset="0"/>
                <a:sym typeface="宋体" panose="02010600030101010101" pitchFamily="2" charset="-122"/>
              </a:rPr>
              <a:t> Formidable</a:t>
            </a:r>
            <a:r>
              <a:rPr lang="en-US" altLang="zh-CN" sz="2800" b="1" dirty="0">
                <a:solidFill>
                  <a:schemeClr val="tx1"/>
                </a:solidFill>
                <a:latin typeface="Times New Roman" panose="02020603050405020304" charset="0"/>
                <a:sym typeface="宋体" panose="02010600030101010101" pitchFamily="2" charset="-122"/>
              </a:rPr>
              <a:t> Institutions</a:t>
            </a:r>
            <a:endParaRPr lang="en-US" altLang="zh-CN" sz="2800" b="1" dirty="0">
              <a:solidFill>
                <a:schemeClr val="tx1"/>
              </a:solidFill>
              <a:latin typeface="Times New Roman" panose="02020603050405020304" charset="0"/>
              <a:sym typeface="宋体" panose="02010600030101010101" pitchFamily="2" charset="-122"/>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10</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Over time, as banking really matured, and in particular became more efficient in managing both their assets and their risks, the rather harsh conditions of days </a:t>
            </a:r>
            <a:r>
              <a:rPr lang="en-US" altLang="zh-CN" sz="2800" b="1" dirty="0">
                <a:solidFill>
                  <a:srgbClr val="FF0000"/>
                </a:solidFill>
                <a:latin typeface="Times New Roman" panose="02020603050405020304" charset="0"/>
                <a:sym typeface="+mn-ea"/>
              </a:rPr>
              <a:t>of yore</a:t>
            </a:r>
            <a:r>
              <a:rPr lang="en-US" altLang="zh-CN" sz="2800" dirty="0">
                <a:latin typeface="Times New Roman" panose="02020603050405020304" charset="0"/>
                <a:sym typeface="+mn-ea"/>
              </a:rPr>
              <a:t> become lessened, and one no longer is subject to criminal </a:t>
            </a:r>
            <a:r>
              <a:rPr lang="en-US" altLang="zh-CN" sz="2800" b="1" dirty="0">
                <a:solidFill>
                  <a:srgbClr val="FF0000"/>
                </a:solidFill>
                <a:latin typeface="Times New Roman" panose="02020603050405020304" charset="0"/>
                <a:sym typeface="+mn-ea"/>
              </a:rPr>
              <a:t>prosecution</a:t>
            </a:r>
            <a:r>
              <a:rPr lang="en-US" altLang="zh-CN" sz="2800" dirty="0">
                <a:latin typeface="Times New Roman" panose="02020603050405020304" charset="0"/>
                <a:sym typeface="+mn-ea"/>
              </a:rPr>
              <a:t> for nonpayment of debts, nor are they </a:t>
            </a:r>
            <a:r>
              <a:rPr lang="en-US" altLang="zh-CN" sz="2800" b="1" dirty="0">
                <a:solidFill>
                  <a:srgbClr val="FF0000"/>
                </a:solidFill>
                <a:latin typeface="Times New Roman" panose="02020603050405020304" charset="0"/>
                <a:sym typeface="+mn-ea"/>
              </a:rPr>
              <a:t>passed on</a:t>
            </a:r>
            <a:r>
              <a:rPr lang="en-US" altLang="zh-CN" sz="2800" dirty="0">
                <a:latin typeface="Times New Roman" panose="02020603050405020304" charset="0"/>
                <a:sym typeface="+mn-ea"/>
              </a:rPr>
              <a:t> to one’s children, and one now has the ability to declare </a:t>
            </a:r>
            <a:r>
              <a:rPr lang="en-US" altLang="zh-CN" sz="2800" b="1" dirty="0">
                <a:solidFill>
                  <a:srgbClr val="FF0000"/>
                </a:solidFill>
                <a:latin typeface="Times New Roman" panose="02020603050405020304" charset="0"/>
                <a:sym typeface="+mn-ea"/>
              </a:rPr>
              <a:t>bankruptcy</a:t>
            </a:r>
            <a:r>
              <a:rPr lang="en-US" altLang="zh-CN" sz="2800" dirty="0">
                <a:latin typeface="Times New Roman" panose="02020603050405020304" charset="0"/>
                <a:sym typeface="+mn-ea"/>
              </a:rPr>
              <a:t> and </a:t>
            </a:r>
            <a:r>
              <a:rPr lang="en-US" altLang="zh-CN" sz="2800" b="1" dirty="0">
                <a:solidFill>
                  <a:srgbClr val="FF0000"/>
                </a:solidFill>
                <a:latin typeface="Times New Roman" panose="02020603050405020304" charset="0"/>
                <a:sym typeface="+mn-ea"/>
              </a:rPr>
              <a:t>invoke</a:t>
            </a:r>
            <a:r>
              <a:rPr lang="en-US" altLang="zh-CN" sz="2800" dirty="0">
                <a:latin typeface="Times New Roman" panose="02020603050405020304" charset="0"/>
                <a:sym typeface="+mn-ea"/>
              </a:rPr>
              <a:t> the protection of the law on their side.</a:t>
            </a:r>
            <a:endParaRPr lang="en-US" altLang="zh-CN" sz="2800" dirty="0">
              <a:latin typeface="Times New Roman" panose="02020603050405020304" charset="0"/>
              <a:sym typeface="+mn-ea"/>
            </a:endParaRPr>
          </a:p>
        </p:txBody>
      </p:sp>
      <p:sp>
        <p:nvSpPr>
          <p:cNvPr id="4" name="圆角矩形 3"/>
          <p:cNvSpPr/>
          <p:nvPr>
            <p:custDataLst>
              <p:tags r:id="rId1"/>
            </p:custDataLst>
          </p:nvPr>
        </p:nvSpPr>
        <p:spPr>
          <a:xfrm>
            <a:off x="986155" y="3716655"/>
            <a:ext cx="5977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formidable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令人敬畏的；难对付的</a:t>
            </a:r>
            <a:endParaRPr sz="2800">
              <a:solidFill>
                <a:schemeClr val="tx1"/>
              </a:solidFill>
              <a:latin typeface="Times New Roman" panose="02020603050405020304" charset="0"/>
              <a:cs typeface="Times New Roman" panose="02020603050405020304" charset="0"/>
              <a:sym typeface="+mn-ea"/>
            </a:endParaRPr>
          </a:p>
        </p:txBody>
      </p:sp>
      <p:sp>
        <p:nvSpPr>
          <p:cNvPr id="7" name="矩形 6"/>
          <p:cNvSpPr/>
          <p:nvPr>
            <p:custDataLst>
              <p:tags r:id="rId2"/>
            </p:custDataLst>
          </p:nvPr>
        </p:nvSpPr>
        <p:spPr>
          <a:xfrm>
            <a:off x="3434715" y="764540"/>
            <a:ext cx="1938020"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custDataLst>
              <p:tags r:id="rId3"/>
            </p:custDataLst>
          </p:nvPr>
        </p:nvSpPr>
        <p:spPr>
          <a:xfrm>
            <a:off x="1778635" y="3933190"/>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of yore </a:t>
            </a:r>
            <a:r>
              <a:rPr sz="2800">
                <a:solidFill>
                  <a:schemeClr val="tx1"/>
                </a:solidFill>
                <a:latin typeface="Times New Roman" panose="02020603050405020304" charset="0"/>
                <a:cs typeface="Times New Roman" panose="02020603050405020304" charset="0"/>
                <a:sym typeface="+mn-ea"/>
              </a:rPr>
              <a:t>很久以前</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custDataLst>
              <p:tags r:id="rId4"/>
            </p:custDataLst>
          </p:nvPr>
        </p:nvSpPr>
        <p:spPr>
          <a:xfrm>
            <a:off x="2426335" y="4300855"/>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prosecution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起诉</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custDataLst>
              <p:tags r:id="rId5"/>
            </p:custDataLst>
          </p:nvPr>
        </p:nvSpPr>
        <p:spPr>
          <a:xfrm>
            <a:off x="3002915" y="4608195"/>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pass on </a:t>
            </a:r>
            <a:r>
              <a:rPr sz="2800">
                <a:solidFill>
                  <a:schemeClr val="tx1"/>
                </a:solidFill>
                <a:latin typeface="Times New Roman" panose="02020603050405020304" charset="0"/>
                <a:cs typeface="Times New Roman" panose="02020603050405020304" charset="0"/>
                <a:sym typeface="+mn-ea"/>
              </a:rPr>
              <a:t>递给；传给</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custDataLst>
              <p:tags r:id="rId6"/>
            </p:custDataLst>
          </p:nvPr>
        </p:nvSpPr>
        <p:spPr>
          <a:xfrm>
            <a:off x="3434715" y="4925060"/>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bankruptcy</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破产</a:t>
            </a:r>
            <a:endParaRPr sz="2800">
              <a:solidFill>
                <a:schemeClr val="tx1"/>
              </a:solidFill>
              <a:latin typeface="Times New Roman" panose="02020603050405020304" charset="0"/>
              <a:cs typeface="Times New Roman" panose="02020603050405020304" charset="0"/>
              <a:sym typeface="+mn-ea"/>
            </a:endParaRPr>
          </a:p>
        </p:txBody>
      </p:sp>
      <p:sp>
        <p:nvSpPr>
          <p:cNvPr id="8" name="圆角矩形 7"/>
          <p:cNvSpPr/>
          <p:nvPr>
            <p:custDataLst>
              <p:tags r:id="rId7"/>
            </p:custDataLst>
          </p:nvPr>
        </p:nvSpPr>
        <p:spPr>
          <a:xfrm>
            <a:off x="3866515" y="5283200"/>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invoke</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援用；援引（法律）</a:t>
            </a:r>
            <a:endParaRPr sz="2800">
              <a:solidFill>
                <a:schemeClr val="tx1"/>
              </a:solidFill>
              <a:latin typeface="Times New Roman" panose="02020603050405020304" charset="0"/>
              <a:cs typeface="Times New Roman" panose="02020603050405020304" charset="0"/>
              <a:sym typeface="+mn-ea"/>
            </a:endParaRPr>
          </a:p>
        </p:txBody>
      </p:sp>
      <p:sp>
        <p:nvSpPr>
          <p:cNvPr id="9" name="矩形 8"/>
          <p:cNvSpPr/>
          <p:nvPr>
            <p:custDataLst>
              <p:tags r:id="rId8"/>
            </p:custDataLst>
          </p:nvPr>
        </p:nvSpPr>
        <p:spPr>
          <a:xfrm>
            <a:off x="3218815" y="1844675"/>
            <a:ext cx="1447800"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custDataLst>
              <p:tags r:id="rId9"/>
            </p:custDataLst>
          </p:nvPr>
        </p:nvSpPr>
        <p:spPr>
          <a:xfrm>
            <a:off x="2282825" y="2376805"/>
            <a:ext cx="1938020"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custDataLst>
              <p:tags r:id="rId10"/>
            </p:custDataLst>
          </p:nvPr>
        </p:nvSpPr>
        <p:spPr>
          <a:xfrm>
            <a:off x="9555480" y="2376805"/>
            <a:ext cx="193802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custDataLst>
              <p:tags r:id="rId11"/>
            </p:custDataLst>
          </p:nvPr>
        </p:nvSpPr>
        <p:spPr>
          <a:xfrm>
            <a:off x="8691245" y="2780665"/>
            <a:ext cx="1938020"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custDataLst>
              <p:tags r:id="rId12"/>
            </p:custDataLst>
          </p:nvPr>
        </p:nvSpPr>
        <p:spPr>
          <a:xfrm>
            <a:off x="554355" y="3084195"/>
            <a:ext cx="1448435"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4" grpId="0" bldLvl="0" animBg="1"/>
      <p:bldP spid="2" grpId="0" bldLvl="0" animBg="1"/>
      <p:bldP spid="3" grpId="0" bldLvl="0" animBg="1"/>
      <p:bldP spid="5" grpId="0" bldLvl="0" animBg="1"/>
      <p:bldP spid="6"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770890" y="981075"/>
            <a:ext cx="1064958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creditor-debtor relationship of the Romans did serve the banking industry well though for many centuries. In</a:t>
            </a:r>
            <a:r>
              <a:rPr lang="en-US" altLang="zh-CN" sz="2800" b="1" dirty="0">
                <a:solidFill>
                  <a:srgbClr val="FF0000"/>
                </a:solidFill>
                <a:latin typeface="Times New Roman" panose="02020603050405020304" charset="0"/>
              </a:rPr>
              <a:t> subsequent </a:t>
            </a:r>
            <a:r>
              <a:rPr lang="en-US" altLang="zh-CN" sz="2800" dirty="0">
                <a:latin typeface="Times New Roman" panose="02020603050405020304" charset="0"/>
              </a:rPr>
              <a:t>times, institutional money lending was taken up by the </a:t>
            </a:r>
            <a:r>
              <a:rPr lang="en-US" altLang="zh-CN" sz="2800" b="1" dirty="0">
                <a:solidFill>
                  <a:srgbClr val="FF0000"/>
                </a:solidFill>
                <a:latin typeface="Times New Roman" panose="02020603050405020304" charset="0"/>
              </a:rPr>
              <a:t>Catholic</a:t>
            </a:r>
            <a:r>
              <a:rPr lang="en-US" altLang="zh-CN" sz="2800" dirty="0">
                <a:latin typeface="Times New Roman" panose="02020603050405020304" charset="0"/>
              </a:rPr>
              <a:t> Church, as we moved from the Roman Empire to the </a:t>
            </a:r>
            <a:r>
              <a:rPr lang="en-US" altLang="zh-CN" sz="2800" b="1" dirty="0">
                <a:solidFill>
                  <a:srgbClr val="FF0000"/>
                </a:solidFill>
                <a:latin typeface="Times New Roman" panose="02020603050405020304" charset="0"/>
              </a:rPr>
              <a:t>Holy Roman Empire</a:t>
            </a:r>
            <a:r>
              <a:rPr lang="en-US" altLang="zh-CN" sz="2800" dirty="0">
                <a:latin typeface="Times New Roman" panose="02020603050405020304" charset="0"/>
              </a:rPr>
              <a:t>. Money lenders still flourished, but were cast into </a:t>
            </a:r>
            <a:r>
              <a:rPr lang="en-US" altLang="zh-CN" sz="2800" b="1" dirty="0">
                <a:solidFill>
                  <a:srgbClr val="FF0000"/>
                </a:solidFill>
                <a:latin typeface="Times New Roman" panose="02020603050405020304" charset="0"/>
              </a:rPr>
              <a:t>disrepute</a:t>
            </a:r>
            <a:r>
              <a:rPr lang="en-US" altLang="zh-CN" sz="2800" dirty="0">
                <a:latin typeface="Times New Roman" panose="02020603050405020304" charset="0"/>
              </a:rPr>
              <a:t> by the Church for charging excessive interest rates, the sin of</a:t>
            </a:r>
            <a:r>
              <a:rPr lang="en-US" altLang="zh-CN" sz="2800" b="1" dirty="0">
                <a:solidFill>
                  <a:srgbClr val="FF0000"/>
                </a:solidFill>
                <a:latin typeface="Times New Roman" panose="02020603050405020304" charset="0"/>
              </a:rPr>
              <a:t> usury</a:t>
            </a:r>
            <a:r>
              <a:rPr lang="en-US" altLang="zh-CN" sz="2800" dirty="0">
                <a:latin typeface="Times New Roman" panose="02020603050405020304" charset="0"/>
              </a:rPr>
              <a:t>, which were generally much higher than the Catholic Church charged.</a:t>
            </a:r>
            <a:endParaRPr lang="en-US" altLang="zh-CN" sz="2800" dirty="0">
              <a:latin typeface="Times New Roman" panose="02020603050405020304" charset="0"/>
            </a:endParaRPr>
          </a:p>
        </p:txBody>
      </p:sp>
      <p:sp>
        <p:nvSpPr>
          <p:cNvPr id="5" name="圆角矩形 4"/>
          <p:cNvSpPr/>
          <p:nvPr/>
        </p:nvSpPr>
        <p:spPr>
          <a:xfrm>
            <a:off x="1490345" y="3933190"/>
            <a:ext cx="56546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subsequent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随后的</a:t>
            </a:r>
            <a:endParaRPr sz="2800">
              <a:solidFill>
                <a:schemeClr val="tx1"/>
              </a:solidFill>
              <a:latin typeface="Times New Roman" panose="02020603050405020304" charset="0"/>
              <a:cs typeface="Times New Roman" panose="02020603050405020304" charset="0"/>
              <a:sym typeface="+mn-ea"/>
            </a:endParaRPr>
          </a:p>
        </p:txBody>
      </p:sp>
      <p:sp>
        <p:nvSpPr>
          <p:cNvPr id="7" name="矩形 6"/>
          <p:cNvSpPr/>
          <p:nvPr/>
        </p:nvSpPr>
        <p:spPr>
          <a:xfrm>
            <a:off x="8907145" y="2348865"/>
            <a:ext cx="2273935" cy="62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custDataLst>
              <p:tags r:id="rId1"/>
            </p:custDataLst>
          </p:nvPr>
        </p:nvSpPr>
        <p:spPr>
          <a:xfrm>
            <a:off x="2210435" y="4220845"/>
            <a:ext cx="5590540" cy="70104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Catholic </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罗马天主教的</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custDataLst>
              <p:tags r:id="rId2"/>
            </p:custDataLst>
          </p:nvPr>
        </p:nvSpPr>
        <p:spPr>
          <a:xfrm>
            <a:off x="2642870" y="4509135"/>
            <a:ext cx="56432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Holy Roman Empire </a:t>
            </a:r>
            <a:r>
              <a:rPr sz="2800">
                <a:solidFill>
                  <a:schemeClr val="tx1"/>
                </a:solidFill>
                <a:latin typeface="Times New Roman" panose="02020603050405020304" charset="0"/>
                <a:cs typeface="Times New Roman" panose="02020603050405020304" charset="0"/>
                <a:sym typeface="+mn-ea"/>
              </a:rPr>
              <a:t>神圣罗马帝国</a:t>
            </a:r>
            <a:endParaRPr sz="2800">
              <a:solidFill>
                <a:schemeClr val="tx1"/>
              </a:solidFill>
              <a:latin typeface="Times New Roman" panose="02020603050405020304" charset="0"/>
              <a:cs typeface="Times New Roman" panose="02020603050405020304" charset="0"/>
              <a:sym typeface="+mn-ea"/>
            </a:endParaRPr>
          </a:p>
        </p:txBody>
      </p:sp>
      <p:sp>
        <p:nvSpPr>
          <p:cNvPr id="4" name="矩形 3"/>
          <p:cNvSpPr/>
          <p:nvPr>
            <p:custDataLst>
              <p:tags r:id="rId3"/>
            </p:custDataLst>
          </p:nvPr>
        </p:nvSpPr>
        <p:spPr>
          <a:xfrm>
            <a:off x="8402955" y="1268730"/>
            <a:ext cx="1938020" cy="532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custDataLst>
              <p:tags r:id="rId4"/>
            </p:custDataLst>
          </p:nvPr>
        </p:nvSpPr>
        <p:spPr>
          <a:xfrm>
            <a:off x="7682865" y="1822450"/>
            <a:ext cx="1938020" cy="276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custDataLst>
              <p:tags r:id="rId5"/>
            </p:custDataLst>
          </p:nvPr>
        </p:nvSpPr>
        <p:spPr>
          <a:xfrm>
            <a:off x="6675120" y="2204720"/>
            <a:ext cx="3452495" cy="351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custDataLst>
              <p:tags r:id="rId6"/>
            </p:custDataLst>
          </p:nvPr>
        </p:nvSpPr>
        <p:spPr>
          <a:xfrm>
            <a:off x="6969125" y="2661920"/>
            <a:ext cx="1938020" cy="25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custDataLst>
              <p:tags r:id="rId7"/>
            </p:custDataLst>
          </p:nvPr>
        </p:nvSpPr>
        <p:spPr>
          <a:xfrm>
            <a:off x="7035165" y="3022600"/>
            <a:ext cx="1336675" cy="37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圆角矩形 10"/>
          <p:cNvSpPr/>
          <p:nvPr>
            <p:custDataLst>
              <p:tags r:id="rId8"/>
            </p:custDataLst>
          </p:nvPr>
        </p:nvSpPr>
        <p:spPr>
          <a:xfrm>
            <a:off x="3074670" y="4869180"/>
            <a:ext cx="56432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disrepute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丧失名誉；坏名声</a:t>
            </a:r>
            <a:endParaRPr sz="2800">
              <a:solidFill>
                <a:schemeClr val="tx1"/>
              </a:solidFill>
              <a:latin typeface="Times New Roman" panose="02020603050405020304" charset="0"/>
              <a:cs typeface="Times New Roman" panose="02020603050405020304" charset="0"/>
              <a:sym typeface="+mn-ea"/>
            </a:endParaRPr>
          </a:p>
        </p:txBody>
      </p:sp>
      <p:sp>
        <p:nvSpPr>
          <p:cNvPr id="12" name="圆角矩形 11"/>
          <p:cNvSpPr/>
          <p:nvPr>
            <p:custDataLst>
              <p:tags r:id="rId9"/>
            </p:custDataLst>
          </p:nvPr>
        </p:nvSpPr>
        <p:spPr>
          <a:xfrm>
            <a:off x="3650615" y="5156835"/>
            <a:ext cx="56432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usury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高利贷</a:t>
            </a:r>
            <a:endParaRPr sz="280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5" grpId="0" bldLvl="0" animBg="1"/>
      <p:bldP spid="2" grpId="0" bldLvl="0" animBg="1"/>
      <p:bldP spid="3"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764540"/>
            <a:ext cx="1101534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12</a:t>
            </a:r>
            <a:r>
              <a:rPr lang="en-US" altLang="zh-CN" sz="2800" b="1" i="1" dirty="0">
                <a:latin typeface="Times New Roman" panose="02020603050405020304" charset="0"/>
                <a:ea typeface="宋体" panose="02010600030101010101" pitchFamily="2" charset="-122"/>
              </a:rPr>
              <a:t>    </a:t>
            </a:r>
            <a:r>
              <a:rPr lang="en-US" altLang="zh-CN" sz="2800" b="1" dirty="0">
                <a:solidFill>
                  <a:srgbClr val="FF0000"/>
                </a:solidFill>
                <a:latin typeface="Times New Roman" panose="02020603050405020304" charset="0"/>
              </a:rPr>
              <a:t>Needless to say</a:t>
            </a:r>
            <a:r>
              <a:rPr lang="en-US" altLang="zh-CN" sz="2800" dirty="0">
                <a:latin typeface="Times New Roman" panose="02020603050405020304" charset="0"/>
              </a:rPr>
              <a:t> though, when countries such as this are </a:t>
            </a:r>
            <a:r>
              <a:rPr lang="en-US" altLang="zh-CN" sz="2800" b="1" dirty="0">
                <a:solidFill>
                  <a:srgbClr val="FF0000"/>
                </a:solidFill>
                <a:latin typeface="Times New Roman" panose="02020603050405020304" charset="0"/>
              </a:rPr>
              <a:t>indebted</a:t>
            </a:r>
            <a:r>
              <a:rPr lang="en-US" altLang="zh-CN" sz="2800" dirty="0">
                <a:latin typeface="Times New Roman" panose="02020603050405020304" charset="0"/>
              </a:rPr>
              <a:t> to you, and very heavily at that, this does convey quite a bit of power to the banks, although this can often be </a:t>
            </a:r>
            <a:r>
              <a:rPr lang="en-US" altLang="zh-CN" sz="2800" b="1" dirty="0">
                <a:solidFill>
                  <a:srgbClr val="FF0000"/>
                </a:solidFill>
                <a:latin typeface="Times New Roman" panose="02020603050405020304" charset="0"/>
              </a:rPr>
              <a:t>overstated</a:t>
            </a:r>
            <a:r>
              <a:rPr lang="en-US" altLang="zh-CN" sz="2800" dirty="0">
                <a:latin typeface="Times New Roman" panose="02020603050405020304" charset="0"/>
              </a:rPr>
              <a:t>, and even lead to </a:t>
            </a:r>
            <a:r>
              <a:rPr lang="en-US" altLang="zh-CN" sz="2800" b="1" dirty="0">
                <a:solidFill>
                  <a:srgbClr val="FF0000"/>
                </a:solidFill>
                <a:latin typeface="Times New Roman" panose="02020603050405020304" charset="0"/>
              </a:rPr>
              <a:t>conspiracy</a:t>
            </a:r>
            <a:r>
              <a:rPr lang="en-US" altLang="zh-CN" sz="2800" dirty="0">
                <a:latin typeface="Times New Roman" panose="02020603050405020304" charset="0"/>
              </a:rPr>
              <a:t> theories where the bankers are </a:t>
            </a:r>
            <a:r>
              <a:rPr lang="en-US" altLang="zh-CN" sz="2800" b="1" dirty="0">
                <a:solidFill>
                  <a:srgbClr val="FF0000"/>
                </a:solidFill>
                <a:latin typeface="Times New Roman" panose="02020603050405020304" charset="0"/>
              </a:rPr>
              <a:t>calling</a:t>
            </a:r>
            <a:r>
              <a:rPr lang="en-US" altLang="zh-CN" sz="2800" dirty="0">
                <a:latin typeface="Times New Roman" panose="02020603050405020304" charset="0"/>
              </a:rPr>
              <a:t> all </a:t>
            </a:r>
            <a:r>
              <a:rPr lang="en-US" altLang="zh-CN" sz="2800" b="1" dirty="0">
                <a:solidFill>
                  <a:srgbClr val="FF0000"/>
                </a:solidFill>
                <a:latin typeface="Times New Roman" panose="02020603050405020304" charset="0"/>
              </a:rPr>
              <a:t>the shots</a:t>
            </a:r>
            <a:r>
              <a:rPr lang="en-US" altLang="zh-CN" sz="2800" dirty="0">
                <a:latin typeface="Times New Roman" panose="02020603050405020304" charset="0"/>
              </a:rPr>
              <a:t>. This may have been the case at one time, but public debt no longer is held in the hands of a few anymore, being instead held by the public for the most part.</a:t>
            </a:r>
            <a:endParaRPr lang="en-US" altLang="zh-CN" sz="2800" dirty="0">
              <a:latin typeface="Times New Roman" panose="02020603050405020304" charset="0"/>
            </a:endParaRPr>
          </a:p>
        </p:txBody>
      </p:sp>
      <p:sp>
        <p:nvSpPr>
          <p:cNvPr id="7" name="圆角矩形 6"/>
          <p:cNvSpPr/>
          <p:nvPr/>
        </p:nvSpPr>
        <p:spPr>
          <a:xfrm>
            <a:off x="1922780" y="328485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needless to say </a:t>
            </a:r>
            <a:r>
              <a:rPr sz="2800">
                <a:solidFill>
                  <a:schemeClr val="tx1"/>
                </a:solidFill>
                <a:latin typeface="Times New Roman" panose="02020603050405020304" charset="0"/>
                <a:cs typeface="Times New Roman" panose="02020603050405020304" charset="0"/>
                <a:sym typeface="+mn-ea"/>
              </a:rPr>
              <a:t>不用说</a:t>
            </a:r>
            <a:endParaRPr sz="2800">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1922780" y="396049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indebted</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负债的</a:t>
            </a:r>
            <a:endParaRPr sz="2800">
              <a:solidFill>
                <a:schemeClr val="tx1"/>
              </a:solidFill>
              <a:latin typeface="Times New Roman" panose="02020603050405020304" charset="0"/>
              <a:cs typeface="Times New Roman" panose="02020603050405020304" charset="0"/>
              <a:sym typeface="+mn-ea"/>
            </a:endParaRPr>
          </a:p>
        </p:txBody>
      </p:sp>
      <p:sp>
        <p:nvSpPr>
          <p:cNvPr id="10" name="圆角矩形 9"/>
          <p:cNvSpPr/>
          <p:nvPr/>
        </p:nvSpPr>
        <p:spPr>
          <a:xfrm>
            <a:off x="1922780" y="45808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overstate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夸大；言过其实</a:t>
            </a:r>
            <a:endParaRPr sz="2800">
              <a:solidFill>
                <a:schemeClr val="tx1"/>
              </a:solidFill>
              <a:latin typeface="Times New Roman" panose="02020603050405020304" charset="0"/>
              <a:cs typeface="Times New Roman" panose="02020603050405020304" charset="0"/>
              <a:sym typeface="+mn-ea"/>
            </a:endParaRPr>
          </a:p>
        </p:txBody>
      </p:sp>
      <p:sp>
        <p:nvSpPr>
          <p:cNvPr id="11" name="圆角矩形 10"/>
          <p:cNvSpPr/>
          <p:nvPr/>
        </p:nvSpPr>
        <p:spPr>
          <a:xfrm>
            <a:off x="1922780" y="51568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conspiracy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阴谋</a:t>
            </a:r>
            <a:endParaRPr sz="2800">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1130300" y="764540"/>
            <a:ext cx="2949575" cy="510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9330055" y="764540"/>
            <a:ext cx="1797050" cy="465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4" name="矩形 13"/>
          <p:cNvSpPr/>
          <p:nvPr/>
        </p:nvSpPr>
        <p:spPr>
          <a:xfrm>
            <a:off x="5234940" y="1556385"/>
            <a:ext cx="2032635" cy="39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9510395" y="1556385"/>
            <a:ext cx="191516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1922780" y="58051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call the shots </a:t>
            </a:r>
            <a:r>
              <a:rPr sz="2800">
                <a:solidFill>
                  <a:schemeClr val="tx1"/>
                </a:solidFill>
                <a:latin typeface="Times New Roman" panose="02020603050405020304" charset="0"/>
                <a:cs typeface="Times New Roman" panose="02020603050405020304" charset="0"/>
                <a:sym typeface="+mn-ea"/>
              </a:rPr>
              <a:t>发号施令</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4884420" y="1988820"/>
            <a:ext cx="3455670" cy="410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7" grpId="0" bldLvl="0" animBg="1"/>
      <p:bldP spid="9" grpId="0" bldLvl="0" animBg="1"/>
      <p:bldP spid="10" grpId="0" bldLvl="0" animBg="1"/>
      <p:bldP spid="11"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065" y="764540"/>
            <a:ext cx="1125220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dirty="0">
                <a:latin typeface="Times New Roman" panose="02020603050405020304" charset="0"/>
                <a:sym typeface="+mn-ea"/>
              </a:rPr>
              <a:t>     The Free Market and Modern Banking</a:t>
            </a:r>
            <a:endParaRPr lang="en-US" altLang="zh-CN" sz="2800" b="1"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Modern banking as we know it today had its roots in the </a:t>
            </a:r>
            <a:r>
              <a:rPr lang="en-US" altLang="zh-CN" sz="2800" b="1" dirty="0">
                <a:solidFill>
                  <a:srgbClr val="FF0000"/>
                </a:solidFill>
                <a:latin typeface="Times New Roman" panose="02020603050405020304" charset="0"/>
                <a:sym typeface="+mn-ea"/>
              </a:rPr>
              <a:t>laissez-faire </a:t>
            </a:r>
            <a:r>
              <a:rPr lang="en-US" altLang="zh-CN" sz="2800" dirty="0">
                <a:latin typeface="Times New Roman" panose="02020603050405020304" charset="0"/>
                <a:sym typeface="+mn-ea"/>
              </a:rPr>
              <a:t>philosophy of British economist </a:t>
            </a:r>
            <a:r>
              <a:rPr lang="en-US" altLang="zh-CN" sz="2800" b="1" dirty="0">
                <a:latin typeface="Times New Roman" panose="02020603050405020304" charset="0"/>
                <a:sym typeface="+mn-ea"/>
                <a:hlinkClick r:id="rId1" action="ppaction://hlinksldjump"/>
              </a:rPr>
              <a:t>Adam Smith</a:t>
            </a:r>
            <a:r>
              <a:rPr lang="en-US" altLang="zh-CN" sz="2800" dirty="0">
                <a:latin typeface="Times New Roman" panose="02020603050405020304" charset="0"/>
                <a:sym typeface="+mn-ea"/>
              </a:rPr>
              <a:t>, who advocated for a much more free market approach to banking, being ruled more by the “invisible hand” of market forces.</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mn-ea"/>
              </a:rPr>
              <a:t>14</a:t>
            </a:r>
            <a:r>
              <a:rPr lang="en-US" altLang="zh-CN" sz="2800" dirty="0">
                <a:latin typeface="Times New Roman" panose="02020603050405020304" charset="0"/>
                <a:sym typeface="+mn-ea"/>
              </a:rPr>
              <a:t>   This was around the time of the </a:t>
            </a:r>
            <a:r>
              <a:rPr lang="en-US" altLang="zh-CN" sz="2800" b="1" dirty="0">
                <a:latin typeface="Times New Roman" panose="02020603050405020304" charset="0"/>
                <a:sym typeface="+mn-ea"/>
                <a:hlinkClick r:id="rId2" action="ppaction://hlinksldjump"/>
              </a:rPr>
              <a:t>American Revolution</a:t>
            </a:r>
            <a:r>
              <a:rPr lang="en-US" altLang="zh-CN" sz="2800" dirty="0">
                <a:latin typeface="Times New Roman" panose="02020603050405020304" charset="0"/>
                <a:sym typeface="+mn-ea"/>
              </a:rPr>
              <a:t>, and the young country was eager to adopt this more market-centric approach to banking, in spite of it leading to an alarming number of bank failures in the early years.</a:t>
            </a:r>
            <a:endParaRPr lang="en-US" altLang="zh-CN" sz="2800" dirty="0">
              <a:latin typeface="Times New Roman" panose="02020603050405020304" charset="0"/>
              <a:sym typeface="+mn-ea"/>
            </a:endParaRPr>
          </a:p>
        </p:txBody>
      </p:sp>
      <p:sp>
        <p:nvSpPr>
          <p:cNvPr id="11" name="圆角矩形 10"/>
          <p:cNvSpPr/>
          <p:nvPr>
            <p:custDataLst>
              <p:tags r:id="rId3"/>
            </p:custDataLst>
          </p:nvPr>
        </p:nvSpPr>
        <p:spPr>
          <a:xfrm>
            <a:off x="1346200" y="45808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laissez-faire</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自由放任的</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custDataLst>
              <p:tags r:id="rId4"/>
            </p:custDataLst>
          </p:nvPr>
        </p:nvSpPr>
        <p:spPr>
          <a:xfrm>
            <a:off x="9603105" y="1124585"/>
            <a:ext cx="191516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26000"/>
          </a:blip>
          <a:stretch>
            <a:fillRect/>
          </a:stretch>
        </p:blipFill>
        <p:spPr>
          <a:xfrm>
            <a:off x="-635" y="0"/>
            <a:ext cx="12199620" cy="6858000"/>
          </a:xfrm>
          <a:prstGeom prst="rect">
            <a:avLst/>
          </a:prstGeom>
        </p:spPr>
      </p:pic>
      <p:sp>
        <p:nvSpPr>
          <p:cNvPr id="12" name="文本框 11"/>
          <p:cNvSpPr txBox="1"/>
          <p:nvPr/>
        </p:nvSpPr>
        <p:spPr>
          <a:xfrm>
            <a:off x="1706880" y="2132965"/>
            <a:ext cx="9163685" cy="1198880"/>
          </a:xfrm>
          <a:prstGeom prst="rect">
            <a:avLst/>
          </a:prstGeom>
          <a:noFill/>
          <a:ln>
            <a:noFill/>
          </a:ln>
          <a:extLst>
            <a:ext uri="{909E8E84-426E-40DD-AFC4-6F175D3DCCD1}">
              <a14:hiddenFill xmlns:a14="http://schemas.microsoft.com/office/drawing/2010/main">
                <a:solidFill>
                  <a:srgbClr val="CFC8E3"/>
                </a:solidFill>
              </a14:hiddenFill>
            </a:ext>
          </a:extLst>
        </p:spPr>
        <p:txBody>
          <a:bodyPr wrap="square">
            <a:spAutoFit/>
          </a:bodyPr>
          <a:lstStyle/>
          <a:p>
            <a:pPr algn="ctr"/>
            <a:r>
              <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rPr>
              <a:t>Unit 7 Banking</a:t>
            </a:r>
            <a:endPar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8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700" y="836295"/>
            <a:ext cx="11480800"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15</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American government came to the rescue, as it was clear that banks did need a helping hand at times to be able to meet business demands. At the time, the banks themselves issued all of the currency, and one simply lost all their money if the bank they had money at went under, not only their deposits but their currency as well.</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mn-ea"/>
              </a:rPr>
              <a:t>16</a:t>
            </a:r>
            <a:r>
              <a:rPr lang="en-US" altLang="zh-CN" sz="2800" dirty="0">
                <a:latin typeface="Times New Roman" panose="02020603050405020304" charset="0"/>
                <a:sym typeface="+mn-ea"/>
              </a:rPr>
              <a:t>   The national bank permitted people to exchange their banknotes from member banks though, and this provided a lot of extra security and confidence, and back then this was the biggest issue, because </a:t>
            </a:r>
            <a:r>
              <a:rPr lang="en-US" altLang="zh-CN" sz="2800" b="1" dirty="0">
                <a:solidFill>
                  <a:srgbClr val="FF0000"/>
                </a:solidFill>
                <a:latin typeface="Times New Roman" panose="02020603050405020304" charset="0"/>
                <a:sym typeface="+mn-ea"/>
              </a:rPr>
              <a:t>a run on</a:t>
            </a:r>
            <a:r>
              <a:rPr lang="en-US" altLang="zh-CN" sz="2800" dirty="0">
                <a:latin typeface="Times New Roman" panose="02020603050405020304" charset="0"/>
                <a:sym typeface="+mn-ea"/>
              </a:rPr>
              <a:t> </a:t>
            </a:r>
            <a:r>
              <a:rPr lang="en-US" altLang="zh-CN" sz="2800" b="1" dirty="0">
                <a:solidFill>
                  <a:srgbClr val="FF0000"/>
                </a:solidFill>
                <a:latin typeface="Times New Roman" panose="02020603050405020304" charset="0"/>
                <a:sym typeface="+mn-ea"/>
              </a:rPr>
              <a:t>a bank</a:t>
            </a:r>
            <a:r>
              <a:rPr lang="en-US" altLang="zh-CN" sz="2800" dirty="0">
                <a:latin typeface="Times New Roman" panose="02020603050405020304" charset="0"/>
                <a:sym typeface="+mn-ea"/>
              </a:rPr>
              <a:t> when </a:t>
            </a:r>
            <a:r>
              <a:rPr lang="en-US" altLang="zh-CN" sz="2800" b="1" dirty="0">
                <a:solidFill>
                  <a:srgbClr val="FF0000"/>
                </a:solidFill>
                <a:latin typeface="Times New Roman" panose="02020603050405020304" charset="0"/>
                <a:sym typeface="+mn-ea"/>
              </a:rPr>
              <a:t>depositors</a:t>
            </a:r>
            <a:r>
              <a:rPr lang="en-US" altLang="zh-CN" sz="2800" dirty="0">
                <a:latin typeface="Times New Roman" panose="02020603050405020304" charset="0"/>
                <a:sym typeface="+mn-ea"/>
              </a:rPr>
              <a:t> get alarmed could itself </a:t>
            </a:r>
            <a:r>
              <a:rPr lang="en-US" altLang="zh-CN" sz="2800" b="1" dirty="0">
                <a:solidFill>
                  <a:srgbClr val="FF0000"/>
                </a:solidFill>
                <a:latin typeface="Times New Roman" panose="02020603050405020304" charset="0"/>
                <a:sym typeface="+mn-ea"/>
              </a:rPr>
              <a:t>spell </a:t>
            </a:r>
            <a:r>
              <a:rPr lang="en-US" altLang="zh-CN" sz="2800" dirty="0">
                <a:latin typeface="Times New Roman" panose="02020603050405020304" charset="0"/>
                <a:sym typeface="+mn-ea"/>
              </a:rPr>
              <a:t>the death of a bank.</a:t>
            </a:r>
            <a:endParaRPr lang="en-US" altLang="zh-CN" sz="2800" dirty="0">
              <a:latin typeface="Times New Roman" panose="02020603050405020304" charset="0"/>
              <a:sym typeface="+mn-ea"/>
            </a:endParaRPr>
          </a:p>
        </p:txBody>
      </p:sp>
      <p:sp>
        <p:nvSpPr>
          <p:cNvPr id="11" name="圆角矩形 10"/>
          <p:cNvSpPr/>
          <p:nvPr>
            <p:custDataLst>
              <p:tags r:id="rId1"/>
            </p:custDataLst>
          </p:nvPr>
        </p:nvSpPr>
        <p:spPr>
          <a:xfrm>
            <a:off x="2066925" y="456120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 run on a bank </a:t>
            </a:r>
            <a:r>
              <a:rPr sz="2800">
                <a:solidFill>
                  <a:schemeClr val="tx1"/>
                </a:solidFill>
                <a:latin typeface="Times New Roman" panose="02020603050405020304" charset="0"/>
                <a:cs typeface="Times New Roman" panose="02020603050405020304" charset="0"/>
                <a:sym typeface="+mn-ea"/>
              </a:rPr>
              <a:t>银行挤兑</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custDataLst>
              <p:tags r:id="rId2"/>
            </p:custDataLst>
          </p:nvPr>
        </p:nvSpPr>
        <p:spPr>
          <a:xfrm>
            <a:off x="2858770" y="529082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depositor</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储户</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custDataLst>
              <p:tags r:id="rId3"/>
            </p:custDataLst>
          </p:nvPr>
        </p:nvSpPr>
        <p:spPr>
          <a:xfrm>
            <a:off x="3290570" y="60210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spell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导致；招致</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custDataLst>
              <p:tags r:id="rId4"/>
            </p:custDataLst>
          </p:nvPr>
        </p:nvSpPr>
        <p:spPr>
          <a:xfrm>
            <a:off x="7971155" y="3500755"/>
            <a:ext cx="270129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矩形 3"/>
          <p:cNvSpPr/>
          <p:nvPr>
            <p:custDataLst>
              <p:tags r:id="rId5"/>
            </p:custDataLst>
          </p:nvPr>
        </p:nvSpPr>
        <p:spPr>
          <a:xfrm>
            <a:off x="194310" y="4004945"/>
            <a:ext cx="2097405" cy="436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5" name="矩形 4"/>
          <p:cNvSpPr/>
          <p:nvPr>
            <p:custDataLst>
              <p:tags r:id="rId6"/>
            </p:custDataLst>
          </p:nvPr>
        </p:nvSpPr>
        <p:spPr>
          <a:xfrm>
            <a:off x="5379085" y="3949700"/>
            <a:ext cx="996315"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1" grpId="0" bldLvl="0" animBg="1"/>
      <p:bldP spid="2"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842645" y="834390"/>
            <a:ext cx="11015345"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Eventually, bank-issued banknotes were replaced by the national currency entirely, which is the case today, where the American Dollar is the only legal currency in the country, as well as the most </a:t>
            </a:r>
            <a:r>
              <a:rPr lang="en-US" altLang="zh-CN" sz="2800" b="1" dirty="0">
                <a:solidFill>
                  <a:srgbClr val="FF0000"/>
                </a:solidFill>
                <a:latin typeface="Times New Roman" panose="02020603050405020304" charset="0"/>
              </a:rPr>
              <a:t>predominant </a:t>
            </a:r>
            <a:r>
              <a:rPr lang="en-US" altLang="zh-CN" sz="2800" dirty="0">
                <a:latin typeface="Times New Roman" panose="02020603050405020304" charset="0"/>
              </a:rPr>
              <a:t>currency in the world.</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18</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In 1907, a financial crisis was </a:t>
            </a:r>
            <a:r>
              <a:rPr lang="en-US" altLang="zh-CN" sz="2800" b="1" dirty="0">
                <a:solidFill>
                  <a:srgbClr val="FF0000"/>
                </a:solidFill>
                <a:latin typeface="Times New Roman" panose="02020603050405020304" charset="0"/>
                <a:sym typeface="+mn-ea"/>
              </a:rPr>
              <a:t>averted</a:t>
            </a:r>
            <a:r>
              <a:rPr lang="en-US" altLang="zh-CN" sz="2800" dirty="0">
                <a:latin typeface="Times New Roman" panose="02020603050405020304" charset="0"/>
                <a:sym typeface="+mn-ea"/>
              </a:rPr>
              <a:t> by the actions of </a:t>
            </a:r>
            <a:r>
              <a:rPr lang="en-US" altLang="zh-CN" sz="2800" b="1" dirty="0">
                <a:latin typeface="Times New Roman" panose="02020603050405020304" charset="0"/>
                <a:sym typeface="+mn-ea"/>
                <a:hlinkClick r:id="rId1" action="ppaction://hlinksldjump"/>
              </a:rPr>
              <a:t>Morgan</a:t>
            </a:r>
            <a:r>
              <a:rPr lang="en-US" altLang="zh-CN" sz="2800" dirty="0">
                <a:latin typeface="Times New Roman" panose="02020603050405020304" charset="0"/>
                <a:sym typeface="+mn-ea"/>
              </a:rPr>
              <a:t>, who </a:t>
            </a:r>
            <a:r>
              <a:rPr lang="en-US" altLang="zh-CN" sz="2800" b="1" dirty="0">
                <a:solidFill>
                  <a:srgbClr val="FF0000"/>
                </a:solidFill>
                <a:latin typeface="Times New Roman" panose="02020603050405020304" charset="0"/>
                <a:sym typeface="+mn-ea"/>
              </a:rPr>
              <a:t>wielded</a:t>
            </a:r>
            <a:r>
              <a:rPr lang="en-US" altLang="zh-CN" sz="2800" dirty="0">
                <a:latin typeface="Times New Roman" panose="02020603050405020304" charset="0"/>
                <a:sym typeface="+mn-ea"/>
              </a:rPr>
              <a:t> such enormous power that he was able to successfully do so singlehandedly. This disturbed some people, which led to the creation of the </a:t>
            </a:r>
            <a:r>
              <a:rPr lang="en-US" altLang="zh-CN" sz="2800" b="1" dirty="0">
                <a:latin typeface="Times New Roman" panose="02020603050405020304" charset="0"/>
                <a:sym typeface="+mn-ea"/>
                <a:hlinkClick r:id="rId2" action="ppaction://hlinksldjump"/>
              </a:rPr>
              <a:t>Federal Reserve</a:t>
            </a:r>
            <a:r>
              <a:rPr lang="en-US" altLang="zh-CN" sz="2800" dirty="0">
                <a:latin typeface="Times New Roman" panose="02020603050405020304" charset="0"/>
                <a:sym typeface="+mn-ea"/>
              </a:rPr>
              <a:t> in 1913 as an </a:t>
            </a:r>
            <a:r>
              <a:rPr lang="en-US" altLang="zh-CN" sz="2800" b="1" dirty="0">
                <a:solidFill>
                  <a:srgbClr val="FF0000"/>
                </a:solidFill>
                <a:latin typeface="Times New Roman" panose="02020603050405020304" charset="0"/>
                <a:sym typeface="+mn-ea"/>
              </a:rPr>
              <a:t>overseer</a:t>
            </a:r>
            <a:r>
              <a:rPr lang="en-US" altLang="zh-CN" sz="2800" dirty="0">
                <a:latin typeface="Times New Roman" panose="02020603050405020304" charset="0"/>
                <a:sym typeface="+mn-ea"/>
              </a:rPr>
              <a:t> of banks as well as the economy.</a:t>
            </a:r>
            <a:endParaRPr lang="en-US" altLang="zh-CN" sz="2800" dirty="0">
              <a:latin typeface="Times New Roman" panose="02020603050405020304" charset="0"/>
              <a:sym typeface="+mn-ea"/>
            </a:endParaRPr>
          </a:p>
        </p:txBody>
      </p:sp>
      <p:sp>
        <p:nvSpPr>
          <p:cNvPr id="5" name="圆角矩形 4"/>
          <p:cNvSpPr/>
          <p:nvPr/>
        </p:nvSpPr>
        <p:spPr>
          <a:xfrm>
            <a:off x="1346835" y="4220845"/>
            <a:ext cx="58172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predominant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显著的；主导的</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851025" y="4532630"/>
            <a:ext cx="57454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avert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避免</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9555480" y="1556385"/>
            <a:ext cx="233997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5811520" y="2420620"/>
            <a:ext cx="17018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2544445" y="4725035"/>
            <a:ext cx="57454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wield</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行使；支配（权力等）</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147060" y="4940935"/>
            <a:ext cx="57454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overseer</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监督者；监督机构</a:t>
            </a:r>
            <a:endParaRPr sz="2800">
              <a:solidFill>
                <a:schemeClr val="tx1"/>
              </a:solidFill>
              <a:latin typeface="Times New Roman" panose="02020603050405020304" charset="0"/>
              <a:cs typeface="Times New Roman" panose="02020603050405020304" charset="0"/>
              <a:sym typeface="+mn-ea"/>
            </a:endParaRPr>
          </a:p>
        </p:txBody>
      </p:sp>
      <p:sp>
        <p:nvSpPr>
          <p:cNvPr id="7" name="矩形 6"/>
          <p:cNvSpPr/>
          <p:nvPr/>
        </p:nvSpPr>
        <p:spPr>
          <a:xfrm>
            <a:off x="842645" y="2733040"/>
            <a:ext cx="17018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5307330" y="3500755"/>
            <a:ext cx="17018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5" grpId="0" bldLvl="0" animBg="1"/>
      <p:bldP spid="2" grpId="0" bldLvl="0" animBg="1"/>
      <p:bldP spid="3" grpId="0" bldLvl="0" animBg="1"/>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692785"/>
            <a:ext cx="10401300" cy="442912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19</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main Federal Reserve and its 12 regional Federal Reserve banks do serve to provide a lot more stability to the economy and the banking system that would be otherwise possible if this were just left up to the market. A major goal of economic management is to </a:t>
            </a:r>
            <a:r>
              <a:rPr lang="en-US" altLang="zh-CN" sz="2800" b="1" dirty="0">
                <a:solidFill>
                  <a:srgbClr val="FF0000"/>
                </a:solidFill>
                <a:latin typeface="Times New Roman" panose="02020603050405020304" charset="0"/>
              </a:rPr>
              <a:t>blunt </a:t>
            </a:r>
            <a:r>
              <a:rPr lang="en-US" altLang="zh-CN" sz="2800" dirty="0">
                <a:latin typeface="Times New Roman" panose="02020603050405020304" charset="0"/>
              </a:rPr>
              <a:t>normal business cycles, and in particular, to ease downward forces, and the Fed does do a pretty good job of this, although cycles do happen in the economy of course.</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20</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Other countries have central banks as well, and while the market does operate at least somewhat efficiently, it is often necessary to actively manage the economy and the money supply, to keep both the banks and the people happy.</a:t>
            </a:r>
            <a:endParaRPr lang="en-US" altLang="zh-CN" sz="2800" dirty="0">
              <a:latin typeface="Times New Roman" panose="02020603050405020304" charset="0"/>
              <a:sym typeface="+mn-ea"/>
            </a:endParaRPr>
          </a:p>
        </p:txBody>
      </p:sp>
      <p:sp>
        <p:nvSpPr>
          <p:cNvPr id="5" name="圆角矩形 4"/>
          <p:cNvSpPr/>
          <p:nvPr/>
        </p:nvSpPr>
        <p:spPr>
          <a:xfrm>
            <a:off x="2354580" y="5229225"/>
            <a:ext cx="58172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blunt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使减弱</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9843135" y="184467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1341120"/>
            <a:ext cx="10401300" cy="166878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Banking has come a long way from the days of agricultural goods as deposits in ancient times, and is now very tightly regulated and organized, inspiring a lot of confidence, something that is absolutely necessary where banks are concerned. (1,186 words)</a:t>
            </a:r>
            <a:endParaRPr lang="en-US" altLang="zh-CN" sz="2800" dirty="0">
              <a:latin typeface="Times New Roman" panose="02020603050405020304" charset="0"/>
            </a:endParaRPr>
          </a:p>
        </p:txBody>
      </p:sp>
      <p:sp>
        <p:nvSpPr>
          <p:cNvPr id="3" name="圆角矩形 2">
            <a:hlinkClick r:id="rId1" tooltip=""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Adam Smith </a:t>
            </a:r>
            <a:r>
              <a:rPr lang="en-US" altLang="zh-CN" sz="2800" dirty="0">
                <a:latin typeface="Times New Roman" panose="02020603050405020304" charset="0"/>
              </a:rPr>
              <a:t>亚当·斯密，英国经济学家、哲学家、作家</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770380"/>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American Revolution</a:t>
            </a:r>
            <a:endParaRPr lang="en-US" altLang="zh-CN" sz="2800" b="1" dirty="0">
              <a:solidFill>
                <a:srgbClr val="FF0000"/>
              </a:solidFill>
              <a:latin typeface="Times New Roman" panose="02020603050405020304" charset="0"/>
            </a:endParaRPr>
          </a:p>
          <a:p>
            <a:pPr algn="just" eaLnBrk="1" latinLnBrk="0" hangingPunct="1">
              <a:lnSpc>
                <a:spcPct val="130000"/>
              </a:lnSpc>
            </a:pPr>
            <a:r>
              <a:rPr lang="en-US" altLang="zh-CN" sz="2800" dirty="0">
                <a:latin typeface="Times New Roman" panose="02020603050405020304" charset="0"/>
              </a:rPr>
              <a:t>美国革命，指18世纪后半叶北美洲13个英属殖民地脱离大英帝国并</a:t>
            </a:r>
            <a:endParaRPr lang="en-US" altLang="zh-CN" sz="2800" dirty="0">
              <a:latin typeface="Times New Roman" panose="02020603050405020304" charset="0"/>
            </a:endParaRPr>
          </a:p>
          <a:p>
            <a:pPr algn="just" eaLnBrk="1" latinLnBrk="0" hangingPunct="1">
              <a:lnSpc>
                <a:spcPct val="130000"/>
              </a:lnSpc>
            </a:pPr>
            <a:r>
              <a:rPr lang="en-US" altLang="zh-CN" sz="2800" dirty="0">
                <a:latin typeface="Times New Roman" panose="02020603050405020304" charset="0"/>
              </a:rPr>
              <a:t>创建美利坚合众国的一连串事件和思潮</a:t>
            </a:r>
            <a:endParaRPr lang="en-US" altLang="zh-CN" sz="2800" dirty="0">
              <a:latin typeface="Times New Roman" panose="02020603050405020304" charset="0"/>
            </a:endParaRPr>
          </a:p>
        </p:txBody>
      </p:sp>
      <p:sp>
        <p:nvSpPr>
          <p:cNvPr id="3" name="文本框 2"/>
          <p:cNvSpPr txBox="1"/>
          <p:nvPr/>
        </p:nvSpPr>
        <p:spPr>
          <a:xfrm>
            <a:off x="554990" y="1196975"/>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sym typeface="+mn-ea"/>
              </a:rPr>
              <a:t>Proper Nouns</a:t>
            </a:r>
            <a:endParaRPr lang="zh-CN" altLang="en-US" sz="3200" b="1">
              <a:solidFill>
                <a:schemeClr val="bg1">
                  <a:lumMod val="95000"/>
                </a:schemeClr>
              </a:solidFill>
              <a:latin typeface="Times New Roman" panose="02020603050405020304" charset="0"/>
              <a:cs typeface="Times New Roman" panose="02020603050405020304" charset="0"/>
              <a:sym typeface="+mn-ea"/>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Morgan</a:t>
            </a:r>
            <a:r>
              <a:rPr lang="en-US" altLang="zh-CN" sz="2800" dirty="0">
                <a:latin typeface="Times New Roman" panose="02020603050405020304" charset="0"/>
              </a:rPr>
              <a:t>  全名为John Pierpont Morgan，约翰·皮尔庞特·摩根，美国银行家、艺术收藏家</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sym typeface="+mn-ea"/>
              </a:rPr>
              <a:t>Proper Nouns</a:t>
            </a:r>
            <a:endParaRPr lang="zh-CN" altLang="en-US" sz="3200" b="1">
              <a:solidFill>
                <a:schemeClr val="bg1">
                  <a:lumMod val="95000"/>
                </a:schemeClr>
              </a:solidFill>
              <a:latin typeface="Times New Roman" panose="02020603050405020304" charset="0"/>
              <a:cs typeface="Times New Roman" panose="02020603050405020304" charset="0"/>
              <a:sym typeface="+mn-ea"/>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Federal Reservce </a:t>
            </a:r>
            <a:r>
              <a:rPr lang="en-US" altLang="zh-CN" sz="2800" dirty="0">
                <a:latin typeface="Times New Roman" panose="02020603050405020304" charset="0"/>
              </a:rPr>
              <a:t>美联储</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sym typeface="+mn-ea"/>
              </a:rPr>
              <a:t>Proper Nouns</a:t>
            </a:r>
            <a:endParaRPr lang="zh-CN" altLang="en-US" sz="3200" b="1">
              <a:solidFill>
                <a:schemeClr val="bg1">
                  <a:lumMod val="95000"/>
                </a:schemeClr>
              </a:solidFill>
              <a:latin typeface="Times New Roman" panose="02020603050405020304" charset="0"/>
              <a:cs typeface="Times New Roman" panose="02020603050405020304" charset="0"/>
              <a:sym typeface="+mn-ea"/>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2121535"/>
            <a:ext cx="11015345" cy="318960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90000"/>
              </a:lnSpc>
            </a:pPr>
            <a:r>
              <a:rPr lang="en-US" altLang="zh-CN" sz="2800" dirty="0">
                <a:latin typeface="Times New Roman" panose="02020603050405020304" charset="0"/>
              </a:rPr>
              <a:t>(      )  1) Which of the following is NOT a form of banking in history?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a. Gold.				b. Minted coins.</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c. Banknotes.			d. Paper currency.</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2) What’s the function of central banks according to the passage?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a. Standing at the center of the banking hierarchy.</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b. Managing and overseeing the economy</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c. Expanding overseas market.</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d. Depositing people’s money.</a:t>
            </a:r>
            <a:endParaRPr lang="en-US" altLang="zh-CN" sz="2800" dirty="0">
              <a:latin typeface="Times New Roman" panose="02020603050405020304" charset="0"/>
            </a:endParaRPr>
          </a:p>
        </p:txBody>
      </p:sp>
      <p:sp>
        <p:nvSpPr>
          <p:cNvPr id="2" name="圆角矩形 1"/>
          <p:cNvSpPr/>
          <p:nvPr/>
        </p:nvSpPr>
        <p:spPr>
          <a:xfrm>
            <a:off x="554355" y="692785"/>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338664" y="141266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best answer to each question.</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770255" y="2108200"/>
            <a:ext cx="391160" cy="588010"/>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3" name="Rectangle 85"/>
          <p:cNvSpPr/>
          <p:nvPr/>
        </p:nvSpPr>
        <p:spPr>
          <a:xfrm>
            <a:off x="770255" y="3285490"/>
            <a:ext cx="391160" cy="588010"/>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536680"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3) It can be inferred that people with higher reputation today can _____.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receive better banking services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receive services from banks with the friendliest terms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get a lower interest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have a greater risk tolerance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4) Why are banks provided with legal power?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Because it is necessary to repay the banks’ liabilities.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Because it is necessary to ensure the banks’ assets.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Because it is necessary to protect the banks’ ability to collect on their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debts.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Because it is necessary to manage people’s assets and risks.</a:t>
            </a:r>
            <a:endParaRPr lang="en-US" altLang="zh-CN" sz="2800" dirty="0">
              <a:latin typeface="Times New Roman" panose="02020603050405020304" charset="0"/>
            </a:endParaRPr>
          </a:p>
        </p:txBody>
      </p:sp>
      <p:sp>
        <p:nvSpPr>
          <p:cNvPr id="6" name="Rectangle 85"/>
          <p:cNvSpPr/>
          <p:nvPr/>
        </p:nvSpPr>
        <p:spPr>
          <a:xfrm>
            <a:off x="626110" y="1013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2" name="Rectangle 85"/>
          <p:cNvSpPr/>
          <p:nvPr/>
        </p:nvSpPr>
        <p:spPr>
          <a:xfrm>
            <a:off x="554355" y="321310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51250" y="908685"/>
            <a:ext cx="3864610" cy="583565"/>
          </a:xfrm>
          <a:prstGeom prst="rect">
            <a:avLst/>
          </a:prstGeom>
          <a:noFill/>
        </p:spPr>
        <p:txBody>
          <a:bodyPr wrap="square" rtlCol="0">
            <a:spAutoFit/>
          </a:bodyPr>
          <a:p>
            <a:r>
              <a:rPr lang="zh-CN" altLang="en-US" sz="3200" b="1">
                <a:solidFill>
                  <a:srgbClr val="00B0F0"/>
                </a:solidFill>
                <a:latin typeface="Times New Roman" panose="02020603050405020304" charset="0"/>
                <a:cs typeface="Times New Roman" panose="02020603050405020304" charset="0"/>
              </a:rPr>
              <a:t>Learning Objectives</a:t>
            </a:r>
            <a:endParaRPr lang="zh-CN" altLang="en-US" sz="3200" b="1">
              <a:solidFill>
                <a:srgbClr val="00B0F0"/>
              </a:solidFill>
              <a:latin typeface="Times New Roman" panose="02020603050405020304" charset="0"/>
              <a:cs typeface="Times New Roman" panose="02020603050405020304" charset="0"/>
            </a:endParaRPr>
          </a:p>
        </p:txBody>
      </p:sp>
      <p:sp>
        <p:nvSpPr>
          <p:cNvPr id="3" name="矩形 2"/>
          <p:cNvSpPr/>
          <p:nvPr/>
        </p:nvSpPr>
        <p:spPr>
          <a:xfrm>
            <a:off x="482600" y="1628775"/>
            <a:ext cx="11189335" cy="4471670"/>
          </a:xfrm>
          <a:prstGeom prst="rect">
            <a:avLst/>
          </a:prstGeom>
          <a:noFill/>
          <a:ln>
            <a:solidFill>
              <a:srgbClr val="00B0F0"/>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a:p>
            <a:pPr marL="791845" algn="l" fontAlgn="auto">
              <a:lnSpc>
                <a:spcPct val="110000"/>
              </a:lnSpc>
            </a:pPr>
            <a:r>
              <a:rPr lang="zh-CN" altLang="en-US" sz="2800" b="1">
                <a:solidFill>
                  <a:schemeClr val="tx1"/>
                </a:solidFill>
                <a:latin typeface="Times New Roman" panose="02020603050405020304" charset="0"/>
                <a:cs typeface="Times New Roman" panose="02020603050405020304" charset="0"/>
              </a:rPr>
              <a:t>In this unit, you are going to:</a:t>
            </a:r>
            <a:endParaRPr lang="zh-CN" altLang="en-US" sz="2800" b="1">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learn the functions of the key elements of banking;</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understand the key terms of banking systems;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develop critical thinking skills of comparing and evaluating issues;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know how to develop banking strategies and other financial services;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apply Chinese cultural elements to the development of banking systems.</a:t>
            </a:r>
            <a:endParaRPr lang="zh-CN" altLang="en-US" sz="2800">
              <a:solidFill>
                <a:schemeClr val="tx1"/>
              </a:solidFill>
              <a:latin typeface="Times New Roman" panose="02020603050405020304" charset="0"/>
              <a:cs typeface="Times New Roman" panose="02020603050405020304" charset="0"/>
            </a:endParaRPr>
          </a:p>
          <a:p>
            <a:pPr marL="791845" indent="0" algn="l" fontAlgn="auto">
              <a:lnSpc>
                <a:spcPct val="110000"/>
              </a:lnSpc>
              <a:buFont typeface="Wingdings" panose="05000000000000000000" charset="0"/>
              <a:buNone/>
            </a:pPr>
            <a:endParaRPr lang="zh-CN" altLang="en-US" sz="2800">
              <a:solidFill>
                <a:schemeClr val="tx1"/>
              </a:solidFill>
              <a:latin typeface="Times New Roman" panose="02020603050405020304" charset="0"/>
              <a:cs typeface="Times New Roman" panose="0202060305040502030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836930"/>
            <a:ext cx="11015345"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5) What can we learn from the passage?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If banks go bankrupt, they will lose all their money and deposits, 	    but not their currency.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Public debt is held in the hands of the minority, not by the majority.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Stable economy and the banking system must depend on the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market.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One can declare bankruptcy for non-payment of debts and seek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legal protection.</a:t>
            </a:r>
            <a:endParaRPr lang="en-US" altLang="zh-CN" sz="2800" dirty="0">
              <a:latin typeface="Times New Roman" panose="02020603050405020304" charset="0"/>
            </a:endParaRPr>
          </a:p>
        </p:txBody>
      </p:sp>
      <p:sp>
        <p:nvSpPr>
          <p:cNvPr id="6" name="Rectangle 85"/>
          <p:cNvSpPr/>
          <p:nvPr/>
        </p:nvSpPr>
        <p:spPr>
          <a:xfrm>
            <a:off x="626110" y="83693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d</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6274" y="620818"/>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Fill in the blanks according to Text A.</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410210" y="1125220"/>
          <a:ext cx="11627485" cy="4001135"/>
        </p:xfrm>
        <a:graphic>
          <a:graphicData uri="http://schemas.openxmlformats.org/drawingml/2006/table">
            <a:tbl>
              <a:tblPr firstRow="1" bandRow="1">
                <a:tableStyleId>{5940675A-B579-460E-94D1-54222C63F5DA}</a:tableStyleId>
              </a:tblPr>
              <a:tblGrid>
                <a:gridCol w="2560320"/>
                <a:gridCol w="9067165"/>
              </a:tblGrid>
              <a:tr h="518160">
                <a:tc>
                  <a:txBody>
                    <a:bodyPr/>
                    <a:p>
                      <a:pPr algn="ctr">
                        <a:buNone/>
                      </a:pPr>
                      <a:r>
                        <a:rPr lang="zh-CN" altLang="en-US" sz="2800" b="1">
                          <a:latin typeface="Times New Roman" panose="02020603050405020304" charset="0"/>
                          <a:cs typeface="Times New Roman" panose="02020603050405020304" charset="0"/>
                        </a:rPr>
                        <a:t>Subtitles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BDBD"/>
                    </a:solidFill>
                  </a:tcPr>
                </a:tc>
                <a:tc>
                  <a:txBody>
                    <a:bodyPr/>
                    <a:p>
                      <a:pPr algn="ctr">
                        <a:buNone/>
                      </a:pPr>
                      <a:r>
                        <a:rPr lang="zh-CN" altLang="en-US" sz="2800" b="1">
                          <a:latin typeface="Times New Roman" panose="02020603050405020304" charset="0"/>
                          <a:cs typeface="Times New Roman" panose="02020603050405020304" charset="0"/>
                        </a:rPr>
                        <a:t>Summaries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BDBD"/>
                    </a:solidFill>
                  </a:tcPr>
                </a:tc>
              </a:tr>
              <a:tr h="1257935">
                <a:tc>
                  <a:txBody>
                    <a:bodyPr/>
                    <a:p>
                      <a:pPr>
                        <a:buNone/>
                      </a:pPr>
                      <a:r>
                        <a:rPr lang="zh-CN" altLang="en-US" sz="2800">
                          <a:latin typeface="Times New Roman" panose="02020603050405020304" charset="0"/>
                          <a:cs typeface="Times New Roman" panose="02020603050405020304" charset="0"/>
                        </a:rPr>
                        <a:t>Introduction</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Banking has existed as a store of value and a means of managing 1) __________</a:t>
                      </a:r>
                      <a:r>
                        <a:rPr lang="en-US" altLang="zh-CN" sz="2800">
                          <a:latin typeface="Times New Roman" panose="02020603050405020304" charset="0"/>
                          <a:cs typeface="Times New Roman" panose="02020603050405020304" charset="0"/>
                        </a:rPr>
                        <a:t>___</a:t>
                      </a:r>
                      <a:r>
                        <a:rPr lang="zh-CN" altLang="en-US" sz="2800">
                          <a:latin typeface="Times New Roman" panose="02020603050405020304" charset="0"/>
                          <a:cs typeface="Times New Roman" panose="02020603050405020304" charset="0"/>
                        </a:rPr>
                        <a:t>_ since the beginning of recorded history. The first banks were 2) ____________, which were run by governments to help them manage their 3) ____________; today, banks are known as retail banks.</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257935">
                <a:tc>
                  <a:txBody>
                    <a:bodyPr/>
                    <a:p>
                      <a:pPr>
                        <a:buNone/>
                      </a:pPr>
                      <a:r>
                        <a:rPr lang="zh-CN" altLang="en-US" sz="2800">
                          <a:latin typeface="Times New Roman" panose="02020603050405020304" charset="0"/>
                          <a:cs typeface="Times New Roman" panose="02020603050405020304" charset="0"/>
                        </a:rPr>
                        <a:t>Banks Become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Institutionalized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Under the Roman Empire</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These banks tended to cater to 4) _____</a:t>
                      </a:r>
                      <a:r>
                        <a:rPr lang="en-US" altLang="zh-CN" sz="2800">
                          <a:latin typeface="Times New Roman" panose="02020603050405020304" charset="0"/>
                          <a:cs typeface="Times New Roman" panose="02020603050405020304" charset="0"/>
                        </a:rPr>
                        <a:t>______</a:t>
                      </a:r>
                      <a:r>
                        <a:rPr lang="zh-CN" altLang="en-US" sz="2800">
                          <a:latin typeface="Times New Roman" panose="02020603050405020304" charset="0"/>
                          <a:cs typeface="Times New Roman" panose="02020603050405020304" charset="0"/>
                        </a:rPr>
                        <a:t>_______ and others of greater means, leaving money lenders to deal with the common folk. Today, we are concerned about a bank’s ability to preserve its 5) ___________ in a reasonable manner while keeping potential 6) __________ under control.</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4939665" y="2061210"/>
            <a:ext cx="27463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trade and wealth</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8907145" y="2493010"/>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central banks</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4" name="Rectangle 85"/>
          <p:cNvSpPr/>
          <p:nvPr/>
        </p:nvSpPr>
        <p:spPr>
          <a:xfrm>
            <a:off x="3002280" y="3285490"/>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economies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7883525" y="3932873"/>
            <a:ext cx="343344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commercial interests </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458585" y="5085715"/>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assets</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6962775" y="5589270"/>
            <a:ext cx="16224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losses</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P spid="5" grpId="0"/>
      <p:bldP spid="5" grpId="1"/>
      <p:bldP spid="7" grpId="0"/>
      <p:bldP spid="7" grpId="1"/>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499110" y="621030"/>
          <a:ext cx="11627485" cy="5821680"/>
        </p:xfrm>
        <a:graphic>
          <a:graphicData uri="http://schemas.openxmlformats.org/drawingml/2006/table">
            <a:tbl>
              <a:tblPr firstRow="1" bandRow="1">
                <a:tableStyleId>{5940675A-B579-460E-94D1-54222C63F5DA}</a:tableStyleId>
              </a:tblPr>
              <a:tblGrid>
                <a:gridCol w="2303145"/>
                <a:gridCol w="9324340"/>
              </a:tblGrid>
              <a:tr h="358775">
                <a:tc>
                  <a:txBody>
                    <a:bodyPr/>
                    <a:p>
                      <a:pPr algn="ctr">
                        <a:buNone/>
                      </a:pPr>
                      <a:r>
                        <a:rPr lang="zh-CN" altLang="en-US" sz="2800" b="1">
                          <a:latin typeface="Times New Roman" panose="02020603050405020304" charset="0"/>
                          <a:cs typeface="Times New Roman" panose="02020603050405020304" charset="0"/>
                        </a:rPr>
                        <a:t>Subtitles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BDBD"/>
                    </a:solidFill>
                  </a:tcPr>
                </a:tc>
                <a:tc>
                  <a:txBody>
                    <a:bodyPr/>
                    <a:p>
                      <a:pPr algn="ctr">
                        <a:buNone/>
                      </a:pPr>
                      <a:r>
                        <a:rPr lang="zh-CN" altLang="en-US" sz="2800" b="1">
                          <a:latin typeface="Times New Roman" panose="02020603050405020304" charset="0"/>
                          <a:cs typeface="Times New Roman" panose="02020603050405020304" charset="0"/>
                        </a:rPr>
                        <a:t>Summaries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BDBD"/>
                    </a:solidFill>
                  </a:tcPr>
                </a:tc>
              </a:tr>
              <a:tr h="1257935">
                <a:tc>
                  <a:txBody>
                    <a:bodyPr/>
                    <a:p>
                      <a:pPr>
                        <a:buNone/>
                      </a:pPr>
                      <a:r>
                        <a:rPr lang="zh-CN" altLang="en-US" sz="2800">
                          <a:latin typeface="Times New Roman" panose="02020603050405020304" charset="0"/>
                          <a:cs typeface="Times New Roman" panose="02020603050405020304" charset="0"/>
                        </a:rPr>
                        <a:t>Banks Become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Formidable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Institutions</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sz="2800">
                          <a:latin typeface="Times New Roman" panose="02020603050405020304" charset="0"/>
                          <a:cs typeface="Times New Roman" panose="02020603050405020304" charset="0"/>
                        </a:rPr>
                        <a:t>Over time, as banking has matured, and become more 7) ____________ in managing their assets and their risks, the harsh conditions of days of yore have become 8) ____________. Public debt no longer is held in the hands of a few anymore, being instead held by the public for the 9) ____________ part.</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257935">
                <a:tc>
                  <a:txBody>
                    <a:bodyPr/>
                    <a:p>
                      <a:pPr>
                        <a:buNone/>
                      </a:pPr>
                      <a:r>
                        <a:rPr lang="zh-CN" altLang="en-US" sz="2800">
                          <a:latin typeface="Times New Roman" panose="02020603050405020304" charset="0"/>
                          <a:cs typeface="Times New Roman" panose="02020603050405020304" charset="0"/>
                        </a:rPr>
                        <a:t>The Free Market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and Modern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Banking</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sz="2800">
                          <a:latin typeface="Times New Roman" panose="02020603050405020304" charset="0"/>
                          <a:cs typeface="Times New Roman" panose="02020603050405020304" charset="0"/>
                        </a:rPr>
                        <a:t>Adam Smith’s laissez-faire approach to banking resulted in a number of bank 10) ______</a:t>
                      </a:r>
                      <a:r>
                        <a:rPr lang="en-US" sz="2800">
                          <a:latin typeface="Times New Roman" panose="02020603050405020304" charset="0"/>
                          <a:cs typeface="Times New Roman" panose="02020603050405020304" charset="0"/>
                        </a:rPr>
                        <a:t>____</a:t>
                      </a:r>
                      <a:r>
                        <a:rPr sz="2800">
                          <a:latin typeface="Times New Roman" panose="02020603050405020304" charset="0"/>
                          <a:cs typeface="Times New Roman" panose="02020603050405020304" charset="0"/>
                        </a:rPr>
                        <a:t> during the early years of the American Revolution, but the United States government stepped in to save the day. After J. P. Morgan saved the United States from 11) ________</a:t>
                      </a:r>
                      <a:r>
                        <a:rPr lang="en-US" sz="2800">
                          <a:latin typeface="Times New Roman" panose="02020603050405020304" charset="0"/>
                          <a:cs typeface="Times New Roman" panose="02020603050405020304" charset="0"/>
                        </a:rPr>
                        <a:t>_</a:t>
                      </a:r>
                      <a:r>
                        <a:rPr sz="2800">
                          <a:latin typeface="Times New Roman" panose="02020603050405020304" charset="0"/>
                          <a:cs typeface="Times New Roman" panose="02020603050405020304" charset="0"/>
                        </a:rPr>
                        <a:t>____ in the nineteenth century, the 12) ____________ was established in 1913 to </a:t>
                      </a:r>
                      <a:endParaRPr sz="2800">
                        <a:latin typeface="Times New Roman" panose="02020603050405020304" charset="0"/>
                        <a:cs typeface="Times New Roman" panose="02020603050405020304" charset="0"/>
                      </a:endParaRPr>
                    </a:p>
                    <a:p>
                      <a:pPr>
                        <a:buNone/>
                      </a:pPr>
                      <a:r>
                        <a:rPr sz="2800">
                          <a:latin typeface="Times New Roman" panose="02020603050405020304" charset="0"/>
                          <a:cs typeface="Times New Roman" panose="02020603050405020304" charset="0"/>
                        </a:rPr>
                        <a:t>oversee banks and the economy.</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3002280" y="1557020"/>
            <a:ext cx="181038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efficient</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10131425" y="1917065"/>
            <a:ext cx="146113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lessened</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4" name="Rectangle 85"/>
          <p:cNvSpPr/>
          <p:nvPr/>
        </p:nvSpPr>
        <p:spPr>
          <a:xfrm>
            <a:off x="9051290" y="2780665"/>
            <a:ext cx="140335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most</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739130" y="3717290"/>
            <a:ext cx="140589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failures</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5090795" y="5067300"/>
            <a:ext cx="29305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 financial crisis</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3290570" y="5517198"/>
            <a:ext cx="278574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Federal Reserve</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P spid="5" grpId="0"/>
      <p:bldP spid="5" grpId="1"/>
      <p:bldP spid="7" grpId="0"/>
      <p:bldP spid="7" grpId="1"/>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10210" y="98044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Terms and Expressions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916430"/>
            <a:ext cx="10102850" cy="107632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Complete the following terms and then match them with their definitions.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88645" y="814070"/>
          <a:ext cx="11379200" cy="5719445"/>
        </p:xfrm>
        <a:graphic>
          <a:graphicData uri="http://schemas.openxmlformats.org/drawingml/2006/table">
            <a:tbl>
              <a:tblPr firstRow="1" bandRow="1">
                <a:tableStyleId>{5940675A-B579-460E-94D1-54222C63F5DA}</a:tableStyleId>
              </a:tblPr>
              <a:tblGrid>
                <a:gridCol w="1943735"/>
                <a:gridCol w="9435465"/>
              </a:tblGrid>
              <a:tr h="62738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1) ce_ _ _ _ _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issue currency and carry out the government’s financial policy</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2) re_ _ _ _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provide services for consumers and small businesses, and make loans and receive deposits</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3) me_ _ _ _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a bank that is a member of the Federal Reserve System</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2738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4) pr_ _ _ _ _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provide services such as property investment and management (not limited to individuals) for high-net-worth individuals</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6007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5) in_ _ _ _ _ </a:t>
                      </a:r>
                      <a:endParaRPr lang="zh-CN" altLang="en-US" sz="2400">
                        <a:solidFill>
                          <a:schemeClr val="tx1"/>
                        </a:solidFill>
                        <a:uFillTx/>
                        <a:latin typeface="Times New Roman" panose="02020603050405020304" charset="0"/>
                        <a:cs typeface="Times New Roman" panose="02020603050405020304" charset="0"/>
                      </a:endParaRPr>
                    </a:p>
                    <a:p>
                      <a:pPr>
                        <a:lnSpc>
                          <a:spcPct val="70000"/>
                        </a:lnSpc>
                        <a:buNone/>
                      </a:pPr>
                      <a:r>
                        <a:rPr lang="zh-CN" altLang="en-US" sz="2400">
                          <a:solidFill>
                            <a:schemeClr val="tx1"/>
                          </a:solidFill>
                          <a:uFillTx/>
                          <a:latin typeface="Times New Roman" panose="02020603050405020304" charset="0"/>
                          <a:cs typeface="Times New Roman" panose="02020603050405020304" charset="0"/>
                        </a:rPr>
                        <a:t>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give financial advice, raise capital, organize mergers and takeover bids</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6) cl_ _ _ _ _ _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pass cheques and other payments through the banking system</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7) co_ _ _ _ _  </a:t>
                      </a:r>
                      <a:endParaRPr lang="zh-CN" altLang="en-US" sz="2400">
                        <a:solidFill>
                          <a:schemeClr val="tx1"/>
                        </a:solidFill>
                        <a:uFillTx/>
                        <a:latin typeface="Times New Roman" panose="02020603050405020304" charset="0"/>
                        <a:cs typeface="Times New Roman" panose="02020603050405020304" charset="0"/>
                      </a:endParaRPr>
                    </a:p>
                    <a:p>
                      <a:pPr>
                        <a:lnSpc>
                          <a:spcPct val="70000"/>
                        </a:lnSpc>
                        <a:buNone/>
                      </a:pPr>
                      <a:r>
                        <a:rPr lang="zh-CN" altLang="en-US" sz="2400">
                          <a:solidFill>
                            <a:schemeClr val="tx1"/>
                          </a:solidFill>
                          <a:uFillTx/>
                          <a:latin typeface="Times New Roman" panose="02020603050405020304" charset="0"/>
                          <a:cs typeface="Times New Roman" panose="02020603050405020304" charset="0"/>
                        </a:rPr>
                        <a:t> bank</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70000"/>
                        </a:lnSpc>
                        <a:buNone/>
                      </a:pPr>
                      <a:r>
                        <a:rPr lang="zh-CN" altLang="en-US" sz="2400">
                          <a:solidFill>
                            <a:schemeClr val="tx1"/>
                          </a:solidFill>
                          <a:uFillTx/>
                          <a:latin typeface="Times New Roman" panose="02020603050405020304" charset="0"/>
                          <a:cs typeface="Times New Roman" panose="02020603050405020304" charset="0"/>
                        </a:rPr>
                        <a:t>banks that accept demand deposits and make loans and provide other services for the public</a:t>
                      </a:r>
                      <a:endParaRPr lang="zh-CN" altLang="en-US" sz="24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 name="Rectangle 85"/>
          <p:cNvSpPr/>
          <p:nvPr/>
        </p:nvSpPr>
        <p:spPr>
          <a:xfrm>
            <a:off x="1372235" y="729615"/>
            <a:ext cx="159956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ntral</a:t>
            </a:r>
            <a:endParaRPr lang="en-US" altLang="zh-CN" sz="2400" dirty="0">
              <a:solidFill>
                <a:srgbClr val="C00000"/>
              </a:solidFill>
              <a:latin typeface="Times New Roman" panose="02020603050405020304" charset="0"/>
              <a:cs typeface="Times New Roman" panose="02020603050405020304" charset="0"/>
            </a:endParaRPr>
          </a:p>
        </p:txBody>
      </p:sp>
      <p:sp>
        <p:nvSpPr>
          <p:cNvPr id="14" name="Rectangle 85"/>
          <p:cNvSpPr/>
          <p:nvPr/>
        </p:nvSpPr>
        <p:spPr>
          <a:xfrm>
            <a:off x="1259205" y="1359535"/>
            <a:ext cx="159448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tail</a:t>
            </a:r>
            <a:endParaRPr lang="en-US" altLang="zh-CN" sz="2400" dirty="0">
              <a:solidFill>
                <a:srgbClr val="C00000"/>
              </a:solidFill>
              <a:latin typeface="Times New Roman" panose="02020603050405020304" charset="0"/>
              <a:cs typeface="Times New Roman" panose="02020603050405020304" charset="0"/>
            </a:endParaRPr>
          </a:p>
        </p:txBody>
      </p:sp>
      <p:sp>
        <p:nvSpPr>
          <p:cNvPr id="15" name="Rectangle 85"/>
          <p:cNvSpPr/>
          <p:nvPr/>
        </p:nvSpPr>
        <p:spPr>
          <a:xfrm>
            <a:off x="1418590" y="1989455"/>
            <a:ext cx="150685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mber</a:t>
            </a:r>
            <a:endParaRPr lang="en-US" altLang="zh-CN" sz="2400" dirty="0">
              <a:solidFill>
                <a:srgbClr val="C00000"/>
              </a:solidFill>
              <a:latin typeface="Times New Roman" panose="02020603050405020304" charset="0"/>
              <a:cs typeface="Times New Roman" panose="02020603050405020304" charset="0"/>
            </a:endParaRPr>
          </a:p>
        </p:txBody>
      </p:sp>
      <p:sp>
        <p:nvSpPr>
          <p:cNvPr id="17" name="Rectangle 85"/>
          <p:cNvSpPr/>
          <p:nvPr/>
        </p:nvSpPr>
        <p:spPr>
          <a:xfrm>
            <a:off x="1372235" y="2565400"/>
            <a:ext cx="101727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ivate</a:t>
            </a:r>
            <a:endParaRPr lang="en-US" altLang="zh-CN" sz="2400" dirty="0">
              <a:solidFill>
                <a:srgbClr val="C00000"/>
              </a:solidFill>
              <a:latin typeface="Times New Roman" panose="02020603050405020304" charset="0"/>
              <a:cs typeface="Times New Roman" panose="02020603050405020304" charset="0"/>
            </a:endParaRPr>
          </a:p>
        </p:txBody>
      </p:sp>
      <p:sp>
        <p:nvSpPr>
          <p:cNvPr id="18" name="Rectangle 85"/>
          <p:cNvSpPr/>
          <p:nvPr/>
        </p:nvSpPr>
        <p:spPr>
          <a:xfrm>
            <a:off x="1202055" y="3206115"/>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vestment</a:t>
            </a:r>
            <a:endParaRPr lang="en-US" altLang="zh-CN" sz="2400" dirty="0">
              <a:solidFill>
                <a:srgbClr val="C00000"/>
              </a:solidFill>
              <a:latin typeface="Times New Roman" panose="02020603050405020304" charset="0"/>
              <a:cs typeface="Times New Roman" panose="02020603050405020304" charset="0"/>
            </a:endParaRPr>
          </a:p>
        </p:txBody>
      </p:sp>
      <p:sp>
        <p:nvSpPr>
          <p:cNvPr id="19" name="Rectangle 85"/>
          <p:cNvSpPr/>
          <p:nvPr/>
        </p:nvSpPr>
        <p:spPr>
          <a:xfrm>
            <a:off x="1274445" y="3789045"/>
            <a:ext cx="12484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earing</a:t>
            </a:r>
            <a:endParaRPr lang="en-US" altLang="zh-CN" sz="2400" dirty="0">
              <a:solidFill>
                <a:srgbClr val="C00000"/>
              </a:solidFill>
              <a:latin typeface="Times New Roman" panose="02020603050405020304" charset="0"/>
              <a:cs typeface="Times New Roman" panose="02020603050405020304" charset="0"/>
            </a:endParaRPr>
          </a:p>
        </p:txBody>
      </p:sp>
      <p:sp>
        <p:nvSpPr>
          <p:cNvPr id="20" name="Rectangle 85"/>
          <p:cNvSpPr/>
          <p:nvPr/>
        </p:nvSpPr>
        <p:spPr>
          <a:xfrm>
            <a:off x="1202055" y="4422775"/>
            <a:ext cx="142875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mmercial</a:t>
            </a:r>
            <a:endParaRPr lang="en-US" altLang="zh-CN" sz="2400" dirty="0">
              <a:solidFill>
                <a:srgbClr val="C00000"/>
              </a:solidFill>
              <a:latin typeface="Times New Roman" panose="02020603050405020304" charset="0"/>
              <a:cs typeface="Times New Roman" panose="02020603050405020304" charset="0"/>
            </a:endParaRPr>
          </a:p>
        </p:txBody>
      </p:sp>
      <p:sp>
        <p:nvSpPr>
          <p:cNvPr id="2" name="圆角矩形 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P spid="15" grpId="0"/>
      <p:bldP spid="15" grpId="1"/>
      <p:bldP spid="17" grpId="0"/>
      <p:bldP spid="17" grpId="1"/>
      <p:bldP spid="18" grpId="0"/>
      <p:bldP spid="18" grpId="1"/>
      <p:bldP spid="19" grpId="0"/>
      <p:bldP spid="19" grpId="1"/>
      <p:bldP spid="20" grpId="0"/>
      <p:bldP spid="2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43230" y="2636520"/>
            <a:ext cx="11344910" cy="310769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Within eight years he had fully repaid his creditors and _________________ a greater fortune than ever before.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By an unfortunate _________________, full instructions do not come with the product.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3) She’s quite high up in the management 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4) In the contemporary Western world, rapidly changing styles _________________ a desire for novelty and individualism.</a:t>
            </a:r>
            <a:endParaRPr lang="en-US" altLang="zh-CN" sz="2800" dirty="0">
              <a:latin typeface="Times New Roman" panose="02020603050405020304" charset="0"/>
            </a:endParaRPr>
          </a:p>
        </p:txBody>
      </p:sp>
      <p:sp>
        <p:nvSpPr>
          <p:cNvPr id="8" name="文本框 7"/>
          <p:cNvSpPr txBox="1"/>
          <p:nvPr/>
        </p:nvSpPr>
        <p:spPr>
          <a:xfrm>
            <a:off x="200869" y="620183"/>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Fill in the blanks with the given words and expressions in the box below. Change the form where necessary.</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4154805" y="357314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oversight</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335280" y="1556385"/>
            <a:ext cx="11626215" cy="953135"/>
          </a:xfrm>
          <a:prstGeom prst="rect">
            <a:avLst/>
          </a:prstGeom>
          <a:solidFill>
            <a:srgbClr val="FFCDCD"/>
          </a:solidFill>
          <a:ln>
            <a:solidFill>
              <a:schemeClr val="accent6">
                <a:lumMod val="20000"/>
                <a:lumOff val="80000"/>
              </a:schemeClr>
            </a:solidFill>
          </a:ln>
        </p:spPr>
        <p:txBody>
          <a:bodyPr wrap="square" rtlCol="0">
            <a:spAutoFit/>
          </a:bodyPr>
          <a:p>
            <a:r>
              <a:rPr sz="2800">
                <a:latin typeface="Times New Roman" panose="02020603050405020304" charset="0"/>
                <a:cs typeface="Times New Roman" panose="02020603050405020304" charset="0"/>
              </a:rPr>
              <a:t>avert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accumulation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oversight</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 be subject to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cater to</a:t>
            </a:r>
            <a:endParaRPr sz="2800">
              <a:latin typeface="Times New Roman" panose="02020603050405020304" charset="0"/>
              <a:cs typeface="Times New Roman" panose="02020603050405020304" charset="0"/>
            </a:endParaRPr>
          </a:p>
          <a:p>
            <a:r>
              <a:rPr sz="2800">
                <a:latin typeface="Times New Roman" panose="02020603050405020304" charset="0"/>
                <a:cs typeface="Times New Roman" panose="02020603050405020304" charset="0"/>
              </a:rPr>
              <a:t>compensate for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hierarchy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invoke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liability</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relegate</a:t>
            </a:r>
            <a:endParaRPr sz="2800">
              <a:latin typeface="Times New Roman" panose="02020603050405020304" charset="0"/>
              <a:cs typeface="Times New Roman" panose="02020603050405020304" charset="0"/>
            </a:endParaRPr>
          </a:p>
        </p:txBody>
      </p:sp>
      <p:sp>
        <p:nvSpPr>
          <p:cNvPr id="4" name="Rectangle 85"/>
          <p:cNvSpPr/>
          <p:nvPr/>
        </p:nvSpPr>
        <p:spPr>
          <a:xfrm>
            <a:off x="842010" y="306895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accumulated</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818630" y="429323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hierarchy</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26110" y="5160645"/>
            <a:ext cx="250952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cater to</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1557020"/>
            <a:ext cx="11398250"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5) By 2030, India could also take the third spot to _________________ Japan to fourth, the business consultancy said.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6) People generally do not fall in love with government bonds, and Treasuries have no other use to _________________ a fall in value.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7) The company said it did not accept _________________, but regretted any distress caused to the local population by the waste dumping.</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8) The competitors will _________________ random drug testing.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9) Given the frequency with which institutions are collapsing, he would have been keen to _________________ that power soon.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10) But he said a “dramatic” mobilization of resources is still needed across the world to _________________ a deeper global recession.</a:t>
            </a:r>
            <a:endParaRPr lang="en-US" altLang="zh-CN" sz="2800" dirty="0">
              <a:latin typeface="Times New Roman" panose="02020603050405020304" charset="0"/>
            </a:endParaRPr>
          </a:p>
        </p:txBody>
      </p:sp>
      <p:sp>
        <p:nvSpPr>
          <p:cNvPr id="6" name="Rectangle 85"/>
          <p:cNvSpPr/>
          <p:nvPr/>
        </p:nvSpPr>
        <p:spPr>
          <a:xfrm>
            <a:off x="3578860" y="2781618"/>
            <a:ext cx="30467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 compensate for</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7755255" y="1556703"/>
            <a:ext cx="319849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 relegate</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099175" y="321310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liabilities</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7" name="Rectangle 85"/>
          <p:cNvSpPr/>
          <p:nvPr>
            <p:custDataLst>
              <p:tags r:id="rId2"/>
            </p:custDataLst>
          </p:nvPr>
        </p:nvSpPr>
        <p:spPr>
          <a:xfrm>
            <a:off x="3866515" y="4077018"/>
            <a:ext cx="30073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be subject to</a:t>
            </a:r>
            <a:endParaRPr lang="en-US" altLang="zh-CN" sz="2800" dirty="0">
              <a:solidFill>
                <a:srgbClr val="C00000"/>
              </a:solidFill>
              <a:latin typeface="Times New Roman" panose="02020603050405020304" charset="0"/>
              <a:cs typeface="Times New Roman" panose="02020603050405020304" charset="0"/>
            </a:endParaRPr>
          </a:p>
        </p:txBody>
      </p:sp>
      <p:sp>
        <p:nvSpPr>
          <p:cNvPr id="8" name="Rectangle 85"/>
          <p:cNvSpPr/>
          <p:nvPr>
            <p:custDataLst>
              <p:tags r:id="rId3"/>
            </p:custDataLst>
          </p:nvPr>
        </p:nvSpPr>
        <p:spPr>
          <a:xfrm>
            <a:off x="2354580" y="4868863"/>
            <a:ext cx="30073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invoke	</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194310" y="548640"/>
            <a:ext cx="11626215" cy="953135"/>
          </a:xfrm>
          <a:prstGeom prst="rect">
            <a:avLst/>
          </a:prstGeom>
          <a:solidFill>
            <a:srgbClr val="FFCDCD"/>
          </a:solidFill>
          <a:ln>
            <a:solidFill>
              <a:schemeClr val="accent6">
                <a:lumMod val="20000"/>
                <a:lumOff val="80000"/>
              </a:schemeClr>
            </a:solidFill>
          </a:ln>
        </p:spPr>
        <p:txBody>
          <a:bodyPr wrap="square" rtlCol="0">
            <a:spAutoFit/>
          </a:bodyPr>
          <a:p>
            <a:r>
              <a:rPr sz="2800">
                <a:latin typeface="Times New Roman" panose="02020603050405020304" charset="0"/>
                <a:cs typeface="Times New Roman" panose="02020603050405020304" charset="0"/>
              </a:rPr>
              <a:t>avert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accumulation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oversight</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 be subject to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cater to</a:t>
            </a:r>
            <a:endParaRPr sz="2800">
              <a:latin typeface="Times New Roman" panose="02020603050405020304" charset="0"/>
              <a:cs typeface="Times New Roman" panose="02020603050405020304" charset="0"/>
            </a:endParaRPr>
          </a:p>
          <a:p>
            <a:r>
              <a:rPr sz="2800">
                <a:latin typeface="Times New Roman" panose="02020603050405020304" charset="0"/>
                <a:cs typeface="Times New Roman" panose="02020603050405020304" charset="0"/>
              </a:rPr>
              <a:t>compensate for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hierarchy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invoke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liability</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relegate</a:t>
            </a:r>
            <a:endParaRPr sz="2800">
              <a:latin typeface="Times New Roman" panose="02020603050405020304" charset="0"/>
              <a:cs typeface="Times New Roman" panose="02020603050405020304" charset="0"/>
            </a:endParaRPr>
          </a:p>
        </p:txBody>
      </p:sp>
      <p:sp>
        <p:nvSpPr>
          <p:cNvPr id="9" name="Rectangle 85"/>
          <p:cNvSpPr/>
          <p:nvPr>
            <p:custDataLst>
              <p:tags r:id="rId4"/>
            </p:custDataLst>
          </p:nvPr>
        </p:nvSpPr>
        <p:spPr>
          <a:xfrm>
            <a:off x="2354580" y="5733098"/>
            <a:ext cx="30073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avert</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P spid="8" grpId="0"/>
      <p:bldP spid="8" grpId="1"/>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2600" y="836295"/>
            <a:ext cx="2406650"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Translation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556385"/>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Translate the following passage into English.</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10210" y="2276475"/>
            <a:ext cx="11049000" cy="2802255"/>
          </a:xfrm>
          <a:prstGeom prst="rect">
            <a:avLst/>
          </a:prstGeom>
          <a:solidFill>
            <a:schemeClr val="accent6">
              <a:lumMod val="20000"/>
              <a:lumOff val="80000"/>
            </a:schemeClr>
          </a:solidFill>
          <a:ln w="76200">
            <a:noFill/>
          </a:ln>
        </p:spPr>
        <p:txBody>
          <a:bodyPr wrap="square" anchor="t" anchorCtr="0">
            <a:spAutoFit/>
          </a:bodyPr>
          <a:p>
            <a:pPr algn="just" eaLnBrk="1" latinLnBrk="0" hangingPunct="1">
              <a:lnSpc>
                <a:spcPct val="90000"/>
              </a:lnSpc>
            </a:pPr>
            <a:r>
              <a:rPr lang="en-US" altLang="zh-CN" sz="2800" dirty="0">
                <a:latin typeface="Times New Roman" panose="02020603050405020304" charset="0"/>
              </a:rPr>
              <a:t>     中国人民银行于2022年9月23日发布报告称人民币国际化各项指标总体向好，人民币支付货币功能稳步提升，投融资货币功能进一步深化，储备货币功能不断上升。专家表示，随着中国进一步推进金融市场开放，深化贸易和投资合作，人民币全球使用量有望稳步提升，并在维护国际金融稳定方面发挥更大作用。中国金融市场改革开放优化了人民币投资环境，除了促进国际贸易和投资外，人民币还可以为全球投资者提供越来越多的投资机会和多样化利益。</a:t>
            </a:r>
            <a:endParaRPr lang="en-US" altLang="zh-CN" sz="2800" dirty="0">
              <a:latin typeface="Times New Roman" panose="02020603050405020304" charset="0"/>
            </a:endParaRPr>
          </a:p>
        </p:txBody>
      </p:sp>
      <p:sp>
        <p:nvSpPr>
          <p:cNvPr id="3" name="圆角矩形 2">
            <a:hlinkClick r:id="rId1" action="ppaction://hlinksldjump"/>
          </p:cNvPr>
          <p:cNvSpPr/>
          <p:nvPr/>
        </p:nvSpPr>
        <p:spPr>
          <a:xfrm>
            <a:off x="4874895" y="5661025"/>
            <a:ext cx="2607945"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Translation</a:t>
            </a:r>
            <a:endParaRPr lang="zh-CN" altLang="en-US" sz="3200" b="1">
              <a:solidFill>
                <a:schemeClr val="bg1"/>
              </a:solidFill>
              <a:latin typeface="Times New Roman" panose="02020603050405020304" charset="0"/>
              <a:cs typeface="Times New Roman" panose="02020603050405020304" charset="0"/>
            </a:endParaRPr>
          </a:p>
        </p:txBody>
      </p:sp>
      <p:sp>
        <p:nvSpPr>
          <p:cNvPr id="4" name="圆角矩形 3">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4041140"/>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A report released by the People’s Bank of China on September 23, 2022 says that the renminbi has played a growing international role in the payment, investment, financing and foreign exchange reserves. China’s renminbi is expected to continue its steady rise in global use and play a bigger part in safeguarding international financial stability, as the country further advances its financial opening-up while deepening trade and investment cooperation, experts said. Besides facilitating international trade and investment, the renminbi can also provide growing investment opportunities and diversification benefits for global investors as China’s financial market reform and opening-up enrich the renminbi investment environment.</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217424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Translation</a:t>
            </a:r>
            <a:endParaRPr lang="zh-CN" altLang="en-US" sz="2800" b="1" dirty="0">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1876425"/>
            <a:ext cx="10965815" cy="230314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China, the European Union, and the United States, are all exploring the complex e-currency ecosystems to frame regulations, controls, transaction efficiencies, security,</a:t>
            </a:r>
            <a:r>
              <a:rPr lang="en-US" altLang="zh-CN" sz="2800" b="1" dirty="0">
                <a:solidFill>
                  <a:srgbClr val="FF0000"/>
                </a:solidFill>
                <a:latin typeface="Times New Roman" panose="02020603050405020304" charset="0"/>
              </a:rPr>
              <a:t> visibility</a:t>
            </a:r>
            <a:r>
              <a:rPr lang="en-US" altLang="zh-CN" sz="2800" dirty="0">
                <a:latin typeface="Times New Roman" panose="02020603050405020304" charset="0"/>
              </a:rPr>
              <a:t>, and national policy </a:t>
            </a:r>
            <a:r>
              <a:rPr lang="en-US" altLang="zh-CN" sz="2800" b="1" dirty="0">
                <a:solidFill>
                  <a:srgbClr val="FF0000"/>
                </a:solidFill>
                <a:latin typeface="Times New Roman" panose="02020603050405020304" charset="0"/>
              </a:rPr>
              <a:t>mandates</a:t>
            </a:r>
            <a:r>
              <a:rPr lang="en-US" altLang="zh-CN" sz="2800" dirty="0">
                <a:latin typeface="Times New Roman" panose="02020603050405020304" charset="0"/>
              </a:rPr>
              <a:t>. The centralized financial system will eventually be disrupted by </a:t>
            </a:r>
            <a:r>
              <a:rPr lang="en-US" altLang="zh-CN" sz="2800" b="1" dirty="0">
                <a:solidFill>
                  <a:srgbClr val="FF0000"/>
                </a:solidFill>
                <a:latin typeface="Times New Roman" panose="02020603050405020304" charset="0"/>
              </a:rPr>
              <a:t>cryptocurrencies </a:t>
            </a:r>
            <a:r>
              <a:rPr lang="en-US" altLang="zh-CN" sz="2800" dirty="0">
                <a:latin typeface="Times New Roman" panose="02020603050405020304" charset="0"/>
              </a:rPr>
              <a:t>and </a:t>
            </a:r>
            <a:r>
              <a:rPr lang="en-US" altLang="zh-CN" sz="2800" b="1" dirty="0">
                <a:solidFill>
                  <a:srgbClr val="FF0000"/>
                </a:solidFill>
                <a:latin typeface="Times New Roman" panose="02020603050405020304" charset="0"/>
              </a:rPr>
              <a:t>decentralization</a:t>
            </a:r>
            <a:r>
              <a:rPr lang="en-US" altLang="zh-CN" sz="2800" dirty="0">
                <a:latin typeface="Times New Roman" panose="02020603050405020304" charset="0"/>
              </a:rPr>
              <a:t>, even though these </a:t>
            </a:r>
            <a:r>
              <a:rPr lang="en-US" altLang="zh-CN" sz="2800" b="1" dirty="0">
                <a:solidFill>
                  <a:srgbClr val="FF0000"/>
                </a:solidFill>
                <a:latin typeface="Times New Roman" panose="02020603050405020304" charset="0"/>
              </a:rPr>
              <a:t>account for </a:t>
            </a:r>
            <a:r>
              <a:rPr lang="en-US" altLang="zh-CN" sz="2800" dirty="0">
                <a:latin typeface="Times New Roman" panose="02020603050405020304" charset="0"/>
              </a:rPr>
              <a:t>only a small amount of global flows now.</a:t>
            </a:r>
            <a:endParaRPr lang="en-US" altLang="zh-CN" sz="2800" dirty="0">
              <a:latin typeface="Times New Roman" panose="02020603050405020304" charset="0"/>
            </a:endParaRPr>
          </a:p>
        </p:txBody>
      </p:sp>
      <p:sp>
        <p:nvSpPr>
          <p:cNvPr id="33" name="文本框 32"/>
          <p:cNvSpPr txBox="1"/>
          <p:nvPr/>
        </p:nvSpPr>
        <p:spPr>
          <a:xfrm>
            <a:off x="3794760" y="1343660"/>
            <a:ext cx="3568065" cy="478155"/>
          </a:xfrm>
          <a:prstGeom prst="rect">
            <a:avLst/>
          </a:prstGeom>
          <a:noFill/>
        </p:spPr>
        <p:txBody>
          <a:bodyPr wrap="square" rtlCol="0">
            <a:spAutoFit/>
          </a:bodyPr>
          <a:p>
            <a:pPr algn="just" eaLnBrk="1" latinLnBrk="0" hangingPunct="1">
              <a:lnSpc>
                <a:spcPct val="90000"/>
              </a:lnSpc>
            </a:pPr>
            <a:r>
              <a:rPr lang="en-US" altLang="zh-CN" sz="2800" b="1" i="1" dirty="0">
                <a:latin typeface="Times New Roman" panose="02020603050405020304" charset="0"/>
                <a:cs typeface="Times New Roman" panose="02020603050405020304" charset="0"/>
              </a:rPr>
              <a:t>     By Oswald Chan</a:t>
            </a:r>
            <a:endParaRPr lang="en-US" altLang="zh-CN" sz="2800" b="1" i="1" dirty="0">
              <a:latin typeface="Times New Roman" panose="02020603050405020304" charset="0"/>
              <a:cs typeface="Times New Roman" panose="02020603050405020304" charset="0"/>
            </a:endParaRPr>
          </a:p>
        </p:txBody>
      </p:sp>
      <p:sp>
        <p:nvSpPr>
          <p:cNvPr id="8" name="圆角矩形 7"/>
          <p:cNvSpPr/>
          <p:nvPr/>
        </p:nvSpPr>
        <p:spPr>
          <a:xfrm>
            <a:off x="1058545" y="4220845"/>
            <a:ext cx="63404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e-finance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网络金融；金融电子化</a:t>
            </a:r>
            <a:endParaRPr sz="2800">
              <a:solidFill>
                <a:schemeClr val="tx1"/>
              </a:solidFill>
              <a:latin typeface="Times New Roman" panose="02020603050405020304" charset="0"/>
              <a:cs typeface="Times New Roman" panose="02020603050405020304" charset="0"/>
              <a:sym typeface="+mn-ea"/>
            </a:endParaRPr>
          </a:p>
        </p:txBody>
      </p:sp>
      <p:sp>
        <p:nvSpPr>
          <p:cNvPr id="22" name="文本框 21"/>
          <p:cNvSpPr txBox="1"/>
          <p:nvPr/>
        </p:nvSpPr>
        <p:spPr>
          <a:xfrm>
            <a:off x="2282825" y="698500"/>
            <a:ext cx="9081770" cy="645160"/>
          </a:xfrm>
          <a:prstGeom prst="rect">
            <a:avLst/>
          </a:prstGeom>
          <a:noFill/>
        </p:spPr>
        <p:txBody>
          <a:bodyPr wrap="square" rtlCol="0">
            <a:spAutoFit/>
          </a:bodyPr>
          <a:p>
            <a:r>
              <a:rPr lang="zh-CN" altLang="en-US" sz="3600" b="1" i="1">
                <a:solidFill>
                  <a:srgbClr val="00B0F0"/>
                </a:solidFill>
                <a:cs typeface="Arial" panose="020B0604020202020204" pitchFamily="34" charset="0"/>
              </a:rPr>
              <a:t>Will Banks Adopt </a:t>
            </a:r>
            <a:r>
              <a:rPr lang="zh-CN" altLang="en-US" sz="3600" b="1" i="1">
                <a:solidFill>
                  <a:srgbClr val="FF0000"/>
                </a:solidFill>
                <a:cs typeface="Arial" panose="020B0604020202020204" pitchFamily="34" charset="0"/>
              </a:rPr>
              <a:t>E-Finance </a:t>
            </a:r>
            <a:r>
              <a:rPr lang="zh-CN" altLang="en-US" sz="3600" b="1" i="1">
                <a:solidFill>
                  <a:srgbClr val="00B0F0"/>
                </a:solidFill>
                <a:cs typeface="Arial" panose="020B0604020202020204" pitchFamily="34" charset="0"/>
              </a:rPr>
              <a:t>Fast?</a:t>
            </a:r>
            <a:endParaRPr lang="zh-CN" altLang="en-US" sz="3600" b="1" i="1">
              <a:solidFill>
                <a:srgbClr val="00B0F0"/>
              </a:solidFill>
              <a:cs typeface="Arial" panose="020B0604020202020204" pitchFamily="34" charset="0"/>
            </a:endParaRPr>
          </a:p>
        </p:txBody>
      </p:sp>
      <p:sp>
        <p:nvSpPr>
          <p:cNvPr id="2" name="圆角矩形 1"/>
          <p:cNvSpPr/>
          <p:nvPr/>
        </p:nvSpPr>
        <p:spPr>
          <a:xfrm>
            <a:off x="1706880" y="4364990"/>
            <a:ext cx="609727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visibility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可见性</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nvSpPr>
        <p:spPr>
          <a:xfrm>
            <a:off x="2282825" y="4580890"/>
            <a:ext cx="5342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mandate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授权；命令；指令</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931160" y="4725035"/>
            <a:ext cx="543179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cryptocurrency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加密数字货币</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578860" y="4937125"/>
            <a:ext cx="543179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decentralization</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.分散化</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4514850" y="5300980"/>
            <a:ext cx="573024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account for</a:t>
            </a:r>
            <a:r>
              <a:rPr sz="2800">
                <a:solidFill>
                  <a:schemeClr val="tx1"/>
                </a:solidFill>
                <a:latin typeface="Times New Roman" panose="02020603050405020304" charset="0"/>
                <a:cs typeface="Times New Roman" panose="02020603050405020304" charset="0"/>
                <a:sym typeface="+mn-ea"/>
              </a:rPr>
              <a:t> （在数量、比例上）占</a:t>
            </a:r>
            <a:endParaRPr sz="2800">
              <a:solidFill>
                <a:schemeClr val="tx1"/>
              </a:solidFill>
              <a:latin typeface="Times New Roman" panose="02020603050405020304" charset="0"/>
              <a:cs typeface="Times New Roman" panose="02020603050405020304" charset="0"/>
              <a:sym typeface="+mn-ea"/>
            </a:endParaRPr>
          </a:p>
        </p:txBody>
      </p:sp>
      <p:sp>
        <p:nvSpPr>
          <p:cNvPr id="7" name="矩形 6"/>
          <p:cNvSpPr/>
          <p:nvPr/>
        </p:nvSpPr>
        <p:spPr>
          <a:xfrm>
            <a:off x="4011295" y="2590800"/>
            <a:ext cx="1598930" cy="438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8849360" y="2590800"/>
            <a:ext cx="1801495" cy="438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482600" y="3284855"/>
            <a:ext cx="2778760" cy="438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3956050" y="3284855"/>
            <a:ext cx="2656840" cy="438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9411970" y="3356610"/>
            <a:ext cx="2080895" cy="438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1" name="矩形 20"/>
          <p:cNvSpPr/>
          <p:nvPr/>
        </p:nvSpPr>
        <p:spPr>
          <a:xfrm>
            <a:off x="6211570" y="709295"/>
            <a:ext cx="2637790" cy="718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bldLvl="0" animBg="1"/>
      <p:bldP spid="2" grpId="0" bldLvl="0" animBg="1"/>
      <p:bldP spid="3" grpId="0" bldLvl="0" animBg="1"/>
      <p:bldP spid="4" grpId="0" bldLvl="0" animBg="1"/>
      <p:bldP spid="5" grpId="0" bldLvl="0" animBg="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95250" y="0"/>
            <a:ext cx="12293600" cy="685800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6" name="组合 25"/>
          <p:cNvGrpSpPr/>
          <p:nvPr/>
        </p:nvGrpSpPr>
        <p:grpSpPr>
          <a:xfrm>
            <a:off x="4226560" y="3469005"/>
            <a:ext cx="5821680" cy="798830"/>
            <a:chOff x="5777198" y="1507941"/>
            <a:chExt cx="6421152" cy="798757"/>
          </a:xfrm>
        </p:grpSpPr>
        <p:sp>
          <p:nvSpPr>
            <p:cNvPr id="27"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8"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227195" y="1412875"/>
            <a:ext cx="5790565" cy="798830"/>
            <a:chOff x="5777198" y="1507941"/>
            <a:chExt cx="6421152" cy="798757"/>
          </a:xfrm>
        </p:grpSpPr>
        <p:sp>
          <p:nvSpPr>
            <p:cNvPr id="20"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1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35305" y="1700530"/>
            <a:ext cx="3200400" cy="3059430"/>
            <a:chOff x="563788" y="1786786"/>
            <a:chExt cx="3947160" cy="2600960"/>
          </a:xfrm>
        </p:grpSpPr>
        <p:sp>
          <p:nvSpPr>
            <p:cNvPr id="13" name="任意多边形: 形状 12"/>
            <p:cNvSpPr/>
            <p:nvPr/>
          </p:nvSpPr>
          <p:spPr>
            <a:xfrm flipV="1">
              <a:off x="563788" y="1786786"/>
              <a:ext cx="3947160" cy="2600960"/>
            </a:xfrm>
            <a:custGeom>
              <a:avLst/>
              <a:gdLst>
                <a:gd name="connsiteX0" fmla="*/ 0 w 4216400"/>
                <a:gd name="connsiteY0" fmla="*/ 0 h 4748893"/>
                <a:gd name="connsiteX1" fmla="*/ 4216400 w 4216400"/>
                <a:gd name="connsiteY1" fmla="*/ 0 h 4748893"/>
                <a:gd name="connsiteX2" fmla="*/ 4216400 w 4216400"/>
                <a:gd name="connsiteY2" fmla="*/ 4047579 h 4748893"/>
                <a:gd name="connsiteX3" fmla="*/ 3515086 w 4216400"/>
                <a:gd name="connsiteY3" fmla="*/ 4748893 h 4748893"/>
                <a:gd name="connsiteX4" fmla="*/ 701314 w 4216400"/>
                <a:gd name="connsiteY4" fmla="*/ 4748893 h 4748893"/>
                <a:gd name="connsiteX5" fmla="*/ 0 w 4216400"/>
                <a:gd name="connsiteY5" fmla="*/ 4047579 h 474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6400" h="4748893">
                  <a:moveTo>
                    <a:pt x="0" y="0"/>
                  </a:moveTo>
                  <a:lnTo>
                    <a:pt x="4216400" y="0"/>
                  </a:lnTo>
                  <a:lnTo>
                    <a:pt x="4216400" y="4047579"/>
                  </a:lnTo>
                  <a:cubicBezTo>
                    <a:pt x="4216400" y="4434904"/>
                    <a:pt x="3902411" y="4748893"/>
                    <a:pt x="3515086" y="4748893"/>
                  </a:cubicBezTo>
                  <a:lnTo>
                    <a:pt x="701314" y="4748893"/>
                  </a:lnTo>
                  <a:cubicBezTo>
                    <a:pt x="313989" y="4748893"/>
                    <a:pt x="0" y="4434904"/>
                    <a:pt x="0" y="40475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6B89C7"/>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09579" y="2348880"/>
              <a:ext cx="3399880" cy="1867300"/>
              <a:chOff x="915451" y="2348880"/>
              <a:chExt cx="3399880" cy="1867300"/>
            </a:xfrm>
          </p:grpSpPr>
          <p:sp>
            <p:nvSpPr>
              <p:cNvPr id="16" name="MH_Others_1"/>
              <p:cNvSpPr/>
              <p:nvPr>
                <p:custDataLst>
                  <p:tags r:id="rId1"/>
                </p:custDataLst>
              </p:nvPr>
            </p:nvSpPr>
            <p:spPr>
              <a:xfrm>
                <a:off x="1685407" y="2348880"/>
                <a:ext cx="1844239" cy="842487"/>
              </a:xfrm>
              <a:prstGeom prst="rect">
                <a:avLst/>
              </a:prstGeom>
              <a:noFill/>
            </p:spPr>
            <p:txBody>
              <a:bodyPr wrap="square" lIns="0" tIns="0" rIns="0" bIns="0" anchor="ctr" anchorCtr="0">
                <a:noAutofit/>
              </a:bodyPr>
              <a:lstStyle/>
              <a:p>
                <a:pPr algn="ctr"/>
                <a:r>
                  <a:rPr lang="zh-CN" altLang="en-US" sz="6000" b="1">
                    <a:solidFill>
                      <a:schemeClr val="tx1"/>
                    </a:solidFill>
                    <a:latin typeface="微软雅黑" panose="020B0503020204020204" pitchFamily="34" charset="-122"/>
                    <a:ea typeface="微软雅黑" panose="020B0503020204020204" pitchFamily="34" charset="-122"/>
                    <a:cs typeface="+mn-ea"/>
                    <a:sym typeface="+mn-lt"/>
                  </a:rPr>
                  <a:t>目 录</a:t>
                </a:r>
                <a:endParaRPr lang="zh-CN" altLang="en-US" sz="60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7" name="MH_Others_2"/>
              <p:cNvSpPr/>
              <p:nvPr>
                <p:custDataLst>
                  <p:tags r:id="rId2"/>
                </p:custDataLst>
              </p:nvPr>
            </p:nvSpPr>
            <p:spPr>
              <a:xfrm>
                <a:off x="915451" y="3658520"/>
                <a:ext cx="3399880" cy="557660"/>
              </a:xfrm>
              <a:prstGeom prst="rect">
                <a:avLst/>
              </a:prstGeom>
              <a:noFill/>
            </p:spPr>
            <p:txBody>
              <a:bodyPr wrap="square" lIns="0" tIns="0" rIns="0" bIns="0" anchor="ctr" anchorCtr="0">
                <a:noAutofit/>
              </a:bodyPr>
              <a:lstStyle/>
              <a:p>
                <a:pPr algn="ctr"/>
                <a:r>
                  <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rPr>
                  <a:t>CONTENTS</a:t>
                </a:r>
                <a:endPar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grpSp>
        <p:nvGrpSpPr>
          <p:cNvPr id="4" name="组合 3"/>
          <p:cNvGrpSpPr/>
          <p:nvPr/>
        </p:nvGrpSpPr>
        <p:grpSpPr>
          <a:xfrm>
            <a:off x="4329477" y="1501202"/>
            <a:ext cx="5176520" cy="613488"/>
            <a:chOff x="5879512" y="1524697"/>
            <a:chExt cx="5176520" cy="613488"/>
          </a:xfrm>
        </p:grpSpPr>
        <p:sp>
          <p:nvSpPr>
            <p:cNvPr id="67" name="MH_Entry_1">
              <a:hlinkClick r:id="rId3" action="ppaction://hlinksldjump"/>
            </p:cNvPr>
            <p:cNvSpPr>
              <a:spLocks noChangeArrowheads="1"/>
            </p:cNvSpPr>
            <p:nvPr>
              <p:custDataLst>
                <p:tags r:id="rId4"/>
              </p:custDataLst>
            </p:nvPr>
          </p:nvSpPr>
          <p:spPr bwMode="auto">
            <a:xfrm>
              <a:off x="7001557" y="152469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5" action="ppaction://hlinksldjump"/>
                </a:rPr>
                <a:t>Text A</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2" name="MH_Entry_1">
              <a:hlinkClick r:id="rId6" action="ppaction://hlinksldjump"/>
            </p:cNvPr>
            <p:cNvSpPr>
              <a:spLocks noChangeArrowheads="1"/>
            </p:cNvSpPr>
            <p:nvPr>
              <p:custDataLst>
                <p:tags r:id="rId7"/>
              </p:custDataLst>
            </p:nvPr>
          </p:nvSpPr>
          <p:spPr bwMode="auto">
            <a:xfrm>
              <a:off x="5879512" y="153422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02</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9" name="组合 8"/>
          <p:cNvGrpSpPr/>
          <p:nvPr/>
        </p:nvGrpSpPr>
        <p:grpSpPr>
          <a:xfrm>
            <a:off x="4227195" y="2415540"/>
            <a:ext cx="5790565" cy="798830"/>
            <a:chOff x="5777198" y="1507941"/>
            <a:chExt cx="6421152" cy="798757"/>
          </a:xfrm>
        </p:grpSpPr>
        <p:sp>
          <p:nvSpPr>
            <p:cNvPr id="10"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1"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329477" y="2484592"/>
            <a:ext cx="5099534" cy="628546"/>
            <a:chOff x="5905547" y="2660487"/>
            <a:chExt cx="5099534" cy="628546"/>
          </a:xfrm>
        </p:grpSpPr>
        <p:sp>
          <p:nvSpPr>
            <p:cNvPr id="170" name="MH_Entry_2">
              <a:hlinkClick r:id="rId5" action="ppaction://hlinksldjump"/>
            </p:cNvPr>
            <p:cNvSpPr>
              <a:spLocks noChangeArrowheads="1"/>
            </p:cNvSpPr>
            <p:nvPr>
              <p:custDataLst>
                <p:tags r:id="rId8"/>
              </p:custDataLst>
            </p:nvPr>
          </p:nvSpPr>
          <p:spPr bwMode="auto">
            <a:xfrm>
              <a:off x="7027277" y="266048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9" action="ppaction://hlinksldjump"/>
                </a:rPr>
                <a:t>Text B</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MH_Entry_1">
              <a:hlinkClick r:id="rId6" action="ppaction://hlinksldjump"/>
            </p:cNvPr>
            <p:cNvSpPr>
              <a:spLocks noChangeArrowheads="1"/>
            </p:cNvSpPr>
            <p:nvPr>
              <p:custDataLst>
                <p:tags r:id="rId10"/>
              </p:custDataLst>
            </p:nvPr>
          </p:nvSpPr>
          <p:spPr bwMode="auto">
            <a:xfrm>
              <a:off x="5905547" y="2685070"/>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03</a:t>
              </a:r>
              <a:endParaRPr lang="en-US" altLang="zh-CN" sz="3600" b="1">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4320587" y="3525132"/>
            <a:ext cx="5036034" cy="651859"/>
            <a:chOff x="5854747" y="3718807"/>
            <a:chExt cx="5036034" cy="651859"/>
          </a:xfrm>
        </p:grpSpPr>
        <p:sp>
          <p:nvSpPr>
            <p:cNvPr id="175" name="MH_Entry_3">
              <a:hlinkClick r:id="rId11" action="ppaction://hlinksldjump"/>
            </p:cNvPr>
            <p:cNvSpPr>
              <a:spLocks noChangeArrowheads="1"/>
            </p:cNvSpPr>
            <p:nvPr>
              <p:custDataLst>
                <p:tags r:id="rId12"/>
              </p:custDataLst>
            </p:nvPr>
          </p:nvSpPr>
          <p:spPr bwMode="auto">
            <a:xfrm>
              <a:off x="6912977" y="371880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3" action="ppaction://hlinksldjump"/>
                </a:rPr>
                <a:t>Case Study</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4" name="MH_Entry_1">
              <a:hlinkClick r:id="rId6" action="ppaction://hlinksldjump"/>
            </p:cNvPr>
            <p:cNvSpPr>
              <a:spLocks noChangeArrowheads="1"/>
            </p:cNvSpPr>
            <p:nvPr>
              <p:custDataLst>
                <p:tags r:id="rId14"/>
              </p:custDataLst>
            </p:nvPr>
          </p:nvSpPr>
          <p:spPr bwMode="auto">
            <a:xfrm>
              <a:off x="5854747" y="3766703"/>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04</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2" name="组合 11"/>
          <p:cNvGrpSpPr/>
          <p:nvPr/>
        </p:nvGrpSpPr>
        <p:grpSpPr>
          <a:xfrm>
            <a:off x="4227195" y="4535805"/>
            <a:ext cx="5821045" cy="798830"/>
            <a:chOff x="5777198" y="1507941"/>
            <a:chExt cx="6421152" cy="798757"/>
          </a:xfrm>
        </p:grpSpPr>
        <p:sp>
          <p:nvSpPr>
            <p:cNvPr id="14"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5"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329430" y="4536440"/>
            <a:ext cx="5990590" cy="701040"/>
            <a:chOff x="5890905" y="4801981"/>
            <a:chExt cx="8083510" cy="701040"/>
          </a:xfrm>
        </p:grpSpPr>
        <p:sp>
          <p:nvSpPr>
            <p:cNvPr id="180" name="MH_Entry_4">
              <a:hlinkClick r:id="rId11" action="ppaction://hlinksldjump"/>
            </p:cNvPr>
            <p:cNvSpPr>
              <a:spLocks noChangeArrowheads="1"/>
            </p:cNvSpPr>
            <p:nvPr>
              <p:custDataLst>
                <p:tags r:id="rId15"/>
              </p:custDataLst>
            </p:nvPr>
          </p:nvSpPr>
          <p:spPr bwMode="auto">
            <a:xfrm>
              <a:off x="7398990" y="4801981"/>
              <a:ext cx="6575425" cy="70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6" action="ppaction://hlinksldjump"/>
                </a:rPr>
                <a:t>Writing</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5" name="MH_Entry_1">
              <a:hlinkClick r:id="rId6" action="ppaction://hlinksldjump"/>
            </p:cNvPr>
            <p:cNvSpPr>
              <a:spLocks noChangeArrowheads="1"/>
            </p:cNvSpPr>
            <p:nvPr>
              <p:custDataLst>
                <p:tags r:id="rId17"/>
              </p:custDataLst>
            </p:nvPr>
          </p:nvSpPr>
          <p:spPr bwMode="auto">
            <a:xfrm>
              <a:off x="5890905" y="4846431"/>
              <a:ext cx="744601"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300" b="1">
                  <a:solidFill>
                    <a:schemeClr val="tx1"/>
                  </a:solidFill>
                  <a:uFillTx/>
                  <a:latin typeface="微软雅黑" panose="020B0503020204020204" pitchFamily="34" charset="-122"/>
                  <a:ea typeface="微软雅黑" panose="020B0503020204020204" pitchFamily="34" charset="-122"/>
                  <a:cs typeface="+mn-ea"/>
                  <a:sym typeface="+mn-lt"/>
                </a:rPr>
                <a:t>05</a:t>
              </a:r>
              <a:endParaRPr lang="en-US" altLang="zh-CN" sz="3300" b="1">
                <a:solidFill>
                  <a:schemeClr val="tx1"/>
                </a:solidFill>
                <a:uFillTx/>
                <a:latin typeface="微软雅黑" panose="020B0503020204020204" pitchFamily="34" charset="-122"/>
                <a:ea typeface="微软雅黑" panose="020B0503020204020204" pitchFamily="34" charset="-122"/>
                <a:cs typeface="+mn-ea"/>
                <a:sym typeface="+mn-lt"/>
              </a:endParaRPr>
            </a:p>
          </p:txBody>
        </p:sp>
      </p:grpSp>
      <p:grpSp>
        <p:nvGrpSpPr>
          <p:cNvPr id="19" name="组合 18"/>
          <p:cNvGrpSpPr/>
          <p:nvPr/>
        </p:nvGrpSpPr>
        <p:grpSpPr>
          <a:xfrm>
            <a:off x="4226560" y="5575935"/>
            <a:ext cx="5820410" cy="798830"/>
            <a:chOff x="5777198" y="1507941"/>
            <a:chExt cx="6421152" cy="798757"/>
          </a:xfrm>
        </p:grpSpPr>
        <p:sp>
          <p:nvSpPr>
            <p:cNvPr id="21"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9"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311019" y="5631815"/>
            <a:ext cx="5940646" cy="701040"/>
            <a:chOff x="6795" y="9080"/>
            <a:chExt cx="12803" cy="1104"/>
          </a:xfrm>
        </p:grpSpPr>
        <p:sp>
          <p:nvSpPr>
            <p:cNvPr id="31" name="MH_Entry_1">
              <a:hlinkClick r:id="rId6" action="ppaction://hlinksldjump"/>
            </p:cNvPr>
            <p:cNvSpPr>
              <a:spLocks noChangeArrowheads="1"/>
            </p:cNvSpPr>
            <p:nvPr>
              <p:custDataLst>
                <p:tags r:id="rId18"/>
              </p:custDataLst>
            </p:nvPr>
          </p:nvSpPr>
          <p:spPr bwMode="auto">
            <a:xfrm>
              <a:off x="6795" y="9126"/>
              <a:ext cx="1229"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200" b="1">
                  <a:solidFill>
                    <a:schemeClr val="tx1"/>
                  </a:solidFill>
                  <a:uFillTx/>
                  <a:latin typeface="微软雅黑" panose="020B0503020204020204" pitchFamily="34" charset="-122"/>
                  <a:ea typeface="微软雅黑" panose="020B0503020204020204" pitchFamily="34" charset="-122"/>
                  <a:cs typeface="+mn-ea"/>
                  <a:sym typeface="+mn-lt"/>
                </a:rPr>
                <a:t>06</a:t>
              </a:r>
              <a:endParaRPr lang="en-US" altLang="zh-CN" sz="3200" b="1">
                <a:solidFill>
                  <a:schemeClr val="tx1"/>
                </a:solidFill>
                <a:uFillTx/>
                <a:latin typeface="微软雅黑" panose="020B0503020204020204" pitchFamily="34" charset="-122"/>
                <a:ea typeface="微软雅黑" panose="020B0503020204020204" pitchFamily="34" charset="-122"/>
                <a:cs typeface="+mn-ea"/>
                <a:sym typeface="+mn-lt"/>
              </a:endParaRPr>
            </a:p>
          </p:txBody>
        </p:sp>
        <p:sp>
          <p:nvSpPr>
            <p:cNvPr id="32" name="MH_Entry_4">
              <a:hlinkClick r:id="rId11" action="ppaction://hlinksldjump"/>
            </p:cNvPr>
            <p:cNvSpPr>
              <a:spLocks noChangeArrowheads="1"/>
            </p:cNvSpPr>
            <p:nvPr>
              <p:custDataLst>
                <p:tags r:id="rId19"/>
              </p:custDataLst>
            </p:nvPr>
          </p:nvSpPr>
          <p:spPr bwMode="auto">
            <a:xfrm>
              <a:off x="9243" y="9080"/>
              <a:ext cx="1035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20" action="ppaction://hlinksldjump"/>
                </a:rPr>
                <a:t>Project</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36" name="组合 35"/>
          <p:cNvGrpSpPr/>
          <p:nvPr/>
        </p:nvGrpSpPr>
        <p:grpSpPr>
          <a:xfrm>
            <a:off x="4227830" y="410210"/>
            <a:ext cx="5820410" cy="798830"/>
            <a:chOff x="5777198" y="1507941"/>
            <a:chExt cx="6421152" cy="798757"/>
          </a:xfrm>
        </p:grpSpPr>
        <p:sp>
          <p:nvSpPr>
            <p:cNvPr id="37"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3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sp>
        <p:nvSpPr>
          <p:cNvPr id="39" name="MH_Entry_1">
            <a:hlinkClick r:id="rId6" action="ppaction://hlinksldjump"/>
          </p:cNvPr>
          <p:cNvSpPr>
            <a:spLocks noChangeArrowheads="1"/>
          </p:cNvSpPr>
          <p:nvPr>
            <p:custDataLst>
              <p:tags r:id="rId21"/>
            </p:custDataLst>
          </p:nvPr>
        </p:nvSpPr>
        <p:spPr bwMode="auto">
          <a:xfrm>
            <a:off x="4329477" y="49028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01</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0" name="MH_Entry_1">
            <a:hlinkClick r:id="rId3" action="ppaction://hlinksldjump"/>
          </p:cNvPr>
          <p:cNvSpPr>
            <a:spLocks noChangeArrowheads="1"/>
          </p:cNvSpPr>
          <p:nvPr>
            <p:custDataLst>
              <p:tags r:id="rId22"/>
            </p:custDataLst>
          </p:nvPr>
        </p:nvSpPr>
        <p:spPr bwMode="auto">
          <a:xfrm>
            <a:off x="5451522" y="48964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3" action="ppaction://hlinksldjump"/>
              </a:rPr>
              <a:t>Lead-in</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764540"/>
            <a:ext cx="11125200"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Once digital currencies can exchange directly in a </a:t>
            </a:r>
            <a:r>
              <a:rPr lang="en-US" altLang="zh-CN" sz="2800" b="1" dirty="0">
                <a:solidFill>
                  <a:srgbClr val="FF0000"/>
                </a:solidFill>
                <a:latin typeface="Times New Roman" panose="02020603050405020304" charset="0"/>
              </a:rPr>
              <a:t>bilateral </a:t>
            </a:r>
            <a:r>
              <a:rPr lang="en-US" altLang="zh-CN" sz="2800" dirty="0">
                <a:latin typeface="Times New Roman" panose="02020603050405020304" charset="0"/>
              </a:rPr>
              <a:t>way without being</a:t>
            </a:r>
            <a:r>
              <a:rPr lang="en-US" altLang="zh-CN" sz="2800" b="1" dirty="0">
                <a:solidFill>
                  <a:srgbClr val="FF0000"/>
                </a:solidFill>
                <a:latin typeface="Times New Roman" panose="02020603050405020304" charset="0"/>
              </a:rPr>
              <a:t> parsed</a:t>
            </a:r>
            <a:r>
              <a:rPr lang="en-US" altLang="zh-CN" sz="2800" dirty="0">
                <a:latin typeface="Times New Roman" panose="02020603050405020304" charset="0"/>
              </a:rPr>
              <a:t> through a third-party </a:t>
            </a:r>
            <a:r>
              <a:rPr lang="en-US" altLang="zh-CN" sz="2800" b="1" dirty="0">
                <a:solidFill>
                  <a:srgbClr val="FF0000"/>
                </a:solidFill>
                <a:latin typeface="Times New Roman" panose="02020603050405020304" charset="0"/>
              </a:rPr>
              <a:t>settlement</a:t>
            </a:r>
            <a:r>
              <a:rPr lang="en-US" altLang="zh-CN" sz="2800" dirty="0">
                <a:latin typeface="Times New Roman" panose="02020603050405020304" charset="0"/>
              </a:rPr>
              <a:t> system like </a:t>
            </a:r>
            <a:r>
              <a:rPr lang="en-US" altLang="zh-CN" sz="2800" b="1" dirty="0">
                <a:latin typeface="Times New Roman" panose="02020603050405020304" charset="0"/>
                <a:hlinkClick r:id="rId1" action="ppaction://hlinksldjump"/>
              </a:rPr>
              <a:t>SWIFT</a:t>
            </a:r>
            <a:r>
              <a:rPr lang="en-US" altLang="zh-CN" sz="2800" dirty="0">
                <a:latin typeface="Times New Roman" panose="02020603050405020304" charset="0"/>
              </a:rPr>
              <a:t>, transaction costs will be </a:t>
            </a:r>
            <a:r>
              <a:rPr lang="en-US" altLang="zh-CN" sz="2800" b="1" dirty="0">
                <a:solidFill>
                  <a:srgbClr val="FF0000"/>
                </a:solidFill>
                <a:latin typeface="Times New Roman" panose="02020603050405020304" charset="0"/>
              </a:rPr>
              <a:t>drastically</a:t>
            </a:r>
            <a:r>
              <a:rPr lang="en-US" altLang="zh-CN" sz="2800" dirty="0">
                <a:latin typeface="Times New Roman" panose="02020603050405020304" charset="0"/>
              </a:rPr>
              <a:t> reduced and the need for a dominant global reserve currency also be reduced. The technology architecture for that can be built with standardization and agreed </a:t>
            </a:r>
            <a:r>
              <a:rPr lang="en-US" altLang="zh-CN" sz="2800" b="1" dirty="0">
                <a:solidFill>
                  <a:srgbClr val="FF0000"/>
                </a:solidFill>
                <a:latin typeface="Times New Roman" panose="02020603050405020304" charset="0"/>
              </a:rPr>
              <a:t>protocols</a:t>
            </a:r>
            <a:r>
              <a:rPr lang="en-US" altLang="zh-CN" sz="2800" dirty="0">
                <a:latin typeface="Times New Roman" panose="02020603050405020304" charset="0"/>
              </a:rPr>
              <a:t>. But the policy issues around </a:t>
            </a:r>
            <a:r>
              <a:rPr lang="en-US" altLang="zh-CN" sz="2800" b="1" dirty="0">
                <a:solidFill>
                  <a:srgbClr val="FF0000"/>
                </a:solidFill>
                <a:latin typeface="Times New Roman" panose="02020603050405020304" charset="0"/>
              </a:rPr>
              <a:t>sovereign</a:t>
            </a:r>
            <a:r>
              <a:rPr lang="en-US" altLang="zh-CN" sz="2800" dirty="0">
                <a:latin typeface="Times New Roman" panose="02020603050405020304" charset="0"/>
              </a:rPr>
              <a:t> currencies remain far more problematic to align.</a:t>
            </a:r>
            <a:endParaRPr lang="en-US" altLang="zh-CN" sz="2800" dirty="0">
              <a:latin typeface="Times New Roman" panose="02020603050405020304" charset="0"/>
            </a:endParaRPr>
          </a:p>
        </p:txBody>
      </p:sp>
      <p:sp>
        <p:nvSpPr>
          <p:cNvPr id="4" name="圆角矩形 3"/>
          <p:cNvSpPr/>
          <p:nvPr/>
        </p:nvSpPr>
        <p:spPr>
          <a:xfrm>
            <a:off x="1130935" y="342900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bilateral</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双边的</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1562735" y="371665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parse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解析</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282825" y="39331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settlement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.结算</a:t>
            </a:r>
            <a:endParaRPr sz="2800">
              <a:solidFill>
                <a:schemeClr val="tx1"/>
              </a:solidFill>
              <a:latin typeface="Times New Roman" panose="02020603050405020304" charset="0"/>
              <a:cs typeface="Times New Roman" panose="02020603050405020304" charset="0"/>
              <a:sym typeface="+mn-ea"/>
            </a:endParaRPr>
          </a:p>
        </p:txBody>
      </p:sp>
      <p:sp>
        <p:nvSpPr>
          <p:cNvPr id="9" name="矩形 8"/>
          <p:cNvSpPr/>
          <p:nvPr/>
        </p:nvSpPr>
        <p:spPr>
          <a:xfrm>
            <a:off x="7972425" y="76454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1346835" y="1199515"/>
            <a:ext cx="148082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6027420" y="1196340"/>
            <a:ext cx="226568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787015" y="42208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drastically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急剧地</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nvSpPr>
        <p:spPr>
          <a:xfrm>
            <a:off x="3147060" y="45808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protocol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.（数据传递的）协议</a:t>
            </a:r>
            <a:endParaRPr sz="2800">
              <a:solidFill>
                <a:schemeClr val="tx1"/>
              </a:solidFill>
              <a:latin typeface="Times New Roman" panose="02020603050405020304" charset="0"/>
              <a:cs typeface="Times New Roman" panose="02020603050405020304" charset="0"/>
              <a:sym typeface="+mn-ea"/>
            </a:endParaRPr>
          </a:p>
        </p:txBody>
      </p:sp>
      <p:sp>
        <p:nvSpPr>
          <p:cNvPr id="7" name="圆角矩形 6"/>
          <p:cNvSpPr/>
          <p:nvPr/>
        </p:nvSpPr>
        <p:spPr>
          <a:xfrm>
            <a:off x="3578860" y="4908550"/>
            <a:ext cx="743140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sovereign </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.有主权的；有至高无上的权力的</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4083050" y="1556385"/>
            <a:ext cx="226568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6531610" y="2348865"/>
            <a:ext cx="19202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1418590" y="2764790"/>
            <a:ext cx="17278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4" grpId="0" bldLvl="0" animBg="1"/>
      <p:bldP spid="5" grpId="0" bldLvl="0" animBg="1"/>
      <p:bldP spid="6" grpId="0" bldLvl="0" animBg="1"/>
      <p:bldP spid="2" grpId="0" bldLvl="0" animBg="1"/>
      <p:bldP spid="3" grpId="0" bldLvl="0" animBg="1"/>
      <p:bldP spid="7"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548640"/>
            <a:ext cx="1115314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U.S. is the world financial system leader by </a:t>
            </a:r>
            <a:r>
              <a:rPr lang="en-US" altLang="zh-CN" sz="2800" b="1" dirty="0">
                <a:solidFill>
                  <a:srgbClr val="FF0000"/>
                </a:solidFill>
                <a:latin typeface="Times New Roman" panose="02020603050405020304" charset="0"/>
                <a:sym typeface="+mn-ea"/>
              </a:rPr>
              <a:t>default</a:t>
            </a:r>
            <a:r>
              <a:rPr lang="en-US" altLang="zh-CN" sz="2800" dirty="0">
                <a:latin typeface="Times New Roman" panose="02020603050405020304" charset="0"/>
                <a:sym typeface="+mn-ea"/>
              </a:rPr>
              <a:t>. 88% of global currency trades are contracted in U.S. dollars. 62% of global currency reserves are held in dollars. 79% of international trade invoices list dollars. About 65 countries </a:t>
            </a:r>
            <a:r>
              <a:rPr lang="en-US" altLang="zh-CN" sz="2800" b="1" dirty="0">
                <a:solidFill>
                  <a:srgbClr val="FF0000"/>
                </a:solidFill>
                <a:latin typeface="Times New Roman" panose="02020603050405020304" charset="0"/>
                <a:sym typeface="+mn-ea"/>
              </a:rPr>
              <a:t>peg</a:t>
            </a:r>
            <a:r>
              <a:rPr lang="en-US" altLang="zh-CN" sz="2800" dirty="0">
                <a:latin typeface="Times New Roman" panose="02020603050405020304" charset="0"/>
                <a:sym typeface="+mn-ea"/>
              </a:rPr>
              <a:t> their respective currencies to the U.S. dollar.</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4</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ease and speed with which the U.S. can </a:t>
            </a:r>
            <a:r>
              <a:rPr lang="en-US" altLang="zh-CN" sz="2800" b="1" dirty="0">
                <a:solidFill>
                  <a:srgbClr val="FF0000"/>
                </a:solidFill>
                <a:latin typeface="Times New Roman" panose="02020603050405020304" charset="0"/>
                <a:sym typeface="+mn-ea"/>
              </a:rPr>
              <a:t>disenfranchise </a:t>
            </a:r>
            <a:r>
              <a:rPr lang="en-US" altLang="zh-CN" sz="2800" dirty="0">
                <a:latin typeface="Times New Roman" panose="02020603050405020304" charset="0"/>
                <a:sym typeface="+mn-ea"/>
              </a:rPr>
              <a:t>foreign holdings of U.S. dollars in the U.S. banking system has caused widespread alarm among many nations, which are all studying ways to reduce their exposure, or exit from such financial </a:t>
            </a:r>
            <a:r>
              <a:rPr lang="en-US" altLang="zh-CN" sz="2800" b="1" dirty="0">
                <a:solidFill>
                  <a:srgbClr val="FF0000"/>
                </a:solidFill>
                <a:latin typeface="Times New Roman" panose="02020603050405020304" charset="0"/>
                <a:sym typeface="+mn-ea"/>
              </a:rPr>
              <a:t>vulnerability</a:t>
            </a:r>
            <a:r>
              <a:rPr lang="en-US" altLang="zh-CN" sz="2800" dirty="0">
                <a:latin typeface="Times New Roman" panose="02020603050405020304" charset="0"/>
                <a:sym typeface="+mn-ea"/>
              </a:rPr>
              <a:t>.</a:t>
            </a:r>
            <a:endParaRPr lang="en-US" altLang="zh-CN" sz="2800" dirty="0">
              <a:latin typeface="Times New Roman" panose="02020603050405020304" charset="0"/>
              <a:sym typeface="+mn-ea"/>
            </a:endParaRPr>
          </a:p>
        </p:txBody>
      </p:sp>
      <p:sp>
        <p:nvSpPr>
          <p:cNvPr id="7" name="圆角矩形 6"/>
          <p:cNvSpPr/>
          <p:nvPr/>
        </p:nvSpPr>
        <p:spPr>
          <a:xfrm>
            <a:off x="1346835" y="386080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default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默认</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635125" y="42208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peg</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 </a:t>
            </a:r>
            <a:r>
              <a:rPr sz="2800">
                <a:solidFill>
                  <a:schemeClr val="tx1"/>
                </a:solidFill>
                <a:latin typeface="Times New Roman" panose="02020603050405020304" charset="0"/>
                <a:cs typeface="Times New Roman" panose="02020603050405020304" charset="0"/>
                <a:sym typeface="+mn-ea"/>
              </a:rPr>
              <a:t>固定（价格、数量等）</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1995170" y="4704715"/>
            <a:ext cx="6831330" cy="85598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disenfranchise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剥夺（某人）的权利（尤指选举权）</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498725" y="53219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vulnerability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弱点；</a:t>
            </a:r>
            <a:r>
              <a:rPr sz="2800">
                <a:solidFill>
                  <a:schemeClr val="tx1"/>
                </a:solidFill>
                <a:latin typeface="Times New Roman" panose="02020603050405020304" charset="0"/>
                <a:cs typeface="Times New Roman" panose="02020603050405020304" charset="0"/>
                <a:sym typeface="+mn-ea"/>
              </a:rPr>
              <a:t>脆弱性 </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7899400" y="54864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3290570" y="1772920"/>
            <a:ext cx="9639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7782560" y="2132965"/>
            <a:ext cx="259842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5739130" y="3284855"/>
            <a:ext cx="223837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bldLvl="0" animBg="1"/>
      <p:bldP spid="2" grpId="0" bldLvl="0" animBg="1"/>
      <p:bldP spid="4" grpId="0" bldLvl="0" animBg="1"/>
      <p:bldP spid="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764540"/>
            <a:ext cx="11198860"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U.S. faces a challenge of digital currencies, </a:t>
            </a:r>
            <a:r>
              <a:rPr lang="en-US" altLang="zh-CN" sz="2800" b="1" dirty="0">
                <a:solidFill>
                  <a:srgbClr val="FF0000"/>
                </a:solidFill>
                <a:latin typeface="Times New Roman" panose="02020603050405020304" charset="0"/>
              </a:rPr>
              <a:t>fintech</a:t>
            </a:r>
            <a:r>
              <a:rPr lang="en-US" altLang="zh-CN" sz="2800" dirty="0">
                <a:latin typeface="Times New Roman" panose="02020603050405020304" charset="0"/>
              </a:rPr>
              <a:t> platforms, and decentralized cross-border settlements without U.S. dollars. As the world’s </a:t>
            </a:r>
            <a:r>
              <a:rPr lang="en-US" altLang="zh-CN" sz="2800" b="1" dirty="0">
                <a:solidFill>
                  <a:srgbClr val="FF0000"/>
                </a:solidFill>
                <a:latin typeface="Times New Roman" panose="02020603050405020304" charset="0"/>
              </a:rPr>
              <a:t>premier</a:t>
            </a:r>
            <a:r>
              <a:rPr lang="en-US" altLang="zh-CN" sz="2800" dirty="0">
                <a:latin typeface="Times New Roman" panose="02020603050405020304" charset="0"/>
              </a:rPr>
              <a:t> exporter and trader, China is enabling settlements in yuan when feasible, rather than in U.S. dollars. The yuan now accounts for about 2% of global payments although China controls 14% of global exports, and more countries trade with China than with the U.S.</a:t>
            </a:r>
            <a:endParaRPr lang="en-US" altLang="zh-CN" sz="2800" dirty="0">
              <a:latin typeface="Times New Roman" panose="02020603050405020304" charset="0"/>
            </a:endParaRPr>
          </a:p>
        </p:txBody>
      </p:sp>
      <p:sp>
        <p:nvSpPr>
          <p:cNvPr id="8" name="圆角矩形 7"/>
          <p:cNvSpPr/>
          <p:nvPr/>
        </p:nvSpPr>
        <p:spPr>
          <a:xfrm>
            <a:off x="2211070" y="39331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fintech</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.金融科技</a:t>
            </a:r>
            <a:endParaRPr sz="2800">
              <a:solidFill>
                <a:schemeClr val="tx1"/>
              </a:solidFill>
              <a:latin typeface="Times New Roman" panose="02020603050405020304" charset="0"/>
              <a:cs typeface="Times New Roman" panose="02020603050405020304" charset="0"/>
              <a:sym typeface="+mn-ea"/>
            </a:endParaRPr>
          </a:p>
        </p:txBody>
      </p:sp>
      <p:sp>
        <p:nvSpPr>
          <p:cNvPr id="13" name="矩形 12"/>
          <p:cNvSpPr/>
          <p:nvPr/>
        </p:nvSpPr>
        <p:spPr>
          <a:xfrm>
            <a:off x="7827010" y="836295"/>
            <a:ext cx="220154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211070" y="52292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premier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第一的；首要的</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482600" y="1556385"/>
            <a:ext cx="16370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8" grpId="0" bldLvl="0" animBg="1"/>
      <p:bldP spid="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980440"/>
            <a:ext cx="10415270" cy="230314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U.S. is in the </a:t>
            </a:r>
            <a:r>
              <a:rPr lang="en-US" altLang="zh-CN" sz="2800" b="1" dirty="0">
                <a:solidFill>
                  <a:srgbClr val="FF0000"/>
                </a:solidFill>
                <a:latin typeface="Times New Roman" panose="02020603050405020304" charset="0"/>
              </a:rPr>
              <a:t>bull’s-eye</a:t>
            </a:r>
            <a:r>
              <a:rPr lang="en-US" altLang="zh-CN" sz="2800" dirty="0">
                <a:latin typeface="Times New Roman" panose="02020603050405020304" charset="0"/>
              </a:rPr>
              <a:t> of Clayton Christensen’s 25-year-old </a:t>
            </a:r>
            <a:r>
              <a:rPr lang="en-US" altLang="zh-CN" sz="2800" b="1" dirty="0">
                <a:solidFill>
                  <a:srgbClr val="FF0000"/>
                </a:solidFill>
                <a:latin typeface="Times New Roman" panose="02020603050405020304" charset="0"/>
              </a:rPr>
              <a:t>“disruptive-innovation</a:t>
            </a:r>
            <a:r>
              <a:rPr lang="en-US" altLang="zh-CN" sz="2800" b="1" dirty="0">
                <a:solidFill>
                  <a:srgbClr val="FF0000"/>
                </a:solidFill>
                <a:latin typeface="Times New Roman" panose="02020603050405020304" charset="0"/>
              </a:rPr>
              <a:t>” theory</a:t>
            </a:r>
            <a:r>
              <a:rPr lang="en-US" altLang="zh-CN" sz="2800" dirty="0">
                <a:latin typeface="Times New Roman" panose="02020603050405020304" charset="0"/>
              </a:rPr>
              <a:t>, developed at the Harvard Business School. Christensen and his team </a:t>
            </a:r>
            <a:r>
              <a:rPr lang="en-US" altLang="zh-CN" sz="2800" b="1" dirty="0">
                <a:solidFill>
                  <a:srgbClr val="FF0000"/>
                </a:solidFill>
                <a:latin typeface="Times New Roman" panose="02020603050405020304" charset="0"/>
              </a:rPr>
              <a:t>postulate</a:t>
            </a:r>
            <a:r>
              <a:rPr lang="en-US" altLang="zh-CN" sz="2800" dirty="0">
                <a:latin typeface="Times New Roman" panose="02020603050405020304" charset="0"/>
              </a:rPr>
              <a:t> that a mature industry drives leaders to focus on the most profitable users. That allows new </a:t>
            </a:r>
            <a:r>
              <a:rPr lang="en-US" altLang="zh-CN" sz="2800" b="1" dirty="0">
                <a:solidFill>
                  <a:srgbClr val="FF0000"/>
                </a:solidFill>
                <a:latin typeface="Times New Roman" panose="02020603050405020304" charset="0"/>
              </a:rPr>
              <a:t>entrants </a:t>
            </a:r>
            <a:r>
              <a:rPr lang="en-US" altLang="zh-CN" sz="2800" dirty="0">
                <a:latin typeface="Times New Roman" panose="02020603050405020304" charset="0"/>
              </a:rPr>
              <a:t>to target the </a:t>
            </a:r>
            <a:r>
              <a:rPr lang="en-US" altLang="zh-CN" sz="2800" b="1" dirty="0">
                <a:solidFill>
                  <a:srgbClr val="FF0000"/>
                </a:solidFill>
                <a:latin typeface="Times New Roman" panose="02020603050405020304" charset="0"/>
              </a:rPr>
              <a:t>under-served</a:t>
            </a:r>
            <a:r>
              <a:rPr lang="en-US" altLang="zh-CN" sz="2800" dirty="0">
                <a:latin typeface="Times New Roman" panose="02020603050405020304" charset="0"/>
              </a:rPr>
              <a:t>, less-profitable segments. These new entrants would typically be ignored by the market leaders.</a:t>
            </a:r>
            <a:endParaRPr lang="en-US" altLang="zh-CN" sz="2800" dirty="0">
              <a:latin typeface="Times New Roman" panose="02020603050405020304" charset="0"/>
            </a:endParaRPr>
          </a:p>
        </p:txBody>
      </p:sp>
      <p:sp>
        <p:nvSpPr>
          <p:cNvPr id="7" name="圆角矩形 6"/>
          <p:cNvSpPr/>
          <p:nvPr/>
        </p:nvSpPr>
        <p:spPr>
          <a:xfrm>
            <a:off x="2138680" y="3356610"/>
            <a:ext cx="7579360" cy="54737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bull’s-eye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靶心</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138680" y="3933190"/>
            <a:ext cx="7596505" cy="54673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“disruptive</a:t>
            </a:r>
            <a:r>
              <a:rPr lang="en-US" sz="2800" b="1">
                <a:solidFill>
                  <a:schemeClr val="tx1"/>
                </a:solidFill>
                <a:latin typeface="Times New Roman" panose="02020603050405020304" charset="0"/>
                <a:cs typeface="Times New Roman" panose="02020603050405020304" charset="0"/>
                <a:sym typeface="+mn-ea"/>
              </a:rPr>
              <a:t>-</a:t>
            </a:r>
            <a:r>
              <a:rPr sz="2800" b="1">
                <a:solidFill>
                  <a:schemeClr val="tx1"/>
                </a:solidFill>
                <a:latin typeface="Times New Roman" panose="02020603050405020304" charset="0"/>
                <a:cs typeface="Times New Roman" panose="02020603050405020304" charset="0"/>
                <a:sym typeface="+mn-ea"/>
              </a:rPr>
              <a:t>innovation” theory</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颠覆性创新理论</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custDataLst>
              <p:tags r:id="rId1"/>
            </p:custDataLst>
          </p:nvPr>
        </p:nvSpPr>
        <p:spPr>
          <a:xfrm>
            <a:off x="3938905" y="908685"/>
            <a:ext cx="17119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5" name="矩形 4"/>
          <p:cNvSpPr/>
          <p:nvPr>
            <p:custDataLst>
              <p:tags r:id="rId2"/>
            </p:custDataLst>
          </p:nvPr>
        </p:nvSpPr>
        <p:spPr>
          <a:xfrm>
            <a:off x="626745" y="1343660"/>
            <a:ext cx="50673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圆角矩形 3"/>
          <p:cNvSpPr/>
          <p:nvPr/>
        </p:nvSpPr>
        <p:spPr>
          <a:xfrm>
            <a:off x="2211070" y="4509135"/>
            <a:ext cx="7595870" cy="51498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postulate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假定；假设</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282825" y="5085080"/>
            <a:ext cx="7603490" cy="49974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entrant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进入者；新成员</a:t>
            </a:r>
            <a:endParaRPr sz="2800">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2418715" y="5626735"/>
            <a:ext cx="7554595" cy="6496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under-served</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服务不周到的</a:t>
            </a:r>
            <a:endParaRPr sz="2800">
              <a:solidFill>
                <a:schemeClr val="tx1"/>
              </a:solidFill>
              <a:latin typeface="Times New Roman" panose="02020603050405020304" charset="0"/>
              <a:cs typeface="Times New Roman" panose="02020603050405020304" charset="0"/>
              <a:sym typeface="+mn-ea"/>
            </a:endParaRPr>
          </a:p>
        </p:txBody>
      </p:sp>
      <p:sp>
        <p:nvSpPr>
          <p:cNvPr id="9" name="矩形 8"/>
          <p:cNvSpPr/>
          <p:nvPr>
            <p:custDataLst>
              <p:tags r:id="rId3"/>
            </p:custDataLst>
          </p:nvPr>
        </p:nvSpPr>
        <p:spPr>
          <a:xfrm>
            <a:off x="6027420" y="1700530"/>
            <a:ext cx="17119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custDataLst>
              <p:tags r:id="rId4"/>
            </p:custDataLst>
          </p:nvPr>
        </p:nvSpPr>
        <p:spPr>
          <a:xfrm>
            <a:off x="698500" y="2493010"/>
            <a:ext cx="17119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custDataLst>
              <p:tags r:id="rId5"/>
            </p:custDataLst>
          </p:nvPr>
        </p:nvSpPr>
        <p:spPr>
          <a:xfrm>
            <a:off x="3867150" y="2351405"/>
            <a:ext cx="24244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bldLvl="0" animBg="1"/>
      <p:bldP spid="2" grpId="0" bldLvl="0" animBg="1"/>
      <p:bldP spid="4" grpId="0" bldLvl="0" animBg="1"/>
      <p:bldP spid="6" grpId="0" bldLvl="0" animBg="1"/>
      <p:bldP spid="8"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620395"/>
            <a:ext cx="11377930"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Over time, these newcomers innovate and upgrade, to challenge and displace the conservative market leader. The U.S. banking system can </a:t>
            </a:r>
            <a:r>
              <a:rPr lang="en-US" altLang="zh-CN" sz="2800" b="1" dirty="0">
                <a:solidFill>
                  <a:srgbClr val="FF0000"/>
                </a:solidFill>
                <a:latin typeface="Times New Roman" panose="02020603050405020304" charset="0"/>
              </a:rPr>
              <a:t>opt to </a:t>
            </a:r>
            <a:r>
              <a:rPr lang="en-US" altLang="zh-CN" sz="2800" dirty="0">
                <a:latin typeface="Times New Roman" panose="02020603050405020304" charset="0"/>
              </a:rPr>
              <a:t>protect the </a:t>
            </a:r>
            <a:r>
              <a:rPr lang="en-US" altLang="zh-CN" sz="2800" b="1" dirty="0">
                <a:solidFill>
                  <a:srgbClr val="FF0000"/>
                </a:solidFill>
                <a:latin typeface="Times New Roman" panose="02020603050405020304" charset="0"/>
              </a:rPr>
              <a:t>status quo </a:t>
            </a:r>
            <a:r>
              <a:rPr lang="en-US" altLang="zh-CN" sz="2800" dirty="0">
                <a:latin typeface="Times New Roman" panose="02020603050405020304" charset="0"/>
              </a:rPr>
              <a:t>to delay e-currencies, fintech, and mobile payment platforms, or become a player, too. Meanwhile, major trading centers like China, the EU, Russia, and India are </a:t>
            </a:r>
            <a:r>
              <a:rPr lang="en-US" altLang="zh-CN" sz="2800" b="1" dirty="0">
                <a:solidFill>
                  <a:srgbClr val="FF0000"/>
                </a:solidFill>
                <a:latin typeface="Times New Roman" panose="02020603050405020304" charset="0"/>
              </a:rPr>
              <a:t>mulling </a:t>
            </a:r>
            <a:r>
              <a:rPr lang="en-US" altLang="zh-CN" sz="2800" dirty="0">
                <a:latin typeface="Times New Roman" panose="02020603050405020304" charset="0"/>
              </a:rPr>
              <a:t>ways to reduce the risks of being overly tied to the U.S. banking system. </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rPr>
              <a:t> 8  </a:t>
            </a:r>
            <a:r>
              <a:rPr lang="en-US" altLang="zh-CN" sz="2800" dirty="0">
                <a:latin typeface="Times New Roman" panose="02020603050405020304" charset="0"/>
              </a:rPr>
              <a:t> The transition will be gradual. There is no global consensus yet on rules, regulations, fintech platforms, a mechanism for e-currency exchanges, standardization, systems </a:t>
            </a:r>
            <a:r>
              <a:rPr lang="en-US" altLang="zh-CN" sz="2800" b="1" dirty="0">
                <a:solidFill>
                  <a:srgbClr val="FF0000"/>
                </a:solidFill>
                <a:latin typeface="Times New Roman" panose="02020603050405020304" charset="0"/>
              </a:rPr>
              <a:t>compatibility</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interoperability</a:t>
            </a:r>
            <a:r>
              <a:rPr lang="en-US" altLang="zh-CN" sz="2800" dirty="0">
                <a:latin typeface="Times New Roman" panose="02020603050405020304" charset="0"/>
              </a:rPr>
              <a:t>, etc. Experiments are being conducted within contained scenarios. Any future international e-monetary system will have to align with the financial </a:t>
            </a:r>
            <a:r>
              <a:rPr lang="en-US" altLang="zh-CN" sz="2800" b="1" dirty="0">
                <a:solidFill>
                  <a:srgbClr val="FF0000"/>
                </a:solidFill>
                <a:latin typeface="Times New Roman" panose="02020603050405020304" charset="0"/>
              </a:rPr>
              <a:t>hubs </a:t>
            </a:r>
            <a:r>
              <a:rPr lang="en-US" altLang="zh-CN" sz="2800" dirty="0">
                <a:latin typeface="Times New Roman" panose="02020603050405020304" charset="0"/>
              </a:rPr>
              <a:t>of London, New York, Hong Kong, Tokyo, etc.</a:t>
            </a:r>
            <a:endParaRPr lang="en-US" altLang="zh-CN" sz="2800" dirty="0">
              <a:latin typeface="Times New Roman" panose="02020603050405020304" charset="0"/>
            </a:endParaRPr>
          </a:p>
        </p:txBody>
      </p:sp>
      <p:sp>
        <p:nvSpPr>
          <p:cNvPr id="7" name="圆角矩形 6"/>
          <p:cNvSpPr/>
          <p:nvPr/>
        </p:nvSpPr>
        <p:spPr>
          <a:xfrm>
            <a:off x="986790" y="5373370"/>
            <a:ext cx="871474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opt to</a:t>
            </a:r>
            <a:r>
              <a:rPr sz="2800">
                <a:solidFill>
                  <a:schemeClr val="tx1"/>
                </a:solidFill>
                <a:latin typeface="Times New Roman" panose="02020603050405020304" charset="0"/>
                <a:cs typeface="Times New Roman" panose="02020603050405020304" charset="0"/>
                <a:sym typeface="+mn-ea"/>
              </a:rPr>
              <a:t> 选择</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705610" y="5443855"/>
            <a:ext cx="8644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status quo</a:t>
            </a:r>
            <a:r>
              <a:rPr sz="2800">
                <a:solidFill>
                  <a:schemeClr val="tx1"/>
                </a:solidFill>
                <a:latin typeface="Times New Roman" panose="02020603050405020304" charset="0"/>
                <a:cs typeface="Times New Roman" panose="02020603050405020304" charset="0"/>
                <a:sym typeface="+mn-ea"/>
              </a:rPr>
              <a:t> 现状</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10419715" y="1125220"/>
            <a:ext cx="13931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2138680" y="1412875"/>
            <a:ext cx="20447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2138680" y="5589270"/>
            <a:ext cx="8644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mull</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认真琢磨；反复思考</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570480" y="5661025"/>
            <a:ext cx="8644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compatibility</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兼容性</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858770" y="5805170"/>
            <a:ext cx="8644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interoperability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互用性</a:t>
            </a:r>
            <a:endParaRPr sz="2800">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3218815" y="5876925"/>
            <a:ext cx="86442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hub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中心</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6099175" y="2204720"/>
            <a:ext cx="14503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4083050" y="3789045"/>
            <a:ext cx="22225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6459220" y="3645535"/>
            <a:ext cx="2562860" cy="57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8259445" y="4652645"/>
            <a:ext cx="8661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7" grpId="0" bldLvl="0" animBg="1"/>
      <p:bldP spid="2" grpId="0" bldLvl="0" animBg="1"/>
      <p:bldP spid="3" grpId="0" bldLvl="0" animBg="1"/>
      <p:bldP spid="5" grpId="0" bldLvl="0" animBg="1"/>
      <p:bldP spid="6" grpId="0" bldLvl="0" animBg="1"/>
      <p:bldP spid="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355" y="629920"/>
            <a:ext cx="996505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9</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Governments favor central bank digital currencies (CBDCs) to retain control over their financial ecosystem. The fear of falling behind the e-currency developments is driving governments to consider their own e-coins. Will they coexist with private, </a:t>
            </a:r>
            <a:r>
              <a:rPr lang="en-US" altLang="zh-CN" sz="2800" b="1" dirty="0">
                <a:solidFill>
                  <a:srgbClr val="FF0000"/>
                </a:solidFill>
                <a:latin typeface="Times New Roman" panose="02020603050405020304" charset="0"/>
              </a:rPr>
              <a:t>distributed-ledger</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blockchain-secured</a:t>
            </a:r>
            <a:r>
              <a:rPr lang="en-US" altLang="zh-CN" sz="2800" dirty="0">
                <a:latin typeface="Times New Roman" panose="02020603050405020304" charset="0"/>
              </a:rPr>
              <a:t> e-coins? Will governments </a:t>
            </a:r>
            <a:r>
              <a:rPr lang="en-US" altLang="zh-CN" sz="2800" b="1" dirty="0">
                <a:solidFill>
                  <a:srgbClr val="FF0000"/>
                </a:solidFill>
                <a:latin typeface="Times New Roman" panose="02020603050405020304" charset="0"/>
              </a:rPr>
              <a:t>co-opt</a:t>
            </a:r>
            <a:r>
              <a:rPr lang="en-US" altLang="zh-CN" sz="2800" dirty="0">
                <a:latin typeface="Times New Roman" panose="02020603050405020304" charset="0"/>
              </a:rPr>
              <a:t>, compete, restrict, or declare private e-currency illegal?</a:t>
            </a:r>
            <a:endParaRPr lang="en-US" altLang="zh-CN" sz="2800" dirty="0">
              <a:latin typeface="Times New Roman" panose="02020603050405020304" charset="0"/>
            </a:endParaRPr>
          </a:p>
        </p:txBody>
      </p:sp>
      <p:sp>
        <p:nvSpPr>
          <p:cNvPr id="2" name="圆角矩形 1"/>
          <p:cNvSpPr/>
          <p:nvPr/>
        </p:nvSpPr>
        <p:spPr>
          <a:xfrm>
            <a:off x="2066925" y="350075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distributed-ledger</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分布式账本</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066925" y="42932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blockchain-secured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区块链保护的</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211070" y="5156835"/>
            <a:ext cx="778002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co-opt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.拉拢；笼络</a:t>
            </a:r>
            <a:endParaRPr sz="2800">
              <a:solidFill>
                <a:schemeClr val="tx1"/>
              </a:solidFill>
              <a:latin typeface="Times New Roman" panose="02020603050405020304" charset="0"/>
              <a:cs typeface="Times New Roman" panose="02020603050405020304" charset="0"/>
              <a:sym typeface="+mn-ea"/>
            </a:endParaRPr>
          </a:p>
        </p:txBody>
      </p:sp>
      <p:sp>
        <p:nvSpPr>
          <p:cNvPr id="16" name="矩形 15"/>
          <p:cNvSpPr/>
          <p:nvPr/>
        </p:nvSpPr>
        <p:spPr>
          <a:xfrm>
            <a:off x="554990" y="2204720"/>
            <a:ext cx="27666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7" name="矩形 16"/>
          <p:cNvSpPr/>
          <p:nvPr/>
        </p:nvSpPr>
        <p:spPr>
          <a:xfrm>
            <a:off x="3578860" y="2276475"/>
            <a:ext cx="30734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8" name="矩形 17"/>
          <p:cNvSpPr/>
          <p:nvPr/>
        </p:nvSpPr>
        <p:spPr>
          <a:xfrm>
            <a:off x="626745" y="2636520"/>
            <a:ext cx="122301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bldLvl="0" animBg="1"/>
      <p:bldP spid="5" grpId="0" bldLvl="0" animBg="1"/>
      <p:bldP spid="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1124585"/>
            <a:ext cx="11092180"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a:t>
            </a:r>
            <a:r>
              <a:rPr lang="en-US" altLang="zh-CN" sz="2800" b="1" i="1" dirty="0">
                <a:solidFill>
                  <a:srgbClr val="00B0F0"/>
                </a:solidFill>
                <a:latin typeface="Times New Roman" panose="02020603050405020304" charset="0"/>
              </a:rPr>
              <a:t>10</a:t>
            </a:r>
            <a:r>
              <a:rPr lang="en-US" altLang="zh-CN" sz="2800" dirty="0">
                <a:latin typeface="Times New Roman" panose="02020603050405020304" charset="0"/>
              </a:rPr>
              <a:t>    CBDCs may be able to lower the transaction fees that global corporations pay—estimated at $120 billion per year—by a </a:t>
            </a:r>
            <a:r>
              <a:rPr lang="en-US" altLang="zh-CN" sz="2800" b="1" dirty="0">
                <a:latin typeface="Times New Roman" panose="02020603050405020304" charset="0"/>
                <a:hlinkClick r:id="rId1" action="ppaction://hlinksldjump"/>
              </a:rPr>
              <a:t>Brookings Institute</a:t>
            </a:r>
            <a:r>
              <a:rPr lang="en-US" altLang="zh-CN" sz="2800" b="1" dirty="0">
                <a:latin typeface="Times New Roman" panose="02020603050405020304" charset="0"/>
              </a:rPr>
              <a:t> </a:t>
            </a:r>
            <a:r>
              <a:rPr lang="en-US" altLang="zh-CN" sz="2800" dirty="0">
                <a:latin typeface="Times New Roman" panose="02020603050405020304" charset="0"/>
              </a:rPr>
              <a:t>paper published in March by Michael Sung and Christopher Thomas. That is an inefficiency of the dollar-denominated system. CBDCs may speed up money flows and fine-tune capital controls. These are wish lists for the digital currency economy. As the adoption of e-currencies by CBDCs grows, the dominant power of the U.S. dollar will </a:t>
            </a:r>
            <a:r>
              <a:rPr lang="en-US" altLang="zh-CN" sz="2800" b="1" dirty="0">
                <a:solidFill>
                  <a:srgbClr val="FF0000"/>
                </a:solidFill>
                <a:latin typeface="Times New Roman" panose="02020603050405020304" charset="0"/>
              </a:rPr>
              <a:t>diminish</a:t>
            </a:r>
            <a:r>
              <a:rPr lang="en-US" altLang="zh-CN" sz="2800" dirty="0">
                <a:latin typeface="Times New Roman" panose="02020603050405020304" charset="0"/>
              </a:rPr>
              <a:t>.</a:t>
            </a:r>
            <a:endParaRPr lang="en-US" altLang="zh-CN" sz="2800" dirty="0">
              <a:latin typeface="Times New Roman" panose="02020603050405020304" charset="0"/>
            </a:endParaRPr>
          </a:p>
        </p:txBody>
      </p:sp>
      <p:sp>
        <p:nvSpPr>
          <p:cNvPr id="15" name="圆角矩形 14"/>
          <p:cNvSpPr/>
          <p:nvPr/>
        </p:nvSpPr>
        <p:spPr>
          <a:xfrm>
            <a:off x="2714625" y="42932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diminish</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（使）减弱；降低</a:t>
            </a:r>
            <a:endParaRPr sz="2800">
              <a:solidFill>
                <a:schemeClr val="tx1"/>
              </a:solidFill>
              <a:latin typeface="Times New Roman" panose="02020603050405020304" charset="0"/>
              <a:cs typeface="Times New Roman" panose="02020603050405020304" charset="0"/>
              <a:sym typeface="+mn-ea"/>
            </a:endParaRPr>
          </a:p>
        </p:txBody>
      </p:sp>
      <p:sp>
        <p:nvSpPr>
          <p:cNvPr id="21" name="矩形 20"/>
          <p:cNvSpPr/>
          <p:nvPr/>
        </p:nvSpPr>
        <p:spPr>
          <a:xfrm>
            <a:off x="8979535" y="3500755"/>
            <a:ext cx="144018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15"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92785"/>
            <a:ext cx="1128077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a:t>
            </a:r>
            <a:r>
              <a:rPr lang="en-US" altLang="zh-CN" sz="2800" b="1" i="1" dirty="0">
                <a:solidFill>
                  <a:srgbClr val="00B0F0"/>
                </a:solidFill>
                <a:latin typeface="Times New Roman" panose="02020603050405020304" charset="0"/>
              </a:rPr>
              <a:t>11</a:t>
            </a:r>
            <a:r>
              <a:rPr lang="en-US" altLang="zh-CN" sz="2800" dirty="0">
                <a:latin typeface="Times New Roman" panose="02020603050405020304" charset="0"/>
              </a:rPr>
              <a:t>    The advanced economies of the U.S. and Europe are </a:t>
            </a:r>
            <a:r>
              <a:rPr lang="en-US" altLang="zh-CN" sz="2800" b="1" dirty="0">
                <a:solidFill>
                  <a:srgbClr val="FF0000"/>
                </a:solidFill>
                <a:latin typeface="Times New Roman" panose="02020603050405020304" charset="0"/>
              </a:rPr>
              <a:t>lagging behind</a:t>
            </a:r>
            <a:r>
              <a:rPr lang="en-US" altLang="zh-CN" sz="2800" dirty="0">
                <a:latin typeface="Times New Roman" panose="02020603050405020304" charset="0"/>
              </a:rPr>
              <a:t> in the race to experiment, innovate, and test CBDCs. The </a:t>
            </a:r>
            <a:r>
              <a:rPr lang="en-US" altLang="zh-CN" sz="2800" b="1" dirty="0">
                <a:solidFill>
                  <a:srgbClr val="FF0000"/>
                </a:solidFill>
                <a:latin typeface="Times New Roman" panose="02020603050405020304" charset="0"/>
              </a:rPr>
              <a:t>proactive</a:t>
            </a:r>
            <a:r>
              <a:rPr lang="en-US" altLang="zh-CN" sz="2800" dirty="0">
                <a:latin typeface="Times New Roman" panose="02020603050405020304" charset="0"/>
              </a:rPr>
              <a:t> CBDC trials seem to </a:t>
            </a:r>
            <a:r>
              <a:rPr lang="en-US" altLang="zh-CN" sz="2800" b="1" dirty="0">
                <a:solidFill>
                  <a:srgbClr val="FF0000"/>
                </a:solidFill>
                <a:latin typeface="Times New Roman" panose="02020603050405020304" charset="0"/>
              </a:rPr>
              <a:t>revolve around</a:t>
            </a:r>
            <a:r>
              <a:rPr lang="en-US" altLang="zh-CN" sz="2800" dirty="0">
                <a:latin typeface="Times New Roman" panose="02020603050405020304" charset="0"/>
              </a:rPr>
              <a:t> China’s advanced cashless-payments expertise, and eight years of CBDC researching, with its Hong Kong Special Administrative Region</a:t>
            </a:r>
            <a:r>
              <a:rPr lang="en-US" altLang="zh-CN" sz="2800" b="1" dirty="0">
                <a:solidFill>
                  <a:srgbClr val="FF0000"/>
                </a:solidFill>
                <a:latin typeface="Times New Roman" panose="02020603050405020304" charset="0"/>
              </a:rPr>
              <a:t> reaching out to </a:t>
            </a:r>
            <a:r>
              <a:rPr lang="en-US" altLang="zh-CN" sz="2800" dirty="0">
                <a:latin typeface="Times New Roman" panose="02020603050405020304" charset="0"/>
              </a:rPr>
              <a:t>Thailand and the </a:t>
            </a:r>
            <a:r>
              <a:rPr lang="en-US" altLang="zh-CN" sz="2800" b="1" dirty="0">
                <a:latin typeface="Times New Roman" panose="02020603050405020304" charset="0"/>
                <a:hlinkClick r:id="rId1" action="ppaction://hlinksldjump"/>
              </a:rPr>
              <a:t>United Arab Emirates</a:t>
            </a:r>
            <a:r>
              <a:rPr lang="en-US" altLang="zh-CN" sz="2800" b="1" dirty="0">
                <a:latin typeface="Times New Roman" panose="02020603050405020304" charset="0"/>
              </a:rPr>
              <a:t> </a:t>
            </a:r>
            <a:r>
              <a:rPr lang="en-US" altLang="zh-CN" sz="2800" dirty="0">
                <a:latin typeface="Times New Roman" panose="02020603050405020304" charset="0"/>
              </a:rPr>
              <a:t>to</a:t>
            </a:r>
            <a:r>
              <a:rPr lang="en-US" altLang="zh-CN" sz="2800" b="1" dirty="0">
                <a:solidFill>
                  <a:srgbClr val="FF0000"/>
                </a:solidFill>
                <a:latin typeface="Times New Roman" panose="02020603050405020304" charset="0"/>
              </a:rPr>
              <a:t> rally</a:t>
            </a:r>
            <a:r>
              <a:rPr lang="en-US" altLang="zh-CN" sz="2800" dirty="0">
                <a:latin typeface="Times New Roman" panose="02020603050405020304" charset="0"/>
              </a:rPr>
              <a:t> critical mass for wholesale settlements.</a:t>
            </a:r>
            <a:endParaRPr lang="en-US" altLang="zh-CN" sz="2800" dirty="0">
              <a:latin typeface="Times New Roman" panose="02020603050405020304" charset="0"/>
            </a:endParaRPr>
          </a:p>
        </p:txBody>
      </p:sp>
      <p:sp>
        <p:nvSpPr>
          <p:cNvPr id="4" name="圆角矩形 3"/>
          <p:cNvSpPr/>
          <p:nvPr/>
        </p:nvSpPr>
        <p:spPr>
          <a:xfrm>
            <a:off x="1635125" y="335661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lag behind </a:t>
            </a:r>
            <a:r>
              <a:rPr sz="2800">
                <a:solidFill>
                  <a:schemeClr val="tx1"/>
                </a:solidFill>
                <a:latin typeface="Times New Roman" panose="02020603050405020304" charset="0"/>
                <a:cs typeface="Times New Roman" panose="02020603050405020304" charset="0"/>
                <a:sym typeface="+mn-ea"/>
              </a:rPr>
              <a:t>落后</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138680" y="39331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proactive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积极主动的</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787015" y="45091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revolve around </a:t>
            </a:r>
            <a:r>
              <a:rPr sz="2800">
                <a:solidFill>
                  <a:schemeClr val="tx1"/>
                </a:solidFill>
                <a:latin typeface="Times New Roman" panose="02020603050405020304" charset="0"/>
                <a:cs typeface="Times New Roman" panose="02020603050405020304" charset="0"/>
                <a:sym typeface="+mn-ea"/>
              </a:rPr>
              <a:t>围绕；以……为中心</a:t>
            </a:r>
            <a:endParaRPr sz="2800">
              <a:solidFill>
                <a:schemeClr val="tx1"/>
              </a:solidFill>
              <a:latin typeface="Times New Roman" panose="02020603050405020304" charset="0"/>
              <a:cs typeface="Times New Roman" panose="02020603050405020304" charset="0"/>
              <a:sym typeface="+mn-ea"/>
            </a:endParaRPr>
          </a:p>
        </p:txBody>
      </p:sp>
      <p:sp>
        <p:nvSpPr>
          <p:cNvPr id="15" name="圆角矩形 14"/>
          <p:cNvSpPr/>
          <p:nvPr/>
        </p:nvSpPr>
        <p:spPr>
          <a:xfrm>
            <a:off x="3578860" y="50133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reach out to </a:t>
            </a:r>
            <a:r>
              <a:rPr sz="2800">
                <a:solidFill>
                  <a:schemeClr val="tx1"/>
                </a:solidFill>
                <a:latin typeface="Times New Roman" panose="02020603050405020304" charset="0"/>
                <a:cs typeface="Times New Roman" panose="02020603050405020304" charset="0"/>
                <a:sym typeface="+mn-ea"/>
              </a:rPr>
              <a:t>表示愿意提供援助</a:t>
            </a:r>
            <a:endParaRPr sz="2800">
              <a:solidFill>
                <a:schemeClr val="tx1"/>
              </a:solidFill>
              <a:latin typeface="Times New Roman" panose="02020603050405020304" charset="0"/>
              <a:cs typeface="Times New Roman" panose="02020603050405020304" charset="0"/>
              <a:sym typeface="+mn-ea"/>
            </a:endParaRPr>
          </a:p>
        </p:txBody>
      </p:sp>
      <p:sp>
        <p:nvSpPr>
          <p:cNvPr id="18" name="矩形 17"/>
          <p:cNvSpPr/>
          <p:nvPr/>
        </p:nvSpPr>
        <p:spPr>
          <a:xfrm>
            <a:off x="8979535" y="69278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9" name="矩形 18"/>
          <p:cNvSpPr/>
          <p:nvPr/>
        </p:nvSpPr>
        <p:spPr>
          <a:xfrm>
            <a:off x="8835390" y="1196340"/>
            <a:ext cx="19202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0" name="矩形 19"/>
          <p:cNvSpPr/>
          <p:nvPr/>
        </p:nvSpPr>
        <p:spPr>
          <a:xfrm>
            <a:off x="2355215" y="1484630"/>
            <a:ext cx="24574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1" name="矩形 20"/>
          <p:cNvSpPr/>
          <p:nvPr/>
        </p:nvSpPr>
        <p:spPr>
          <a:xfrm>
            <a:off x="4083050" y="2273935"/>
            <a:ext cx="273875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4298950" y="55168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rally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召集；集合</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1995170" y="2708910"/>
            <a:ext cx="113601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4" grpId="0" bldLvl="0" animBg="1"/>
      <p:bldP spid="5" grpId="0" bldLvl="0" animBg="1"/>
      <p:bldP spid="6" grpId="0" bldLvl="0" animBg="1"/>
      <p:bldP spid="15" grpId="0" bldLvl="0" animBg="1"/>
      <p:bldP spid="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92785"/>
            <a:ext cx="11240135" cy="442912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a:t>
            </a:r>
            <a:r>
              <a:rPr lang="en-US" altLang="zh-CN" sz="2800" b="1" dirty="0">
                <a:latin typeface="Times New Roman" panose="02020603050405020304" charset="0"/>
                <a:hlinkClick r:id="rId1" action="ppaction://hlinksldjump"/>
              </a:rPr>
              <a:t>PwC</a:t>
            </a:r>
            <a:r>
              <a:rPr lang="en-US" altLang="zh-CN" sz="2800" dirty="0">
                <a:latin typeface="Times New Roman" panose="02020603050405020304" charset="0"/>
              </a:rPr>
              <a:t> Global CBDC Index, published in 2021, says that more than 60 central banks have been studying CBDCs since 2014, together with global institutions like the </a:t>
            </a:r>
            <a:r>
              <a:rPr lang="en-US" altLang="zh-CN" sz="2800" b="1" dirty="0">
                <a:latin typeface="Times New Roman" panose="02020603050405020304" charset="0"/>
                <a:hlinkClick r:id="rId2" action="ppaction://hlinksldjump"/>
              </a:rPr>
              <a:t>Bank for International Settlements</a:t>
            </a:r>
            <a:r>
              <a:rPr lang="en-US" altLang="zh-CN" sz="2800" dirty="0">
                <a:latin typeface="Times New Roman" panose="02020603050405020304" charset="0"/>
              </a:rPr>
              <a:t>, the World Bank, the </a:t>
            </a:r>
            <a:r>
              <a:rPr lang="en-US" altLang="zh-CN" sz="2800" b="1" dirty="0">
                <a:latin typeface="Times New Roman" panose="02020603050405020304" charset="0"/>
                <a:hlinkClick r:id="rId3" action="ppaction://hlinksldjump"/>
              </a:rPr>
              <a:t>International Monetary Fund</a:t>
            </a:r>
            <a:r>
              <a:rPr lang="en-US" altLang="zh-CN" sz="2800" dirty="0">
                <a:latin typeface="Times New Roman" panose="02020603050405020304" charset="0"/>
              </a:rPr>
              <a:t>, and the </a:t>
            </a:r>
            <a:r>
              <a:rPr lang="en-US" altLang="zh-CN" sz="2800" b="1" dirty="0">
                <a:latin typeface="Times New Roman" panose="02020603050405020304" charset="0"/>
                <a:hlinkClick r:id="rId4" tooltip="" action="ppaction://hlinksldjump"/>
              </a:rPr>
              <a:t>World Economic Forum</a:t>
            </a:r>
            <a:r>
              <a:rPr lang="en-US" altLang="zh-CN" sz="2800" dirty="0">
                <a:latin typeface="Times New Roman" panose="02020603050405020304" charset="0"/>
              </a:rPr>
              <a:t>. The Western global institutions are watching to contain disruption; they are not leading.</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rPr>
              <a:t> 13</a:t>
            </a:r>
            <a:r>
              <a:rPr lang="en-US" altLang="zh-CN" sz="2800" dirty="0">
                <a:latin typeface="Times New Roman" panose="02020603050405020304" charset="0"/>
              </a:rPr>
              <a:t>   In October 2020, central banks of the </a:t>
            </a:r>
            <a:r>
              <a:rPr lang="en-US" altLang="zh-CN" sz="2800" b="1" dirty="0">
                <a:latin typeface="Times New Roman" panose="02020603050405020304" charset="0"/>
                <a:hlinkClick r:id="rId5" action="ppaction://hlinksldjump"/>
              </a:rPr>
              <a:t>Bahamas </a:t>
            </a:r>
            <a:r>
              <a:rPr lang="en-US" altLang="zh-CN" sz="2800" dirty="0">
                <a:latin typeface="Times New Roman" panose="02020603050405020304" charset="0"/>
              </a:rPr>
              <a:t>and Cambodia issued digital currencies—the </a:t>
            </a:r>
            <a:r>
              <a:rPr lang="en-US" altLang="zh-CN" sz="2800" b="1" dirty="0">
                <a:latin typeface="Times New Roman" panose="02020603050405020304" charset="0"/>
                <a:hlinkClick r:id="rId6" action="ppaction://hlinksldjump"/>
              </a:rPr>
              <a:t>Sand Dollar</a:t>
            </a:r>
            <a:r>
              <a:rPr lang="en-US" altLang="zh-CN" sz="2800" dirty="0">
                <a:latin typeface="Times New Roman" panose="02020603050405020304" charset="0"/>
              </a:rPr>
              <a:t> and the </a:t>
            </a:r>
            <a:r>
              <a:rPr lang="en-US" altLang="zh-CN" sz="2800" b="1" dirty="0">
                <a:latin typeface="Times New Roman" panose="02020603050405020304" charset="0"/>
                <a:hlinkClick r:id="rId7" action="ppaction://hlinksldjump"/>
              </a:rPr>
              <a:t>Bakong</a:t>
            </a:r>
            <a:r>
              <a:rPr lang="en-US" altLang="zh-CN" sz="2800" dirty="0">
                <a:latin typeface="Times New Roman" panose="02020603050405020304" charset="0"/>
              </a:rPr>
              <a:t>, as retail use cases of the CBDC—to drive financial inclusion, reduce transaction costs, upgrade payment efficiency, and promote financial services. Both are places with </a:t>
            </a:r>
            <a:r>
              <a:rPr lang="en-US" altLang="zh-CN" sz="2800" b="1" dirty="0">
                <a:solidFill>
                  <a:srgbClr val="FF0000"/>
                </a:solidFill>
                <a:latin typeface="Times New Roman" panose="02020603050405020304" charset="0"/>
              </a:rPr>
              <a:t>negligible </a:t>
            </a:r>
            <a:r>
              <a:rPr lang="en-US" altLang="zh-CN" sz="2800" dirty="0">
                <a:latin typeface="Times New Roman" panose="02020603050405020304" charset="0"/>
              </a:rPr>
              <a:t>effects beyond their geographies.</a:t>
            </a:r>
            <a:endParaRPr lang="en-US" altLang="zh-CN" sz="2800" dirty="0">
              <a:latin typeface="Times New Roman" panose="02020603050405020304" charset="0"/>
            </a:endParaRPr>
          </a:p>
        </p:txBody>
      </p:sp>
      <p:sp>
        <p:nvSpPr>
          <p:cNvPr id="7" name="圆角矩形 6"/>
          <p:cNvSpPr/>
          <p:nvPr/>
        </p:nvSpPr>
        <p:spPr>
          <a:xfrm>
            <a:off x="2066925" y="5445125"/>
            <a:ext cx="523811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negligible</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微不足道的</a:t>
            </a:r>
            <a:endParaRPr sz="2800">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410845" y="4580890"/>
            <a:ext cx="15354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548640"/>
            <a:ext cx="11391265" cy="521779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14</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After eight years of researching, the People’s Bank of China (</a:t>
            </a:r>
            <a:r>
              <a:rPr lang="en-US" altLang="zh-CN" sz="2800" b="1" dirty="0">
                <a:latin typeface="Times New Roman" panose="02020603050405020304" charset="0"/>
                <a:hlinkClick r:id="rId1" action="ppaction://hlinksldjump"/>
              </a:rPr>
              <a:t>PBOC</a:t>
            </a:r>
            <a:r>
              <a:rPr lang="en-US" altLang="zh-CN" sz="2800" dirty="0">
                <a:latin typeface="Times New Roman" panose="02020603050405020304" charset="0"/>
              </a:rPr>
              <a:t>) plans to launch the digital yuan, the e-CNY, in the near future. The national e-CNY tests for e-commerce, ATMs, </a:t>
            </a:r>
            <a:r>
              <a:rPr lang="en-US" altLang="zh-CN" sz="2800" b="1" dirty="0">
                <a:solidFill>
                  <a:srgbClr val="FF0000"/>
                </a:solidFill>
                <a:latin typeface="Times New Roman" panose="02020603050405020304" charset="0"/>
              </a:rPr>
              <a:t>point-of-sale</a:t>
            </a:r>
            <a:r>
              <a:rPr lang="en-US" altLang="zh-CN" sz="2800" dirty="0">
                <a:latin typeface="Times New Roman" panose="02020603050405020304" charset="0"/>
              </a:rPr>
              <a:t> terminals, etc, use smart cards to include those without smartphones. Under these trials, over 261 million personal digital wallets have been opened and $13.8 billion in transactions enabled by the end of 2021. These results boost confidence to scale the digital yuan domestically.</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rPr>
              <a:t> 15</a:t>
            </a:r>
            <a:r>
              <a:rPr lang="en-US" altLang="zh-CN" sz="2800" dirty="0">
                <a:latin typeface="Times New Roman" panose="02020603050405020304" charset="0"/>
              </a:rPr>
              <a:t>   The PBOC issued digital currency to commercial banks for distribution to the public. That enabled the tracking of e-CNY flows through banks and between users, giving the PBOC greater visibility on the circulation </a:t>
            </a:r>
            <a:r>
              <a:rPr lang="en-US" altLang="zh-CN" sz="2800" b="1" dirty="0">
                <a:solidFill>
                  <a:srgbClr val="FF0000"/>
                </a:solidFill>
                <a:latin typeface="Times New Roman" panose="02020603050405020304" charset="0"/>
              </a:rPr>
              <a:t>dynamics</a:t>
            </a:r>
            <a:r>
              <a:rPr lang="en-US" altLang="zh-CN" sz="2800" dirty="0">
                <a:latin typeface="Times New Roman" panose="02020603050405020304" charset="0"/>
              </a:rPr>
              <a:t> of the e-CNY. The pilot program</a:t>
            </a:r>
            <a:r>
              <a:rPr lang="en-US" altLang="zh-CN" sz="2800" b="1" dirty="0">
                <a:solidFill>
                  <a:srgbClr val="FF0000"/>
                </a:solidFill>
                <a:latin typeface="Times New Roman" panose="02020603050405020304" charset="0"/>
              </a:rPr>
              <a:t> spans</a:t>
            </a:r>
            <a:r>
              <a:rPr lang="en-US" altLang="zh-CN" sz="2800" dirty="0">
                <a:latin typeface="Times New Roman" panose="02020603050405020304" charset="0"/>
              </a:rPr>
              <a:t> the </a:t>
            </a:r>
            <a:r>
              <a:rPr lang="en-US" altLang="zh-CN" sz="2800" b="1" dirty="0">
                <a:latin typeface="Times New Roman" panose="02020603050405020304" charset="0"/>
                <a:hlinkClick r:id="rId2" action="ppaction://hlinksldjump"/>
              </a:rPr>
              <a:t>Yangtze River Delta</a:t>
            </a:r>
            <a:r>
              <a:rPr lang="en-US" altLang="zh-CN" sz="2800" dirty="0">
                <a:latin typeface="Times New Roman" panose="02020603050405020304" charset="0"/>
              </a:rPr>
              <a:t>, the </a:t>
            </a:r>
            <a:r>
              <a:rPr lang="en-US" altLang="zh-CN" sz="2800" b="1" dirty="0">
                <a:latin typeface="Times New Roman" panose="02020603050405020304" charset="0"/>
                <a:hlinkClick r:id="rId3" action="ppaction://hlinksldjump"/>
              </a:rPr>
              <a:t>Pearl River Delta</a:t>
            </a:r>
            <a:r>
              <a:rPr lang="en-US" altLang="zh-CN" sz="2800" dirty="0">
                <a:latin typeface="Times New Roman" panose="02020603050405020304" charset="0"/>
              </a:rPr>
              <a:t>, the </a:t>
            </a:r>
            <a:r>
              <a:rPr lang="en-US" altLang="zh-CN" sz="2800" b="1" dirty="0">
                <a:latin typeface="Times New Roman" panose="02020603050405020304" charset="0"/>
                <a:hlinkClick r:id="rId4" action="ppaction://hlinksldjump"/>
              </a:rPr>
              <a:t>Beijing-Tianjin-Hebei</a:t>
            </a:r>
            <a:r>
              <a:rPr lang="en-US" altLang="zh-CN" sz="2800" dirty="0">
                <a:latin typeface="Times New Roman" panose="02020603050405020304" charset="0"/>
              </a:rPr>
              <a:t> region, and central, western, northeastern, and northwestern regions.</a:t>
            </a:r>
            <a:endParaRPr lang="en-US" altLang="zh-CN" sz="2800" dirty="0">
              <a:latin typeface="Times New Roman" panose="02020603050405020304" charset="0"/>
            </a:endParaRPr>
          </a:p>
        </p:txBody>
      </p:sp>
      <p:sp>
        <p:nvSpPr>
          <p:cNvPr id="4" name="圆角矩形 3"/>
          <p:cNvSpPr/>
          <p:nvPr/>
        </p:nvSpPr>
        <p:spPr>
          <a:xfrm>
            <a:off x="1851025" y="5732780"/>
            <a:ext cx="61944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point-of-sale</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销售点的；售货点的</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642870" y="5805170"/>
            <a:ext cx="583501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dynamic</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动态</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147060" y="5876925"/>
            <a:ext cx="545211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span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包括（广大地区）</a:t>
            </a:r>
            <a:endParaRPr sz="2800">
              <a:solidFill>
                <a:schemeClr val="tx1"/>
              </a:solidFill>
              <a:latin typeface="Times New Roman" panose="02020603050405020304" charset="0"/>
              <a:cs typeface="Times New Roman" panose="02020603050405020304" charset="0"/>
              <a:sym typeface="+mn-ea"/>
            </a:endParaRPr>
          </a:p>
        </p:txBody>
      </p:sp>
      <p:sp>
        <p:nvSpPr>
          <p:cNvPr id="14" name="矩形 13"/>
          <p:cNvSpPr/>
          <p:nvPr/>
        </p:nvSpPr>
        <p:spPr>
          <a:xfrm>
            <a:off x="5739130" y="1412875"/>
            <a:ext cx="210248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10059670" y="4076700"/>
            <a:ext cx="17259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6" name="矩形 15"/>
          <p:cNvSpPr/>
          <p:nvPr/>
        </p:nvSpPr>
        <p:spPr>
          <a:xfrm>
            <a:off x="5234940" y="4436745"/>
            <a:ext cx="12325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4" grpId="0" bldLvl="0" animBg="1"/>
      <p:bldP spid="5" grpId="0" bldLvl="0" animBg="1"/>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4519" y="620183"/>
            <a:ext cx="11369040" cy="694055"/>
          </a:xfrm>
          <a:prstGeom prst="rect">
            <a:avLst/>
          </a:prstGeom>
          <a:noFill/>
        </p:spPr>
        <p:txBody>
          <a:bodyPr wrap="square" rtlCol="0" anchor="t">
            <a:spAutoFit/>
          </a:bodyPr>
          <a:lstStyle/>
          <a:p>
            <a:pPr marL="323850" indent="-323850" algn="just" eaLnBrk="1" latinLnBrk="0" hangingPunct="1">
              <a:lnSpc>
                <a:spcPct val="70000"/>
              </a:lnSpc>
            </a:pPr>
            <a:r>
              <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rPr>
              <a:t>1. Match the logo with the name of the bank, and then translate the bank name into Chinese.</a:t>
            </a:r>
            <a:endPar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5" name="表格 4"/>
          <p:cNvGraphicFramePr/>
          <p:nvPr>
            <p:custDataLst>
              <p:tags r:id="rId1"/>
            </p:custDataLst>
          </p:nvPr>
        </p:nvGraphicFramePr>
        <p:xfrm>
          <a:off x="410845" y="1268730"/>
          <a:ext cx="7012940" cy="5038725"/>
        </p:xfrm>
        <a:graphic>
          <a:graphicData uri="http://schemas.openxmlformats.org/drawingml/2006/table">
            <a:tbl>
              <a:tblPr firstRow="1" bandRow="1">
                <a:tableStyleId>{5940675A-B579-460E-94D1-54222C63F5DA}</a:tableStyleId>
              </a:tblPr>
              <a:tblGrid>
                <a:gridCol w="2790825"/>
                <a:gridCol w="4222115"/>
              </a:tblGrid>
              <a:tr h="485775">
                <a:tc>
                  <a:txBody>
                    <a:bodyPr/>
                    <a:p>
                      <a:pPr algn="ctr">
                        <a:buNone/>
                      </a:pPr>
                      <a:r>
                        <a:rPr lang="zh-CN" altLang="en-US" sz="2400" b="1">
                          <a:latin typeface="Times New Roman" panose="02020603050405020304" charset="0"/>
                          <a:cs typeface="Times New Roman" panose="02020603050405020304" charset="0"/>
                        </a:rPr>
                        <a:t>Logos</a:t>
                      </a:r>
                      <a:endParaRPr lang="zh-CN" altLang="en-US" sz="24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400" b="1">
                          <a:latin typeface="Times New Roman" panose="02020603050405020304" charset="0"/>
                          <a:cs typeface="Times New Roman" panose="02020603050405020304" charset="0"/>
                        </a:rPr>
                        <a:t>Banks</a:t>
                      </a:r>
                      <a:endParaRPr sz="24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682625">
                <a:tc>
                  <a:txBody>
                    <a:bodyPr/>
                    <a:p>
                      <a:pPr>
                        <a:buNone/>
                      </a:pPr>
                      <a:r>
                        <a:rPr lang="zh-CN" altLang="en-US" sz="2800" b="0">
                          <a:latin typeface="Times New Roman" panose="02020603050405020304" charset="0"/>
                          <a:cs typeface="Times New Roman" panose="02020603050405020304" charset="0"/>
                        </a:rPr>
                        <a:t>1)</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a. HSBC</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68985">
                <a:tc>
                  <a:txBody>
                    <a:bodyPr/>
                    <a:p>
                      <a:pPr>
                        <a:buNone/>
                      </a:pPr>
                      <a:r>
                        <a:rPr lang="en-US" altLang="zh-CN" sz="2800" b="0">
                          <a:latin typeface="Times New Roman" panose="02020603050405020304" charset="0"/>
                          <a:cs typeface="Times New Roman" panose="02020603050405020304" charset="0"/>
                        </a:rPr>
                        <a:t>2</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b. Bank of America</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803275">
                <a:tc>
                  <a:txBody>
                    <a:bodyPr/>
                    <a:p>
                      <a:pPr>
                        <a:buNone/>
                      </a:pPr>
                      <a:r>
                        <a:rPr lang="en-US" altLang="zh-CN" sz="2800" b="0">
                          <a:latin typeface="Times New Roman" panose="02020603050405020304" charset="0"/>
                          <a:cs typeface="Times New Roman" panose="02020603050405020304" charset="0"/>
                        </a:rPr>
                        <a:t>3</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c. J. P. Morgan Chase &amp; Co.</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68985">
                <a:tc>
                  <a:txBody>
                    <a:bodyPr/>
                    <a:p>
                      <a:pPr>
                        <a:buNone/>
                      </a:pPr>
                      <a:r>
                        <a:rPr lang="en-US" altLang="zh-CN" sz="2800" b="0">
                          <a:latin typeface="Times New Roman" panose="02020603050405020304" charset="0"/>
                          <a:cs typeface="Times New Roman" panose="02020603050405020304" charset="0"/>
                        </a:rPr>
                        <a:t>4</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d. ICBC</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69620">
                <a:tc>
                  <a:txBody>
                    <a:bodyPr/>
                    <a:p>
                      <a:pPr>
                        <a:buNone/>
                      </a:pPr>
                      <a:r>
                        <a:rPr lang="zh-CN" altLang="en-US" sz="2800" b="0">
                          <a:latin typeface="Times New Roman" panose="02020603050405020304" charset="0"/>
                          <a:cs typeface="Times New Roman" panose="02020603050405020304" charset="0"/>
                        </a:rPr>
                        <a:t>5)</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e. Citigroup</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59460">
                <a:tc>
                  <a:txBody>
                    <a:bodyPr/>
                    <a:p>
                      <a:pPr>
                        <a:buNone/>
                      </a:pPr>
                      <a:r>
                        <a:rPr lang="zh-CN" altLang="en-US" sz="2800" b="0">
                          <a:latin typeface="Times New Roman" panose="02020603050405020304" charset="0"/>
                          <a:cs typeface="Times New Roman" panose="02020603050405020304" charset="0"/>
                        </a:rPr>
                        <a:t>6)</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f. Bank of China</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7682865" y="2276475"/>
            <a:ext cx="3160395" cy="2749550"/>
          </a:xfrm>
          <a:prstGeom prst="rect">
            <a:avLst/>
          </a:prstGeom>
          <a:noFill/>
          <a:ln w="19050">
            <a:noFill/>
          </a:ln>
        </p:spPr>
        <p:txBody>
          <a:bodyPr wrap="square" anchor="ctr" anchorCtr="0">
            <a:spAutoFit/>
          </a:bodyPr>
          <a:p>
            <a:pPr algn="just">
              <a:lnSpc>
                <a:spcPct val="120000"/>
              </a:lnSpc>
            </a:pPr>
            <a:r>
              <a:rPr lang="en-US" altLang="zh-CN" sz="2400" dirty="0">
                <a:solidFill>
                  <a:srgbClr val="C00000"/>
                </a:solidFill>
                <a:latin typeface="Times New Roman" panose="02020603050405020304" charset="0"/>
                <a:cs typeface="Times New Roman" panose="02020603050405020304" charset="0"/>
              </a:rPr>
              <a:t>1) -f 中国银行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2)- e 花旗集团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3) -b 美国银行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4) -a 汇丰银行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5) -c 摩根大通集团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6) -d 中国工商银行</a:t>
            </a:r>
            <a:endParaRPr lang="en-US" altLang="zh-CN" sz="2400" dirty="0">
              <a:solidFill>
                <a:srgbClr val="C00000"/>
              </a:solidFill>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14400" y="1844675"/>
            <a:ext cx="1844675" cy="497840"/>
          </a:xfrm>
          <a:prstGeom prst="rect">
            <a:avLst/>
          </a:prstGeom>
        </p:spPr>
      </p:pic>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021080" y="2486025"/>
            <a:ext cx="1063625" cy="683260"/>
          </a:xfrm>
          <a:prstGeom prst="rect">
            <a:avLst/>
          </a:prstGeom>
        </p:spPr>
      </p:pic>
      <p:pic>
        <p:nvPicPr>
          <p:cNvPr id="12" name="图片 1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14400" y="3213100"/>
            <a:ext cx="1311910" cy="782955"/>
          </a:xfrm>
          <a:prstGeom prst="rect">
            <a:avLst/>
          </a:prstGeom>
        </p:spPr>
      </p:pic>
      <p:pic>
        <p:nvPicPr>
          <p:cNvPr id="13" name="图片 1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93445" y="4076700"/>
            <a:ext cx="1885950" cy="676910"/>
          </a:xfrm>
          <a:prstGeom prst="rect">
            <a:avLst/>
          </a:prstGeom>
        </p:spPr>
      </p:pic>
      <p:pic>
        <p:nvPicPr>
          <p:cNvPr id="16" name="图片 1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86790" y="4854575"/>
            <a:ext cx="750570" cy="698500"/>
          </a:xfrm>
          <a:prstGeom prst="rect">
            <a:avLst/>
          </a:prstGeom>
        </p:spPr>
      </p:pic>
      <p:pic>
        <p:nvPicPr>
          <p:cNvPr id="17" name="图片 16"/>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021080" y="5661025"/>
            <a:ext cx="1630045" cy="537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92150"/>
            <a:ext cx="1124013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Chinese mainland has about 850 million online shoppers, many of whose purchases are powered by the online payment </a:t>
            </a:r>
            <a:r>
              <a:rPr lang="en-US" altLang="zh-CN" sz="2800" b="1" dirty="0">
                <a:solidFill>
                  <a:srgbClr val="FF0000"/>
                </a:solidFill>
                <a:latin typeface="Times New Roman" panose="02020603050405020304" charset="0"/>
              </a:rPr>
              <a:t>proprietary </a:t>
            </a:r>
            <a:r>
              <a:rPr lang="en-US" altLang="zh-CN" sz="2800" dirty="0">
                <a:latin typeface="Times New Roman" panose="02020603050405020304" charset="0"/>
              </a:rPr>
              <a:t>architecture of Alipay and WeChat Pay. The e-CNY will establish a national standard. Whether Alipay and WeChat Pay will continue to serve consumers with their proprietary architecture or </a:t>
            </a:r>
            <a:r>
              <a:rPr lang="en-US" altLang="zh-CN" sz="2800" b="1" dirty="0">
                <a:solidFill>
                  <a:srgbClr val="FF0000"/>
                </a:solidFill>
                <a:latin typeface="Times New Roman" panose="02020603050405020304" charset="0"/>
              </a:rPr>
              <a:t>integrate </a:t>
            </a:r>
            <a:r>
              <a:rPr lang="en-US" altLang="zh-CN" sz="2800" dirty="0">
                <a:latin typeface="Times New Roman" panose="02020603050405020304" charset="0"/>
              </a:rPr>
              <a:t>into the e-CNY platform is not yet known.</a:t>
            </a:r>
            <a:endParaRPr lang="en-US" altLang="zh-CN" sz="2800" dirty="0">
              <a:latin typeface="Times New Roman" panose="02020603050405020304" charset="0"/>
            </a:endParaRPr>
          </a:p>
        </p:txBody>
      </p:sp>
      <p:sp>
        <p:nvSpPr>
          <p:cNvPr id="5" name="圆角矩形 4"/>
          <p:cNvSpPr/>
          <p:nvPr/>
        </p:nvSpPr>
        <p:spPr>
          <a:xfrm>
            <a:off x="1811020" y="3933190"/>
            <a:ext cx="829500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proprietary</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专营的；所有权的</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2160905" y="4869180"/>
            <a:ext cx="794512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integrate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.合并；加入</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9483725" y="1196340"/>
            <a:ext cx="198818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6" name="矩形 15"/>
          <p:cNvSpPr/>
          <p:nvPr/>
        </p:nvSpPr>
        <p:spPr>
          <a:xfrm>
            <a:off x="5883275" y="2276475"/>
            <a:ext cx="16236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5" grpId="0" bldLvl="0" animBg="1"/>
      <p:bldP spid="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20065" y="908685"/>
            <a:ext cx="11158220"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Despite the e-CNY’s potential for adoption of the yuan as a global reserve currency, other factors enter the </a:t>
            </a:r>
            <a:r>
              <a:rPr lang="en-US" altLang="zh-CN" sz="2800" b="1" dirty="0">
                <a:solidFill>
                  <a:srgbClr val="FF0000"/>
                </a:solidFill>
                <a:latin typeface="Times New Roman" panose="02020603050405020304" charset="0"/>
              </a:rPr>
              <a:t>matrix-like </a:t>
            </a:r>
            <a:r>
              <a:rPr lang="en-US" altLang="zh-CN" sz="2800" dirty="0">
                <a:latin typeface="Times New Roman" panose="02020603050405020304" charset="0"/>
              </a:rPr>
              <a:t>currency </a:t>
            </a:r>
            <a:r>
              <a:rPr lang="en-US" altLang="zh-CN" sz="2800" b="1" dirty="0">
                <a:solidFill>
                  <a:srgbClr val="FF0000"/>
                </a:solidFill>
                <a:latin typeface="Times New Roman" panose="02020603050405020304" charset="0"/>
              </a:rPr>
              <a:t>convertibility</a:t>
            </a:r>
            <a:r>
              <a:rPr lang="en-US" altLang="zh-CN" sz="2800" dirty="0">
                <a:latin typeface="Times New Roman" panose="02020603050405020304" charset="0"/>
              </a:rPr>
              <a:t>, capital controls, and depth of the capital market. These are much larger international considerations beyond technology and payment systems. </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rPr>
              <a:t>18</a:t>
            </a:r>
            <a:r>
              <a:rPr lang="en-US" altLang="zh-CN" sz="2800" b="1" i="1" dirty="0">
                <a:latin typeface="Times New Roman" panose="02020603050405020304" charset="0"/>
              </a:rPr>
              <a:t>   </a:t>
            </a:r>
            <a:r>
              <a:rPr lang="en-US" altLang="zh-CN" sz="2800" dirty="0">
                <a:latin typeface="Times New Roman" panose="02020603050405020304" charset="0"/>
              </a:rPr>
              <a:t>However, the dynamic domestic experience provides</a:t>
            </a:r>
            <a:r>
              <a:rPr lang="en-US" altLang="zh-CN" sz="2800" b="1" dirty="0">
                <a:solidFill>
                  <a:srgbClr val="FF0000"/>
                </a:solidFill>
                <a:latin typeface="Times New Roman" panose="02020603050405020304" charset="0"/>
              </a:rPr>
              <a:t> ample </a:t>
            </a:r>
            <a:r>
              <a:rPr lang="en-US" altLang="zh-CN" sz="2800" dirty="0">
                <a:latin typeface="Times New Roman" panose="02020603050405020304" charset="0"/>
              </a:rPr>
              <a:t>opportunity for private companies to innovate new services and to further simplify and streamline the e-commerce and retail payments experience for users. These developments may enable </a:t>
            </a:r>
            <a:r>
              <a:rPr lang="en-US" altLang="zh-CN" sz="2800" b="1" dirty="0">
                <a:solidFill>
                  <a:srgbClr val="FF0000"/>
                </a:solidFill>
                <a:latin typeface="Times New Roman" panose="02020603050405020304" charset="0"/>
              </a:rPr>
              <a:t>replication</a:t>
            </a:r>
            <a:r>
              <a:rPr lang="en-US" altLang="zh-CN" sz="2800" dirty="0">
                <a:latin typeface="Times New Roman" panose="02020603050405020304" charset="0"/>
              </a:rPr>
              <a:t> in other currency markets not policy-constrained and outside the yuan ecosystem. (1,034 words)</a:t>
            </a:r>
            <a:endParaRPr lang="en-US" altLang="zh-CN" sz="2800" dirty="0">
              <a:latin typeface="Times New Roman" panose="02020603050405020304" charset="0"/>
            </a:endParaRPr>
          </a:p>
        </p:txBody>
      </p:sp>
      <p:sp>
        <p:nvSpPr>
          <p:cNvPr id="5" name="圆角矩形 4"/>
          <p:cNvSpPr/>
          <p:nvPr/>
        </p:nvSpPr>
        <p:spPr>
          <a:xfrm>
            <a:off x="1346835" y="4653280"/>
            <a:ext cx="54235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matrix-like</a:t>
            </a:r>
            <a:r>
              <a:rPr lang="en-US" sz="2800" b="1">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类矩阵的</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6243320" y="1340485"/>
            <a:ext cx="17614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1851025" y="4940935"/>
            <a:ext cx="539178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convertibility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可兑换性</a:t>
            </a:r>
            <a:endParaRPr sz="2800">
              <a:solidFill>
                <a:schemeClr val="tx1"/>
              </a:solidFill>
              <a:latin typeface="Times New Roman" panose="02020603050405020304" charset="0"/>
              <a:cs typeface="Times New Roman" panose="02020603050405020304" charset="0"/>
              <a:sym typeface="+mn-ea"/>
            </a:endParaRPr>
          </a:p>
        </p:txBody>
      </p:sp>
      <p:sp>
        <p:nvSpPr>
          <p:cNvPr id="3" name="圆角矩形 2"/>
          <p:cNvSpPr/>
          <p:nvPr/>
        </p:nvSpPr>
        <p:spPr>
          <a:xfrm>
            <a:off x="2621915" y="5300980"/>
            <a:ext cx="548132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ample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足够的；丰裕的</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219450" y="5615940"/>
            <a:ext cx="54819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replication</a:t>
            </a:r>
            <a:r>
              <a:rPr sz="2800">
                <a:solidFill>
                  <a:schemeClr val="tx1"/>
                </a:solidFill>
                <a:latin typeface="Times New Roman" panose="02020603050405020304" charset="0"/>
                <a:cs typeface="Times New Roman" panose="02020603050405020304" charset="0"/>
                <a:sym typeface="+mn-ea"/>
              </a:rPr>
              <a:t> </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复制</a:t>
            </a:r>
            <a:endParaRPr sz="2800">
              <a:solidFill>
                <a:schemeClr val="tx1"/>
              </a:solidFill>
              <a:latin typeface="Times New Roman" panose="02020603050405020304" charset="0"/>
              <a:cs typeface="Times New Roman" panose="02020603050405020304" charset="0"/>
              <a:sym typeface="+mn-ea"/>
            </a:endParaRPr>
          </a:p>
        </p:txBody>
      </p:sp>
      <p:sp>
        <p:nvSpPr>
          <p:cNvPr id="6" name="矩形 5"/>
          <p:cNvSpPr/>
          <p:nvPr/>
        </p:nvSpPr>
        <p:spPr>
          <a:xfrm>
            <a:off x="9339580" y="1340485"/>
            <a:ext cx="22059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8619490" y="2511425"/>
            <a:ext cx="127444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4481830" y="3716655"/>
            <a:ext cx="17614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圆角矩形 8">
            <a:hlinkClick r:id="rId1" tooltip=""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5" grpId="0" bldLvl="0" animBg="1"/>
      <p:bldP spid="2" grpId="0" bldLvl="0" animBg="1"/>
      <p:bldP spid="3" grpId="0" bldLvl="0" animBg="1"/>
      <p:bldP spid="4"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770380"/>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SWIFT </a:t>
            </a:r>
            <a:r>
              <a:rPr lang="en-US" altLang="zh-CN" sz="2800" dirty="0">
                <a:latin typeface="Times New Roman" panose="02020603050405020304" charset="0"/>
              </a:rPr>
              <a:t>环球同业银行金融电信协会（Society for Worldwide Interbank Financial Telecommunications），主要负责在国际结算、清算过程中为成员机构提供信息划转传输服务</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Brookings Institute </a:t>
            </a:r>
            <a:r>
              <a:rPr lang="en-US" altLang="zh-CN" sz="2800" dirty="0">
                <a:latin typeface="Times New Roman" panose="02020603050405020304" charset="0"/>
              </a:rPr>
              <a:t>布鲁金斯研究所</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United Arab Emirates </a:t>
            </a:r>
            <a:r>
              <a:rPr lang="en-US" altLang="zh-CN" sz="2800" dirty="0">
                <a:latin typeface="Times New Roman" panose="02020603050405020304" charset="0"/>
              </a:rPr>
              <a:t>阿拉伯联合酋长国</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PwC </a:t>
            </a:r>
            <a:r>
              <a:rPr lang="en-US" altLang="zh-CN" sz="2800" dirty="0">
                <a:latin typeface="Times New Roman" panose="02020603050405020304" charset="0"/>
              </a:rPr>
              <a:t>普华永道会计师事务所（Pricewaterhouse Coopers）</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Bank for International Settlements </a:t>
            </a:r>
            <a:r>
              <a:rPr lang="en-US" altLang="zh-CN" sz="2800" dirty="0">
                <a:latin typeface="Times New Roman" panose="02020603050405020304" charset="0"/>
              </a:rPr>
              <a:t>国际清算银行</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International Monetary Fund</a:t>
            </a:r>
            <a:r>
              <a:rPr lang="en-US" altLang="zh-CN" sz="2800" dirty="0">
                <a:latin typeface="Times New Roman" panose="02020603050405020304" charset="0"/>
              </a:rPr>
              <a:t> 国际货币基金组织</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World Economic Forum</a:t>
            </a:r>
            <a:r>
              <a:rPr lang="en-US" altLang="zh-CN" sz="2800" dirty="0">
                <a:latin typeface="Times New Roman" panose="02020603050405020304" charset="0"/>
              </a:rPr>
              <a:t> 世界经济论坛</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tooltip=""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Bahamas</a:t>
            </a:r>
            <a:r>
              <a:rPr lang="en-US" altLang="zh-CN" sz="2800" dirty="0">
                <a:latin typeface="Times New Roman" panose="02020603050405020304" charset="0"/>
              </a:rPr>
              <a:t> 巴哈马群岛</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2129" y="98086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Watch the video and fill in the blanks with what you’ve heard.</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pic>
        <p:nvPicPr>
          <p:cNvPr id="4" name="cjyy U7">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291205" y="1916430"/>
            <a:ext cx="6648450" cy="3150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Sand Dollar </a:t>
            </a:r>
            <a:r>
              <a:rPr lang="en-US" altLang="zh-CN" sz="2800" dirty="0">
                <a:latin typeface="Times New Roman" panose="02020603050405020304" charset="0"/>
              </a:rPr>
              <a:t>沙元（巴哈马央行发行的数字货币）</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Bakong</a:t>
            </a:r>
            <a:r>
              <a:rPr lang="en-US" altLang="zh-CN" sz="2800" dirty="0">
                <a:latin typeface="Times New Roman" panose="02020603050405020304" charset="0"/>
              </a:rPr>
              <a:t> 巴孔（柬埔寨央行发行的数字货币）</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custDataLst>
              <p:tags r:id="rId2"/>
            </p:custDataLst>
          </p:nvPr>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PBOC</a:t>
            </a:r>
            <a:r>
              <a:rPr lang="en-US" altLang="zh-CN" sz="2800" dirty="0">
                <a:latin typeface="Times New Roman" panose="02020603050405020304" charset="0"/>
              </a:rPr>
              <a:t> 中国人民银行（People’s Bank of China）</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Yangtze River Delta </a:t>
            </a:r>
            <a:r>
              <a:rPr lang="en-US" altLang="zh-CN" sz="2800" dirty="0">
                <a:latin typeface="Times New Roman" panose="02020603050405020304" charset="0"/>
              </a:rPr>
              <a:t>长江三角洲</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Pearl River Delta </a:t>
            </a:r>
            <a:r>
              <a:rPr lang="en-US" altLang="zh-CN" sz="2800" dirty="0">
                <a:latin typeface="Times New Roman" panose="02020603050405020304" charset="0"/>
              </a:rPr>
              <a:t>珠江三角洲</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Beijing-Tianjin-Hebei</a:t>
            </a:r>
            <a:r>
              <a:rPr lang="en-US" altLang="zh-CN" sz="2800" dirty="0">
                <a:latin typeface="Times New Roman" panose="02020603050405020304" charset="0"/>
              </a:rPr>
              <a:t> 京津冀</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1965" y="2853055"/>
            <a:ext cx="11379835" cy="35769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marL="1151890" indent="-1151890" algn="just" eaLnBrk="1" latinLnBrk="0" hangingPunct="1">
              <a:lnSpc>
                <a:spcPct val="90000"/>
              </a:lnSpc>
            </a:pPr>
            <a:r>
              <a:rPr lang="en-US" altLang="zh-CN" sz="2800" dirty="0">
                <a:latin typeface="Times New Roman" panose="02020603050405020304" charset="0"/>
              </a:rPr>
              <a:t>(     ) a. CBDCs might be able to lower the transaction fees that global companies pay, speed up the flow of money and fine-tune capital controls.</a:t>
            </a:r>
            <a:endParaRPr lang="en-US" altLang="zh-CN" sz="2800" dirty="0">
              <a:latin typeface="Times New Roman" panose="02020603050405020304" charset="0"/>
            </a:endParaRPr>
          </a:p>
          <a:p>
            <a:pPr marL="1151890" indent="-1151890" algn="just" eaLnBrk="1" latinLnBrk="0" hangingPunct="1">
              <a:lnSpc>
                <a:spcPct val="90000"/>
              </a:lnSpc>
            </a:pPr>
            <a:r>
              <a:rPr lang="en-US" altLang="zh-CN" sz="2800" dirty="0">
                <a:latin typeface="Times New Roman" panose="02020603050405020304" charset="0"/>
              </a:rPr>
              <a:t>(     ) b. It can be inferred from the PwC Global CBDC Index published in 2021 that Western global institutions are keeping an eye out for the problems, but they are not in charge. </a:t>
            </a:r>
            <a:endParaRPr lang="en-US" altLang="zh-CN" sz="2800" dirty="0">
              <a:latin typeface="Times New Roman" panose="02020603050405020304" charset="0"/>
            </a:endParaRPr>
          </a:p>
          <a:p>
            <a:pPr marL="1151890" indent="-1151890" algn="just" eaLnBrk="1" latinLnBrk="0" hangingPunct="1">
              <a:lnSpc>
                <a:spcPct val="90000"/>
              </a:lnSpc>
            </a:pPr>
            <a:r>
              <a:rPr lang="en-US" altLang="zh-CN" sz="2800" dirty="0">
                <a:latin typeface="Times New Roman" panose="02020603050405020304" charset="0"/>
              </a:rPr>
              <a:t>(     ) c. If digital currencies could be exchanged directly and bilaterally, it would have an impact on demand for the dominant global reserve currency.</a:t>
            </a:r>
            <a:endParaRPr lang="en-US" altLang="zh-CN" sz="2800" dirty="0">
              <a:latin typeface="Times New Roman" panose="02020603050405020304" charset="0"/>
            </a:endParaRPr>
          </a:p>
        </p:txBody>
      </p:sp>
      <p:sp>
        <p:nvSpPr>
          <p:cNvPr id="2" name="圆角矩形 1"/>
          <p:cNvSpPr/>
          <p:nvPr/>
        </p:nvSpPr>
        <p:spPr>
          <a:xfrm>
            <a:off x="481965" y="47625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82174" y="1052618"/>
            <a:ext cx="11369040" cy="1812925"/>
          </a:xfrm>
          <a:prstGeom prst="rect">
            <a:avLst/>
          </a:prstGeom>
          <a:noFill/>
        </p:spPr>
        <p:txBody>
          <a:bodyPr wrap="square" rtlCol="0" anchor="t">
            <a:spAutoFit/>
          </a:bodyPr>
          <a:p>
            <a:pPr marL="323850" indent="-323850" algn="just" eaLnBrk="1" latinLnBrk="0" hangingPunct="1">
              <a:lnSpc>
                <a:spcPct val="7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Each of the following statements contains information given in one of the paragraphs in Text B. Identify the paragraph from which the information is derived and write the paragraph number in the brackets before the statement. You may choose a paragraph more than once.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17220" y="2905125"/>
            <a:ext cx="610235" cy="479425"/>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10</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98500" y="4005263"/>
            <a:ext cx="5689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12</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780415" y="515747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2</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4" grpId="0"/>
      <p:bldP spid="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836930"/>
            <a:ext cx="11200765" cy="439991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marL="1151890" indent="-1151890" algn="just" eaLnBrk="1" latinLnBrk="0" hangingPunct="1">
              <a:lnSpc>
                <a:spcPct val="100000"/>
              </a:lnSpc>
            </a:pPr>
            <a:r>
              <a:rPr lang="en-US" altLang="zh-CN" sz="2800" dirty="0">
                <a:latin typeface="Times New Roman" panose="02020603050405020304" charset="0"/>
              </a:rPr>
              <a:t>(     ) d. The government is considering its own digital coin amid concerns that it is lagging behind the development of electronic money.</a:t>
            </a:r>
            <a:endParaRPr lang="en-US" altLang="zh-CN" sz="2800" dirty="0">
              <a:latin typeface="Times New Roman" panose="02020603050405020304" charset="0"/>
            </a:endParaRPr>
          </a:p>
          <a:p>
            <a:pPr marL="1151890" indent="-1151890" algn="just" eaLnBrk="1" latinLnBrk="0" hangingPunct="1">
              <a:lnSpc>
                <a:spcPct val="100000"/>
              </a:lnSpc>
            </a:pPr>
            <a:r>
              <a:rPr lang="en-US" altLang="zh-CN" sz="2800" dirty="0">
                <a:latin typeface="Times New Roman" panose="02020603050405020304" charset="0"/>
              </a:rPr>
              <a:t>(     ) e. The People’s Bank of China issued digital currency to commercial banks, giving the PBOC greater visibility on the circulation dynamics of the e-CNY.</a:t>
            </a:r>
            <a:endParaRPr lang="en-US" altLang="zh-CN" sz="2800" dirty="0">
              <a:latin typeface="Times New Roman" panose="02020603050405020304" charset="0"/>
            </a:endParaRPr>
          </a:p>
          <a:p>
            <a:pPr marL="1151890" indent="-1151890" algn="just" eaLnBrk="1" latinLnBrk="0" hangingPunct="1">
              <a:lnSpc>
                <a:spcPct val="100000"/>
              </a:lnSpc>
            </a:pPr>
            <a:r>
              <a:rPr lang="en-US" altLang="zh-CN" sz="2800" dirty="0">
                <a:latin typeface="Times New Roman" panose="02020603050405020304" charset="0"/>
              </a:rPr>
              <a:t>(     ) f. Although e-CNY may make RMB a global reserve currency, it still faces greater international considerations.</a:t>
            </a:r>
            <a:endParaRPr lang="en-US" altLang="zh-CN" sz="2800" dirty="0">
              <a:latin typeface="Times New Roman" panose="02020603050405020304" charset="0"/>
            </a:endParaRPr>
          </a:p>
          <a:p>
            <a:pPr marL="1151890" indent="-1151890" algn="just" eaLnBrk="1" latinLnBrk="0" hangingPunct="1">
              <a:lnSpc>
                <a:spcPct val="100000"/>
              </a:lnSpc>
            </a:pPr>
            <a:r>
              <a:rPr lang="en-US" altLang="zh-CN" sz="2800" dirty="0">
                <a:latin typeface="Times New Roman" panose="02020603050405020304" charset="0"/>
              </a:rPr>
              <a:t>(     ) g. The test results have strengthened China’s confidence in promoting digital RMB in China.</a:t>
            </a:r>
            <a:endParaRPr lang="en-US" altLang="zh-CN" sz="2800" dirty="0">
              <a:latin typeface="Times New Roman" panose="02020603050405020304" charset="0"/>
            </a:endParaRPr>
          </a:p>
          <a:p>
            <a:pPr marL="1151890" indent="-1151890" algn="just" eaLnBrk="1" latinLnBrk="0" hangingPunct="1">
              <a:lnSpc>
                <a:spcPct val="100000"/>
              </a:lnSpc>
            </a:pPr>
            <a:r>
              <a:rPr lang="en-US" altLang="zh-CN" sz="2800" dirty="0">
                <a:latin typeface="Times New Roman" panose="02020603050405020304" charset="0"/>
              </a:rPr>
              <a:t>(     ) h. Many Chinese utilize Alipay and WeChat Pay while shopping online.</a:t>
            </a:r>
            <a:endParaRPr lang="en-US" altLang="zh-CN" sz="2800" dirty="0">
              <a:latin typeface="Times New Roman" panose="02020603050405020304" charset="0"/>
            </a:endParaRPr>
          </a:p>
        </p:txBody>
      </p:sp>
      <p:sp>
        <p:nvSpPr>
          <p:cNvPr id="6" name="Rectangle 85"/>
          <p:cNvSpPr/>
          <p:nvPr/>
        </p:nvSpPr>
        <p:spPr>
          <a:xfrm>
            <a:off x="626745" y="83693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9</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525780" y="1717675"/>
            <a:ext cx="540385" cy="555625"/>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15</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16890" y="3068955"/>
            <a:ext cx="624840" cy="548640"/>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17</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481965" y="3861435"/>
            <a:ext cx="735965" cy="399415"/>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14</a:t>
            </a:r>
            <a:endParaRPr lang="en-US" altLang="zh-CN" sz="2800" dirty="0">
              <a:solidFill>
                <a:srgbClr val="C00000"/>
              </a:solidFill>
              <a:latin typeface="Times New Roman" panose="02020603050405020304" charset="0"/>
              <a:cs typeface="Times New Roman" panose="02020603050405020304" charset="0"/>
            </a:endParaRPr>
          </a:p>
        </p:txBody>
      </p:sp>
      <p:sp>
        <p:nvSpPr>
          <p:cNvPr id="8" name="Rectangle 85"/>
          <p:cNvSpPr/>
          <p:nvPr/>
        </p:nvSpPr>
        <p:spPr>
          <a:xfrm>
            <a:off x="554355" y="4714558"/>
            <a:ext cx="90678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16</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5" grpId="1"/>
      <p:bldP spid="7" grpId="0"/>
      <p:bldP spid="7" grpId="1"/>
      <p:bldP spid="8" grpId="0"/>
      <p:bldP spid="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836930"/>
            <a:ext cx="11200765" cy="22453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marL="1151890" indent="-1151890" algn="just" eaLnBrk="1" latinLnBrk="0" hangingPunct="1">
              <a:lnSpc>
                <a:spcPct val="100000"/>
              </a:lnSpc>
            </a:pPr>
            <a:r>
              <a:rPr lang="en-US" altLang="zh-CN" sz="2800" dirty="0">
                <a:latin typeface="Times New Roman" panose="02020603050405020304" charset="0"/>
              </a:rPr>
              <a:t>(     ) i. Because the U.S. could easily deprive foreign countries of the right to hold dollars in the U.S. banking system, many countries are looking at how to reduce their exposure or get rid of this financial fragility.</a:t>
            </a:r>
            <a:endParaRPr lang="en-US" altLang="zh-CN" sz="2800" dirty="0">
              <a:latin typeface="Times New Roman" panose="02020603050405020304" charset="0"/>
            </a:endParaRPr>
          </a:p>
          <a:p>
            <a:pPr marL="1151890" indent="-1151890" algn="just" eaLnBrk="1" latinLnBrk="0" hangingPunct="1">
              <a:lnSpc>
                <a:spcPct val="100000"/>
              </a:lnSpc>
            </a:pPr>
            <a:r>
              <a:rPr lang="en-US" altLang="zh-CN" sz="2800" dirty="0">
                <a:latin typeface="Times New Roman" panose="02020603050405020304" charset="0"/>
              </a:rPr>
              <a:t>(     ) j. The CBDC’s mission is to increase financial inclusion, lower transaction costs, and improve payment efficiency.</a:t>
            </a:r>
            <a:endParaRPr lang="en-US" altLang="zh-CN" sz="2800" dirty="0">
              <a:latin typeface="Times New Roman" panose="02020603050405020304" charset="0"/>
            </a:endParaRPr>
          </a:p>
        </p:txBody>
      </p:sp>
      <p:sp>
        <p:nvSpPr>
          <p:cNvPr id="6" name="Rectangle 85"/>
          <p:cNvSpPr/>
          <p:nvPr/>
        </p:nvSpPr>
        <p:spPr>
          <a:xfrm>
            <a:off x="626110" y="83693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4</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26110" y="2205355"/>
            <a:ext cx="655955" cy="475615"/>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13</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05765" y="1052830"/>
            <a:ext cx="11133455" cy="396938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marL="0" indent="0" algn="just" eaLnBrk="1" latinLnBrk="0" hangingPunct="1">
              <a:lnSpc>
                <a:spcPct val="100000"/>
              </a:lnSpc>
            </a:pPr>
            <a:r>
              <a:rPr lang="en-US" altLang="zh-CN" sz="2800" dirty="0">
                <a:latin typeface="Times New Roman" panose="02020603050405020304" charset="0"/>
              </a:rPr>
              <a:t>     The U.S. is targeted by Clayton Christensen’s 1) “___________________” idea. The U.S. banking sector has two options: to maintain the status quo by 2) __________ the adoption of e-currencies, fintech, and mobile payment systems, or 3) _________ the game. On guidelines, standards, platforms, standardization, system compatibility, interoperability, etc., there is still no universal 4) __________. Future global e-monetary systems must 5) ___________ with the financial centers of London, New York, Hong Kong, Tokyo, etc. About 850 million people on the Chinese mainland use Alipay and WeChat Pay to make purchases 6) __________.</a:t>
            </a:r>
            <a:endParaRPr lang="en-US" altLang="zh-CN" sz="2800" dirty="0">
              <a:latin typeface="Times New Roman" panose="02020603050405020304" charset="0"/>
            </a:endParaRPr>
          </a:p>
        </p:txBody>
      </p:sp>
      <p:sp>
        <p:nvSpPr>
          <p:cNvPr id="8" name="文本框 7"/>
          <p:cNvSpPr txBox="1"/>
          <p:nvPr/>
        </p:nvSpPr>
        <p:spPr>
          <a:xfrm>
            <a:off x="194519" y="59732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Fill in the blanks according to Text B.</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9" name="Rectangle 85"/>
          <p:cNvSpPr/>
          <p:nvPr/>
        </p:nvSpPr>
        <p:spPr>
          <a:xfrm>
            <a:off x="8042910" y="1082358"/>
            <a:ext cx="3919855"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disruptive-innovation</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2" name="Rectangle 85"/>
          <p:cNvSpPr/>
          <p:nvPr/>
        </p:nvSpPr>
        <p:spPr>
          <a:xfrm>
            <a:off x="986155" y="1916748"/>
            <a:ext cx="3919855"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delaying</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2930525" y="2348865"/>
            <a:ext cx="1113790"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join</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2472690" y="3177858"/>
            <a:ext cx="2505710"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agreement</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
        <p:nvSpPr>
          <p:cNvPr id="12" name="Rectangle 85"/>
          <p:cNvSpPr/>
          <p:nvPr/>
        </p:nvSpPr>
        <p:spPr>
          <a:xfrm>
            <a:off x="626110" y="3656013"/>
            <a:ext cx="2508885"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coordinate</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
        <p:nvSpPr>
          <p:cNvPr id="13" name="Rectangle 85"/>
          <p:cNvSpPr/>
          <p:nvPr/>
        </p:nvSpPr>
        <p:spPr>
          <a:xfrm>
            <a:off x="5955030" y="4508818"/>
            <a:ext cx="3919855"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online</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P spid="5" grpId="0"/>
      <p:bldP spid="5" grpId="1"/>
      <p:bldP spid="10" grpId="0"/>
      <p:bldP spid="10" grpId="1"/>
      <p:bldP spid="12" grpId="0"/>
      <p:bldP spid="12"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481965" y="1485265"/>
            <a:ext cx="11318875" cy="4399915"/>
          </a:xfrm>
          <a:prstGeom prst="rect">
            <a:avLst/>
          </a:prstGeom>
          <a:noFill/>
        </p:spPr>
        <p:txBody>
          <a:bodyPr wrap="square" rtlCol="0">
            <a:spAutoFit/>
          </a:bodyPr>
          <a:p>
            <a:pPr algn="just" eaLnBrk="1" latinLnBrk="0" hangingPunct="1">
              <a:lnSpc>
                <a:spcPct val="100000"/>
              </a:lnSpc>
            </a:pPr>
            <a:r>
              <a:rPr lang="en-US" altLang="zh-CN" sz="2800" dirty="0">
                <a:latin typeface="Times New Roman" panose="02020603050405020304" charset="0"/>
                <a:cs typeface="Times New Roman" panose="02020603050405020304" charset="0"/>
              </a:rPr>
              <a:t>     Why are they willing to pay you interest when they have to do all the hard work of keeping your money safe?</a:t>
            </a:r>
            <a:endParaRPr lang="en-US" altLang="zh-CN" sz="2800" dirty="0">
              <a:latin typeface="Times New Roman" panose="02020603050405020304" charset="0"/>
              <a:cs typeface="Times New Roman" panose="02020603050405020304" charset="0"/>
            </a:endParaRPr>
          </a:p>
          <a:p>
            <a:pPr algn="just" eaLnBrk="1" latinLnBrk="0" hangingPunct="1">
              <a:lnSpc>
                <a:spcPct val="100000"/>
              </a:lnSpc>
            </a:pPr>
            <a:r>
              <a:rPr lang="en-US" altLang="zh-CN" sz="2800" dirty="0">
                <a:latin typeface="Times New Roman" panose="02020603050405020304" charset="0"/>
                <a:cs typeface="Times New Roman" panose="02020603050405020304" charset="0"/>
              </a:rPr>
              <a:t>     Let’s start with the basics. You deposit your money at the bank and they </a:t>
            </a:r>
            <a:endParaRPr lang="en-US" altLang="zh-CN" sz="2800" dirty="0">
              <a:latin typeface="Times New Roman" panose="02020603050405020304" charset="0"/>
              <a:cs typeface="Times New Roman" panose="02020603050405020304" charset="0"/>
            </a:endParaRPr>
          </a:p>
          <a:p>
            <a:pPr algn="just" eaLnBrk="1" latinLnBrk="0" hangingPunct="1">
              <a:lnSpc>
                <a:spcPct val="100000"/>
              </a:lnSpc>
            </a:pPr>
            <a:r>
              <a:rPr lang="en-US" altLang="zh-CN" sz="2800" dirty="0">
                <a:latin typeface="Times New Roman" panose="02020603050405020304" charset="0"/>
                <a:cs typeface="Times New Roman" panose="02020603050405020304" charset="0"/>
              </a:rPr>
              <a:t>give you a small amount of 1) ____________, then they take that money and 2) ____________ it to people and businesses while charging a much 3) ____________ interest rate. The difference between the interest they charge on their 4) ____________ and the interest they pay you is the 5) ____________ that the bank makes. This is why banks are willing to pay you interest for your deposits. In order to lend more and make more money, banks need to attract more money from deposits, because deposits create loans.</a:t>
            </a:r>
            <a:endParaRPr lang="en-US" altLang="zh-CN" sz="2800" dirty="0">
              <a:latin typeface="Times New Roman" panose="02020603050405020304" charset="0"/>
              <a:cs typeface="Times New Roman" panose="02020603050405020304" charset="0"/>
            </a:endParaRPr>
          </a:p>
        </p:txBody>
      </p:sp>
      <p:sp>
        <p:nvSpPr>
          <p:cNvPr id="84053" name="Rectangle 85"/>
          <p:cNvSpPr/>
          <p:nvPr/>
        </p:nvSpPr>
        <p:spPr>
          <a:xfrm>
            <a:off x="5140960" y="27089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interest</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1058545" y="316801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lend</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770255" y="364553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higher</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2642235" y="407733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loans</a:t>
            </a:r>
            <a:endParaRPr lang="en-US" altLang="zh-CN" sz="2800" dirty="0">
              <a:solidFill>
                <a:srgbClr val="C00000"/>
              </a:solidFill>
              <a:latin typeface="Times New Roman" panose="02020603050405020304" charset="0"/>
              <a:cs typeface="Times New Roman" panose="02020603050405020304" charset="0"/>
            </a:endParaRPr>
          </a:p>
        </p:txBody>
      </p:sp>
      <p:sp>
        <p:nvSpPr>
          <p:cNvPr id="3" name="圆角矩形 2">
            <a:hlinkClick r:id="rId1" tooltip=""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8" name="Rectangle 85"/>
          <p:cNvSpPr/>
          <p:nvPr>
            <p:custDataLst>
              <p:tags r:id="rId2"/>
            </p:custDataLst>
          </p:nvPr>
        </p:nvSpPr>
        <p:spPr>
          <a:xfrm>
            <a:off x="626110" y="450913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profit</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53" grpId="0"/>
      <p:bldP spid="84053" grpId="1"/>
      <p:bldP spid="6" grpId="0"/>
      <p:bldP spid="6" grpId="1"/>
      <p:bldP spid="7" grpId="0"/>
      <p:bldP spid="7" grpId="1"/>
      <p:bldP spid="9" grpId="0"/>
      <p:bldP spid="9" grpId="1"/>
      <p:bldP spid="8" grpId="0"/>
      <p:bldP spid="8"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455" y="548640"/>
            <a:ext cx="373316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Language Practice</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82600" y="1124585"/>
            <a:ext cx="10102850" cy="977265"/>
          </a:xfrm>
          <a:prstGeom prst="rect">
            <a:avLst/>
          </a:prstGeom>
          <a:noFill/>
        </p:spPr>
        <p:txBody>
          <a:bodyPr wrap="square" rtlCol="0" anchor="t">
            <a:spAutoFit/>
          </a:bodyPr>
          <a:p>
            <a:pPr marL="323850" indent="-323850" algn="just" eaLnBrk="1" latinLnBrk="0" hangingPunct="1">
              <a:lnSpc>
                <a:spcPct val="9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most appropriate word or expression to complete the following sentences.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626110" y="2140585"/>
            <a:ext cx="11402695" cy="435610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marL="1151890" indent="-1151890" algn="just" eaLnBrk="1" latinLnBrk="0" hangingPunct="1">
              <a:lnSpc>
                <a:spcPct val="110000"/>
              </a:lnSpc>
            </a:pPr>
            <a:r>
              <a:rPr lang="en-US" altLang="zh-CN" sz="2800" dirty="0">
                <a:latin typeface="Times New Roman" panose="02020603050405020304" charset="0"/>
              </a:rPr>
              <a:t>(     )  1) Mr. Geithner also urged reform of the Financial Stability Forum so it includes all G20 countries, giving it a stronger ___________.</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destroy		b. impact		c. mandate</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 2) This ___________ is absurd but it is needed in order to allow economic theory to model itself on Newtonian physics.</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postulate	b. postpone		c. dispose</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 3) Independence and __________ equality among states is a fundamental principle of international law. </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solar		b. sovereign		c. supremacy</a:t>
            </a:r>
            <a:endParaRPr lang="en-US" altLang="zh-CN" sz="2800" dirty="0">
              <a:latin typeface="Times New Roman" panose="02020603050405020304" charset="0"/>
            </a:endParaRPr>
          </a:p>
        </p:txBody>
      </p:sp>
      <p:sp>
        <p:nvSpPr>
          <p:cNvPr id="3" name="Rectangle 85"/>
          <p:cNvSpPr/>
          <p:nvPr/>
        </p:nvSpPr>
        <p:spPr>
          <a:xfrm>
            <a:off x="842645" y="2205355"/>
            <a:ext cx="78803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842010" y="3595370"/>
            <a:ext cx="405130" cy="550545"/>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914400" y="501332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548640"/>
            <a:ext cx="11402695" cy="577723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marL="1151890" indent="-1151890" algn="just" eaLnBrk="1" latinLnBrk="0" hangingPunct="1">
              <a:lnSpc>
                <a:spcPct val="110000"/>
              </a:lnSpc>
            </a:pPr>
            <a:r>
              <a:rPr lang="en-US" altLang="zh-CN" sz="2800" dirty="0">
                <a:latin typeface="Times New Roman" panose="02020603050405020304" charset="0"/>
              </a:rPr>
              <a:t>(     ) 4) I need a few days to ___________ things over before I decide if I’ll take the job.</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mute			b. make		c. mull</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 5) There is a general ___________ among teachers about the need for greater security in schools.</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contents			b. contests		c. consensus</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 6) “It is a question of how you go about doing it,” he said. “We are ___________ in communicating what our company is all about.”</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prosperous		b. proactive 		c. portable</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 7) The wind was so light that it had only a ___________ effect on the outside temperature.</a:t>
            </a:r>
            <a:endParaRPr lang="en-US" altLang="zh-CN" sz="2800" dirty="0">
              <a:latin typeface="Times New Roman" panose="02020603050405020304" charset="0"/>
            </a:endParaRPr>
          </a:p>
          <a:p>
            <a:pPr marL="1151890" indent="-1151890" algn="just" eaLnBrk="1" latinLnBrk="0" hangingPunct="1">
              <a:lnSpc>
                <a:spcPct val="110000"/>
              </a:lnSpc>
            </a:pPr>
            <a:r>
              <a:rPr lang="en-US" altLang="zh-CN" sz="2800" dirty="0">
                <a:latin typeface="Times New Roman" panose="02020603050405020304" charset="0"/>
              </a:rPr>
              <a:t>	a. negligible		b. negative		c. tremendous</a:t>
            </a:r>
            <a:endParaRPr lang="en-US" altLang="zh-CN" sz="2800" dirty="0">
              <a:latin typeface="Times New Roman" panose="02020603050405020304" charset="0"/>
            </a:endParaRPr>
          </a:p>
        </p:txBody>
      </p:sp>
      <p:sp>
        <p:nvSpPr>
          <p:cNvPr id="3" name="Rectangle 85"/>
          <p:cNvSpPr/>
          <p:nvPr/>
        </p:nvSpPr>
        <p:spPr>
          <a:xfrm>
            <a:off x="626110"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26745" y="19170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54355" y="335724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554355" y="479742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20395"/>
            <a:ext cx="11402695" cy="370903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marL="1151890" indent="-1151890" algn="just" eaLnBrk="1" latinLnBrk="0" hangingPunct="1">
              <a:lnSpc>
                <a:spcPct val="120000"/>
              </a:lnSpc>
            </a:pPr>
            <a:r>
              <a:rPr lang="en-US" altLang="zh-CN" sz="2800" dirty="0">
                <a:latin typeface="Times New Roman" panose="02020603050405020304" charset="0"/>
              </a:rPr>
              <a:t>(     ) 8) The company has a(n) ___________ right to the property.</a:t>
            </a:r>
            <a:endParaRPr lang="en-US" altLang="zh-CN" sz="2800" dirty="0">
              <a:latin typeface="Times New Roman" panose="02020603050405020304" charset="0"/>
            </a:endParaRPr>
          </a:p>
          <a:p>
            <a:pPr marL="1151890" indent="-1151890" algn="just" eaLnBrk="1" latinLnBrk="0" hangingPunct="1">
              <a:lnSpc>
                <a:spcPct val="120000"/>
              </a:lnSpc>
            </a:pPr>
            <a:r>
              <a:rPr lang="en-US" altLang="zh-CN" sz="2800" dirty="0">
                <a:latin typeface="Times New Roman" panose="02020603050405020304" charset="0"/>
              </a:rPr>
              <a:t>	a. proprietary		b. civil			c. appropriate</a:t>
            </a:r>
            <a:endParaRPr lang="en-US" altLang="zh-CN" sz="2800" dirty="0">
              <a:latin typeface="Times New Roman" panose="02020603050405020304" charset="0"/>
            </a:endParaRPr>
          </a:p>
          <a:p>
            <a:pPr marL="1151890" indent="-1151890" algn="just" eaLnBrk="1" latinLnBrk="0" hangingPunct="1">
              <a:lnSpc>
                <a:spcPct val="120000"/>
              </a:lnSpc>
            </a:pPr>
            <a:r>
              <a:rPr lang="en-US" altLang="zh-CN" sz="2800" dirty="0">
                <a:latin typeface="Times New Roman" panose="02020603050405020304" charset="0"/>
              </a:rPr>
              <a:t>(     ) 9) Our planet earth, together with other planets, ___________ around our sun in what is called our solar system.</a:t>
            </a:r>
            <a:endParaRPr lang="en-US" altLang="zh-CN" sz="2800" dirty="0">
              <a:latin typeface="Times New Roman" panose="02020603050405020304" charset="0"/>
            </a:endParaRPr>
          </a:p>
          <a:p>
            <a:pPr marL="1151890" indent="-1151890" algn="just" eaLnBrk="1" latinLnBrk="0" hangingPunct="1">
              <a:lnSpc>
                <a:spcPct val="120000"/>
              </a:lnSpc>
            </a:pPr>
            <a:r>
              <a:rPr lang="en-US" altLang="zh-CN" sz="2800" dirty="0">
                <a:latin typeface="Times New Roman" panose="02020603050405020304" charset="0"/>
              </a:rPr>
              <a:t>	a. returns			b. revolves			c. rebounds</a:t>
            </a:r>
            <a:endParaRPr lang="en-US" altLang="zh-CN" sz="2800" dirty="0">
              <a:latin typeface="Times New Roman" panose="02020603050405020304" charset="0"/>
            </a:endParaRPr>
          </a:p>
          <a:p>
            <a:pPr marL="1151890" indent="-1151890" algn="just" eaLnBrk="1" latinLnBrk="0" hangingPunct="1">
              <a:lnSpc>
                <a:spcPct val="120000"/>
              </a:lnSpc>
            </a:pPr>
            <a:r>
              <a:rPr lang="en-US" altLang="zh-CN" sz="2800" dirty="0">
                <a:latin typeface="Times New Roman" panose="02020603050405020304" charset="0"/>
              </a:rPr>
              <a:t>(     ) 10) The U.K. trading profits were ___________ at £40 million.</a:t>
            </a:r>
            <a:endParaRPr lang="en-US" altLang="zh-CN" sz="2800" dirty="0">
              <a:latin typeface="Times New Roman" panose="02020603050405020304" charset="0"/>
            </a:endParaRPr>
          </a:p>
          <a:p>
            <a:pPr marL="1151890" indent="-1151890" algn="just" eaLnBrk="1" latinLnBrk="0" hangingPunct="1">
              <a:lnSpc>
                <a:spcPct val="120000"/>
              </a:lnSpc>
            </a:pPr>
            <a:r>
              <a:rPr lang="en-US" altLang="zh-CN" sz="2800" dirty="0">
                <a:latin typeface="Times New Roman" panose="02020603050405020304" charset="0"/>
              </a:rPr>
              <a:t>	a. picked			b. passed			c. pegged</a:t>
            </a:r>
            <a:endParaRPr lang="en-US" altLang="zh-CN" sz="2800" dirty="0">
              <a:latin typeface="Times New Roman" panose="02020603050405020304" charset="0"/>
            </a:endParaRPr>
          </a:p>
        </p:txBody>
      </p:sp>
      <p:sp>
        <p:nvSpPr>
          <p:cNvPr id="3" name="Rectangle 85"/>
          <p:cNvSpPr/>
          <p:nvPr/>
        </p:nvSpPr>
        <p:spPr>
          <a:xfrm>
            <a:off x="581025"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54355" y="17011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81025" y="3284855"/>
            <a:ext cx="418465" cy="497840"/>
          </a:xfrm>
          <a:prstGeom prst="rect">
            <a:avLst/>
          </a:prstGeom>
          <a:noFill/>
          <a:ln w="19050">
            <a:noFill/>
          </a:ln>
        </p:spPr>
        <p:txBody>
          <a:bodyPr wrap="square" anchor="ctr" anchorCtr="0">
            <a:no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6720" y="1485265"/>
            <a:ext cx="11344910"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The centralized financial system will eventually be disrupted by cryptocurrencies and decentralization, even though these account for only a small amount of global flows now.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The technology architecture for that can be built with standardization and agreed protocols.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p:txBody>
      </p:sp>
      <p:sp>
        <p:nvSpPr>
          <p:cNvPr id="8" name="文本框 7"/>
          <p:cNvSpPr txBox="1"/>
          <p:nvPr/>
        </p:nvSpPr>
        <p:spPr>
          <a:xfrm>
            <a:off x="200869" y="62018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Translate the following sentences into Chinese.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26110" y="4365308"/>
            <a:ext cx="1092581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这方面的技术架构可以通过标准化和商定的协议来构建。</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98500" y="2777173"/>
            <a:ext cx="10481945"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加密数字货币和去中心化最终会扰乱中心化的金融体系，尽管现在这些只占全球流动的一小部分。</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700" y="836295"/>
            <a:ext cx="11398250"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3) The ease and speed with which the U.S. can disenfranchise foreign holdings of U.S. dollars in the U.S. banking system has caused widespread alarm among many nations, which are all studying ways to reduce their exposure, or exit from such financial vulnerability.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4) The U.S. faces a challenge of digital currencies, fintech platforms, and decentralized cross-border settlements without U.S. dollars.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p:txBody>
      </p:sp>
      <p:sp>
        <p:nvSpPr>
          <p:cNvPr id="6" name="Rectangle 85"/>
          <p:cNvSpPr/>
          <p:nvPr/>
        </p:nvSpPr>
        <p:spPr>
          <a:xfrm>
            <a:off x="399415" y="4713923"/>
            <a:ext cx="11184890"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美国面临数字货币、金融科技平台和去中心化的无美元跨境结算的挑战。</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481965" y="2559368"/>
            <a:ext cx="11019790" cy="138366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美国可以轻易和迅速地剥夺外国在美国银行体系中持有美元的权利，这在许多国家引起了广泛的警觉，这些国家都在研究如何减少自己的风险敞口，或摆脱这种金融脆弱性。</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700" y="836295"/>
            <a:ext cx="11398250"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5) Any future international e-monetary system will have to align with the financial hubs of London, New York, Hong Kong, Tokyo, etc.</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6) That enabled the tracking of e-CNY flows through banks and between users, giving the PBOC greater visibility on the circulation dynamics of the e-CNY.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a:t>
            </a:r>
            <a:endParaRPr lang="en-US" altLang="zh-CN" sz="2800" dirty="0">
              <a:latin typeface="Times New Roman" panose="02020603050405020304" charset="0"/>
            </a:endParaRPr>
          </a:p>
        </p:txBody>
      </p:sp>
      <p:sp>
        <p:nvSpPr>
          <p:cNvPr id="6" name="Rectangle 85"/>
          <p:cNvSpPr/>
          <p:nvPr/>
        </p:nvSpPr>
        <p:spPr>
          <a:xfrm>
            <a:off x="338455" y="1628458"/>
            <a:ext cx="11184890"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未来任何的国际电子货币系统都必须与伦敦、纽约、香港、东京等地的金融中心保持一致。</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3" name="Rectangle 85"/>
          <p:cNvSpPr/>
          <p:nvPr/>
        </p:nvSpPr>
        <p:spPr>
          <a:xfrm>
            <a:off x="338455" y="3421063"/>
            <a:ext cx="11184890"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这使得通过银行和用户之间追踪电子人民币的流动成为可能，使中国人民银行对电子人民币的流通动态有更多的关注。</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990" y="836295"/>
            <a:ext cx="11398250" cy="5323205"/>
          </a:xfrm>
          <a:prstGeom prst="rect">
            <a:avLst/>
          </a:prstGeom>
          <a:solidFill>
            <a:schemeClr val="accent5">
              <a:lumMod val="20000"/>
              <a:lumOff val="80000"/>
            </a:schemeClr>
          </a:solidFill>
          <a:ln w="76200">
            <a:noFill/>
          </a:ln>
        </p:spPr>
        <p:txBody>
          <a:bodyPr wrap="square" anchor="t" anchorCtr="0">
            <a:spAutoFit/>
          </a:bodyPr>
          <a:p>
            <a:pPr algn="ctr" eaLnBrk="1" latinLnBrk="0" hangingPunct="1">
              <a:lnSpc>
                <a:spcPct val="100000"/>
              </a:lnSpc>
            </a:pPr>
            <a:r>
              <a:rPr lang="en-US" altLang="zh-CN" sz="2800" dirty="0">
                <a:latin typeface="Times New Roman" panose="02020603050405020304" charset="0"/>
              </a:rPr>
              <a:t>  </a:t>
            </a:r>
            <a:r>
              <a:rPr lang="en-US" altLang="zh-CN" sz="3200" b="1" dirty="0">
                <a:latin typeface="Times New Roman" panose="02020603050405020304" charset="0"/>
              </a:rPr>
              <a:t>   Online Banking</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Today, when you open a bank account, you don’t have to stick with a bank that’s located in your area—or even choose a financial institution that has any physical locations at all. In fact, there are a huge number of great online banks that are eager for your business.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t>
            </a:r>
            <a:r>
              <a:rPr lang="en-US" altLang="zh-CN" sz="2800" b="1" dirty="0">
                <a:latin typeface="Times New Roman" panose="02020603050405020304" charset="0"/>
              </a:rPr>
              <a:t>Online Banking: A Quick History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As the commercialization of the Internet evolved in the early 1990s, traditional brick-and-mortar banks began looking for ways to deliver online services to their customers. Though limited at first, the success of these early efforts led many banks to expand their Internet presence through improved websites featuring the ability to open new accounts, download forms, and process loan applications.</a:t>
            </a:r>
            <a:endParaRPr lang="en-US" altLang="zh-CN" sz="2800" dirty="0">
              <a:latin typeface="Times New Roman" panose="02020603050405020304" charset="0"/>
            </a:endParaRPr>
          </a:p>
        </p:txBody>
      </p:sp>
      <p:sp>
        <p:nvSpPr>
          <p:cNvPr id="16392" name="矩形 10245"/>
          <p:cNvSpPr/>
          <p:nvPr/>
        </p:nvSpPr>
        <p:spPr>
          <a:xfrm>
            <a:off x="410845" y="548640"/>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1</a:t>
            </a:r>
            <a:endParaRPr lang="en-US" altLang="zh-CN" sz="3600" b="1" dirty="0">
              <a:solidFill>
                <a:srgbClr val="FF0000"/>
              </a:solidFill>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254635" y="620395"/>
            <a:ext cx="11689715" cy="526224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This led to the birth and rise of Internet-only banks. These institutions offer online banking and other financial services without a network of branch offices.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As the choice in virtual banks grew, so did customers’ enthusiasm for banking online. More than 60% of account holders do at least some of their banking on the Internet, according to the latest report on banking behavior from the FDIC.</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t>
            </a:r>
            <a:r>
              <a:rPr lang="en-US" altLang="zh-CN" sz="2800" b="1" dirty="0">
                <a:latin typeface="Times New Roman" panose="02020603050405020304" charset="0"/>
              </a:rPr>
              <a:t>Opening an Account Online Safely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To open a bank account online, you’ll need a computer, a secure Internet connection and prepared personal information, such as a social security number and a government-issued ID. The process of opening an account online is similar to opening one at a branch, but you should take some precautions to ensure personal information is protected from cyberattacks.</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338455" y="836295"/>
            <a:ext cx="11327130" cy="483108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Make sure the network being used to connect to the Internet is secure. Public Wi-Fi networks should be avoided. One way to ensure your connection is secure is by using a VPN.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It’s also important to create a password that’s unique and not easy to guess. Doing so will make it harder for hackers to break into an account and commit identity theft.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Not only has the world of online banking offered consumers a broader array of choices, but many of the online banks are actually better than their counterparts with physical branches. They aren’t necessarily right for everyone, though, as there are pros and cons to consider with this type of financial institution.</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94310" y="1196975"/>
            <a:ext cx="11344910" cy="43561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80000"/>
              </a:lnSpc>
            </a:pPr>
            <a:r>
              <a:rPr lang="en-US" altLang="zh-CN" sz="2800" dirty="0">
                <a:latin typeface="Times New Roman" panose="02020603050405020304" charset="0"/>
              </a:rPr>
              <a:t>1) What are the biggest advantages of online banking?</a:t>
            </a:r>
            <a:endParaRPr lang="en-US" altLang="zh-CN" sz="2800" dirty="0">
              <a:latin typeface="Times New Roman" panose="02020603050405020304" charset="0"/>
            </a:endParaRPr>
          </a:p>
        </p:txBody>
      </p:sp>
      <p:sp>
        <p:nvSpPr>
          <p:cNvPr id="8" name="文本框 7"/>
          <p:cNvSpPr txBox="1"/>
          <p:nvPr/>
        </p:nvSpPr>
        <p:spPr>
          <a:xfrm>
            <a:off x="122129" y="548428"/>
            <a:ext cx="11369040" cy="694055"/>
          </a:xfrm>
          <a:prstGeom prst="rect">
            <a:avLst/>
          </a:prstGeom>
          <a:noFill/>
        </p:spPr>
        <p:txBody>
          <a:bodyPr wrap="square" rtlCol="0" anchor="t">
            <a:spAutoFit/>
          </a:bodyPr>
          <a:p>
            <a:pPr marL="0" indent="-323850" algn="just" eaLnBrk="1" latinLnBrk="0" hangingPunct="1">
              <a:lnSpc>
                <a:spcPct val="70000"/>
              </a:lnSpc>
            </a:pPr>
            <a:r>
              <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rPr>
              <a:t>Study the case, discuss the questions with your classmates, and then report the result of your discussion to the class.</a:t>
            </a:r>
            <a:endPar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266065" y="1484948"/>
            <a:ext cx="11634470" cy="5073650"/>
          </a:xfrm>
          <a:prstGeom prst="rect">
            <a:avLst/>
          </a:prstGeom>
          <a:noFill/>
          <a:ln w="19050">
            <a:noFill/>
          </a:ln>
        </p:spPr>
        <p:txBody>
          <a:bodyPr wrap="square" anchor="ctr" anchorCtr="0">
            <a:spAutoFit/>
          </a:bodyPr>
          <a:p>
            <a:pPr algn="just">
              <a:lnSpc>
                <a:spcPct val="90000"/>
              </a:lnSpc>
            </a:pPr>
            <a:r>
              <a:rPr lang="en-US" altLang="zh-CN" sz="2400" b="1" dirty="0">
                <a:solidFill>
                  <a:srgbClr val="C00000"/>
                </a:solidFill>
                <a:latin typeface="Times New Roman" panose="02020603050405020304" charset="0"/>
                <a:cs typeface="Times New Roman" panose="02020603050405020304" charset="0"/>
              </a:rPr>
              <a:t>The biggest advantages of online banking include the following:</a:t>
            </a:r>
            <a:endParaRPr lang="en-US" altLang="zh-CN" sz="2400" b="1" dirty="0">
              <a:solidFill>
                <a:srgbClr val="C00000"/>
              </a:solidFill>
              <a:latin typeface="Times New Roman" panose="02020603050405020304" charset="0"/>
              <a:cs typeface="Times New Roman" panose="02020603050405020304" charset="0"/>
            </a:endParaRPr>
          </a:p>
          <a:p>
            <a:pPr marL="342900" indent="-342900" algn="just">
              <a:lnSpc>
                <a:spcPct val="90000"/>
              </a:lnSpc>
              <a:buFont typeface="Arial" panose="020B0604020202020204" pitchFamily="34" charset="0"/>
              <a:buChar char="•"/>
            </a:pPr>
            <a:r>
              <a:rPr lang="en-US" altLang="zh-CN" sz="2400" b="1" dirty="0">
                <a:solidFill>
                  <a:srgbClr val="C00000"/>
                </a:solidFill>
                <a:latin typeface="Times New Roman" panose="02020603050405020304" charset="0"/>
                <a:cs typeface="Times New Roman" panose="02020603050405020304" charset="0"/>
              </a:rPr>
              <a:t>Many online banks offer lower fees: </a:t>
            </a:r>
            <a:r>
              <a:rPr lang="en-US" altLang="zh-CN" sz="2400" dirty="0">
                <a:solidFill>
                  <a:srgbClr val="C00000"/>
                </a:solidFill>
                <a:latin typeface="Times New Roman" panose="02020603050405020304" charset="0"/>
                <a:cs typeface="Times New Roman" panose="02020603050405020304" charset="0"/>
              </a:rPr>
              <a:t>It’s common to owe account maintenance fees, ATM fees, overdraft fees, and a host of other fees when you have a local bank. But online banks have eliminated many of these added costs, making it cheaper to be a customer.</a:t>
            </a:r>
            <a:endParaRPr lang="en-US" altLang="zh-CN" sz="2400" dirty="0">
              <a:solidFill>
                <a:srgbClr val="C00000"/>
              </a:solidFill>
              <a:latin typeface="Times New Roman" panose="02020603050405020304" charset="0"/>
              <a:cs typeface="Times New Roman" panose="02020603050405020304" charset="0"/>
            </a:endParaRPr>
          </a:p>
          <a:p>
            <a:pPr marL="342900" indent="-342900" algn="just">
              <a:lnSpc>
                <a:spcPct val="90000"/>
              </a:lnSpc>
              <a:buFont typeface="Arial" panose="020B0604020202020204" pitchFamily="34" charset="0"/>
              <a:buChar char="•"/>
            </a:pPr>
            <a:r>
              <a:rPr lang="en-US" altLang="zh-CN" sz="2400" b="1" dirty="0">
                <a:solidFill>
                  <a:srgbClr val="C00000"/>
                </a:solidFill>
                <a:latin typeface="Times New Roman" panose="02020603050405020304" charset="0"/>
                <a:cs typeface="Times New Roman" panose="02020603050405020304" charset="0"/>
              </a:rPr>
              <a:t>You may be offered a better interest rate:</a:t>
            </a:r>
            <a:r>
              <a:rPr lang="en-US" altLang="zh-CN" sz="2400" dirty="0">
                <a:solidFill>
                  <a:srgbClr val="C00000"/>
                </a:solidFill>
                <a:latin typeface="Times New Roman" panose="02020603050405020304" charset="0"/>
                <a:cs typeface="Times New Roman" panose="02020603050405020304" charset="0"/>
              </a:rPr>
              <a:t> Online high-yield savings accounts often pay some of the highest interest rates of any financial institution. Surprisingly, it’s also common for online banks to offer to pay interest on checking account balances. While some local banks do this as well, online financial institutions may be more apt to offer this incentive, and the interest rates they do offer are usually higher than those made available by their brick</a:t>
            </a:r>
            <a:r>
              <a:rPr lang="en-US" altLang="zh-CN" sz="2400" dirty="0">
                <a:solidFill>
                  <a:srgbClr val="C00000"/>
                </a:solidFill>
                <a:latin typeface="Times New Roman" panose="02020603050405020304" charset="0"/>
                <a:cs typeface="Times New Roman" panose="02020603050405020304" charset="0"/>
              </a:rPr>
              <a:t>-and-mortar counterparts.</a:t>
            </a:r>
            <a:endParaRPr lang="en-US" altLang="zh-CN" sz="2400" b="1" dirty="0">
              <a:solidFill>
                <a:srgbClr val="C00000"/>
              </a:solidFill>
              <a:latin typeface="Times New Roman" panose="02020603050405020304" charset="0"/>
              <a:cs typeface="Times New Roman" panose="02020603050405020304" charset="0"/>
            </a:endParaRPr>
          </a:p>
          <a:p>
            <a:pPr marL="342900" indent="-342900" algn="just">
              <a:lnSpc>
                <a:spcPct val="90000"/>
              </a:lnSpc>
              <a:buFont typeface="Arial" panose="020B0604020202020204" pitchFamily="34" charset="0"/>
              <a:buChar char="•"/>
            </a:pPr>
            <a:r>
              <a:rPr lang="en-US" altLang="zh-CN" sz="2400" b="1" dirty="0">
                <a:solidFill>
                  <a:srgbClr val="C00000"/>
                </a:solidFill>
                <a:latin typeface="Times New Roman" panose="02020603050405020304" charset="0"/>
                <a:cs typeface="Times New Roman" panose="02020603050405020304" charset="0"/>
              </a:rPr>
              <a:t>Your bank (and cash) may be more accessible on your schedule: </a:t>
            </a:r>
            <a:r>
              <a:rPr lang="en-US" altLang="zh-CN" sz="2400" dirty="0">
                <a:solidFill>
                  <a:srgbClr val="C00000"/>
                </a:solidFill>
                <a:latin typeface="Times New Roman" panose="02020603050405020304" charset="0"/>
                <a:cs typeface="Times New Roman" panose="02020603050405020304" charset="0"/>
              </a:rPr>
              <a:t>Online banks don’t offer in-person customer service, but many aim to make up for it by making help accessible via phone and online chat 24/7. Many also have a huge network of ATM partners or will cover fees for ATM use so you can get your money more easily without having to look for your specific bank branch ATM to avoid added costs.</a:t>
            </a:r>
            <a:endParaRPr lang="en-US" altLang="zh-CN" sz="24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38455" y="981075"/>
            <a:ext cx="11397615" cy="4399915"/>
          </a:xfrm>
          <a:prstGeom prst="rect">
            <a:avLst/>
          </a:prstGeom>
          <a:noFill/>
        </p:spPr>
        <p:txBody>
          <a:bodyPr wrap="square" rtlCol="0">
            <a:spAutoFit/>
          </a:bodyPr>
          <a:p>
            <a:pPr algn="just" eaLnBrk="1" latinLnBrk="0" hangingPunct="1">
              <a:lnSpc>
                <a:spcPct val="100000"/>
              </a:lnSpc>
            </a:pPr>
            <a:r>
              <a:rPr lang="en-US" altLang="zh-CN" sz="2800" dirty="0">
                <a:latin typeface="Times New Roman" panose="02020603050405020304" charset="0"/>
                <a:cs typeface="Times New Roman" panose="02020603050405020304" charset="0"/>
              </a:rPr>
              <a:t>     But are the banks supposed to be keeping your money safe somewhere so that you can take out your money when you need it?</a:t>
            </a:r>
            <a:endParaRPr lang="en-US" altLang="zh-CN" sz="2800" dirty="0">
              <a:latin typeface="Times New Roman" panose="02020603050405020304" charset="0"/>
              <a:cs typeface="Times New Roman" panose="02020603050405020304" charset="0"/>
            </a:endParaRPr>
          </a:p>
          <a:p>
            <a:pPr algn="just" eaLnBrk="1" latinLnBrk="0" hangingPunct="1">
              <a:lnSpc>
                <a:spcPct val="100000"/>
              </a:lnSpc>
            </a:pPr>
            <a:r>
              <a:rPr lang="en-US" altLang="zh-CN" sz="2800" dirty="0">
                <a:latin typeface="Times New Roman" panose="02020603050405020304" charset="0"/>
                <a:cs typeface="Times New Roman" panose="02020603050405020304" charset="0"/>
              </a:rPr>
              <a:t>     Banks have a unique 6) ____________ called fractional reserve banking, which basically says that only a fraction of deposits, usually around 7) ____________, need to be held in 8) ____________ and they can loan out the 9) ____________. This amount is set by the Federal Reserve. Here’s where the money-making magic comes in.</a:t>
            </a:r>
            <a:endParaRPr lang="en-US" altLang="zh-CN" sz="2800" dirty="0">
              <a:latin typeface="Times New Roman" panose="02020603050405020304" charset="0"/>
              <a:cs typeface="Times New Roman" panose="02020603050405020304" charset="0"/>
            </a:endParaRPr>
          </a:p>
          <a:p>
            <a:pPr algn="just" eaLnBrk="1" latinLnBrk="0" hangingPunct="1">
              <a:lnSpc>
                <a:spcPct val="100000"/>
              </a:lnSpc>
            </a:pPr>
            <a:r>
              <a:rPr lang="en-US" altLang="zh-CN" sz="2800" dirty="0">
                <a:latin typeface="Times New Roman" panose="02020603050405020304" charset="0"/>
                <a:cs typeface="Times New Roman" panose="02020603050405020304" charset="0"/>
              </a:rPr>
              <a:t>     Let’s say you deposit 10,000 dollars into your savings account. If the reserve requirement is 10%, the banks must keep 10) ____________ dollars and can loan 9,000 dollars out to another customer.</a:t>
            </a:r>
            <a:endParaRPr lang="en-US" altLang="zh-CN" sz="2800" dirty="0">
              <a:latin typeface="Times New Roman" panose="02020603050405020304" charset="0"/>
              <a:cs typeface="Times New Roman" panose="02020603050405020304" charset="0"/>
            </a:endParaRPr>
          </a:p>
        </p:txBody>
      </p:sp>
      <p:sp>
        <p:nvSpPr>
          <p:cNvPr id="9" name="Rectangle 85"/>
          <p:cNvSpPr/>
          <p:nvPr/>
        </p:nvSpPr>
        <p:spPr>
          <a:xfrm>
            <a:off x="4442460" y="18453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system</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8475345" y="443738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1,000 </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810885" y="27089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cash</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914400" y="314134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rest</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914400" y="263715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10%</a:t>
            </a:r>
            <a:endParaRPr lang="en-US" altLang="zh-CN" sz="2800" dirty="0">
              <a:solidFill>
                <a:srgbClr val="C00000"/>
              </a:solidFill>
              <a:latin typeface="Times New Roman" panose="02020603050405020304" charset="0"/>
              <a:cs typeface="Times New Roman" panose="02020603050405020304" charset="0"/>
            </a:endParaRPr>
          </a:p>
        </p:txBody>
      </p:sp>
      <p:sp>
        <p:nvSpPr>
          <p:cNvPr id="7" name="圆角矩形 6">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4" grpId="0"/>
      <p:bldP spid="4" grpId="1"/>
      <p:bldP spid="5" grpId="0"/>
      <p:bldP spid="5" grpId="1"/>
      <p:bldP spid="6" grpId="0"/>
      <p:bldP spid="6"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94310" y="621030"/>
            <a:ext cx="11344910" cy="43561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80000"/>
              </a:lnSpc>
            </a:pPr>
            <a:r>
              <a:rPr lang="en-US" altLang="zh-CN" sz="2800" dirty="0">
                <a:latin typeface="Times New Roman" panose="02020603050405020304" charset="0"/>
              </a:rPr>
              <a:t>2) What are the biggest disadvantages of online banking?</a:t>
            </a:r>
            <a:endParaRPr lang="en-US" altLang="zh-CN" sz="2800" dirty="0">
              <a:latin typeface="Times New Roman" panose="02020603050405020304" charset="0"/>
            </a:endParaRPr>
          </a:p>
        </p:txBody>
      </p:sp>
      <p:sp>
        <p:nvSpPr>
          <p:cNvPr id="6" name="Rectangle 85"/>
          <p:cNvSpPr/>
          <p:nvPr/>
        </p:nvSpPr>
        <p:spPr>
          <a:xfrm>
            <a:off x="498475" y="980758"/>
            <a:ext cx="11200765" cy="5513070"/>
          </a:xfrm>
          <a:prstGeom prst="rect">
            <a:avLst/>
          </a:prstGeom>
          <a:noFill/>
          <a:ln w="19050">
            <a:noFill/>
          </a:ln>
        </p:spPr>
        <p:txBody>
          <a:bodyPr wrap="square" anchor="ctr" anchorCtr="0">
            <a:spAutoFit/>
          </a:bodyPr>
          <a:p>
            <a:pPr algn="just">
              <a:lnSpc>
                <a:spcPct val="90000"/>
              </a:lnSpc>
            </a:pPr>
            <a:r>
              <a:rPr lang="en-US" altLang="zh-CN" sz="2800" b="1" dirty="0">
                <a:solidFill>
                  <a:srgbClr val="C00000"/>
                </a:solidFill>
                <a:latin typeface="Times New Roman" panose="02020603050405020304" charset="0"/>
                <a:cs typeface="Times New Roman" panose="02020603050405020304" charset="0"/>
              </a:rPr>
              <a:t>On the flip side, here are the biggest disadvantages of online banking:</a:t>
            </a:r>
            <a:endParaRPr lang="en-US" altLang="zh-CN" sz="2800" b="1" dirty="0">
              <a:solidFill>
                <a:srgbClr val="C00000"/>
              </a:solidFill>
              <a:latin typeface="Times New Roman" panose="02020603050405020304" charset="0"/>
              <a:cs typeface="Times New Roman" panose="02020603050405020304" charset="0"/>
            </a:endParaRPr>
          </a:p>
          <a:p>
            <a:pPr marL="457200" indent="-457200" algn="just">
              <a:lnSpc>
                <a:spcPct val="90000"/>
              </a:lnSpc>
              <a:buFont typeface="Arial" panose="020B0604020202020204" pitchFamily="34" charset="0"/>
              <a:buChar char="•"/>
            </a:pPr>
            <a:r>
              <a:rPr lang="en-US" altLang="zh-CN" sz="2800" b="1" dirty="0">
                <a:solidFill>
                  <a:srgbClr val="C00000"/>
                </a:solidFill>
                <a:latin typeface="Times New Roman" panose="02020603050405020304" charset="0"/>
                <a:cs typeface="Times New Roman" panose="02020603050405020304" charset="0"/>
              </a:rPr>
              <a:t>It can be difficult to deposit cash: </a:t>
            </a:r>
            <a:r>
              <a:rPr lang="en-US" altLang="zh-CN" sz="2800" dirty="0">
                <a:solidFill>
                  <a:srgbClr val="C00000"/>
                </a:solidFill>
                <a:latin typeface="Times New Roman" panose="02020603050405020304" charset="0"/>
                <a:cs typeface="Times New Roman" panose="02020603050405020304" charset="0"/>
              </a:rPr>
              <a:t>Depositing cash can be almost impossible with some online banks, since there’s no physical location to take the money to. You may have to deposit the money into a local bank branch and transfer it over wirelessly, or may be forced to incur added costs for a money order or to make an in-person deposit with a partner.</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lnSpc>
                <a:spcPct val="90000"/>
              </a:lnSpc>
              <a:buFont typeface="Arial" panose="020B0604020202020204" pitchFamily="34" charset="0"/>
              <a:buChar char="•"/>
            </a:pPr>
            <a:r>
              <a:rPr lang="en-US" altLang="zh-CN" sz="2800" b="1" dirty="0">
                <a:solidFill>
                  <a:srgbClr val="C00000"/>
                </a:solidFill>
                <a:latin typeface="Times New Roman" panose="02020603050405020304" charset="0"/>
                <a:cs typeface="Times New Roman" panose="02020603050405020304" charset="0"/>
              </a:rPr>
              <a:t>You won’t have a physical branch to visit: </a:t>
            </a:r>
            <a:r>
              <a:rPr lang="en-US" altLang="zh-CN" sz="2800" dirty="0">
                <a:solidFill>
                  <a:srgbClr val="C00000"/>
                </a:solidFill>
                <a:latin typeface="Times New Roman" panose="02020603050405020304" charset="0"/>
                <a:cs typeface="Times New Roman" panose="02020603050405020304" charset="0"/>
              </a:rPr>
              <a:t>If you need to talk with a person face-to-face to get financial help with your account, this won’t be possible with an online bank.</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lnSpc>
                <a:spcPct val="90000"/>
              </a:lnSpc>
              <a:buFont typeface="Arial" panose="020B0604020202020204" pitchFamily="34" charset="0"/>
              <a:buChar char="•"/>
            </a:pPr>
            <a:r>
              <a:rPr lang="en-US" altLang="zh-CN" sz="2800" b="1" dirty="0">
                <a:solidFill>
                  <a:srgbClr val="C00000"/>
                </a:solidFill>
                <a:latin typeface="Times New Roman" panose="02020603050405020304" charset="0"/>
                <a:cs typeface="Times New Roman" panose="02020603050405020304" charset="0"/>
              </a:rPr>
              <a:t>Many online banks offer more limited account options:</a:t>
            </a:r>
            <a:r>
              <a:rPr lang="en-US" altLang="zh-CN" sz="2800" dirty="0">
                <a:solidFill>
                  <a:srgbClr val="C00000"/>
                </a:solidFill>
                <a:latin typeface="Times New Roman" panose="02020603050405020304" charset="0"/>
                <a:cs typeface="Times New Roman" panose="02020603050405020304" charset="0"/>
              </a:rPr>
              <a:t> Many online banks only offer limited services, such as savings accounts. If you want to have multiple different financial products, such as a bank account, mortgage, and credit card all with one institution, then a larger local bank may be your best bet.</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94310" y="1341120"/>
            <a:ext cx="11344910" cy="43561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80000"/>
              </a:lnSpc>
            </a:pPr>
            <a:r>
              <a:rPr lang="en-US" altLang="zh-CN" sz="2800" dirty="0">
                <a:latin typeface="Times New Roman" panose="02020603050405020304" charset="0"/>
              </a:rPr>
              <a:t>3) What do you think of the future prospects of e-banking in China?</a:t>
            </a:r>
            <a:endParaRPr lang="en-US" altLang="zh-CN" sz="2800" dirty="0">
              <a:latin typeface="Times New Roman" panose="02020603050405020304" charset="0"/>
            </a:endParaRPr>
          </a:p>
        </p:txBody>
      </p:sp>
      <p:sp>
        <p:nvSpPr>
          <p:cNvPr id="6" name="Rectangle 85"/>
          <p:cNvSpPr/>
          <p:nvPr/>
        </p:nvSpPr>
        <p:spPr>
          <a:xfrm>
            <a:off x="1850390" y="2061210"/>
            <a:ext cx="5346065" cy="4781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Open-ended question.</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626745" y="2493010"/>
            <a:ext cx="10994390" cy="310769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A.</a:t>
            </a:r>
            <a:r>
              <a:rPr lang="en-US" altLang="zh-CN" sz="2800" dirty="0">
                <a:latin typeface="Times New Roman" panose="02020603050405020304" charset="0"/>
              </a:rPr>
              <a:t> Bank of China (BOC) serves as a bridge for economic cooperation and offers high-quality cross-border matchmaking services to small and medium-sized enterprises. BOC is the strategic partner of the third China International Import Expo and aims to help promote multilateral trade for an open world economy. BOC is committed to helping SMEs solve the challenges they face in their cross-border operations while also building a platform for SMEs to improve their overseas business operations.</a:t>
            </a:r>
            <a:endParaRPr lang="en-US" altLang="zh-CN" sz="2800" dirty="0">
              <a:latin typeface="Times New Roman" panose="02020603050405020304" charset="0"/>
            </a:endParaRPr>
          </a:p>
        </p:txBody>
      </p:sp>
      <p:sp>
        <p:nvSpPr>
          <p:cNvPr id="16392" name="矩形 10245"/>
          <p:cNvSpPr/>
          <p:nvPr/>
        </p:nvSpPr>
        <p:spPr>
          <a:xfrm>
            <a:off x="410845" y="548640"/>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2</a:t>
            </a:r>
            <a:endParaRPr lang="en-US" altLang="zh-CN" sz="3600" b="1" dirty="0">
              <a:solidFill>
                <a:srgbClr val="FF0000"/>
              </a:solidFill>
              <a:latin typeface="Times New Roman" panose="02020603050405020304" charset="0"/>
            </a:endParaRPr>
          </a:p>
        </p:txBody>
      </p:sp>
      <p:sp>
        <p:nvSpPr>
          <p:cNvPr id="8" name="文本框 7"/>
          <p:cNvSpPr txBox="1"/>
          <p:nvPr/>
        </p:nvSpPr>
        <p:spPr>
          <a:xfrm>
            <a:off x="266909" y="1412663"/>
            <a:ext cx="11369040" cy="8788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Study the following mini-cases and complete the tasks together with your classmates.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980440"/>
            <a:ext cx="11160760" cy="353822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B.</a:t>
            </a:r>
            <a:r>
              <a:rPr lang="en-US" altLang="zh-CN" sz="2800" dirty="0">
                <a:latin typeface="Times New Roman" panose="02020603050405020304" charset="0"/>
              </a:rPr>
              <a:t> “Alipay or WeChat Pay?” She asked as soon as he finished his lunch. “So you don’t accept bank card? And cash isn’t an option?” Chang Xiaohui, 27, an electrical engineer, counter-questioned the waitress at a Hong Kong-style restaurant in Shanghai. She replied, “Sure we do. I mean, not many people are using bank cards or cash nowadays, right?” “Right.” With that, he paid with cash. Chang had no other option because his smartphone was dead due to battery outage. He couldn’t remember his bank card PIN, either. It’s been more than two months since he had used it for payments.</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61010" y="1196340"/>
            <a:ext cx="11276330" cy="396430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C.</a:t>
            </a:r>
            <a:r>
              <a:rPr lang="en-US" altLang="zh-CN" sz="2800" dirty="0">
                <a:latin typeface="Times New Roman" panose="02020603050405020304" charset="0"/>
              </a:rPr>
              <a:t> Bank of China completed the issuance of Belt and Road Initiative themed, $3.8 billion equivalent multi-currency bonds on Thursday to raise low-cost funding for medium and long-term projects related to the initiative. Eight types of bonds were issued this time in five currencies, which are the U.S. dollar, the euro, the renminbi, the Hong Kong dollar and Macao pataca, by Bank of China’s branches in Luxembourg, Frankfurt, Sydney, Hong Kong and Macao. All the bonds issued will be listed on the Hong Kong Exchanges and Clearing Ltd’s markets, and some types of the bonds will also be listed on the China Europe International Exchange, the Frankfurt Stock Exchange and the Luxembourg Stock Exchange.</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54990" y="764540"/>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Discuss the following questions.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82600" y="1340485"/>
            <a:ext cx="11049000" cy="35769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90000"/>
              </a:lnSpc>
            </a:pPr>
            <a:r>
              <a:rPr lang="en-US" altLang="zh-CN" sz="2800" dirty="0">
                <a:latin typeface="Times New Roman" panose="02020603050405020304" charset="0"/>
              </a:rPr>
              <a:t>1) What changes have taken place in the way of payment in China?</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2) What impact do these changes bring? What are the advantages and disadvantages of these changes?</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3) What is the role of banks in economic development?</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4) What role does the Bank of China play in domestic and international economic development?</a:t>
            </a:r>
            <a:endParaRPr lang="en-US" altLang="zh-CN" sz="2800" dirty="0">
              <a:latin typeface="Times New Roman" panose="02020603050405020304" charset="0"/>
            </a:endParaRPr>
          </a:p>
        </p:txBody>
      </p:sp>
      <p:sp>
        <p:nvSpPr>
          <p:cNvPr id="4" name="Rectangle 85"/>
          <p:cNvSpPr/>
          <p:nvPr/>
        </p:nvSpPr>
        <p:spPr>
          <a:xfrm>
            <a:off x="2642870" y="5157470"/>
            <a:ext cx="459168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Open-ended question.</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8050" y="630936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0869" y="548428"/>
            <a:ext cx="11369040" cy="4851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Complete the table after reading the cases carefully.</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2" name="表格 1"/>
          <p:cNvGraphicFramePr/>
          <p:nvPr>
            <p:custDataLst>
              <p:tags r:id="rId1"/>
            </p:custDataLst>
          </p:nvPr>
        </p:nvGraphicFramePr>
        <p:xfrm>
          <a:off x="482600" y="1052830"/>
          <a:ext cx="11450320" cy="6248400"/>
        </p:xfrm>
        <a:graphic>
          <a:graphicData uri="http://schemas.openxmlformats.org/drawingml/2006/table">
            <a:tbl>
              <a:tblPr firstRow="1" bandRow="1">
                <a:tableStyleId>{5940675A-B579-460E-94D1-54222C63F5DA}</a:tableStyleId>
              </a:tblPr>
              <a:tblGrid>
                <a:gridCol w="1078230"/>
                <a:gridCol w="2672080"/>
                <a:gridCol w="7700010"/>
              </a:tblGrid>
              <a:tr h="457200">
                <a:tc>
                  <a:txBody>
                    <a:bodyPr/>
                    <a:p>
                      <a:pPr algn="ctr">
                        <a:lnSpc>
                          <a:spcPct val="90000"/>
                        </a:lnSpc>
                        <a:buNone/>
                      </a:pPr>
                      <a:r>
                        <a:rPr lang="zh-CN" altLang="en-US" sz="2800" b="1">
                          <a:latin typeface="Times New Roman" panose="02020603050405020304" charset="0"/>
                          <a:cs typeface="Times New Roman" panose="02020603050405020304" charset="0"/>
                        </a:rPr>
                        <a:t>Cases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c>
                  <a:txBody>
                    <a:bodyPr/>
                    <a:p>
                      <a:pPr algn="ctr">
                        <a:lnSpc>
                          <a:spcPct val="90000"/>
                        </a:lnSpc>
                        <a:buNone/>
                      </a:pPr>
                      <a:r>
                        <a:rPr lang="zh-CN" altLang="en-US" sz="2800" b="1">
                          <a:latin typeface="Times New Roman" panose="02020603050405020304" charset="0"/>
                          <a:cs typeface="Times New Roman" panose="02020603050405020304" charset="0"/>
                        </a:rPr>
                        <a:t>Titles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r>
              <a:tr h="1861185">
                <a:tc>
                  <a:txBody>
                    <a:bodyPr/>
                    <a:p>
                      <a:pPr>
                        <a:lnSpc>
                          <a:spcPct val="90000"/>
                        </a:lnSpc>
                        <a:buNone/>
                      </a:pPr>
                      <a:r>
                        <a:rPr lang="zh-CN" altLang="en-US" sz="2800" b="0">
                          <a:latin typeface="Times New Roman" panose="02020603050405020304" charset="0"/>
                          <a:cs typeface="Times New Roman" panose="02020603050405020304" charset="0"/>
                        </a:rPr>
                        <a:t>1</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en-US" altLang="zh-CN" sz="2800">
                          <a:latin typeface="Times New Roman" panose="02020603050405020304" charset="0"/>
                          <a:cs typeface="Times New Roman" panose="02020603050405020304" charset="0"/>
                        </a:rPr>
                        <a:t>Bank of China </a:t>
                      </a:r>
                      <a:endParaRPr lang="en-US" altLang="zh-CN" sz="2800">
                        <a:latin typeface="Times New Roman" panose="02020603050405020304" charset="0"/>
                        <a:cs typeface="Times New Roman" panose="02020603050405020304" charset="0"/>
                      </a:endParaRPr>
                    </a:p>
                    <a:p>
                      <a:pPr>
                        <a:lnSpc>
                          <a:spcPct val="90000"/>
                        </a:lnSpc>
                        <a:buNone/>
                      </a:pPr>
                      <a:r>
                        <a:rPr lang="en-US" altLang="zh-CN" sz="2800">
                          <a:latin typeface="Times New Roman" panose="02020603050405020304" charset="0"/>
                          <a:cs typeface="Times New Roman" panose="02020603050405020304" charset="0"/>
                        </a:rPr>
                        <a:t>focuses </a:t>
                      </a:r>
                      <a:endParaRPr lang="en-US" altLang="zh-CN" sz="2800">
                        <a:latin typeface="Times New Roman" panose="02020603050405020304" charset="0"/>
                        <a:cs typeface="Times New Roman" panose="02020603050405020304" charset="0"/>
                      </a:endParaRPr>
                    </a:p>
                    <a:p>
                      <a:pPr>
                        <a:lnSpc>
                          <a:spcPct val="90000"/>
                        </a:lnSpc>
                        <a:buNone/>
                      </a:pPr>
                      <a:r>
                        <a:rPr lang="en-US" altLang="zh-CN" sz="2800">
                          <a:latin typeface="Times New Roman" panose="02020603050405020304" charset="0"/>
                          <a:cs typeface="Times New Roman" panose="02020603050405020304" charset="0"/>
                        </a:rPr>
                        <a:t>________</a:t>
                      </a:r>
                      <a:endParaRPr lang="en-US" altLang="zh-CN" sz="2800">
                        <a:latin typeface="Times New Roman" panose="02020603050405020304" charset="0"/>
                        <a:cs typeface="Times New Roman" panose="02020603050405020304" charset="0"/>
                      </a:endParaRPr>
                    </a:p>
                    <a:p>
                      <a:pPr>
                        <a:lnSpc>
                          <a:spcPct val="90000"/>
                        </a:lnSpc>
                        <a:buNone/>
                      </a:pPr>
                      <a:r>
                        <a:rPr lang="en-US" altLang="zh-CN" sz="2800">
                          <a:latin typeface="Times New Roman" panose="02020603050405020304" charset="0"/>
                          <a:cs typeface="Times New Roman" panose="02020603050405020304" charset="0"/>
                        </a:rPr>
                        <a:t>business globally</a:t>
                      </a:r>
                      <a:endParaRPr lang="en-US" altLang="zh-CN"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The Bank of China (BOC) aims to ________ SMEs in overcoming cross-border challenges and to create a ________ for SMEs to improve their overseas business operations. BOC is a strategic ________ of the third China International Import Expo.</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2444750">
                <a:tc>
                  <a:txBody>
                    <a:bodyPr/>
                    <a:p>
                      <a:pPr>
                        <a:lnSpc>
                          <a:spcPct val="90000"/>
                        </a:lnSpc>
                        <a:buNone/>
                      </a:pPr>
                      <a:r>
                        <a:rPr lang="zh-CN" altLang="en-US" sz="2800" b="0">
                          <a:latin typeface="Times New Roman" panose="02020603050405020304" charset="0"/>
                          <a:cs typeface="Times New Roman" panose="02020603050405020304" charset="0"/>
                        </a:rPr>
                        <a:t>2</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800">
                          <a:latin typeface="Times New Roman" panose="02020603050405020304" charset="0"/>
                          <a:cs typeface="Times New Roman" panose="02020603050405020304" charset="0"/>
                        </a:rPr>
                        <a:t>________</a:t>
                      </a:r>
                      <a:endParaRPr lang="zh-CN" altLang="en-US" sz="2800">
                        <a:latin typeface="Times New Roman" panose="02020603050405020304" charset="0"/>
                        <a:cs typeface="Times New Roman" panose="02020603050405020304" charset="0"/>
                      </a:endParaRPr>
                    </a:p>
                    <a:p>
                      <a:pPr>
                        <a:lnSpc>
                          <a:spcPct val="90000"/>
                        </a:lnSpc>
                        <a:buNone/>
                      </a:pPr>
                      <a:r>
                        <a:rPr lang="zh-CN" altLang="en-US" sz="2800">
                          <a:latin typeface="Times New Roman" panose="02020603050405020304" charset="0"/>
                          <a:cs typeface="Times New Roman" panose="02020603050405020304" charset="0"/>
                        </a:rPr>
                        <a:t>are in, cash and </a:t>
                      </a:r>
                      <a:endParaRPr lang="zh-CN" altLang="en-US" sz="2800">
                        <a:latin typeface="Times New Roman" panose="02020603050405020304" charset="0"/>
                        <a:cs typeface="Times New Roman" panose="02020603050405020304" charset="0"/>
                      </a:endParaRPr>
                    </a:p>
                    <a:p>
                      <a:pPr>
                        <a:lnSpc>
                          <a:spcPct val="90000"/>
                        </a:lnSpc>
                        <a:buNone/>
                      </a:pPr>
                      <a:r>
                        <a:rPr lang="zh-CN" altLang="en-US" sz="2800">
                          <a:latin typeface="Times New Roman" panose="02020603050405020304" charset="0"/>
                          <a:cs typeface="Times New Roman" panose="02020603050405020304" charset="0"/>
                        </a:rPr>
                        <a:t>card nearly out</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A waitress at a restaurant in Shanghai asked customers to use ________ methods such as WeChat Pay and Alipay for their food. The customer finally paid for his meal with cash because his smartphone’s battery had died due to a power outage. He couldn’t ________ his bank card PIN and hadn’t used it in over two months.</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1634490" y="2277110"/>
            <a:ext cx="225996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growing SME</a:t>
            </a:r>
            <a:endParaRPr lang="en-US" altLang="zh-CN" sz="2800" dirty="0">
              <a:solidFill>
                <a:srgbClr val="C00000"/>
              </a:solidFill>
              <a:latin typeface="Times New Roman" panose="02020603050405020304" charset="0"/>
              <a:cs typeface="Times New Roman" panose="02020603050405020304" charset="0"/>
            </a:endParaRPr>
          </a:p>
        </p:txBody>
      </p:sp>
      <p:sp>
        <p:nvSpPr>
          <p:cNvPr id="15" name="圆角矩形 14">
            <a:hlinkClick r:id="rId2" action="ppaction://hlinksldjump"/>
          </p:cNvPr>
          <p:cNvSpPr/>
          <p:nvPr userDrawn="1"/>
        </p:nvSpPr>
        <p:spPr>
          <a:xfrm>
            <a:off x="11067415" y="629412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4" name="Rectangle 85"/>
          <p:cNvSpPr/>
          <p:nvPr>
            <p:custDataLst>
              <p:tags r:id="rId3"/>
            </p:custDataLst>
          </p:nvPr>
        </p:nvSpPr>
        <p:spPr>
          <a:xfrm>
            <a:off x="9411335" y="1485265"/>
            <a:ext cx="117792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assist</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custDataLst>
              <p:tags r:id="rId4"/>
            </p:custDataLst>
          </p:nvPr>
        </p:nvSpPr>
        <p:spPr>
          <a:xfrm>
            <a:off x="4658995" y="2348865"/>
            <a:ext cx="188341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platform</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custDataLst>
              <p:tags r:id="rId5"/>
            </p:custDataLst>
          </p:nvPr>
        </p:nvSpPr>
        <p:spPr>
          <a:xfrm>
            <a:off x="9915525" y="2712720"/>
            <a:ext cx="142049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partner</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custDataLst>
              <p:tags r:id="rId6"/>
            </p:custDataLst>
          </p:nvPr>
        </p:nvSpPr>
        <p:spPr>
          <a:xfrm>
            <a:off x="1490345" y="3573145"/>
            <a:ext cx="290449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Mobile payment</a:t>
            </a:r>
            <a:endParaRPr lang="en-US" altLang="zh-CN" sz="2800" dirty="0">
              <a:solidFill>
                <a:srgbClr val="C00000"/>
              </a:solidFill>
              <a:latin typeface="Times New Roman" panose="02020603050405020304" charset="0"/>
              <a:cs typeface="Times New Roman" panose="02020603050405020304" charset="0"/>
            </a:endParaRPr>
          </a:p>
        </p:txBody>
      </p:sp>
      <p:sp>
        <p:nvSpPr>
          <p:cNvPr id="10" name="Rectangle 85"/>
          <p:cNvSpPr/>
          <p:nvPr>
            <p:custDataLst>
              <p:tags r:id="rId7"/>
            </p:custDataLst>
          </p:nvPr>
        </p:nvSpPr>
        <p:spPr>
          <a:xfrm>
            <a:off x="7136130" y="3933190"/>
            <a:ext cx="227457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e-payment</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Rectangle 85"/>
          <p:cNvSpPr/>
          <p:nvPr>
            <p:custDataLst>
              <p:tags r:id="rId8"/>
            </p:custDataLst>
          </p:nvPr>
        </p:nvSpPr>
        <p:spPr>
          <a:xfrm>
            <a:off x="6243320" y="5445125"/>
            <a:ext cx="117792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recall</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P spid="9" grpId="0"/>
      <p:bldP spid="9" grpId="1"/>
      <p:bldP spid="10" grpId="0"/>
      <p:bldP spid="10" grpId="1"/>
      <p:bldP spid="11" grpId="0"/>
      <p:bldP spid="11"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82600" y="1052830"/>
          <a:ext cx="11450320" cy="6248400"/>
        </p:xfrm>
        <a:graphic>
          <a:graphicData uri="http://schemas.openxmlformats.org/drawingml/2006/table">
            <a:tbl>
              <a:tblPr firstRow="1" bandRow="1">
                <a:tableStyleId>{5940675A-B579-460E-94D1-54222C63F5DA}</a:tableStyleId>
              </a:tblPr>
              <a:tblGrid>
                <a:gridCol w="1078230"/>
                <a:gridCol w="2672080"/>
                <a:gridCol w="7700010"/>
              </a:tblGrid>
              <a:tr h="457200">
                <a:tc>
                  <a:txBody>
                    <a:bodyPr/>
                    <a:p>
                      <a:pPr algn="ctr">
                        <a:lnSpc>
                          <a:spcPct val="90000"/>
                        </a:lnSpc>
                        <a:buNone/>
                      </a:pPr>
                      <a:r>
                        <a:rPr lang="zh-CN" altLang="en-US" sz="2800" b="1">
                          <a:latin typeface="Times New Roman" panose="02020603050405020304" charset="0"/>
                          <a:cs typeface="Times New Roman" panose="02020603050405020304" charset="0"/>
                        </a:rPr>
                        <a:t>Cases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c>
                  <a:txBody>
                    <a:bodyPr/>
                    <a:p>
                      <a:pPr algn="ctr">
                        <a:lnSpc>
                          <a:spcPct val="90000"/>
                        </a:lnSpc>
                        <a:buNone/>
                      </a:pPr>
                      <a:r>
                        <a:rPr lang="zh-CN" altLang="en-US" sz="2800" b="1">
                          <a:latin typeface="Times New Roman" panose="02020603050405020304" charset="0"/>
                          <a:cs typeface="Times New Roman" panose="02020603050405020304" charset="0"/>
                        </a:rPr>
                        <a:t>Titles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CDCD"/>
                    </a:solidFill>
                  </a:tcPr>
                </a:tc>
              </a:tr>
              <a:tr h="1861185">
                <a:tc>
                  <a:txBody>
                    <a:bodyPr/>
                    <a:p>
                      <a:pPr>
                        <a:lnSpc>
                          <a:spcPct val="90000"/>
                        </a:lnSpc>
                        <a:buNone/>
                      </a:pPr>
                      <a:r>
                        <a:rPr lang="en-US" altLang="zh-CN" sz="2800" b="0">
                          <a:latin typeface="Times New Roman" panose="02020603050405020304" charset="0"/>
                          <a:cs typeface="Times New Roman" panose="02020603050405020304" charset="0"/>
                        </a:rPr>
                        <a:t>3</a:t>
                      </a:r>
                      <a:endParaRPr lang="en-US" altLang="zh-CN"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en-US" altLang="zh-CN" sz="2800">
                          <a:latin typeface="Times New Roman" panose="02020603050405020304" charset="0"/>
                          <a:cs typeface="Times New Roman" panose="02020603050405020304" charset="0"/>
                        </a:rPr>
                        <a:t>Bank of China </a:t>
                      </a:r>
                      <a:endParaRPr lang="en-US" altLang="zh-CN" sz="2800">
                        <a:latin typeface="Times New Roman" panose="02020603050405020304" charset="0"/>
                        <a:cs typeface="Times New Roman" panose="02020603050405020304" charset="0"/>
                      </a:endParaRPr>
                    </a:p>
                    <a:p>
                      <a:pPr>
                        <a:lnSpc>
                          <a:spcPct val="90000"/>
                        </a:lnSpc>
                        <a:buNone/>
                      </a:pPr>
                      <a:r>
                        <a:rPr lang="en-US" altLang="zh-CN" sz="2800">
                          <a:latin typeface="Times New Roman" panose="02020603050405020304" charset="0"/>
                          <a:cs typeface="Times New Roman" panose="02020603050405020304" charset="0"/>
                        </a:rPr>
                        <a:t>issues ________</a:t>
                      </a:r>
                      <a:endParaRPr lang="en-US" altLang="zh-CN" sz="2800">
                        <a:latin typeface="Times New Roman" panose="02020603050405020304" charset="0"/>
                        <a:cs typeface="Times New Roman" panose="02020603050405020304" charset="0"/>
                      </a:endParaRPr>
                    </a:p>
                    <a:p>
                      <a:pPr>
                        <a:lnSpc>
                          <a:spcPct val="90000"/>
                        </a:lnSpc>
                        <a:buNone/>
                      </a:pPr>
                      <a:r>
                        <a:rPr lang="en-US" altLang="zh-CN" sz="2800">
                          <a:latin typeface="Times New Roman" panose="02020603050405020304" charset="0"/>
                          <a:cs typeface="Times New Roman" panose="02020603050405020304" charset="0"/>
                        </a:rPr>
                        <a:t>________</a:t>
                      </a:r>
                      <a:endParaRPr lang="en-US" altLang="zh-CN"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On Thursday, the Bank of China completed the ________ of $3.8 billion in multi-currency bonds with a Belt and Road Initiative theme. This time, ________ different types of ________ were issued in five different currencies: the U.S. dollar, euro, renminbi, Hong Kong dollar, and Macao pataca.</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1490345" y="2348865"/>
            <a:ext cx="298767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BRI-related bonds</a:t>
            </a:r>
            <a:endParaRPr lang="en-US" altLang="zh-CN" sz="2800" dirty="0">
              <a:solidFill>
                <a:srgbClr val="C00000"/>
              </a:solidFill>
              <a:latin typeface="Times New Roman" panose="02020603050405020304" charset="0"/>
              <a:cs typeface="Times New Roman" panose="02020603050405020304" charset="0"/>
            </a:endParaRPr>
          </a:p>
        </p:txBody>
      </p:sp>
      <p:sp>
        <p:nvSpPr>
          <p:cNvPr id="15" name="圆角矩形 14">
            <a:hlinkClick r:id="rId2" action="ppaction://hlinksldjump"/>
          </p:cNvPr>
          <p:cNvSpPr/>
          <p:nvPr userDrawn="1"/>
        </p:nvSpPr>
        <p:spPr>
          <a:xfrm>
            <a:off x="11067415" y="629412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4" name="Rectangle 85"/>
          <p:cNvSpPr/>
          <p:nvPr>
            <p:custDataLst>
              <p:tags r:id="rId3"/>
            </p:custDataLst>
          </p:nvPr>
        </p:nvSpPr>
        <p:spPr>
          <a:xfrm>
            <a:off x="4370705" y="1917065"/>
            <a:ext cx="160337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issuance</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custDataLst>
              <p:tags r:id="rId4"/>
            </p:custDataLst>
          </p:nvPr>
        </p:nvSpPr>
        <p:spPr>
          <a:xfrm>
            <a:off x="4298950" y="2708910"/>
            <a:ext cx="188341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eight</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custDataLst>
              <p:tags r:id="rId5"/>
            </p:custDataLst>
          </p:nvPr>
        </p:nvSpPr>
        <p:spPr>
          <a:xfrm>
            <a:off x="8547100" y="2708910"/>
            <a:ext cx="142049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bonds</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23240" y="1484630"/>
            <a:ext cx="10612120" cy="1274445"/>
          </a:xfrm>
          <a:prstGeom prst="rect">
            <a:avLst/>
          </a:prstGeom>
          <a:no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Please write an essay about online payment in no less than 150 words. Your essay should discuss the benefits of online payment and the necessary measures to ensure its security.</a:t>
            </a:r>
            <a:endParaRPr lang="en-US" altLang="zh-CN" sz="2800" dirty="0">
              <a:latin typeface="Times New Roman" panose="02020603050405020304" charset="0"/>
            </a:endParaRPr>
          </a:p>
        </p:txBody>
      </p:sp>
      <p:sp>
        <p:nvSpPr>
          <p:cNvPr id="3" name="圆角矩形 2">
            <a:hlinkClick r:id="rId1" action="ppaction://hlinksldjump"/>
          </p:cNvPr>
          <p:cNvSpPr/>
          <p:nvPr/>
        </p:nvSpPr>
        <p:spPr>
          <a:xfrm>
            <a:off x="2714625" y="4076700"/>
            <a:ext cx="1945640"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Sample</a:t>
            </a:r>
            <a:r>
              <a:rPr lang="en-US" altLang="zh-CN" sz="3200" b="1">
                <a:solidFill>
                  <a:schemeClr val="bg1"/>
                </a:solidFill>
                <a:latin typeface="Times New Roman" panose="02020603050405020304" charset="0"/>
                <a:cs typeface="Times New Roman" panose="02020603050405020304" charset="0"/>
              </a:rPr>
              <a:t> 1</a:t>
            </a:r>
            <a:endParaRPr lang="en-US" altLang="zh-CN" sz="3200" b="1">
              <a:solidFill>
                <a:schemeClr val="bg1"/>
              </a:solidFill>
              <a:latin typeface="Times New Roman" panose="02020603050405020304" charset="0"/>
              <a:cs typeface="Times New Roman" panose="02020603050405020304" charset="0"/>
            </a:endParaRPr>
          </a:p>
        </p:txBody>
      </p:sp>
      <p:sp>
        <p:nvSpPr>
          <p:cNvPr id="2" name="圆角矩形 1">
            <a:hlinkClick r:id="rId2" action="ppaction://hlinksldjump"/>
          </p:cNvPr>
          <p:cNvSpPr/>
          <p:nvPr/>
        </p:nvSpPr>
        <p:spPr>
          <a:xfrm>
            <a:off x="5163185" y="4076700"/>
            <a:ext cx="2272665"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Sample</a:t>
            </a:r>
            <a:r>
              <a:rPr lang="en-US" altLang="zh-CN" sz="3200" b="1">
                <a:solidFill>
                  <a:schemeClr val="bg1"/>
                </a:solidFill>
                <a:latin typeface="Times New Roman" panose="02020603050405020304" charset="0"/>
                <a:cs typeface="Times New Roman" panose="02020603050405020304" charset="0"/>
              </a:rPr>
              <a:t> 2</a:t>
            </a:r>
            <a:endParaRPr lang="en-US" altLang="zh-CN" sz="3200" b="1">
              <a:solidFill>
                <a:schemeClr val="bg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338455" y="1124585"/>
            <a:ext cx="11387455" cy="439991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ctr" eaLnBrk="1" fontAlgn="auto" latinLnBrk="0" hangingPunct="1">
              <a:lnSpc>
                <a:spcPts val="2800"/>
              </a:lnSpc>
            </a:pPr>
            <a:r>
              <a:rPr lang="zh-CN" altLang="en-US" sz="2800" b="1" dirty="0">
                <a:solidFill>
                  <a:srgbClr val="C00000"/>
                </a:solidFill>
                <a:latin typeface="Times New Roman" panose="02020603050405020304" charset="0"/>
                <a:cs typeface="Times New Roman" panose="02020603050405020304" charset="0"/>
                <a:sym typeface="+mn-ea"/>
              </a:rPr>
              <a:t>Online Payment</a:t>
            </a:r>
            <a:endParaRPr lang="zh-CN" altLang="en-US" sz="2800" b="1"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Driven by the explosive growth of online shopping as well as Internet financial services, online payment is becoming more and more popular. It is believed that a majority of you have benefited from mobile payment apps such as Alipay and WeChat payment.</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Mobile payment is both fast and convenient. It allows users to make instant online, in-store and vending machine payments, and people generally go about their daily lives without needing to carry cash or a physical wallet. As for businesses, especially small businesses, online payment gives them an edge over larger retailers, for via online payment they can keep their operating costs low, increase sales volume, and give their customers a convenient experience and payment flexibility.</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38455" y="548640"/>
            <a:ext cx="194310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 </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3" name="文本框 2"/>
          <p:cNvSpPr txBox="1"/>
          <p:nvPr/>
        </p:nvSpPr>
        <p:spPr>
          <a:xfrm>
            <a:off x="4658995" y="6165215"/>
            <a:ext cx="4149725" cy="460375"/>
          </a:xfrm>
          <a:prstGeom prst="rect">
            <a:avLst/>
          </a:prstGeom>
          <a:noFill/>
        </p:spPr>
        <p:txBody>
          <a:bodyPr wrap="square" rtlCol="0" anchor="t">
            <a:spAutoFit/>
          </a:bodyPr>
          <a:p>
            <a:r>
              <a:rPr lang="zh-CN" altLang="en-US" sz="2400" b="1">
                <a:solidFill>
                  <a:srgbClr val="C00000"/>
                </a:solidFill>
              </a:rPr>
              <a:t> (to be continued)</a:t>
            </a:r>
            <a:endParaRPr lang="zh-CN" altLang="en-US" sz="2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38455" y="981075"/>
            <a:ext cx="11397615" cy="3538220"/>
          </a:xfrm>
          <a:prstGeom prst="rect">
            <a:avLst/>
          </a:prstGeom>
          <a:noFill/>
        </p:spPr>
        <p:txBody>
          <a:bodyPr wrap="square" rtlCol="0">
            <a:spAutoFit/>
          </a:bodyPr>
          <a:p>
            <a:pPr algn="just" eaLnBrk="1" latinLnBrk="0" hangingPunct="1">
              <a:lnSpc>
                <a:spcPct val="100000"/>
              </a:lnSpc>
            </a:pPr>
            <a:r>
              <a:rPr lang="en-US" altLang="zh-CN" sz="2800" dirty="0">
                <a:latin typeface="Times New Roman" panose="02020603050405020304" charset="0"/>
                <a:cs typeface="Times New Roman" panose="02020603050405020304" charset="0"/>
              </a:rPr>
              <a:t>Now you have 10,000 dollars in your account, another customer has 11) ____________ dollars in cash, and suddenly your 10,000-dollar deposit is turned into 12) ____________ dollars’ 13) ____________ of money. Then that customer deposits their 9,000 dollars at their bank, which again holds on to 10% of it, and lends out the rest, and so on and so on. You see where this is going. This is how banks increase the money 14) ____________, otherwise known as the total amount of money in 15) ____________, without increasing the amount of physical cash moving around.</a:t>
            </a:r>
            <a:endParaRPr lang="en-US" altLang="zh-CN" sz="2800" dirty="0">
              <a:latin typeface="Times New Roman" panose="02020603050405020304" charset="0"/>
              <a:cs typeface="Times New Roman" panose="02020603050405020304" charset="0"/>
            </a:endParaRPr>
          </a:p>
        </p:txBody>
      </p:sp>
      <p:sp>
        <p:nvSpPr>
          <p:cNvPr id="9" name="Rectangle 85"/>
          <p:cNvSpPr/>
          <p:nvPr/>
        </p:nvSpPr>
        <p:spPr>
          <a:xfrm>
            <a:off x="626110" y="141287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9,000</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2642235" y="18453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19,000</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746875" y="186309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worth</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7898765" y="306895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supply</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6530975" y="357314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circulation</a:t>
            </a:r>
            <a:endParaRPr lang="en-US" altLang="zh-CN" sz="2800" dirty="0">
              <a:solidFill>
                <a:srgbClr val="C00000"/>
              </a:solidFill>
              <a:latin typeface="Times New Roman" panose="02020603050405020304" charset="0"/>
              <a:cs typeface="Times New Roman" panose="02020603050405020304" charset="0"/>
            </a:endParaRPr>
          </a:p>
        </p:txBody>
      </p:sp>
      <p:sp>
        <p:nvSpPr>
          <p:cNvPr id="7" name="圆角矩形 6">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4" grpId="0"/>
      <p:bldP spid="4" grpId="1"/>
      <p:bldP spid="5" grpId="0"/>
      <p:bldP spid="5" grpId="1"/>
      <p:bldP spid="6" grpId="0"/>
      <p:bldP spid="6" grpId="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338455" y="1124585"/>
            <a:ext cx="11387455" cy="296354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Despite all the advantages presented above, online payment systems are prone to fraud. If the user’s personal and financial information falls into the possession of fraudsters, then they can be defrauded of their money.</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Therefore, the high security risk is the key factor users should take into consideration when making online payments. They should pay special attention to protecting their payment accounts and passwords. Meanwhile, governments should develop a supportive regulatory environment in order to effectively manage the potential risks.</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38455" y="548640"/>
            <a:ext cx="209550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 </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338455" y="1124585"/>
            <a:ext cx="11387455" cy="475932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With the rapid growth of online shopping, online payment has become an irresistible trend in modern society. It is beyond all doubt that online payment does bring great benefits to people. One of its most obvious advantages is the convenience it brings. Compared with traditional payment methods limited by time and space, online payment makes it possible for consumers to complete the purchasing behavior at anytime and anywhere.</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As online payment is in vogue, how to ensure payment security is put into the spotlight. To begin with, we should give priority to choosing secure and credible websites and reading the privacy and security policies before making any purchases. In addition, when paying, it is advisable to use a third-party payment platform to make sure that payment information has not been infringed. Last but not least, it is of great urgency that relevant laws should be formulated to ensure that the payer is not deceived.</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38455" y="548640"/>
            <a:ext cx="190881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 </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3" name="文本框 2"/>
          <p:cNvSpPr txBox="1"/>
          <p:nvPr/>
        </p:nvSpPr>
        <p:spPr>
          <a:xfrm>
            <a:off x="4083050" y="6092825"/>
            <a:ext cx="4149725" cy="460375"/>
          </a:xfrm>
          <a:prstGeom prst="rect">
            <a:avLst/>
          </a:prstGeom>
          <a:noFill/>
        </p:spPr>
        <p:txBody>
          <a:bodyPr wrap="square" rtlCol="0" anchor="t">
            <a:spAutoFit/>
          </a:bodyPr>
          <a:p>
            <a:r>
              <a:rPr lang="zh-CN" altLang="en-US" sz="2400" b="1">
                <a:solidFill>
                  <a:srgbClr val="C00000"/>
                </a:solidFill>
              </a:rPr>
              <a:t> (to be continued)</a:t>
            </a:r>
            <a:endParaRPr lang="zh-CN" altLang="en-US" sz="2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152717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In conclusion, the maturity of e-commerce calls for the reinforcement in the security of online payment. Only in the secure payment environment can we enjoy the pleasure and convenience of online payment without the concern of being cheated. </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1950085"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 </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2204720"/>
            <a:ext cx="11050905" cy="3553460"/>
          </a:xfrm>
          <a:prstGeom prst="rect">
            <a:avLst/>
          </a:prstGeom>
          <a:noFill/>
          <a:ln w="76200">
            <a:noFill/>
          </a:ln>
        </p:spPr>
        <p:txBody>
          <a:bodyPr wrap="square" anchor="t" anchorCtr="0">
            <a:spAutoFit/>
          </a:bodyPr>
          <a:lstStyle/>
          <a:p>
            <a:pPr indent="0" algn="just" eaLnBrk="1" latinLnBrk="0" hangingPunct="1">
              <a:lnSpc>
                <a:spcPts val="3000"/>
              </a:lnSpc>
            </a:pPr>
            <a:r>
              <a:rPr lang="en-US" altLang="zh-CN" sz="2800">
                <a:latin typeface="Times New Roman" panose="02020603050405020304" charset="0"/>
                <a:sym typeface="+mn-ea"/>
              </a:rPr>
              <a:t>    Mr. Zhang was born in 1979 and is unmarried. He is a white-collar worker in the IT industry with a monthly income of 10,000 yuan. Like most young people, Mr. Zhang loves to make friends and have fun. But he is more calm and introverted than his peers, so he has accumulated some savings over the past years. There are no living burdens from his family. He now has a fixed deposit of 160,000 yuan and is covered by social insurance. </a:t>
            </a:r>
            <a:endParaRPr lang="en-US" altLang="zh-CN" sz="2800">
              <a:latin typeface="Times New Roman" panose="02020603050405020304" charset="0"/>
              <a:sym typeface="+mn-ea"/>
            </a:endParaRPr>
          </a:p>
          <a:p>
            <a:pPr indent="0" algn="just" eaLnBrk="1" latinLnBrk="0" hangingPunct="1">
              <a:lnSpc>
                <a:spcPts val="3000"/>
              </a:lnSpc>
            </a:pPr>
            <a:r>
              <a:rPr lang="en-US" altLang="zh-CN" sz="2800">
                <a:latin typeface="Times New Roman" panose="02020603050405020304" charset="0"/>
                <a:sym typeface="+mn-ea"/>
              </a:rPr>
              <a:t>     His objective is to purchase a mortgaged house in the near future, with a down payment and renovation costing approximately 100,000 yuan, and a car worth less than 100,000 yuan.</a:t>
            </a:r>
            <a:endParaRPr lang="en-US" altLang="zh-CN" sz="2800">
              <a:latin typeface="Times New Roman" panose="02020603050405020304" charset="0"/>
              <a:sym typeface="+mn-ea"/>
            </a:endParaRPr>
          </a:p>
        </p:txBody>
      </p:sp>
      <p:sp>
        <p:nvSpPr>
          <p:cNvPr id="8" name="文本框 7"/>
          <p:cNvSpPr txBox="1"/>
          <p:nvPr/>
        </p:nvSpPr>
        <p:spPr>
          <a:xfrm>
            <a:off x="252730" y="764540"/>
            <a:ext cx="11202035" cy="12725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Suppose you are a financial planner. Work in groups and design a financial plan for Mr. Zhang according to the information given below.</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980440"/>
            <a:ext cx="11050905" cy="2784475"/>
          </a:xfrm>
          <a:prstGeom prst="rect">
            <a:avLst/>
          </a:prstGeom>
          <a:noFill/>
          <a:ln w="76200">
            <a:noFill/>
          </a:ln>
        </p:spPr>
        <p:txBody>
          <a:bodyPr wrap="square" anchor="t" anchorCtr="0">
            <a:spAutoFit/>
          </a:bodyPr>
          <a:p>
            <a:pPr indent="0" algn="just" eaLnBrk="1" latinLnBrk="0" hangingPunct="1">
              <a:lnSpc>
                <a:spcPts val="3000"/>
              </a:lnSpc>
            </a:pPr>
            <a:r>
              <a:rPr lang="en-US" altLang="zh-CN" sz="2800" b="1">
                <a:latin typeface="Times New Roman" panose="02020603050405020304" charset="0"/>
                <a:sym typeface="+mn-ea"/>
              </a:rPr>
              <a:t>     Your plan may include three parts:</a:t>
            </a:r>
            <a:endParaRPr lang="en-US" altLang="zh-CN" sz="2800" b="1">
              <a:latin typeface="Times New Roman" panose="02020603050405020304" charset="0"/>
              <a:sym typeface="+mn-ea"/>
            </a:endParaRPr>
          </a:p>
          <a:p>
            <a:pPr indent="0" algn="just" eaLnBrk="1" latinLnBrk="0" hangingPunct="1">
              <a:lnSpc>
                <a:spcPts val="3000"/>
              </a:lnSpc>
            </a:pPr>
            <a:r>
              <a:rPr lang="en-US" altLang="zh-CN" sz="2800">
                <a:latin typeface="Times New Roman" panose="02020603050405020304" charset="0"/>
                <a:sym typeface="+mn-ea"/>
              </a:rPr>
              <a:t>     1) Current financial situation (monthly income, expenses, surplus, savings, etc.)</a:t>
            </a:r>
            <a:endParaRPr lang="en-US" altLang="zh-CN" sz="2800">
              <a:latin typeface="Times New Roman" panose="02020603050405020304" charset="0"/>
              <a:sym typeface="+mn-ea"/>
            </a:endParaRPr>
          </a:p>
          <a:p>
            <a:pPr indent="0" algn="just" eaLnBrk="1" latinLnBrk="0" hangingPunct="1">
              <a:lnSpc>
                <a:spcPts val="3000"/>
              </a:lnSpc>
            </a:pPr>
            <a:r>
              <a:rPr lang="en-US" altLang="zh-CN" sz="2800">
                <a:latin typeface="Times New Roman" panose="02020603050405020304" charset="0"/>
                <a:sym typeface="+mn-ea"/>
              </a:rPr>
              <a:t>     2) Main problems of target financial situation (insurance, savings, investment, etc.)</a:t>
            </a:r>
            <a:endParaRPr lang="en-US" altLang="zh-CN" sz="2800">
              <a:latin typeface="Times New Roman" panose="02020603050405020304" charset="0"/>
              <a:sym typeface="+mn-ea"/>
            </a:endParaRPr>
          </a:p>
          <a:p>
            <a:pPr indent="0" algn="just" eaLnBrk="1" latinLnBrk="0" hangingPunct="1">
              <a:lnSpc>
                <a:spcPts val="3000"/>
              </a:lnSpc>
            </a:pPr>
            <a:r>
              <a:rPr lang="en-US" altLang="zh-CN" sz="2800">
                <a:latin typeface="Times New Roman" panose="02020603050405020304" charset="0"/>
                <a:sym typeface="+mn-ea"/>
              </a:rPr>
              <a:t>     3) Financial plan for the future (financial advice, risk management plan, savings accumulation plan, investment for a retirement plan, etc.)</a:t>
            </a:r>
            <a:endParaRPr lang="en-US" altLang="zh-CN" sz="2800">
              <a:latin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78635" y="1700530"/>
            <a:ext cx="8785225" cy="1322070"/>
          </a:xfrm>
          <a:prstGeom prst="rect">
            <a:avLst/>
          </a:prstGeom>
          <a:solidFill>
            <a:srgbClr val="FF9B9B"/>
          </a:solidFill>
        </p:spPr>
        <p:txBody>
          <a:bodyPr wrap="square" rtlCol="0">
            <a:spAutoFit/>
          </a:bodyPr>
          <a:p>
            <a:pPr algn="dist"/>
            <a:r>
              <a:rPr lang="zh-CN" altLang="en-US" sz="8000" b="1">
                <a:solidFill>
                  <a:schemeClr val="bg1"/>
                </a:solidFill>
                <a:latin typeface="微软雅黑" panose="020B0503020204020204" pitchFamily="34" charset="-122"/>
                <a:ea typeface="微软雅黑" panose="020B0503020204020204" pitchFamily="34" charset="-122"/>
                <a:cs typeface="+mn-ea"/>
                <a:sym typeface="+mn-lt"/>
              </a:rPr>
              <a:t>感谢观看欣赏</a:t>
            </a:r>
            <a:endParaRPr lang="zh-CN" altLang="en-US" sz="8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ags/tag1.xml><?xml version="1.0" encoding="utf-8"?>
<p:tagLst xmlns:p="http://schemas.openxmlformats.org/presentationml/2006/main">
  <p:tag name="MH" val="20170115101533"/>
  <p:tag name="MH_LIBRARY" val="CONTENTS"/>
  <p:tag name="MH_TYPE" val="OTHERS"/>
  <p:tag name="ID" val="547135"/>
</p:tagLst>
</file>

<file path=ppt/tags/tag10.xml><?xml version="1.0" encoding="utf-8"?>
<p:tagLst xmlns:p="http://schemas.openxmlformats.org/presentationml/2006/main">
  <p:tag name="MH" val="20170115101533"/>
  <p:tag name="MH_LIBRARY" val="CONTENTS"/>
  <p:tag name="MH_TYPE" val="ENTRY"/>
  <p:tag name="ID" val="547135"/>
  <p:tag name="MH_ORDER" val="1"/>
</p:tagLst>
</file>

<file path=ppt/tags/tag11.xml><?xml version="1.0" encoding="utf-8"?>
<p:tagLst xmlns:p="http://schemas.openxmlformats.org/presentationml/2006/main">
  <p:tag name="MH" val="20170115101533"/>
  <p:tag name="MH_LIBRARY" val="CONTENTS"/>
  <p:tag name="MH_TYPE" val="ENTRY"/>
  <p:tag name="ID" val="547135"/>
  <p:tag name="MH_ORDER" val="1"/>
</p:tagLst>
</file>

<file path=ppt/tags/tag12.xml><?xml version="1.0" encoding="utf-8"?>
<p:tagLst xmlns:p="http://schemas.openxmlformats.org/presentationml/2006/main">
  <p:tag name="MH" val="20170115101533"/>
  <p:tag name="MH_LIBRARY" val="CONTENTS"/>
  <p:tag name="MH_TYPE" val="ENTRY"/>
  <p:tag name="ID" val="547135"/>
  <p:tag name="MH_ORDER" val="4"/>
</p:tagLst>
</file>

<file path=ppt/tags/tag13.xml><?xml version="1.0" encoding="utf-8"?>
<p:tagLst xmlns:p="http://schemas.openxmlformats.org/presentationml/2006/main">
  <p:tag name="MH" val="20170115101533"/>
  <p:tag name="MH_LIBRARY" val="CONTENTS"/>
  <p:tag name="MH_TYPE" val="ENTRY"/>
  <p:tag name="ID" val="547135"/>
  <p:tag name="MH_ORDER" val="1"/>
</p:tagLst>
</file>

<file path=ppt/tags/tag14.xml><?xml version="1.0" encoding="utf-8"?>
<p:tagLst xmlns:p="http://schemas.openxmlformats.org/presentationml/2006/main">
  <p:tag name="MH" val="20170115101533"/>
  <p:tag name="MH_LIBRARY" val="CONTENTS"/>
  <p:tag name="MH_TYPE" val="ENTRY"/>
  <p:tag name="ID" val="547135"/>
  <p:tag name="MH_ORDER" val="1"/>
</p:tagLst>
</file>

<file path=ppt/tags/tag15.xml><?xml version="1.0" encoding="utf-8"?>
<p:tagLst xmlns:p="http://schemas.openxmlformats.org/presentationml/2006/main">
  <p:tag name="MH" val="20170115101533"/>
  <p:tag name="MH_LIBRARY" val="CONTENTS"/>
  <p:tag name="MH_AUTOCOLOR" val="TRUE"/>
  <p:tag name="MH_TYPE" val="CONTENTS"/>
  <p:tag name="ID" val="547135"/>
</p:tagLst>
</file>

<file path=ppt/tags/tag16.xml><?xml version="1.0" encoding="utf-8"?>
<p:tagLst xmlns:p="http://schemas.openxmlformats.org/presentationml/2006/main">
  <p:tag name="TABLE_ENDDRAG_ORIGIN_RECT" val="527*400"/>
  <p:tag name="TABLE_ENDDRAG_RECT" val="32*99*527*400"/>
  <p:tag name="KSO_WM_UNIT_TABLE_BEAUTIFY" val="smartTable{c0ff75dd-af19-4444-a4eb-3a551fd73486}"/>
</p:tagLst>
</file>

<file path=ppt/tags/tag17.xml><?xml version="1.0" encoding="utf-8"?>
<p:tagLst xmlns:p="http://schemas.openxmlformats.org/presentationml/2006/main">
  <p:tag name="KSO_WM_MEDIACOVER_FLAG" val="1"/>
  <p:tag name="KSO_WM_UNIT_MEDIACOVER_BTN_STATE" val="1"/>
  <p:tag name="KSO_WM_UNIT_MEDIACOVER_BTNRECT" val="5004*2250*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MH" val="20170115101533"/>
  <p:tag name="MH_LIBRARY" val="CONTENTS"/>
  <p:tag name="MH_TYPE" val="OTHERS"/>
  <p:tag name="ID" val="54713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MH" val="20170115101533"/>
  <p:tag name="MH_LIBRARY" val="CONTENTS"/>
  <p:tag name="MH_TYPE" val="ENTRY"/>
  <p:tag name="ID" val="547135"/>
  <p:tag name="MH_ORDER"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MH" val="20170115101533"/>
  <p:tag name="MH_LIBRARY" val="CONTENTS"/>
  <p:tag name="MH_TYPE" val="ENTRY"/>
  <p:tag name="ID" val="547135"/>
  <p:tag name="MH_ORDER" val="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TABLE_ENDDRAG_ORIGIN_RECT" val="915*216"/>
  <p:tag name="TABLE_ENDDRAG_RECT" val="32*105*915*216"/>
  <p:tag name="KSO_WM_UNIT_TABLE_BEAUTIFY" val="smartTable{c0ff75dd-af19-4444-a4eb-3a551fd73486}"/>
</p:tagLst>
</file>

<file path=ppt/tags/tag49.xml><?xml version="1.0" encoding="utf-8"?>
<p:tagLst xmlns:p="http://schemas.openxmlformats.org/presentationml/2006/main">
  <p:tag name="TABLE_ENDDRAG_ORIGIN_RECT" val="915*216"/>
  <p:tag name="TABLE_ENDDRAG_RECT" val="32*105*915*216"/>
  <p:tag name="KSO_WM_UNIT_TABLE_BEAUTIFY" val="smartTable{c0ff75dd-af19-4444-a4eb-3a551fd73486}"/>
</p:tagLst>
</file>

<file path=ppt/tags/tag5.xml><?xml version="1.0" encoding="utf-8"?>
<p:tagLst xmlns:p="http://schemas.openxmlformats.org/presentationml/2006/main">
  <p:tag name="MH" val="20170115101533"/>
  <p:tag name="MH_LIBRARY" val="CONTENTS"/>
  <p:tag name="MH_TYPE" val="ENTRY"/>
  <p:tag name="ID" val="547135"/>
  <p:tag name="MH_ORDER" val="2"/>
</p:tagLst>
</file>

<file path=ppt/tags/tag50.xml><?xml version="1.0" encoding="utf-8"?>
<p:tagLst xmlns:p="http://schemas.openxmlformats.org/presentationml/2006/main">
  <p:tag name="TABLE_ENDDRAG_ORIGIN_RECT" val="906*437"/>
  <p:tag name="TABLE_ENDDRAG_RECT" val="48*54*906*437"/>
  <p:tag name="KSO_WM_UNIT_TABLE_BEAUTIFY" val="smartTable{c0ff75dd-af19-4444-a4eb-3a551fd73486}"/>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MH" val="20170115101533"/>
  <p:tag name="MH_LIBRARY" val="CONTENTS"/>
  <p:tag name="MH_TYPE" val="ENTRY"/>
  <p:tag name="ID" val="547135"/>
  <p:tag name="MH_ORDER" val="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TABLE_ENDDRAG_ORIGIN_RECT" val="761*28"/>
  <p:tag name="TABLE_ENDDRAG_RECT" val="38*153*761*28"/>
  <p:tag name="KSO_WM_UNIT_TABLE_BEAUTIFY" val="smartTable{424d8694-18d2-4f91-ad1f-beb33e1b4d55}"/>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MH" val="20170115101533"/>
  <p:tag name="MH_LIBRARY" val="CONTENTS"/>
  <p:tag name="MH_TYPE" val="ENTRY"/>
  <p:tag name="ID" val="547135"/>
  <p:tag name="MH_ORDER" val="3"/>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TABLE_ENDDRAG_ORIGIN_RECT" val="761*28"/>
  <p:tag name="TABLE_ENDDRAG_RECT" val="38*153*761*28"/>
  <p:tag name="KSO_WM_UNIT_TABLE_BEAUTIFY" val="smartTable{424d8694-18d2-4f91-ad1f-beb33e1b4d55}"/>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COMMONDATA" val="eyJoZGlkIjoiZTYyNDZhYWRiYzk5Mjk0Y2Y1MjMyMDljMTk1NDc2NzMifQ=="/>
  <p:tag name="KSO_WPP_MARK_KEY" val="1841f8e6-8572-497a-9910-082f894e4d58"/>
</p:tagLst>
</file>

<file path=ppt/tags/tag8.xml><?xml version="1.0" encoding="utf-8"?>
<p:tagLst xmlns:p="http://schemas.openxmlformats.org/presentationml/2006/main">
  <p:tag name="MH" val="20170115101533"/>
  <p:tag name="MH_LIBRARY" val="CONTENTS"/>
  <p:tag name="MH_TYPE" val="ENTRY"/>
  <p:tag name="ID" val="547135"/>
  <p:tag name="MH_ORDER" val="1"/>
</p:tagLst>
</file>

<file path=ppt/tags/tag9.xml><?xml version="1.0" encoding="utf-8"?>
<p:tagLst xmlns:p="http://schemas.openxmlformats.org/presentationml/2006/main">
  <p:tag name="MH" val="20170115101533"/>
  <p:tag name="MH_LIBRARY" val="CONTENTS"/>
  <p:tag name="MH_TYPE" val="ENTRY"/>
  <p:tag name="ID" val="547135"/>
  <p:tag name="MH_ORDER" val="4"/>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B0F0"/>
          </a:solidFill>
        </a:ln>
      </a:spPr>
      <a:bodyPr rtlCol="0" anchor="ctr"/>
      <a:lstStyle>
        <a:defPPr marL="791845" algn="l" fontAlgn="auto">
          <a:defRPr lang="zh-CN" altLang="en-US" sz="2800" b="1">
            <a:solidFill>
              <a:schemeClr val="tx1"/>
            </a:solidFill>
            <a:latin typeface="Times New Roman" panose="02020603050405020304" charset="0"/>
            <a:cs typeface="Times New Roman" panose="0202060305040502030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43891</Words>
  <Application>WPS 演示</Application>
  <PresentationFormat>自定义</PresentationFormat>
  <Paragraphs>1065</Paragraphs>
  <Slides>95</Slides>
  <Notes>81</Notes>
  <HiddenSlides>23</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95</vt:i4>
      </vt:variant>
    </vt:vector>
  </HeadingPairs>
  <TitlesOfParts>
    <vt:vector size="109" baseType="lpstr">
      <vt:lpstr>Arial</vt:lpstr>
      <vt:lpstr>宋体</vt:lpstr>
      <vt:lpstr>Wingdings</vt:lpstr>
      <vt:lpstr>Times New Roman</vt:lpstr>
      <vt:lpstr>微软雅黑</vt:lpstr>
      <vt:lpstr>Square721 Cn BT</vt:lpstr>
      <vt:lpstr>Kozuka Gothic Pro H</vt:lpstr>
      <vt:lpstr>Calibri</vt:lpstr>
      <vt:lpstr>字体视界-一风尚黑体</vt:lpstr>
      <vt:lpstr>黑体</vt:lpstr>
      <vt:lpstr>Wingdings</vt:lpstr>
      <vt:lpstr>等线</vt:lpstr>
      <vt:lpstr>Arial Unicode MS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丨丶灬MsJ</cp:lastModifiedBy>
  <cp:revision>1175</cp:revision>
  <dcterms:created xsi:type="dcterms:W3CDTF">2013-01-25T01:44:00Z</dcterms:created>
  <dcterms:modified xsi:type="dcterms:W3CDTF">2023-02-16T01:46:57Z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2052-11.1.0.12132</vt:lpwstr>
  </property>
  <property fmtid="{D5CDD505-2E9C-101B-9397-08002B2CF9AE}" pid="3" name="ICV">
    <vt:lpwstr>FD404F12A6544ECEA470E2F5CF205C5B</vt:lpwstr>
  </property>
</Properties>
</file>