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87"/>
  </p:handoutMasterIdLst>
  <p:sldIdLst>
    <p:sldId id="12470" r:id="rId3"/>
    <p:sldId id="12493" r:id="rId5"/>
    <p:sldId id="12697" r:id="rId6"/>
    <p:sldId id="279" r:id="rId7"/>
    <p:sldId id="277" r:id="rId8"/>
    <p:sldId id="12518" r:id="rId9"/>
    <p:sldId id="13082" r:id="rId10"/>
    <p:sldId id="12698" r:id="rId11"/>
    <p:sldId id="272" r:id="rId12"/>
    <p:sldId id="12520" r:id="rId13"/>
    <p:sldId id="12895" r:id="rId14"/>
    <p:sldId id="12700" r:id="rId15"/>
    <p:sldId id="12701" r:id="rId16"/>
    <p:sldId id="12702" r:id="rId17"/>
    <p:sldId id="12839" r:id="rId18"/>
    <p:sldId id="12705" r:id="rId19"/>
    <p:sldId id="12840" r:id="rId20"/>
    <p:sldId id="12706" r:id="rId21"/>
    <p:sldId id="13017" r:id="rId22"/>
    <p:sldId id="13018" r:id="rId23"/>
    <p:sldId id="13019" r:id="rId24"/>
    <p:sldId id="13020" r:id="rId25"/>
    <p:sldId id="12707" r:id="rId26"/>
    <p:sldId id="12957" r:id="rId27"/>
    <p:sldId id="12959" r:id="rId28"/>
    <p:sldId id="12960" r:id="rId29"/>
    <p:sldId id="12708" r:id="rId30"/>
    <p:sldId id="12709" r:id="rId31"/>
    <p:sldId id="12710" r:id="rId32"/>
    <p:sldId id="12711" r:id="rId33"/>
    <p:sldId id="13021" r:id="rId34"/>
    <p:sldId id="12712" r:id="rId35"/>
    <p:sldId id="13022" r:id="rId36"/>
    <p:sldId id="13023" r:id="rId37"/>
    <p:sldId id="13024" r:id="rId38"/>
    <p:sldId id="12789" r:id="rId39"/>
    <p:sldId id="12791" r:id="rId40"/>
    <p:sldId id="12792" r:id="rId41"/>
    <p:sldId id="12793" r:id="rId42"/>
    <p:sldId id="12794" r:id="rId43"/>
    <p:sldId id="12795" r:id="rId44"/>
    <p:sldId id="12796" r:id="rId45"/>
    <p:sldId id="12797" r:id="rId46"/>
    <p:sldId id="12798" r:id="rId47"/>
    <p:sldId id="12820" r:id="rId48"/>
    <p:sldId id="12799" r:id="rId49"/>
    <p:sldId id="12800" r:id="rId50"/>
    <p:sldId id="13025" r:id="rId51"/>
    <p:sldId id="12801" r:id="rId52"/>
    <p:sldId id="12802" r:id="rId53"/>
    <p:sldId id="12896" r:id="rId54"/>
    <p:sldId id="12803" r:id="rId55"/>
    <p:sldId id="12961" r:id="rId56"/>
    <p:sldId id="12962" r:id="rId57"/>
    <p:sldId id="12807" r:id="rId58"/>
    <p:sldId id="12808" r:id="rId59"/>
    <p:sldId id="12811" r:id="rId60"/>
    <p:sldId id="13026" r:id="rId61"/>
    <p:sldId id="13027" r:id="rId62"/>
    <p:sldId id="12813" r:id="rId63"/>
    <p:sldId id="12821" r:id="rId64"/>
    <p:sldId id="12822" r:id="rId65"/>
    <p:sldId id="12815" r:id="rId66"/>
    <p:sldId id="12816" r:id="rId67"/>
    <p:sldId id="12817" r:id="rId68"/>
    <p:sldId id="12823" r:id="rId69"/>
    <p:sldId id="12825" r:id="rId70"/>
    <p:sldId id="12826" r:id="rId71"/>
    <p:sldId id="12827" r:id="rId72"/>
    <p:sldId id="12828" r:id="rId73"/>
    <p:sldId id="12829" r:id="rId74"/>
    <p:sldId id="13028" r:id="rId75"/>
    <p:sldId id="13029" r:id="rId76"/>
    <p:sldId id="12830" r:id="rId77"/>
    <p:sldId id="12818" r:id="rId78"/>
    <p:sldId id="13030" r:id="rId79"/>
    <p:sldId id="12522" r:id="rId80"/>
    <p:sldId id="12832" r:id="rId81"/>
    <p:sldId id="12833" r:id="rId82"/>
    <p:sldId id="12524" r:id="rId83"/>
    <p:sldId id="13031" r:id="rId84"/>
    <p:sldId id="13032" r:id="rId85"/>
    <p:sldId id="12835" r:id="rId86"/>
  </p:sldIdLst>
  <p:sldSz cx="12198350" cy="6858000"/>
  <p:notesSz cx="6858000" cy="9144000"/>
  <p:custDataLst>
    <p:tags r:id="rId91"/>
  </p:custDataLst>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B9B"/>
    <a:srgbClr val="FFA9A9"/>
    <a:srgbClr val="008CBA"/>
    <a:srgbClr val="BAD6EF"/>
    <a:srgbClr val="FFBDBD"/>
    <a:srgbClr val="FFFFFF"/>
    <a:srgbClr val="FFCDCD"/>
    <a:srgbClr val="938AC0"/>
    <a:srgbClr val="CFC8E3"/>
    <a:srgbClr val="837B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13" autoAdjust="0"/>
    <p:restoredTop sz="49635" autoAdjust="0"/>
  </p:normalViewPr>
  <p:slideViewPr>
    <p:cSldViewPr>
      <p:cViewPr varScale="1">
        <p:scale>
          <a:sx n="62" d="100"/>
          <a:sy n="62" d="100"/>
        </p:scale>
        <p:origin x="736" y="48"/>
      </p:cViewPr>
      <p:guideLst>
        <p:guide orient="horz" pos="2160"/>
        <p:guide pos="3949"/>
        <p:guide pos="522"/>
        <p:guide orient="horz" pos="3688"/>
        <p:guide orient="horz" pos="4339"/>
        <p:guide orient="horz" pos="646"/>
        <p:guide pos="7056"/>
      </p:guideLst>
    </p:cSldViewPr>
  </p:slideViewPr>
  <p:outlineViewPr>
    <p:cViewPr>
      <p:scale>
        <a:sx n="33" d="100"/>
        <a:sy n="33" d="100"/>
      </p:scale>
      <p:origin x="0" y="0"/>
    </p:cViewPr>
  </p:outlineViewPr>
  <p:notesTextViewPr>
    <p:cViewPr>
      <p:scale>
        <a:sx n="3" d="2"/>
        <a:sy n="3" d="2"/>
      </p:scale>
      <p:origin x="0" y="0"/>
    </p:cViewPr>
  </p:notesTextViewPr>
  <p:sorterViewPr>
    <p:cViewPr>
      <p:scale>
        <a:sx n="55" d="100"/>
        <a:sy n="55" d="100"/>
      </p:scale>
      <p:origin x="0" y="0"/>
    </p:cViewPr>
  </p:sorterViewPr>
  <p:notesViewPr>
    <p:cSldViewPr>
      <p:cViewPr varScale="1">
        <p:scale>
          <a:sx n="81" d="100"/>
          <a:sy n="81" d="100"/>
        </p:scale>
        <p:origin x="-2088" y="-102"/>
      </p:cViewPr>
      <p:guideLst>
        <p:guide orient="horz" pos="2879"/>
        <p:guide pos="2220"/>
      </p:guideLst>
    </p:cSldViewPr>
  </p:notesViewPr>
  <p:gridSpacing cx="72008" cy="72008"/>
</p:viewPr>
</file>

<file path=ppt/_rels/presentation.xml.rels><?xml version="1.0" encoding="UTF-8" standalone="yes"?>
<Relationships xmlns="http://schemas.openxmlformats.org/package/2006/relationships"><Relationship Id="rId91" Type="http://schemas.openxmlformats.org/officeDocument/2006/relationships/tags" Target="tags/tag28.xml"/><Relationship Id="rId90" Type="http://schemas.openxmlformats.org/officeDocument/2006/relationships/tableStyles" Target="tableStyles.xml"/><Relationship Id="rId9" Type="http://schemas.openxmlformats.org/officeDocument/2006/relationships/slide" Target="slides/slide6.xml"/><Relationship Id="rId89" Type="http://schemas.openxmlformats.org/officeDocument/2006/relationships/viewProps" Target="viewProps.xml"/><Relationship Id="rId88" Type="http://schemas.openxmlformats.org/officeDocument/2006/relationships/presProps" Target="presProps.xml"/><Relationship Id="rId87" Type="http://schemas.openxmlformats.org/officeDocument/2006/relationships/handoutMaster" Target="handoutMasters/handoutMaster1.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AA66804-583B-42BE-962B-441699487C40}"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920FDFD-A5D4-42F3-BCC8-12887DAA73C1}"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defRPr sz="1200"/>
            </a:lvl1pPr>
          </a:lstStyle>
          <a:p>
            <a:endParaRPr lang="zh-CN"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0" hangingPunct="0">
              <a:defRPr sz="1200"/>
            </a:lvl1pPr>
          </a:lstStyle>
          <a:p>
            <a:fld id="{B9EEDA17-7CE7-49CA-897E-A1888A19DA62}" type="datetimeFigureOut">
              <a:rPr lang="zh-CN" altLang="en-US"/>
            </a:fld>
            <a:endParaRPr lang="en-US"/>
          </a:p>
        </p:txBody>
      </p:sp>
      <p:sp>
        <p:nvSpPr>
          <p:cNvPr id="3076" name="Rectangle 4"/>
          <p:cNvSpPr>
            <a:spLocks noGrp="1" noRot="1" noChangeAspect="1" noChangeArrowheads="1"/>
          </p:cNvSpPr>
          <p:nvPr>
            <p:ph type="sldImg" idx="2"/>
          </p:nvPr>
        </p:nvSpPr>
        <p:spPr bwMode="auto">
          <a:xfrm>
            <a:off x="379413" y="685800"/>
            <a:ext cx="609917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0" hangingPunct="0">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0" hangingPunct="0">
              <a:defRPr sz="1200"/>
            </a:lvl1pPr>
          </a:lstStyle>
          <a:p>
            <a:fld id="{CE1689F0-D8FB-450F-A36F-553F26501FEE}" type="slidenum">
              <a:rPr lang="zh-CN" altLang="en-US"/>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6044AE-6422-40B1-88B0-B88CD884551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6044AE-6422-40B1-88B0-B88CD884551D}"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6044AE-6422-40B1-88B0-B88CD884551D}" type="slidenum">
              <a:rPr lang="zh-CN" altLang="en-US" smtClean="0"/>
            </a:fld>
            <a:endParaRPr lang="zh-CN"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6044AE-6422-40B1-88B0-B88CD884551D}" type="slidenum">
              <a:rPr lang="zh-CN" altLang="en-US" smtClean="0"/>
            </a:fld>
            <a:endParaRPr lang="zh-CN"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矩形 3"/>
          <p:cNvSpPr/>
          <p:nvPr userDrawn="1"/>
        </p:nvSpPr>
        <p:spPr>
          <a:xfrm>
            <a:off x="-11430" y="0"/>
            <a:ext cx="12209780" cy="474980"/>
          </a:xfrm>
          <a:prstGeom prst="rect">
            <a:avLst/>
          </a:prstGeom>
          <a:solidFill>
            <a:srgbClr val="FFA9A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 name="直接连接符 2"/>
          <p:cNvCxnSpPr/>
          <p:nvPr userDrawn="1"/>
        </p:nvCxnSpPr>
        <p:spPr>
          <a:xfrm>
            <a:off x="0" y="548640"/>
            <a:ext cx="12209145" cy="0"/>
          </a:xfrm>
          <a:prstGeom prst="line">
            <a:avLst/>
          </a:prstGeom>
          <a:ln w="25400">
            <a:solidFill>
              <a:srgbClr val="FFA9A9"/>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userDrawn="1"/>
        </p:nvSpPr>
        <p:spPr>
          <a:xfrm>
            <a:off x="554355" y="-85090"/>
            <a:ext cx="2077085" cy="645160"/>
          </a:xfrm>
          <a:prstGeom prst="rect">
            <a:avLst/>
          </a:prstGeom>
          <a:noFill/>
        </p:spPr>
        <p:txBody>
          <a:bodyPr wrap="square" rtlCol="0" anchor="t">
            <a:spAutoFit/>
          </a:bodyPr>
          <a:p>
            <a:pPr algn="l"/>
            <a:r>
              <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rPr>
              <a:t>Lead-in</a:t>
            </a:r>
            <a:endPar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endParaRPr>
          </a:p>
        </p:txBody>
      </p:sp>
      <p:sp>
        <p:nvSpPr>
          <p:cNvPr id="11" name="圆角矩形 10">
            <a:hlinkClick r:id="rId2" action="ppaction://hlinksldjump"/>
          </p:cNvPr>
          <p:cNvSpPr/>
          <p:nvPr userDrawn="1"/>
        </p:nvSpPr>
        <p:spPr>
          <a:xfrm>
            <a:off x="239630" y="633730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Home</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矩形 2"/>
          <p:cNvSpPr/>
          <p:nvPr userDrawn="1"/>
        </p:nvSpPr>
        <p:spPr>
          <a:xfrm>
            <a:off x="0" y="0"/>
            <a:ext cx="12209780" cy="474980"/>
          </a:xfrm>
          <a:prstGeom prst="rect">
            <a:avLst/>
          </a:prstGeom>
          <a:solidFill>
            <a:srgbClr val="FF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8" name="直接连接符 7"/>
          <p:cNvCxnSpPr/>
          <p:nvPr userDrawn="1"/>
        </p:nvCxnSpPr>
        <p:spPr>
          <a:xfrm>
            <a:off x="1270" y="528320"/>
            <a:ext cx="12209145" cy="0"/>
          </a:xfrm>
          <a:prstGeom prst="line">
            <a:avLst/>
          </a:prstGeom>
          <a:ln w="25400">
            <a:solidFill>
              <a:srgbClr val="FFA9A9"/>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userDrawn="1"/>
        </p:nvSpPr>
        <p:spPr>
          <a:xfrm>
            <a:off x="565785" y="-85090"/>
            <a:ext cx="2077085" cy="645160"/>
          </a:xfrm>
          <a:prstGeom prst="rect">
            <a:avLst/>
          </a:prstGeom>
          <a:noFill/>
        </p:spPr>
        <p:txBody>
          <a:bodyPr wrap="square" rtlCol="0" anchor="t">
            <a:spAutoFit/>
          </a:bodyPr>
          <a:p>
            <a:pPr algn="l"/>
            <a:r>
              <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rPr>
              <a:t>Text A</a:t>
            </a:r>
            <a:endPar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endParaRPr>
          </a:p>
        </p:txBody>
      </p:sp>
      <p:sp>
        <p:nvSpPr>
          <p:cNvPr id="2" name="圆角矩形 1">
            <a:hlinkClick r:id="rId2" action="ppaction://hlinksldjump"/>
          </p:cNvPr>
          <p:cNvSpPr/>
          <p:nvPr userDrawn="1"/>
        </p:nvSpPr>
        <p:spPr>
          <a:xfrm>
            <a:off x="239630" y="633730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Home</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sp>
        <p:nvSpPr>
          <p:cNvPr id="13" name="矩形 12"/>
          <p:cNvSpPr/>
          <p:nvPr userDrawn="1"/>
        </p:nvSpPr>
        <p:spPr>
          <a:xfrm>
            <a:off x="0" y="0"/>
            <a:ext cx="12209780" cy="474980"/>
          </a:xfrm>
          <a:prstGeom prst="rect">
            <a:avLst/>
          </a:prstGeom>
          <a:solidFill>
            <a:srgbClr val="FFA9A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4" name="直接连接符 13"/>
          <p:cNvCxnSpPr/>
          <p:nvPr userDrawn="1"/>
        </p:nvCxnSpPr>
        <p:spPr>
          <a:xfrm>
            <a:off x="1270" y="528320"/>
            <a:ext cx="12209145" cy="0"/>
          </a:xfrm>
          <a:prstGeom prst="line">
            <a:avLst/>
          </a:prstGeom>
          <a:ln w="25400">
            <a:solidFill>
              <a:srgbClr val="FFA9A9"/>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userDrawn="1"/>
        </p:nvSpPr>
        <p:spPr>
          <a:xfrm>
            <a:off x="565785" y="-85090"/>
            <a:ext cx="2077085" cy="645160"/>
          </a:xfrm>
          <a:prstGeom prst="rect">
            <a:avLst/>
          </a:prstGeom>
          <a:noFill/>
        </p:spPr>
        <p:txBody>
          <a:bodyPr wrap="square" rtlCol="0" anchor="t">
            <a:spAutoFit/>
          </a:bodyPr>
          <a:p>
            <a:pPr algn="l"/>
            <a:r>
              <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rPr>
              <a:t>Text B</a:t>
            </a:r>
            <a:endPar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endParaRPr>
          </a:p>
        </p:txBody>
      </p:sp>
      <p:sp>
        <p:nvSpPr>
          <p:cNvPr id="2" name="圆角矩形 1">
            <a:hlinkClick r:id="rId2" action="ppaction://hlinksldjump"/>
          </p:cNvPr>
          <p:cNvSpPr/>
          <p:nvPr userDrawn="1"/>
        </p:nvSpPr>
        <p:spPr>
          <a:xfrm>
            <a:off x="195180" y="6381115"/>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Home</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13" name="矩形 12"/>
          <p:cNvSpPr/>
          <p:nvPr userDrawn="1"/>
        </p:nvSpPr>
        <p:spPr>
          <a:xfrm>
            <a:off x="0" y="0"/>
            <a:ext cx="12209780" cy="474980"/>
          </a:xfrm>
          <a:prstGeom prst="rect">
            <a:avLst/>
          </a:prstGeom>
          <a:solidFill>
            <a:srgbClr val="FFA9A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4" name="直接连接符 13"/>
          <p:cNvCxnSpPr/>
          <p:nvPr userDrawn="1"/>
        </p:nvCxnSpPr>
        <p:spPr>
          <a:xfrm>
            <a:off x="1270" y="528320"/>
            <a:ext cx="12209145" cy="0"/>
          </a:xfrm>
          <a:prstGeom prst="line">
            <a:avLst/>
          </a:prstGeom>
          <a:ln w="25400">
            <a:solidFill>
              <a:srgbClr val="FFA9A9"/>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userDrawn="1"/>
        </p:nvSpPr>
        <p:spPr>
          <a:xfrm>
            <a:off x="554990" y="-85090"/>
            <a:ext cx="3387725" cy="645160"/>
          </a:xfrm>
          <a:prstGeom prst="rect">
            <a:avLst/>
          </a:prstGeom>
          <a:noFill/>
        </p:spPr>
        <p:txBody>
          <a:bodyPr wrap="square" rtlCol="0" anchor="t">
            <a:spAutoFit/>
          </a:bodyPr>
          <a:p>
            <a:pPr algn="l"/>
            <a:r>
              <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rPr>
              <a:t>Case Study</a:t>
            </a:r>
            <a:endPar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endParaRPr>
          </a:p>
        </p:txBody>
      </p:sp>
      <p:sp>
        <p:nvSpPr>
          <p:cNvPr id="2" name="圆角矩形 1">
            <a:hlinkClick r:id="rId2" action="ppaction://hlinksldjump"/>
          </p:cNvPr>
          <p:cNvSpPr/>
          <p:nvPr userDrawn="1"/>
        </p:nvSpPr>
        <p:spPr>
          <a:xfrm>
            <a:off x="239630" y="633730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Home</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15" name="矩形 14"/>
          <p:cNvSpPr/>
          <p:nvPr userDrawn="1"/>
        </p:nvSpPr>
        <p:spPr>
          <a:xfrm>
            <a:off x="0" y="0"/>
            <a:ext cx="12209780" cy="474980"/>
          </a:xfrm>
          <a:prstGeom prst="rect">
            <a:avLst/>
          </a:prstGeom>
          <a:solidFill>
            <a:srgbClr val="FFA9A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6" name="直接连接符 15"/>
          <p:cNvCxnSpPr/>
          <p:nvPr userDrawn="1"/>
        </p:nvCxnSpPr>
        <p:spPr>
          <a:xfrm>
            <a:off x="1270" y="528320"/>
            <a:ext cx="12209145" cy="0"/>
          </a:xfrm>
          <a:prstGeom prst="line">
            <a:avLst/>
          </a:prstGeom>
          <a:ln w="25400">
            <a:solidFill>
              <a:srgbClr val="FFA9A9"/>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userDrawn="1"/>
        </p:nvSpPr>
        <p:spPr>
          <a:xfrm>
            <a:off x="554990" y="-85090"/>
            <a:ext cx="3387725" cy="645160"/>
          </a:xfrm>
          <a:prstGeom prst="rect">
            <a:avLst/>
          </a:prstGeom>
          <a:noFill/>
        </p:spPr>
        <p:txBody>
          <a:bodyPr wrap="square" rtlCol="0" anchor="t">
            <a:spAutoFit/>
          </a:bodyPr>
          <a:p>
            <a:pPr algn="l"/>
            <a:r>
              <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rPr>
              <a:t>Writing</a:t>
            </a:r>
            <a:endPar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endParaRPr>
          </a:p>
        </p:txBody>
      </p:sp>
      <p:sp>
        <p:nvSpPr>
          <p:cNvPr id="11" name="圆角矩形 10">
            <a:hlinkClick r:id="rId2" action="ppaction://hlinksldjump"/>
          </p:cNvPr>
          <p:cNvSpPr/>
          <p:nvPr userDrawn="1"/>
        </p:nvSpPr>
        <p:spPr>
          <a:xfrm>
            <a:off x="239630" y="633730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Home</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sp>
        <p:nvSpPr>
          <p:cNvPr id="15" name="矩形 14"/>
          <p:cNvSpPr/>
          <p:nvPr userDrawn="1"/>
        </p:nvSpPr>
        <p:spPr>
          <a:xfrm>
            <a:off x="0" y="0"/>
            <a:ext cx="12209780" cy="474980"/>
          </a:xfrm>
          <a:prstGeom prst="rect">
            <a:avLst/>
          </a:prstGeom>
          <a:solidFill>
            <a:srgbClr val="FFA9A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6" name="直接连接符 15"/>
          <p:cNvCxnSpPr/>
          <p:nvPr userDrawn="1"/>
        </p:nvCxnSpPr>
        <p:spPr>
          <a:xfrm>
            <a:off x="1270" y="528320"/>
            <a:ext cx="12209145" cy="0"/>
          </a:xfrm>
          <a:prstGeom prst="line">
            <a:avLst/>
          </a:prstGeom>
          <a:ln w="25400">
            <a:solidFill>
              <a:srgbClr val="FFA9A9"/>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userDrawn="1"/>
        </p:nvSpPr>
        <p:spPr>
          <a:xfrm>
            <a:off x="554990" y="-85090"/>
            <a:ext cx="2570480" cy="645160"/>
          </a:xfrm>
          <a:prstGeom prst="rect">
            <a:avLst/>
          </a:prstGeom>
          <a:noFill/>
        </p:spPr>
        <p:txBody>
          <a:bodyPr wrap="square" rtlCol="0" anchor="t">
            <a:spAutoFit/>
          </a:bodyPr>
          <a:p>
            <a:pPr algn="l"/>
            <a:r>
              <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rPr>
              <a:t>Project</a:t>
            </a:r>
            <a:endParaRPr lang="zh-CN" altLang="en-US" sz="3600" dirty="0">
              <a:solidFill>
                <a:schemeClr val="tx1"/>
              </a:solidFill>
              <a:latin typeface="微软雅黑" panose="020B0503020204020204" pitchFamily="34" charset="-122"/>
              <a:ea typeface="微软雅黑" panose="020B0503020204020204" pitchFamily="34" charset="-122"/>
              <a:cs typeface="Square721 Cn BT" panose="020B0806030502060204" charset="0"/>
            </a:endParaRPr>
          </a:p>
        </p:txBody>
      </p:sp>
      <p:sp>
        <p:nvSpPr>
          <p:cNvPr id="11" name="圆角矩形 10">
            <a:hlinkClick r:id="rId2" action="ppaction://hlinksldjump"/>
          </p:cNvPr>
          <p:cNvSpPr/>
          <p:nvPr userDrawn="1"/>
        </p:nvSpPr>
        <p:spPr>
          <a:xfrm>
            <a:off x="239630" y="633730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Home</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矩形 3"/>
          <p:cNvSpPr/>
          <p:nvPr userDrawn="1"/>
        </p:nvSpPr>
        <p:spPr>
          <a:xfrm>
            <a:off x="1270" y="0"/>
            <a:ext cx="12209780" cy="474980"/>
          </a:xfrm>
          <a:prstGeom prst="rect">
            <a:avLst/>
          </a:prstGeom>
          <a:solidFill>
            <a:srgbClr val="FFA9A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 name="直接连接符 2"/>
          <p:cNvCxnSpPr/>
          <p:nvPr userDrawn="1"/>
        </p:nvCxnSpPr>
        <p:spPr>
          <a:xfrm>
            <a:off x="1270" y="528320"/>
            <a:ext cx="12209145" cy="0"/>
          </a:xfrm>
          <a:prstGeom prst="line">
            <a:avLst/>
          </a:prstGeom>
          <a:ln w="25400">
            <a:solidFill>
              <a:srgbClr val="FFA9A9"/>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4" name="图片 3" descr="图片1"/>
          <p:cNvPicPr>
            <a:picLocks noChangeAspect="1"/>
          </p:cNvPicPr>
          <p:nvPr userDrawn="1"/>
        </p:nvPicPr>
        <p:blipFill>
          <a:blip r:embed="rId2"/>
          <a:stretch>
            <a:fillRect/>
          </a:stretch>
        </p:blipFill>
        <p:spPr>
          <a:xfrm>
            <a:off x="-635" y="0"/>
            <a:ext cx="12176125" cy="688022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slide" Target="slide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slide" Target="slide24.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slide" Target="slide26.xml"/><Relationship Id="rId1" Type="http://schemas.openxmlformats.org/officeDocument/2006/relationships/slide" Target="slide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slide" Target="slide2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slide" Target="slide1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slide" Target="slide1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slide" Target="slide1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slide" Target="slide1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slide" Target="slide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slide" Target="slide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slide" Target="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slide" Target="slide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slide" Target="slide9.xml"/></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2.xml"/><Relationship Id="rId2" Type="http://schemas.openxmlformats.org/officeDocument/2006/relationships/slide" Target="slide9.xml"/><Relationship Id="rId1" Type="http://schemas.openxmlformats.org/officeDocument/2006/relationships/tags" Target="../tags/tag18.xml"/></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2.xml"/><Relationship Id="rId2" Type="http://schemas.openxmlformats.org/officeDocument/2006/relationships/slide" Target="slide9.xml"/><Relationship Id="rId1" Type="http://schemas.openxmlformats.org/officeDocument/2006/relationships/tags" Target="../tags/tag19.xml"/></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2.xml"/><Relationship Id="rId2" Type="http://schemas.openxmlformats.org/officeDocument/2006/relationships/slide" Target="slide9.xml"/><Relationship Id="rId1" Type="http://schemas.openxmlformats.org/officeDocument/2006/relationships/tags" Target="../tags/tag20.xml"/></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2.xml"/><Relationship Id="rId2" Type="http://schemas.openxmlformats.org/officeDocument/2006/relationships/slide" Target="slide9.xml"/><Relationship Id="rId1" Type="http://schemas.openxmlformats.org/officeDocument/2006/relationships/tags" Target="../tags/tag2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slide" Target="slide9.xml"/></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2.xml"/><Relationship Id="rId2" Type="http://schemas.openxmlformats.org/officeDocument/2006/relationships/slide" Target="slide9.xml"/><Relationship Id="rId1" Type="http://schemas.openxmlformats.org/officeDocument/2006/relationships/tags" Target="../tags/tag2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slide" Target="slide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slide" Target="slide9.xml"/></Relationships>
</file>

<file path=ppt/slides/_rels/slide4.xml.rels><?xml version="1.0" encoding="UTF-8" standalone="yes"?>
<Relationships xmlns="http://schemas.openxmlformats.org/package/2006/relationships"><Relationship Id="rId9" Type="http://schemas.openxmlformats.org/officeDocument/2006/relationships/slide" Target="slide43.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slide" Target="slide4.xml"/><Relationship Id="rId5" Type="http://schemas.openxmlformats.org/officeDocument/2006/relationships/slide" Target="slide9.xml"/><Relationship Id="rId4" Type="http://schemas.openxmlformats.org/officeDocument/2006/relationships/tags" Target="../tags/tag3.xml"/><Relationship Id="rId3" Type="http://schemas.openxmlformats.org/officeDocument/2006/relationships/slide" Target="slide5.xml"/><Relationship Id="rId25" Type="http://schemas.openxmlformats.org/officeDocument/2006/relationships/notesSlide" Target="../notesSlides/notesSlide2.xml"/><Relationship Id="rId24" Type="http://schemas.openxmlformats.org/officeDocument/2006/relationships/slideLayout" Target="../slideLayouts/slideLayout1.xml"/><Relationship Id="rId23" Type="http://schemas.openxmlformats.org/officeDocument/2006/relationships/tags" Target="../tags/tag15.xml"/><Relationship Id="rId22" Type="http://schemas.openxmlformats.org/officeDocument/2006/relationships/tags" Target="../tags/tag14.xml"/><Relationship Id="rId21" Type="http://schemas.openxmlformats.org/officeDocument/2006/relationships/tags" Target="../tags/tag13.xml"/><Relationship Id="rId20" Type="http://schemas.openxmlformats.org/officeDocument/2006/relationships/slide" Target="slide80.xml"/><Relationship Id="rId2" Type="http://schemas.openxmlformats.org/officeDocument/2006/relationships/tags" Target="../tags/tag2.xml"/><Relationship Id="rId19" Type="http://schemas.openxmlformats.org/officeDocument/2006/relationships/tags" Target="../tags/tag12.xml"/><Relationship Id="rId18" Type="http://schemas.openxmlformats.org/officeDocument/2006/relationships/tags" Target="../tags/tag11.xml"/><Relationship Id="rId17" Type="http://schemas.openxmlformats.org/officeDocument/2006/relationships/tags" Target="../tags/tag10.xml"/><Relationship Id="rId16" Type="http://schemas.openxmlformats.org/officeDocument/2006/relationships/slide" Target="slide77.xml"/><Relationship Id="rId15" Type="http://schemas.openxmlformats.org/officeDocument/2006/relationships/tags" Target="../tags/tag9.xml"/><Relationship Id="rId14" Type="http://schemas.openxmlformats.org/officeDocument/2006/relationships/tags" Target="../tags/tag8.xml"/><Relationship Id="rId13" Type="http://schemas.openxmlformats.org/officeDocument/2006/relationships/slide" Target="slide65.xml"/><Relationship Id="rId12" Type="http://schemas.openxmlformats.org/officeDocument/2006/relationships/tags" Target="../tags/tag7.xml"/><Relationship Id="rId11" Type="http://schemas.openxmlformats.org/officeDocument/2006/relationships/slide" Target="slide1.xml"/><Relationship Id="rId10" Type="http://schemas.openxmlformats.org/officeDocument/2006/relationships/tags" Target="../tags/tag6.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slide" Target="slide9.xml"/></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2.xml"/><Relationship Id="rId2" Type="http://schemas.openxmlformats.org/officeDocument/2006/relationships/slide" Target="slide9.xml"/><Relationship Id="rId1" Type="http://schemas.openxmlformats.org/officeDocument/2006/relationships/slide" Target="slide4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slide" Target="slide4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slide" Target="slide5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slide" Target="slide5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1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xml"/><Relationship Id="rId1" Type="http://schemas.openxmlformats.org/officeDocument/2006/relationships/slide" Target="slide5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slide" Target="slide4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slide" Target="slide4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slide" Target="slide4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xml"/><Relationship Id="rId1" Type="http://schemas.openxmlformats.org/officeDocument/2006/relationships/slide" Target="slide43.xml"/></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55.xml"/><Relationship Id="rId3" Type="http://schemas.openxmlformats.org/officeDocument/2006/relationships/slideLayout" Target="../slideLayouts/slideLayout3.xml"/><Relationship Id="rId2" Type="http://schemas.openxmlformats.org/officeDocument/2006/relationships/slide" Target="slide43.xml"/><Relationship Id="rId1" Type="http://schemas.openxmlformats.org/officeDocument/2006/relationships/tags" Target="../tags/tag23.xml"/></Relationships>
</file>

<file path=ppt/slides/_rels/slide58.xml.rels><?xml version="1.0" encoding="UTF-8" standalone="yes"?>
<Relationships xmlns="http://schemas.openxmlformats.org/package/2006/relationships"><Relationship Id="rId4" Type="http://schemas.openxmlformats.org/officeDocument/2006/relationships/notesSlide" Target="../notesSlides/notesSlide56.xml"/><Relationship Id="rId3" Type="http://schemas.openxmlformats.org/officeDocument/2006/relationships/slideLayout" Target="../slideLayouts/slideLayout3.xml"/><Relationship Id="rId2" Type="http://schemas.openxmlformats.org/officeDocument/2006/relationships/slide" Target="slide43.xml"/><Relationship Id="rId1" Type="http://schemas.openxmlformats.org/officeDocument/2006/relationships/tags" Target="../tags/tag24.xml"/></Relationships>
</file>

<file path=ppt/slides/_rels/slide59.xml.rels><?xml version="1.0" encoding="UTF-8" standalone="yes"?>
<Relationships xmlns="http://schemas.openxmlformats.org/package/2006/relationships"><Relationship Id="rId4" Type="http://schemas.openxmlformats.org/officeDocument/2006/relationships/notesSlide" Target="../notesSlides/notesSlide57.xml"/><Relationship Id="rId3" Type="http://schemas.openxmlformats.org/officeDocument/2006/relationships/slideLayout" Target="../slideLayouts/slideLayout3.xml"/><Relationship Id="rId2" Type="http://schemas.openxmlformats.org/officeDocument/2006/relationships/slide" Target="slide43.xml"/><Relationship Id="rId1" Type="http://schemas.openxmlformats.org/officeDocument/2006/relationships/tags" Target="../tags/tag25.xml"/></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image" Target="../media/image7.png"/><Relationship Id="rId3" Type="http://schemas.openxmlformats.org/officeDocument/2006/relationships/tags" Target="../tags/tag17.xml"/><Relationship Id="rId2" Type="http://schemas.microsoft.com/office/2007/relationships/media" Target="../media/media1.mp4"/><Relationship Id="rId1" Type="http://schemas.openxmlformats.org/officeDocument/2006/relationships/video" Target="../media/media1.mp4"/></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xml"/><Relationship Id="rId1" Type="http://schemas.openxmlformats.org/officeDocument/2006/relationships/slide" Target="slide43.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xml"/><Relationship Id="rId1" Type="http://schemas.openxmlformats.org/officeDocument/2006/relationships/slide" Target="slide4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xml"/><Relationship Id="rId1" Type="http://schemas.openxmlformats.org/officeDocument/2006/relationships/slide" Target="slide4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xml"/><Relationship Id="rId1" Type="http://schemas.openxmlformats.org/officeDocument/2006/relationships/slide" Target="slide43.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xml"/><Relationship Id="rId1" Type="http://schemas.openxmlformats.org/officeDocument/2006/relationships/slide" Target="slide4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xml"/><Relationship Id="rId1" Type="http://schemas.openxmlformats.org/officeDocument/2006/relationships/slide" Target="slide65.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4.xml"/><Relationship Id="rId1" Type="http://schemas.openxmlformats.org/officeDocument/2006/relationships/slide" Target="slide6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slide" Target="slide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4" Type="http://schemas.openxmlformats.org/officeDocument/2006/relationships/notesSlide" Target="../notesSlides/notesSlide72.xml"/><Relationship Id="rId3" Type="http://schemas.openxmlformats.org/officeDocument/2006/relationships/slideLayout" Target="../slideLayouts/slideLayout4.xml"/><Relationship Id="rId2" Type="http://schemas.openxmlformats.org/officeDocument/2006/relationships/slide" Target="slide69.xml"/><Relationship Id="rId1" Type="http://schemas.openxmlformats.org/officeDocument/2006/relationships/tags" Target="../tags/tag26.xml"/></Relationships>
</file>

<file path=ppt/slides/_rels/slide75.xml.rels><?xml version="1.0" encoding="UTF-8" standalone="yes"?>
<Relationships xmlns="http://schemas.openxmlformats.org/package/2006/relationships"><Relationship Id="rId4" Type="http://schemas.openxmlformats.org/officeDocument/2006/relationships/notesSlide" Target="../notesSlides/notesSlide73.xml"/><Relationship Id="rId3" Type="http://schemas.openxmlformats.org/officeDocument/2006/relationships/slideLayout" Target="../slideLayouts/slideLayout4.xml"/><Relationship Id="rId2" Type="http://schemas.openxmlformats.org/officeDocument/2006/relationships/tags" Target="../tags/tag27.xml"/><Relationship Id="rId1" Type="http://schemas.openxmlformats.org/officeDocument/2006/relationships/slide" Target="slide69.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4.xml"/><Relationship Id="rId1" Type="http://schemas.openxmlformats.org/officeDocument/2006/relationships/slide" Target="slide69.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5.xml"/><Relationship Id="rId1" Type="http://schemas.openxmlformats.org/officeDocument/2006/relationships/slide" Target="slide7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5.xml"/><Relationship Id="rId1" Type="http://schemas.openxmlformats.org/officeDocument/2006/relationships/slide" Target="slide7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slide" Target="slide6.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6.xml"/><Relationship Id="rId1" Type="http://schemas.openxmlformats.org/officeDocument/2006/relationships/image" Target="../media/image8.png"/></Relationships>
</file>

<file path=ppt/slides/_rels/slide81.xml.rels><?xml version="1.0" encoding="UTF-8" standalone="yes"?>
<Relationships xmlns="http://schemas.openxmlformats.org/package/2006/relationships"><Relationship Id="rId4" Type="http://schemas.openxmlformats.org/officeDocument/2006/relationships/notesSlide" Target="../notesSlides/notesSlide79.xml"/><Relationship Id="rId3" Type="http://schemas.openxmlformats.org/officeDocument/2006/relationships/slideLayout" Target="../slideLayouts/slideLayout6.xml"/><Relationship Id="rId2" Type="http://schemas.openxmlformats.org/officeDocument/2006/relationships/image" Target="../media/image10.png"/><Relationship Id="rId1" Type="http://schemas.openxmlformats.org/officeDocument/2006/relationships/image" Target="../media/image9.png"/></Relationships>
</file>

<file path=ppt/slides/_rels/slide82.xml.rels><?xml version="1.0" encoding="UTF-8" standalone="yes"?>
<Relationships xmlns="http://schemas.openxmlformats.org/package/2006/relationships"><Relationship Id="rId4" Type="http://schemas.openxmlformats.org/officeDocument/2006/relationships/notesSlide" Target="../notesSlides/notesSlide80.xml"/><Relationship Id="rId3" Type="http://schemas.openxmlformats.org/officeDocument/2006/relationships/slideLayout" Target="../slideLayouts/slideLayout6.xml"/><Relationship Id="rId2" Type="http://schemas.openxmlformats.org/officeDocument/2006/relationships/slide" Target="slide77.xml"/><Relationship Id="rId1" Type="http://schemas.openxmlformats.org/officeDocument/2006/relationships/image" Target="../media/image11.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739130" y="620395"/>
            <a:ext cx="5099685" cy="1322070"/>
          </a:xfrm>
          <a:prstGeom prst="rect">
            <a:avLst/>
          </a:prstGeom>
          <a:noFill/>
        </p:spPr>
        <p:txBody>
          <a:bodyPr wrap="square" rtlCol="0">
            <a:spAutoFit/>
          </a:bodyPr>
          <a:p>
            <a:pPr algn="dist"/>
            <a:r>
              <a:rPr lang="zh-CN" altLang="en-US" sz="8000" b="1" dirty="0">
                <a:solidFill>
                  <a:schemeClr val="tx1">
                    <a:lumMod val="75000"/>
                    <a:lumOff val="25000"/>
                  </a:schemeClr>
                </a:solidFill>
                <a:latin typeface="微软雅黑" panose="020B0503020204020204" pitchFamily="34" charset="-122"/>
                <a:ea typeface="微软雅黑" panose="020B0503020204020204" pitchFamily="34" charset="-122"/>
              </a:rPr>
              <a:t>财经英语</a:t>
            </a:r>
            <a:endParaRPr lang="zh-CN" altLang="en-US" sz="8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6027420" y="2060575"/>
            <a:ext cx="3207385" cy="1938020"/>
          </a:xfrm>
          <a:prstGeom prst="rect">
            <a:avLst/>
          </a:prstGeom>
          <a:noFill/>
        </p:spPr>
        <p:txBody>
          <a:bodyPr wrap="square" rtlCol="0">
            <a:spAutoFit/>
          </a:bodyPr>
          <a:p>
            <a:pPr algn="just" fontAlgn="auto"/>
            <a:r>
              <a:rPr lang="en-US" altLang="zh-CN" sz="4000" b="1" spc="-100" dirty="0">
                <a:solidFill>
                  <a:schemeClr val="tx1">
                    <a:lumMod val="75000"/>
                    <a:lumOff val="25000"/>
                  </a:schemeClr>
                </a:solidFill>
                <a:latin typeface="Times New Roman" panose="02020603050405020304" charset="0"/>
                <a:ea typeface="字体视界-一风尚黑体" panose="02000500000000000000" pitchFamily="2" charset="-122"/>
                <a:cs typeface="Times New Roman" panose="02020603050405020304" charset="0"/>
              </a:rPr>
              <a:t>English for</a:t>
            </a:r>
            <a:endParaRPr lang="en-US" altLang="zh-CN" sz="4000" b="1" spc="-100" dirty="0">
              <a:solidFill>
                <a:schemeClr val="tx1">
                  <a:lumMod val="75000"/>
                  <a:lumOff val="25000"/>
                </a:schemeClr>
              </a:solidFill>
              <a:latin typeface="Times New Roman" panose="02020603050405020304" charset="0"/>
              <a:ea typeface="字体视界-一风尚黑体" panose="02000500000000000000" pitchFamily="2" charset="-122"/>
              <a:cs typeface="Times New Roman" panose="02020603050405020304" charset="0"/>
            </a:endParaRPr>
          </a:p>
          <a:p>
            <a:pPr algn="just" fontAlgn="auto"/>
            <a:r>
              <a:rPr lang="en-US" altLang="zh-CN" sz="4000" b="1" spc="-100" dirty="0">
                <a:solidFill>
                  <a:schemeClr val="tx1">
                    <a:lumMod val="75000"/>
                    <a:lumOff val="25000"/>
                  </a:schemeClr>
                </a:solidFill>
                <a:latin typeface="Times New Roman" panose="02020603050405020304" charset="0"/>
                <a:ea typeface="字体视界-一风尚黑体" panose="02000500000000000000" pitchFamily="2" charset="-122"/>
                <a:cs typeface="Times New Roman" panose="02020603050405020304" charset="0"/>
              </a:rPr>
              <a:t>Finance </a:t>
            </a:r>
            <a:r>
              <a:rPr lang="zh-CN" altLang="en-US" sz="4000">
                <a:solidFill>
                  <a:schemeClr val="tx1">
                    <a:lumMod val="75000"/>
                    <a:lumOff val="25000"/>
                  </a:schemeClr>
                </a:solidFill>
                <a:latin typeface="Times New Roman" panose="02020603050405020304" charset="0"/>
                <a:cs typeface="Times New Roman" panose="02020603050405020304" charset="0"/>
                <a:sym typeface="+mn-ea"/>
              </a:rPr>
              <a:t>&amp;</a:t>
            </a:r>
            <a:endParaRPr lang="zh-CN" altLang="en-US" sz="4000">
              <a:solidFill>
                <a:schemeClr val="tx1">
                  <a:lumMod val="75000"/>
                  <a:lumOff val="25000"/>
                </a:schemeClr>
              </a:solidFill>
              <a:latin typeface="Times New Roman" panose="02020603050405020304" charset="0"/>
              <a:cs typeface="Times New Roman" panose="02020603050405020304" charset="0"/>
              <a:sym typeface="+mn-ea"/>
            </a:endParaRPr>
          </a:p>
          <a:p>
            <a:pPr algn="just" fontAlgn="auto"/>
            <a:r>
              <a:rPr lang="en-US" altLang="zh-CN" sz="4000" b="1" spc="-100" dirty="0">
                <a:solidFill>
                  <a:schemeClr val="tx1">
                    <a:lumMod val="75000"/>
                    <a:lumOff val="25000"/>
                  </a:schemeClr>
                </a:solidFill>
                <a:latin typeface="Times New Roman" panose="02020603050405020304" charset="0"/>
                <a:ea typeface="字体视界-一风尚黑体" panose="02000500000000000000" pitchFamily="2" charset="-122"/>
                <a:cs typeface="Times New Roman" panose="02020603050405020304" charset="0"/>
                <a:sym typeface="+mn-ea"/>
              </a:rPr>
              <a:t>Economics</a:t>
            </a:r>
            <a:endParaRPr lang="en-US" altLang="zh-CN" sz="4000" b="1" spc="-100" dirty="0">
              <a:solidFill>
                <a:schemeClr val="tx1">
                  <a:lumMod val="75000"/>
                  <a:lumOff val="25000"/>
                </a:schemeClr>
              </a:solidFill>
              <a:latin typeface="Times New Roman" panose="02020603050405020304" charset="0"/>
              <a:ea typeface="字体视界-一风尚黑体" panose="02000500000000000000" pitchFamily="2" charset="-122"/>
              <a:cs typeface="Times New Roman" panose="02020603050405020304" charset="0"/>
              <a:sym typeface="+mn-ea"/>
            </a:endParaRPr>
          </a:p>
        </p:txBody>
      </p:sp>
      <p:grpSp>
        <p:nvGrpSpPr>
          <p:cNvPr id="46" name="组合 45"/>
          <p:cNvGrpSpPr/>
          <p:nvPr/>
        </p:nvGrpSpPr>
        <p:grpSpPr>
          <a:xfrm>
            <a:off x="1808480" y="1340485"/>
            <a:ext cx="1539240" cy="1445260"/>
            <a:chOff x="2848" y="2111"/>
            <a:chExt cx="2424" cy="2276"/>
          </a:xfrm>
        </p:grpSpPr>
        <p:sp>
          <p:nvSpPr>
            <p:cNvPr id="25" name="椭圆 24"/>
            <p:cNvSpPr/>
            <p:nvPr/>
          </p:nvSpPr>
          <p:spPr>
            <a:xfrm>
              <a:off x="2936" y="2111"/>
              <a:ext cx="2247" cy="227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2848" y="2979"/>
              <a:ext cx="2424" cy="725"/>
            </a:xfrm>
            <a:prstGeom prst="rect">
              <a:avLst/>
            </a:prstGeom>
            <a:noFill/>
          </p:spPr>
          <p:txBody>
            <a:bodyPr wrap="square" rtlCol="0">
              <a:spAutoFit/>
            </a:bodyPr>
            <a:p>
              <a:pPr algn="ctr"/>
              <a:r>
                <a:rPr lang="zh-CN" altLang="zh-CN" sz="2400" b="1">
                  <a:latin typeface="微软雅黑" panose="020B0503020204020204" pitchFamily="34" charset="-122"/>
                  <a:ea typeface="微软雅黑" panose="020B0503020204020204" pitchFamily="34" charset="-122"/>
                </a:rPr>
                <a:t>预算</a:t>
              </a:r>
              <a:endParaRPr lang="zh-CN" altLang="zh-CN" sz="2400" b="1">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3306445" y="404495"/>
            <a:ext cx="1539240" cy="1445260"/>
            <a:chOff x="5207" y="637"/>
            <a:chExt cx="2424" cy="2276"/>
          </a:xfrm>
        </p:grpSpPr>
        <p:sp>
          <p:nvSpPr>
            <p:cNvPr id="26" name="椭圆 25"/>
            <p:cNvSpPr/>
            <p:nvPr/>
          </p:nvSpPr>
          <p:spPr>
            <a:xfrm>
              <a:off x="5296" y="637"/>
              <a:ext cx="2247" cy="2276"/>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文本框 32"/>
            <p:cNvSpPr txBox="1"/>
            <p:nvPr/>
          </p:nvSpPr>
          <p:spPr>
            <a:xfrm>
              <a:off x="5207" y="1354"/>
              <a:ext cx="2424" cy="725"/>
            </a:xfrm>
            <a:prstGeom prst="rect">
              <a:avLst/>
            </a:prstGeom>
            <a:noFill/>
          </p:spPr>
          <p:txBody>
            <a:bodyPr wrap="square" rtlCol="0">
              <a:spAutoFit/>
            </a:bodyPr>
            <a:p>
              <a:pPr algn="ctr"/>
              <a:r>
                <a:rPr lang="zh-CN" altLang="zh-CN" sz="2400" b="1">
                  <a:latin typeface="微软雅黑" panose="020B0503020204020204" pitchFamily="34" charset="-122"/>
                  <a:ea typeface="微软雅黑" panose="020B0503020204020204" pitchFamily="34" charset="-122"/>
                </a:rPr>
                <a:t>定价策略</a:t>
              </a:r>
              <a:endParaRPr lang="zh-CN" altLang="zh-CN" sz="2400" b="1">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1593215" y="3500755"/>
            <a:ext cx="1539240" cy="1445260"/>
            <a:chOff x="2509" y="5513"/>
            <a:chExt cx="2424" cy="2276"/>
          </a:xfrm>
        </p:grpSpPr>
        <p:sp>
          <p:nvSpPr>
            <p:cNvPr id="28" name="椭圆 27"/>
            <p:cNvSpPr/>
            <p:nvPr/>
          </p:nvSpPr>
          <p:spPr>
            <a:xfrm>
              <a:off x="2597" y="5513"/>
              <a:ext cx="2247" cy="227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文本框 33"/>
            <p:cNvSpPr txBox="1"/>
            <p:nvPr/>
          </p:nvSpPr>
          <p:spPr>
            <a:xfrm>
              <a:off x="2509" y="6307"/>
              <a:ext cx="2424" cy="725"/>
            </a:xfrm>
            <a:prstGeom prst="rect">
              <a:avLst/>
            </a:prstGeom>
            <a:noFill/>
          </p:spPr>
          <p:txBody>
            <a:bodyPr wrap="square" rtlCol="0">
              <a:spAutoFit/>
            </a:bodyPr>
            <a:p>
              <a:pPr algn="ctr"/>
              <a:r>
                <a:rPr lang="zh-CN" altLang="zh-CN" sz="2400" b="1">
                  <a:latin typeface="微软雅黑" panose="020B0503020204020204" pitchFamily="34" charset="-122"/>
                  <a:ea typeface="微软雅黑" panose="020B0503020204020204" pitchFamily="34" charset="-122"/>
                </a:rPr>
                <a:t>员工激励</a:t>
              </a:r>
              <a:endParaRPr lang="zh-CN" altLang="zh-CN" sz="2400" b="1">
                <a:latin typeface="微软雅黑" panose="020B0503020204020204" pitchFamily="34" charset="-122"/>
                <a:ea typeface="微软雅黑" panose="020B0503020204020204" pitchFamily="34" charset="-122"/>
              </a:endParaRPr>
            </a:p>
          </p:txBody>
        </p:sp>
      </p:grpSp>
      <p:grpSp>
        <p:nvGrpSpPr>
          <p:cNvPr id="47" name="组合 46"/>
          <p:cNvGrpSpPr/>
          <p:nvPr/>
        </p:nvGrpSpPr>
        <p:grpSpPr>
          <a:xfrm>
            <a:off x="3219450" y="2420620"/>
            <a:ext cx="1539240" cy="1445260"/>
            <a:chOff x="5070" y="3812"/>
            <a:chExt cx="2424" cy="2276"/>
          </a:xfrm>
        </p:grpSpPr>
        <p:sp>
          <p:nvSpPr>
            <p:cNvPr id="27" name="椭圆 26"/>
            <p:cNvSpPr/>
            <p:nvPr/>
          </p:nvSpPr>
          <p:spPr>
            <a:xfrm>
              <a:off x="5183" y="3812"/>
              <a:ext cx="2247" cy="2276"/>
            </a:xfrm>
            <a:prstGeom prst="ellipse">
              <a:avLst/>
            </a:prstGeom>
            <a:solidFill>
              <a:srgbClr val="BAD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文本框 34"/>
            <p:cNvSpPr txBox="1"/>
            <p:nvPr/>
          </p:nvSpPr>
          <p:spPr>
            <a:xfrm>
              <a:off x="5070" y="4604"/>
              <a:ext cx="2424" cy="725"/>
            </a:xfrm>
            <a:prstGeom prst="rect">
              <a:avLst/>
            </a:prstGeom>
            <a:noFill/>
          </p:spPr>
          <p:txBody>
            <a:bodyPr wrap="square" rtlCol="0">
              <a:spAutoFit/>
            </a:bodyPr>
            <a:p>
              <a:pPr algn="ctr"/>
              <a:r>
                <a:rPr lang="zh-CN" altLang="zh-CN" sz="2400" b="1">
                  <a:latin typeface="微软雅黑" panose="020B0503020204020204" pitchFamily="34" charset="-122"/>
                  <a:ea typeface="微软雅黑" panose="020B0503020204020204" pitchFamily="34" charset="-122"/>
                </a:rPr>
                <a:t>市场经销</a:t>
              </a:r>
              <a:endParaRPr lang="zh-CN" altLang="zh-CN" sz="2400" b="1">
                <a:latin typeface="微软雅黑" panose="020B0503020204020204" pitchFamily="34" charset="-122"/>
                <a:ea typeface="微软雅黑" panose="020B0503020204020204" pitchFamily="34" charset="-122"/>
              </a:endParaRPr>
            </a:p>
          </p:txBody>
        </p:sp>
      </p:grpSp>
      <p:grpSp>
        <p:nvGrpSpPr>
          <p:cNvPr id="50" name="组合 49"/>
          <p:cNvGrpSpPr/>
          <p:nvPr/>
        </p:nvGrpSpPr>
        <p:grpSpPr>
          <a:xfrm>
            <a:off x="4947285" y="5300980"/>
            <a:ext cx="1426210" cy="1445260"/>
            <a:chOff x="8131" y="7781"/>
            <a:chExt cx="2246" cy="2276"/>
          </a:xfrm>
        </p:grpSpPr>
        <p:sp>
          <p:nvSpPr>
            <p:cNvPr id="37" name="椭圆 36"/>
            <p:cNvSpPr/>
            <p:nvPr/>
          </p:nvSpPr>
          <p:spPr>
            <a:xfrm>
              <a:off x="8131" y="7781"/>
              <a:ext cx="2247" cy="227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文本框 37"/>
            <p:cNvSpPr txBox="1"/>
            <p:nvPr/>
          </p:nvSpPr>
          <p:spPr>
            <a:xfrm>
              <a:off x="8317" y="8557"/>
              <a:ext cx="1876" cy="725"/>
            </a:xfrm>
            <a:prstGeom prst="rect">
              <a:avLst/>
            </a:prstGeom>
            <a:noFill/>
          </p:spPr>
          <p:txBody>
            <a:bodyPr wrap="square" rtlCol="0">
              <a:spAutoFit/>
            </a:bodyPr>
            <a:p>
              <a:pPr algn="ctr"/>
              <a:r>
                <a:rPr lang="zh-CN" altLang="zh-CN" sz="2400" b="1">
                  <a:latin typeface="微软雅黑" panose="020B0503020204020204" pitchFamily="34" charset="-122"/>
                  <a:ea typeface="微软雅黑" panose="020B0503020204020204" pitchFamily="34" charset="-122"/>
                </a:rPr>
                <a:t>会计</a:t>
              </a:r>
              <a:endParaRPr lang="zh-CN" altLang="zh-CN" sz="2400" b="1">
                <a:latin typeface="微软雅黑" panose="020B0503020204020204" pitchFamily="34" charset="-122"/>
                <a:ea typeface="微软雅黑" panose="020B0503020204020204" pitchFamily="34" charset="-122"/>
              </a:endParaRPr>
            </a:p>
          </p:txBody>
        </p:sp>
      </p:grpSp>
      <p:grpSp>
        <p:nvGrpSpPr>
          <p:cNvPr id="49" name="组合 48"/>
          <p:cNvGrpSpPr/>
          <p:nvPr/>
        </p:nvGrpSpPr>
        <p:grpSpPr>
          <a:xfrm>
            <a:off x="3131820" y="4592955"/>
            <a:ext cx="1539240" cy="1445260"/>
            <a:chOff x="4932" y="7233"/>
            <a:chExt cx="2424" cy="2276"/>
          </a:xfrm>
        </p:grpSpPr>
        <p:sp>
          <p:nvSpPr>
            <p:cNvPr id="30" name="椭圆 29"/>
            <p:cNvSpPr/>
            <p:nvPr/>
          </p:nvSpPr>
          <p:spPr>
            <a:xfrm>
              <a:off x="5070" y="7233"/>
              <a:ext cx="2247" cy="2276"/>
            </a:xfrm>
            <a:prstGeom prst="ellipse">
              <a:avLst/>
            </a:prstGeom>
            <a:solidFill>
              <a:srgbClr val="CFC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文本框 35"/>
            <p:cNvSpPr txBox="1"/>
            <p:nvPr/>
          </p:nvSpPr>
          <p:spPr>
            <a:xfrm>
              <a:off x="4932" y="8008"/>
              <a:ext cx="2424" cy="725"/>
            </a:xfrm>
            <a:prstGeom prst="rect">
              <a:avLst/>
            </a:prstGeom>
            <a:noFill/>
          </p:spPr>
          <p:txBody>
            <a:bodyPr wrap="square" rtlCol="0">
              <a:spAutoFit/>
            </a:bodyPr>
            <a:p>
              <a:pPr algn="ctr"/>
              <a:r>
                <a:rPr lang="zh-CN" altLang="zh-CN" sz="2400" b="1">
                  <a:latin typeface="微软雅黑" panose="020B0503020204020204" pitchFamily="34" charset="-122"/>
                  <a:ea typeface="微软雅黑" panose="020B0503020204020204" pitchFamily="34" charset="-122"/>
                </a:rPr>
                <a:t>品牌故事</a:t>
              </a:r>
              <a:endParaRPr lang="zh-CN" altLang="zh-CN" sz="2400" b="1">
                <a:latin typeface="微软雅黑" panose="020B0503020204020204" pitchFamily="34" charset="-122"/>
                <a:ea typeface="微软雅黑" panose="020B0503020204020204" pitchFamily="34" charset="-122"/>
              </a:endParaRPr>
            </a:p>
          </p:txBody>
        </p:sp>
      </p:grpSp>
      <p:sp>
        <p:nvSpPr>
          <p:cNvPr id="44" name="文本框 43"/>
          <p:cNvSpPr txBox="1"/>
          <p:nvPr/>
        </p:nvSpPr>
        <p:spPr>
          <a:xfrm>
            <a:off x="7827645" y="4963795"/>
            <a:ext cx="4124325" cy="829945"/>
          </a:xfrm>
          <a:prstGeom prst="rect">
            <a:avLst/>
          </a:prstGeom>
          <a:solidFill>
            <a:srgbClr val="FF9B9B"/>
          </a:solidFill>
        </p:spPr>
        <p:txBody>
          <a:bodyPr wrap="square" rtlCol="0" anchor="t">
            <a:spAutoFit/>
          </a:bodyPr>
          <a:p>
            <a:pPr algn="ctr" fontAlgn="auto">
              <a:lnSpc>
                <a:spcPct val="150000"/>
              </a:lnSpc>
            </a:pPr>
            <a:r>
              <a:rPr sz="3200" b="1">
                <a:latin typeface="微软雅黑" panose="020B0503020204020204" pitchFamily="34" charset="-122"/>
                <a:ea typeface="微软雅黑" panose="020B0503020204020204" pitchFamily="34" charset="-122"/>
                <a:cs typeface="微软雅黑" panose="020B0503020204020204" pitchFamily="34" charset="-122"/>
              </a:rPr>
              <a:t>主 编 </a:t>
            </a:r>
            <a:r>
              <a:rPr lang="en-US" sz="3200" b="1">
                <a:latin typeface="微软雅黑" panose="020B0503020204020204" pitchFamily="34" charset="-122"/>
                <a:ea typeface="微软雅黑" panose="020B0503020204020204" pitchFamily="34" charset="-122"/>
                <a:cs typeface="微软雅黑" panose="020B0503020204020204" pitchFamily="34" charset="-122"/>
              </a:rPr>
              <a:t>  </a:t>
            </a:r>
            <a:r>
              <a:rPr sz="3200" b="1">
                <a:latin typeface="微软雅黑" panose="020B0503020204020204" pitchFamily="34" charset="-122"/>
                <a:ea typeface="微软雅黑" panose="020B0503020204020204" pitchFamily="34" charset="-122"/>
                <a:cs typeface="微软雅黑" panose="020B0503020204020204" pitchFamily="34" charset="-122"/>
              </a:rPr>
              <a:t>陈冬纯 </a:t>
            </a:r>
            <a:r>
              <a:rPr lang="en-US" sz="3200" b="1">
                <a:latin typeface="微软雅黑" panose="020B0503020204020204" pitchFamily="34" charset="-122"/>
                <a:ea typeface="微软雅黑" panose="020B0503020204020204" pitchFamily="34" charset="-122"/>
                <a:cs typeface="微软雅黑" panose="020B0503020204020204" pitchFamily="34" charset="-122"/>
              </a:rPr>
              <a:t>  </a:t>
            </a:r>
            <a:r>
              <a:rPr sz="3200" b="1">
                <a:latin typeface="微软雅黑" panose="020B0503020204020204" pitchFamily="34" charset="-122"/>
                <a:ea typeface="微软雅黑" panose="020B0503020204020204" pitchFamily="34" charset="-122"/>
                <a:cs typeface="微软雅黑" panose="020B0503020204020204" pitchFamily="34" charset="-122"/>
              </a:rPr>
              <a:t>武 敏</a:t>
            </a:r>
            <a:endParaRPr sz="3200" b="1">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750"/>
                                        <p:tgtEl>
                                          <p:spTgt spid="11"/>
                                        </p:tgtEl>
                                      </p:cBhvr>
                                    </p:animEffect>
                                  </p:childTnLst>
                                </p:cTn>
                              </p:par>
                            </p:childTnLst>
                          </p:cTn>
                        </p:par>
                        <p:par>
                          <p:cTn id="12" fill="hold">
                            <p:stCondLst>
                              <p:cond delay="2000"/>
                            </p:stCondLst>
                            <p:childTnLst>
                              <p:par>
                                <p:cTn id="13" presetID="3" presetClass="entr" presetSubtype="10"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blinds(horizontal)">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44"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698500" y="692785"/>
            <a:ext cx="11176000" cy="482346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2</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Accounting is defined by the American Institute of Certified Public Accountants (</a:t>
            </a:r>
            <a:r>
              <a:rPr lang="en-US" altLang="zh-CN" sz="2800" b="1" dirty="0">
                <a:latin typeface="Times New Roman" panose="02020603050405020304" charset="0"/>
                <a:hlinkClick r:id="rId1" action="ppaction://hlinksldjump"/>
              </a:rPr>
              <a:t>AICPA</a:t>
            </a:r>
            <a:r>
              <a:rPr lang="en-US" altLang="zh-CN" sz="2800" dirty="0">
                <a:latin typeface="Times New Roman" panose="02020603050405020304" charset="0"/>
              </a:rPr>
              <a:t>) as “the art of recording, classifying, and summarizing in a significant manner and in terms of money, transactions and events which are, in part at least, of financial character, and interpreting the results </a:t>
            </a:r>
            <a:r>
              <a:rPr lang="en-US" altLang="zh-CN" sz="2800" b="1" dirty="0">
                <a:solidFill>
                  <a:srgbClr val="FF0000"/>
                </a:solidFill>
                <a:latin typeface="Times New Roman" panose="02020603050405020304" charset="0"/>
              </a:rPr>
              <a:t>thereof</a:t>
            </a:r>
            <a:r>
              <a:rPr lang="en-US" altLang="zh-CN" sz="2800" dirty="0">
                <a:latin typeface="Times New Roman" panose="02020603050405020304" charset="0"/>
              </a:rPr>
              <a:t>”. Accounting is a standard set of rules for measuring a firm’s financial performance. Evaluating a company’s financial performance is crucial for many groups.</a:t>
            </a:r>
            <a:endParaRPr lang="en-US" altLang="zh-CN" sz="2800" dirty="0">
              <a:latin typeface="Times New Roman" panose="02020603050405020304" charset="0"/>
            </a:endParaRPr>
          </a:p>
          <a:p>
            <a:pPr algn="just" eaLnBrk="1" latinLnBrk="0" hangingPunct="1">
              <a:lnSpc>
                <a:spcPts val="3075"/>
              </a:lnSpc>
            </a:pPr>
            <a:r>
              <a:rPr lang="en-US" altLang="zh-CN" sz="2800" b="1" i="1" dirty="0">
                <a:solidFill>
                  <a:srgbClr val="00B0F0"/>
                </a:solidFill>
                <a:latin typeface="Times New Roman" panose="02020603050405020304" charset="0"/>
                <a:sym typeface="宋体" panose="02010600030101010101" pitchFamily="2" charset="-122"/>
              </a:rPr>
              <a:t>3</a:t>
            </a:r>
            <a:r>
              <a:rPr lang="en-US" altLang="zh-CN" sz="2800" b="1" i="1" dirty="0">
                <a:latin typeface="Times New Roman" panose="02020603050405020304" charset="0"/>
                <a:sym typeface="+mn-ea"/>
              </a:rPr>
              <a:t>   </a:t>
            </a:r>
            <a:r>
              <a:rPr lang="en-US" altLang="zh-CN" sz="2800" dirty="0">
                <a:latin typeface="Times New Roman" panose="02020603050405020304" charset="0"/>
              </a:rPr>
              <a:t>Accounting that focuses on reporting to people inside the business entity is called management accounting and is used to provide information to employees, managers and </a:t>
            </a:r>
            <a:r>
              <a:rPr lang="en-US" altLang="zh-CN" sz="2800" b="1" dirty="0">
                <a:solidFill>
                  <a:srgbClr val="FF0000"/>
                </a:solidFill>
                <a:latin typeface="Times New Roman" panose="02020603050405020304" charset="0"/>
              </a:rPr>
              <a:t>auditors</a:t>
            </a:r>
            <a:r>
              <a:rPr lang="en-US" altLang="zh-CN" sz="2800" dirty="0">
                <a:latin typeface="Times New Roman" panose="02020603050405020304" charset="0"/>
              </a:rPr>
              <a:t>. Management accounting is concerned primarily with providing a basis for making management or operating decisions.</a:t>
            </a:r>
            <a:endParaRPr lang="en-US" altLang="zh-CN" sz="2800" dirty="0">
              <a:latin typeface="Times New Roman" panose="02020603050405020304" charset="0"/>
            </a:endParaRPr>
          </a:p>
        </p:txBody>
      </p:sp>
      <p:sp>
        <p:nvSpPr>
          <p:cNvPr id="5" name="圆角矩形 4"/>
          <p:cNvSpPr/>
          <p:nvPr/>
        </p:nvSpPr>
        <p:spPr>
          <a:xfrm>
            <a:off x="2740660" y="5445125"/>
            <a:ext cx="7092315" cy="63055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thereof</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ad</a:t>
            </a:r>
            <a:r>
              <a:rPr sz="2800">
                <a:solidFill>
                  <a:schemeClr val="tx1"/>
                </a:solidFill>
                <a:latin typeface="Times New Roman" panose="02020603050405020304" charset="0"/>
                <a:cs typeface="Times New Roman" panose="02020603050405020304" charset="0"/>
                <a:sym typeface="+mn-ea"/>
              </a:rPr>
              <a:t>. 由此</a:t>
            </a:r>
            <a:endParaRPr sz="2800">
              <a:solidFill>
                <a:schemeClr val="tx1"/>
              </a:solidFill>
              <a:latin typeface="Times New Roman" panose="02020603050405020304" charset="0"/>
              <a:cs typeface="Times New Roman" panose="02020603050405020304" charset="0"/>
              <a:sym typeface="+mn-ea"/>
            </a:endParaRPr>
          </a:p>
        </p:txBody>
      </p:sp>
      <p:sp>
        <p:nvSpPr>
          <p:cNvPr id="2" name="圆角矩形 1"/>
          <p:cNvSpPr/>
          <p:nvPr/>
        </p:nvSpPr>
        <p:spPr>
          <a:xfrm>
            <a:off x="3507105" y="5732780"/>
            <a:ext cx="7092315" cy="63055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auditor</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.审计员；稽核员</a:t>
            </a:r>
            <a:endParaRPr sz="2800">
              <a:solidFill>
                <a:schemeClr val="tx1"/>
              </a:solidFill>
              <a:latin typeface="Times New Roman" panose="02020603050405020304" charset="0"/>
              <a:cs typeface="Times New Roman" panose="02020603050405020304" charset="0"/>
              <a:sym typeface="+mn-ea"/>
            </a:endParaRPr>
          </a:p>
        </p:txBody>
      </p:sp>
      <p:sp>
        <p:nvSpPr>
          <p:cNvPr id="8" name="矩形 7"/>
          <p:cNvSpPr/>
          <p:nvPr/>
        </p:nvSpPr>
        <p:spPr>
          <a:xfrm>
            <a:off x="563880" y="2348865"/>
            <a:ext cx="1669415" cy="412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3" name="矩形 2"/>
          <p:cNvSpPr/>
          <p:nvPr/>
        </p:nvSpPr>
        <p:spPr>
          <a:xfrm>
            <a:off x="4587240" y="4293235"/>
            <a:ext cx="1682115" cy="412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3"/>
                  </p:tgtEl>
                </p:cond>
              </p:nextCondLst>
            </p:seq>
          </p:childTnLst>
        </p:cTn>
      </p:par>
    </p:tnLst>
    <p:bldLst>
      <p:bldP spid="5" grpId="0" bldLvl="0" animBg="1"/>
      <p:bldP spid="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10210" y="692785"/>
            <a:ext cx="11219815" cy="364045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sym typeface="宋体" panose="02010600030101010101" pitchFamily="2" charset="-122"/>
              </a:rPr>
              <a:t>4</a:t>
            </a:r>
            <a:r>
              <a:rPr lang="en-US" altLang="zh-CN" sz="2800" b="1" i="1" dirty="0">
                <a:latin typeface="Times New Roman" panose="02020603050405020304" charset="0"/>
                <a:sym typeface="+mn-ea"/>
              </a:rPr>
              <a:t>    </a:t>
            </a:r>
            <a:r>
              <a:rPr lang="en-US" altLang="zh-CN" sz="2800" dirty="0">
                <a:latin typeface="Times New Roman" panose="02020603050405020304" charset="0"/>
                <a:sym typeface="+mn-ea"/>
              </a:rPr>
              <a:t>Accounting that provides information to people outside the business entity is called financial accounting. It provides information to present and potential </a:t>
            </a:r>
            <a:r>
              <a:rPr lang="en-US" altLang="zh-CN" sz="2800" b="1" dirty="0">
                <a:solidFill>
                  <a:srgbClr val="FF0000"/>
                </a:solidFill>
                <a:latin typeface="Times New Roman" panose="02020603050405020304" charset="0"/>
                <a:sym typeface="+mn-ea"/>
              </a:rPr>
              <a:t>shareholders</a:t>
            </a:r>
            <a:r>
              <a:rPr lang="en-US" altLang="zh-CN" sz="2800" dirty="0">
                <a:latin typeface="Times New Roman" panose="02020603050405020304" charset="0"/>
                <a:sym typeface="+mn-ea"/>
              </a:rPr>
              <a:t>, and</a:t>
            </a:r>
            <a:r>
              <a:rPr lang="en-US" altLang="zh-CN" sz="2800" b="1" dirty="0">
                <a:solidFill>
                  <a:srgbClr val="FF0000"/>
                </a:solidFill>
                <a:latin typeface="Times New Roman" panose="02020603050405020304" charset="0"/>
                <a:sym typeface="+mn-ea"/>
              </a:rPr>
              <a:t> creditors</a:t>
            </a:r>
            <a:r>
              <a:rPr lang="en-US" altLang="zh-CN" sz="2800" dirty="0">
                <a:latin typeface="Times New Roman" panose="02020603050405020304" charset="0"/>
                <a:sym typeface="+mn-ea"/>
              </a:rPr>
              <a:t>, such as banks or </a:t>
            </a:r>
            <a:r>
              <a:rPr lang="en-US" altLang="zh-CN" sz="2800" b="1" dirty="0">
                <a:solidFill>
                  <a:srgbClr val="FF0000"/>
                </a:solidFill>
                <a:latin typeface="Times New Roman" panose="02020603050405020304" charset="0"/>
                <a:sym typeface="+mn-ea"/>
              </a:rPr>
              <a:t>vendors</a:t>
            </a:r>
            <a:r>
              <a:rPr lang="en-US" altLang="zh-CN" sz="2800" dirty="0">
                <a:latin typeface="Times New Roman" panose="02020603050405020304" charset="0"/>
                <a:sym typeface="+mn-ea"/>
              </a:rPr>
              <a:t>, financial analysts, economists, and government agencies. Standard financial statements also serve as a </a:t>
            </a:r>
            <a:r>
              <a:rPr lang="en-US" altLang="zh-CN" sz="2800" b="1" dirty="0">
                <a:solidFill>
                  <a:srgbClr val="FF0000"/>
                </a:solidFill>
                <a:latin typeface="Times New Roman" panose="02020603050405020304" charset="0"/>
                <a:sym typeface="+mn-ea"/>
              </a:rPr>
              <a:t>yardstick</a:t>
            </a:r>
            <a:r>
              <a:rPr lang="en-US" altLang="zh-CN" sz="2800" dirty="0">
                <a:latin typeface="Times New Roman" panose="02020603050405020304" charset="0"/>
                <a:sym typeface="+mn-ea"/>
              </a:rPr>
              <a:t> for communicating financial performance to the general public. For example, monthly sales volumes released by Kentucky Fried Chicken Corporation (KFC) provide both its managers and the general public with an opportunity to evaluate the company’s financial performance across major </a:t>
            </a:r>
            <a:r>
              <a:rPr lang="en-US" altLang="zh-CN" sz="2800" b="1" dirty="0">
                <a:solidFill>
                  <a:srgbClr val="FF0000"/>
                </a:solidFill>
                <a:latin typeface="Times New Roman" panose="02020603050405020304" charset="0"/>
                <a:sym typeface="+mn-ea"/>
              </a:rPr>
              <a:t>geographic </a:t>
            </a:r>
            <a:r>
              <a:rPr lang="en-US" altLang="zh-CN" sz="2800" dirty="0">
                <a:latin typeface="Times New Roman" panose="02020603050405020304" charset="0"/>
                <a:sym typeface="+mn-ea"/>
              </a:rPr>
              <a:t>segments.</a:t>
            </a:r>
            <a:endParaRPr lang="en-US" altLang="zh-CN" sz="2800" dirty="0">
              <a:latin typeface="Times New Roman" panose="02020603050405020304" charset="0"/>
              <a:sym typeface="+mn-ea"/>
            </a:endParaRPr>
          </a:p>
        </p:txBody>
      </p:sp>
      <p:sp>
        <p:nvSpPr>
          <p:cNvPr id="7" name="圆角矩形 6"/>
          <p:cNvSpPr/>
          <p:nvPr/>
        </p:nvSpPr>
        <p:spPr>
          <a:xfrm>
            <a:off x="2038350" y="4333240"/>
            <a:ext cx="692086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shareholder</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股东</a:t>
            </a:r>
            <a:endParaRPr sz="2800">
              <a:solidFill>
                <a:schemeClr val="tx1"/>
              </a:solidFill>
              <a:latin typeface="Times New Roman" panose="02020603050405020304" charset="0"/>
              <a:cs typeface="Times New Roman" panose="02020603050405020304" charset="0"/>
              <a:sym typeface="+mn-ea"/>
            </a:endParaRPr>
          </a:p>
        </p:txBody>
      </p:sp>
      <p:sp>
        <p:nvSpPr>
          <p:cNvPr id="2" name="圆角矩形 1"/>
          <p:cNvSpPr/>
          <p:nvPr/>
        </p:nvSpPr>
        <p:spPr>
          <a:xfrm>
            <a:off x="2426335" y="4725035"/>
            <a:ext cx="6878320" cy="688340"/>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creditor</a:t>
            </a:r>
            <a:r>
              <a:rPr sz="2800" b="1" i="1">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 n</a:t>
            </a:r>
            <a:r>
              <a:rPr sz="2800">
                <a:solidFill>
                  <a:schemeClr val="tx1"/>
                </a:solidFill>
                <a:latin typeface="Times New Roman" panose="02020603050405020304" charset="0"/>
                <a:cs typeface="Times New Roman" panose="02020603050405020304" charset="0"/>
                <a:sym typeface="+mn-ea"/>
              </a:rPr>
              <a:t>.债权人；贷方</a:t>
            </a:r>
            <a:endParaRPr sz="2800">
              <a:solidFill>
                <a:schemeClr val="tx1"/>
              </a:solidFill>
              <a:latin typeface="Times New Roman" panose="02020603050405020304" charset="0"/>
              <a:cs typeface="Times New Roman" panose="02020603050405020304" charset="0"/>
              <a:sym typeface="+mn-ea"/>
            </a:endParaRPr>
          </a:p>
        </p:txBody>
      </p:sp>
      <p:sp>
        <p:nvSpPr>
          <p:cNvPr id="4" name="圆角矩形 3"/>
          <p:cNvSpPr/>
          <p:nvPr/>
        </p:nvSpPr>
        <p:spPr>
          <a:xfrm>
            <a:off x="2714625" y="4940935"/>
            <a:ext cx="695896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l" eaLnBrk="1" fontAlgn="auto" latinLnBrk="0" hangingPunct="1"/>
            <a:r>
              <a:rPr sz="2800" b="1">
                <a:solidFill>
                  <a:schemeClr val="tx1"/>
                </a:solidFill>
                <a:latin typeface="Times New Roman" panose="02020603050405020304" charset="0"/>
                <a:cs typeface="Times New Roman" panose="02020603050405020304" charset="0"/>
                <a:sym typeface="+mn-ea"/>
              </a:rPr>
              <a:t>vendor </a:t>
            </a:r>
            <a:r>
              <a:rPr sz="2800" i="1">
                <a:solidFill>
                  <a:schemeClr val="tx1"/>
                </a:solidFill>
                <a:latin typeface="Times New Roman" panose="02020603050405020304" charset="0"/>
                <a:cs typeface="Times New Roman" panose="02020603050405020304" charset="0"/>
                <a:sym typeface="+mn-ea"/>
              </a:rPr>
              <a:t> n</a:t>
            </a:r>
            <a:r>
              <a:rPr sz="2800">
                <a:solidFill>
                  <a:schemeClr val="tx1"/>
                </a:solidFill>
                <a:latin typeface="Times New Roman" panose="02020603050405020304" charset="0"/>
                <a:cs typeface="Times New Roman" panose="02020603050405020304" charset="0"/>
                <a:sym typeface="+mn-ea"/>
              </a:rPr>
              <a:t>. 卖主；供应商</a:t>
            </a:r>
            <a:endParaRPr sz="2800">
              <a:solidFill>
                <a:schemeClr val="tx1"/>
              </a:solidFill>
              <a:latin typeface="Times New Roman" panose="02020603050405020304" charset="0"/>
              <a:cs typeface="Times New Roman" panose="02020603050405020304" charset="0"/>
              <a:sym typeface="+mn-ea"/>
            </a:endParaRPr>
          </a:p>
        </p:txBody>
      </p:sp>
      <p:sp>
        <p:nvSpPr>
          <p:cNvPr id="5" name="圆角矩形 4"/>
          <p:cNvSpPr/>
          <p:nvPr/>
        </p:nvSpPr>
        <p:spPr>
          <a:xfrm>
            <a:off x="3002915" y="5283835"/>
            <a:ext cx="7712075" cy="63055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yardstick </a:t>
            </a:r>
            <a:r>
              <a:rPr sz="2800" i="1">
                <a:solidFill>
                  <a:schemeClr val="tx1"/>
                </a:solidFill>
                <a:latin typeface="Times New Roman" panose="02020603050405020304" charset="0"/>
                <a:cs typeface="Times New Roman" panose="02020603050405020304" charset="0"/>
                <a:sym typeface="+mn-ea"/>
              </a:rPr>
              <a:t> n</a:t>
            </a:r>
            <a:r>
              <a:rPr sz="2800">
                <a:solidFill>
                  <a:schemeClr val="tx1"/>
                </a:solidFill>
                <a:latin typeface="Times New Roman" panose="02020603050405020304" charset="0"/>
                <a:cs typeface="Times New Roman" panose="02020603050405020304" charset="0"/>
                <a:sym typeface="+mn-ea"/>
              </a:rPr>
              <a:t>. （好坏或成败的）衡量标准；准绳</a:t>
            </a:r>
            <a:endParaRPr sz="2800">
              <a:solidFill>
                <a:schemeClr val="tx1"/>
              </a:solidFill>
              <a:latin typeface="Times New Roman" panose="02020603050405020304" charset="0"/>
              <a:cs typeface="Times New Roman" panose="02020603050405020304" charset="0"/>
              <a:sym typeface="+mn-ea"/>
            </a:endParaRPr>
          </a:p>
        </p:txBody>
      </p:sp>
      <p:sp>
        <p:nvSpPr>
          <p:cNvPr id="8" name="矩形 7"/>
          <p:cNvSpPr/>
          <p:nvPr/>
        </p:nvSpPr>
        <p:spPr>
          <a:xfrm>
            <a:off x="1778635" y="1556385"/>
            <a:ext cx="2176780" cy="412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9" name="矩形 8"/>
          <p:cNvSpPr/>
          <p:nvPr/>
        </p:nvSpPr>
        <p:spPr>
          <a:xfrm>
            <a:off x="4658995" y="1556385"/>
            <a:ext cx="1680210" cy="3854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0" name="矩形 9"/>
          <p:cNvSpPr/>
          <p:nvPr/>
        </p:nvSpPr>
        <p:spPr>
          <a:xfrm>
            <a:off x="8547100" y="1484630"/>
            <a:ext cx="1745615" cy="3848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1" name="矩形 10"/>
          <p:cNvSpPr/>
          <p:nvPr/>
        </p:nvSpPr>
        <p:spPr>
          <a:xfrm>
            <a:off x="4827270" y="2276475"/>
            <a:ext cx="2075815" cy="420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3" name="圆角矩形 2"/>
          <p:cNvSpPr/>
          <p:nvPr/>
        </p:nvSpPr>
        <p:spPr>
          <a:xfrm>
            <a:off x="3290570" y="5661025"/>
            <a:ext cx="7712075" cy="63055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geographic </a:t>
            </a:r>
            <a:r>
              <a:rPr sz="2800" b="1" i="1">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a</a:t>
            </a:r>
            <a:r>
              <a:rPr sz="2800">
                <a:solidFill>
                  <a:schemeClr val="tx1"/>
                </a:solidFill>
                <a:latin typeface="Times New Roman" panose="02020603050405020304" charset="0"/>
                <a:cs typeface="Times New Roman" panose="02020603050405020304" charset="0"/>
                <a:sym typeface="+mn-ea"/>
              </a:rPr>
              <a:t>. 地理的；地理学的</a:t>
            </a:r>
            <a:endParaRPr sz="2800">
              <a:solidFill>
                <a:schemeClr val="tx1"/>
              </a:solidFill>
              <a:latin typeface="Times New Roman" panose="02020603050405020304" charset="0"/>
              <a:cs typeface="Times New Roman" panose="02020603050405020304" charset="0"/>
              <a:sym typeface="+mn-ea"/>
            </a:endParaRPr>
          </a:p>
        </p:txBody>
      </p:sp>
      <p:sp>
        <p:nvSpPr>
          <p:cNvPr id="6" name="矩形 5"/>
          <p:cNvSpPr/>
          <p:nvPr/>
        </p:nvSpPr>
        <p:spPr>
          <a:xfrm>
            <a:off x="7179310" y="3860800"/>
            <a:ext cx="2075815" cy="420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7" grpId="0" bldLvl="0" animBg="1"/>
      <p:bldP spid="2" grpId="0" bldLvl="0" animBg="1"/>
      <p:bldP spid="4" grpId="0" bldLvl="0" animBg="1"/>
      <p:bldP spid="5" grpId="0" bldLvl="0" animBg="1"/>
      <p:bldP spid="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389255" y="548640"/>
            <a:ext cx="11292840" cy="451548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28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5</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The purpose of accounting is to provide a means of identifying, recording and communicating relevant, reliable, and comparable information about an organization’s business activities. Identifying business activities requires selecting </a:t>
            </a:r>
            <a:r>
              <a:rPr lang="en-US" altLang="zh-CN" sz="2800" b="1" dirty="0">
                <a:solidFill>
                  <a:srgbClr val="FF0000"/>
                </a:solidFill>
                <a:latin typeface="Times New Roman" panose="02020603050405020304" charset="0"/>
              </a:rPr>
              <a:t>transactions</a:t>
            </a:r>
            <a:r>
              <a:rPr lang="en-US" altLang="zh-CN" sz="2800" dirty="0">
                <a:latin typeface="Times New Roman" panose="02020603050405020304" charset="0"/>
              </a:rPr>
              <a:t> and events relevant to an organization. Recording business activities requires </a:t>
            </a:r>
            <a:r>
              <a:rPr lang="en-US" altLang="zh-CN" sz="2800" b="1" dirty="0">
                <a:solidFill>
                  <a:srgbClr val="FF0000"/>
                </a:solidFill>
                <a:latin typeface="Times New Roman" panose="02020603050405020304" charset="0"/>
              </a:rPr>
              <a:t>keeping a chronological log of </a:t>
            </a:r>
            <a:r>
              <a:rPr lang="en-US" altLang="zh-CN" sz="2800" dirty="0">
                <a:latin typeface="Times New Roman" panose="02020603050405020304" charset="0"/>
              </a:rPr>
              <a:t>transactions and events measured in dollars and classified and summarized in a useful format. Communicating business activities requires preparing accounting reports such as financial statements. It also requires analyzing and interpreting such reports. In order to do this, an accounting system must be designed. A system design </a:t>
            </a:r>
            <a:r>
              <a:rPr lang="en-US" altLang="zh-CN" sz="2800" b="1" dirty="0">
                <a:solidFill>
                  <a:srgbClr val="FF0000"/>
                </a:solidFill>
                <a:latin typeface="Times New Roman" panose="02020603050405020304" charset="0"/>
              </a:rPr>
              <a:t>serves the needs of</a:t>
            </a:r>
            <a:r>
              <a:rPr lang="en-US" altLang="zh-CN" sz="2800" dirty="0">
                <a:latin typeface="Times New Roman" panose="02020603050405020304" charset="0"/>
              </a:rPr>
              <a:t> users of accounting information. Once a system has been designed, reports can be issued and decisions based upon these </a:t>
            </a:r>
            <a:endParaRPr lang="en-US" altLang="zh-CN" sz="2800" dirty="0">
              <a:latin typeface="Times New Roman" panose="02020603050405020304" charset="0"/>
            </a:endParaRPr>
          </a:p>
          <a:p>
            <a:pPr algn="just" eaLnBrk="1" latinLnBrk="0" hangingPunct="1">
              <a:lnSpc>
                <a:spcPts val="2875"/>
              </a:lnSpc>
            </a:pPr>
            <a:r>
              <a:rPr lang="en-US" altLang="zh-CN" sz="2800" dirty="0">
                <a:latin typeface="Times New Roman" panose="02020603050405020304" charset="0"/>
              </a:rPr>
              <a:t>reports are made for various departments.</a:t>
            </a:r>
            <a:endParaRPr lang="en-US" altLang="zh-CN" sz="2800" dirty="0">
              <a:latin typeface="Times New Roman" panose="02020603050405020304" charset="0"/>
            </a:endParaRPr>
          </a:p>
        </p:txBody>
      </p:sp>
      <p:sp>
        <p:nvSpPr>
          <p:cNvPr id="7" name="圆角矩形 6"/>
          <p:cNvSpPr/>
          <p:nvPr/>
        </p:nvSpPr>
        <p:spPr>
          <a:xfrm>
            <a:off x="2211070" y="5013325"/>
            <a:ext cx="692086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transaction </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业务；交易；买卖</a:t>
            </a:r>
            <a:endParaRPr sz="2800">
              <a:solidFill>
                <a:schemeClr val="tx1"/>
              </a:solidFill>
              <a:latin typeface="Times New Roman" panose="02020603050405020304" charset="0"/>
              <a:cs typeface="Times New Roman" panose="02020603050405020304" charset="0"/>
              <a:sym typeface="+mn-ea"/>
            </a:endParaRPr>
          </a:p>
        </p:txBody>
      </p:sp>
      <p:sp>
        <p:nvSpPr>
          <p:cNvPr id="2" name="圆角矩形 1"/>
          <p:cNvSpPr/>
          <p:nvPr/>
        </p:nvSpPr>
        <p:spPr>
          <a:xfrm>
            <a:off x="2499360" y="5411470"/>
            <a:ext cx="6920865" cy="108648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keep a log of </a:t>
            </a:r>
            <a:r>
              <a:rPr sz="2800">
                <a:solidFill>
                  <a:schemeClr val="tx1"/>
                </a:solidFill>
                <a:latin typeface="Times New Roman" panose="02020603050405020304" charset="0"/>
                <a:cs typeface="Times New Roman" panose="02020603050405020304" charset="0"/>
                <a:sym typeface="+mn-ea"/>
              </a:rPr>
              <a:t>做……的记录</a:t>
            </a:r>
            <a:endParaRPr sz="2800">
              <a:solidFill>
                <a:schemeClr val="tx1"/>
              </a:solidFill>
              <a:latin typeface="Times New Roman" panose="02020603050405020304" charset="0"/>
              <a:cs typeface="Times New Roman" panose="02020603050405020304" charset="0"/>
              <a:sym typeface="+mn-ea"/>
            </a:endParaRPr>
          </a:p>
          <a:p>
            <a:pPr>
              <a:lnSpc>
                <a:spcPct val="90000"/>
              </a:lnSpc>
            </a:pPr>
            <a:r>
              <a:rPr sz="2800" b="1">
                <a:solidFill>
                  <a:schemeClr val="tx1"/>
                </a:solidFill>
                <a:latin typeface="Times New Roman" panose="02020603050405020304" charset="0"/>
                <a:cs typeface="Times New Roman" panose="02020603050405020304" charset="0"/>
                <a:sym typeface="+mn-ea"/>
              </a:rPr>
              <a:t>chronological </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a</a:t>
            </a:r>
            <a:r>
              <a:rPr sz="2800">
                <a:solidFill>
                  <a:schemeClr val="tx1"/>
                </a:solidFill>
                <a:latin typeface="Times New Roman" panose="02020603050405020304" charset="0"/>
                <a:cs typeface="Times New Roman" panose="02020603050405020304" charset="0"/>
                <a:sym typeface="+mn-ea"/>
              </a:rPr>
              <a:t>. 按发生时间顺序排列的</a:t>
            </a:r>
            <a:endParaRPr sz="2800">
              <a:solidFill>
                <a:schemeClr val="tx1"/>
              </a:solidFill>
              <a:latin typeface="Times New Roman" panose="02020603050405020304" charset="0"/>
              <a:cs typeface="Times New Roman" panose="02020603050405020304" charset="0"/>
              <a:sym typeface="+mn-ea"/>
            </a:endParaRPr>
          </a:p>
        </p:txBody>
      </p:sp>
      <p:sp>
        <p:nvSpPr>
          <p:cNvPr id="4" name="圆角矩形 3"/>
          <p:cNvSpPr/>
          <p:nvPr/>
        </p:nvSpPr>
        <p:spPr>
          <a:xfrm>
            <a:off x="3219450" y="5589270"/>
            <a:ext cx="6920865" cy="98107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serve the needs of</a:t>
            </a:r>
            <a:r>
              <a:rPr sz="2800">
                <a:solidFill>
                  <a:schemeClr val="tx1"/>
                </a:solidFill>
                <a:latin typeface="Times New Roman" panose="02020603050405020304" charset="0"/>
                <a:cs typeface="Times New Roman" panose="02020603050405020304" charset="0"/>
                <a:sym typeface="+mn-ea"/>
              </a:rPr>
              <a:t> 满足……的需求；符</a:t>
            </a:r>
            <a:endParaRPr sz="2800">
              <a:solidFill>
                <a:schemeClr val="tx1"/>
              </a:solidFill>
              <a:latin typeface="Times New Roman" panose="02020603050405020304" charset="0"/>
              <a:cs typeface="Times New Roman" panose="02020603050405020304" charset="0"/>
              <a:sym typeface="+mn-ea"/>
            </a:endParaRPr>
          </a:p>
          <a:p>
            <a:pPr>
              <a:lnSpc>
                <a:spcPct val="90000"/>
              </a:lnSpc>
            </a:pPr>
            <a:r>
              <a:rPr sz="2800">
                <a:solidFill>
                  <a:schemeClr val="tx1"/>
                </a:solidFill>
                <a:latin typeface="Times New Roman" panose="02020603050405020304" charset="0"/>
                <a:cs typeface="Times New Roman" panose="02020603050405020304" charset="0"/>
                <a:sym typeface="+mn-ea"/>
              </a:rPr>
              <a:t>合……的需求</a:t>
            </a:r>
            <a:endParaRPr sz="2800">
              <a:solidFill>
                <a:schemeClr val="tx1"/>
              </a:solidFill>
              <a:latin typeface="Times New Roman" panose="02020603050405020304" charset="0"/>
              <a:cs typeface="Times New Roman" panose="02020603050405020304" charset="0"/>
              <a:sym typeface="+mn-ea"/>
            </a:endParaRPr>
          </a:p>
        </p:txBody>
      </p:sp>
      <p:sp>
        <p:nvSpPr>
          <p:cNvPr id="11" name="矩形 10"/>
          <p:cNvSpPr/>
          <p:nvPr/>
        </p:nvSpPr>
        <p:spPr>
          <a:xfrm>
            <a:off x="1922780" y="1556385"/>
            <a:ext cx="2168525" cy="5060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8" name="矩形 7"/>
          <p:cNvSpPr/>
          <p:nvPr/>
        </p:nvSpPr>
        <p:spPr>
          <a:xfrm>
            <a:off x="4443095" y="2060575"/>
            <a:ext cx="4864735" cy="420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9" name="矩形 8"/>
          <p:cNvSpPr/>
          <p:nvPr/>
        </p:nvSpPr>
        <p:spPr>
          <a:xfrm>
            <a:off x="1346835" y="3932555"/>
            <a:ext cx="3361690" cy="3276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7" grpId="0" bldLvl="0" animBg="1"/>
      <p:bldP spid="2" grpId="0" bldLvl="0" animBg="1"/>
      <p:bldP spid="4"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372745" y="620395"/>
            <a:ext cx="11452860" cy="482346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6</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Since accounting is used by everyone </a:t>
            </a:r>
            <a:r>
              <a:rPr lang="en-US" altLang="zh-CN" sz="2800" b="1" dirty="0">
                <a:solidFill>
                  <a:srgbClr val="FF0000"/>
                </a:solidFill>
                <a:latin typeface="Times New Roman" panose="02020603050405020304" charset="0"/>
              </a:rPr>
              <a:t>in one form or another</a:t>
            </a:r>
            <a:r>
              <a:rPr lang="en-US" altLang="zh-CN" sz="2800" dirty="0">
                <a:latin typeface="Times New Roman" panose="02020603050405020304" charset="0"/>
              </a:rPr>
              <a:t>, a good understanding of accounting principles is beneficial to all. As different users have different needs, the presentation of financial accounting is very structured and </a:t>
            </a:r>
            <a:r>
              <a:rPr lang="en-US" altLang="zh-CN" sz="2800" b="1" dirty="0">
                <a:solidFill>
                  <a:srgbClr val="FF0000"/>
                </a:solidFill>
                <a:latin typeface="Times New Roman" panose="02020603050405020304" charset="0"/>
              </a:rPr>
              <a:t>subject to</a:t>
            </a:r>
            <a:r>
              <a:rPr lang="en-US" altLang="zh-CN" sz="2800" dirty="0">
                <a:latin typeface="Times New Roman" panose="02020603050405020304" charset="0"/>
              </a:rPr>
              <a:t> many more rules than management accounting. The body of rules that governs financial accounting in a given </a:t>
            </a:r>
            <a:r>
              <a:rPr lang="en-US" altLang="zh-CN" sz="2800" b="1" dirty="0">
                <a:solidFill>
                  <a:srgbClr val="FF0000"/>
                </a:solidFill>
                <a:latin typeface="Times New Roman" panose="02020603050405020304" charset="0"/>
              </a:rPr>
              <a:t>jurisdiction</a:t>
            </a:r>
            <a:r>
              <a:rPr lang="en-US" altLang="zh-CN" sz="2800" dirty="0">
                <a:latin typeface="Times New Roman" panose="02020603050405020304" charset="0"/>
              </a:rPr>
              <a:t> is called Generally Accepted Accounting Principles (</a:t>
            </a:r>
            <a:r>
              <a:rPr lang="en-US" altLang="zh-CN" sz="2800" b="1" dirty="0">
                <a:latin typeface="Times New Roman" panose="02020603050405020304" charset="0"/>
                <a:hlinkClick r:id="rId1" action="ppaction://hlinksldjump"/>
              </a:rPr>
              <a:t>GAAP</a:t>
            </a:r>
            <a:r>
              <a:rPr lang="en-US" altLang="zh-CN" sz="2800" dirty="0">
                <a:latin typeface="Times New Roman" panose="02020603050405020304" charset="0"/>
              </a:rPr>
              <a:t>). To use and interpret financial statements effectively, we need to understand these principles, which can change over time in response to the demands of users. GAAP aims to make information in financial statements relevant, reliable, and comparable. Relevant information affects the decisions of its users. Reliable information is trusted by users. Comparable information is helpful in contrasting organizations.</a:t>
            </a:r>
            <a:endParaRPr lang="en-US" altLang="zh-CN" sz="2800" dirty="0">
              <a:latin typeface="Times New Roman" panose="02020603050405020304" charset="0"/>
            </a:endParaRPr>
          </a:p>
        </p:txBody>
      </p:sp>
      <p:sp>
        <p:nvSpPr>
          <p:cNvPr id="5" name="圆角矩形 4"/>
          <p:cNvSpPr/>
          <p:nvPr/>
        </p:nvSpPr>
        <p:spPr>
          <a:xfrm>
            <a:off x="2571115" y="5156835"/>
            <a:ext cx="6823710" cy="1136650"/>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in one form or another </a:t>
            </a:r>
            <a:r>
              <a:rPr sz="2800">
                <a:solidFill>
                  <a:schemeClr val="tx1"/>
                </a:solidFill>
                <a:latin typeface="Times New Roman" panose="02020603050405020304" charset="0"/>
                <a:cs typeface="Times New Roman" panose="02020603050405020304" charset="0"/>
                <a:sym typeface="+mn-ea"/>
              </a:rPr>
              <a:t>以一种或另一种形式；以某种方式</a:t>
            </a:r>
            <a:endParaRPr sz="2800">
              <a:solidFill>
                <a:schemeClr val="tx1"/>
              </a:solidFill>
              <a:latin typeface="Times New Roman" panose="02020603050405020304" charset="0"/>
              <a:cs typeface="Times New Roman" panose="02020603050405020304" charset="0"/>
              <a:sym typeface="+mn-ea"/>
            </a:endParaRPr>
          </a:p>
        </p:txBody>
      </p:sp>
      <p:sp>
        <p:nvSpPr>
          <p:cNvPr id="2" name="圆角矩形 1"/>
          <p:cNvSpPr/>
          <p:nvPr/>
        </p:nvSpPr>
        <p:spPr>
          <a:xfrm>
            <a:off x="3147060" y="5589270"/>
            <a:ext cx="672719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be subject to</a:t>
            </a:r>
            <a:r>
              <a:rPr sz="2800">
                <a:solidFill>
                  <a:schemeClr val="tx1"/>
                </a:solidFill>
                <a:latin typeface="Times New Roman" panose="02020603050405020304" charset="0"/>
                <a:cs typeface="Times New Roman" panose="02020603050405020304" charset="0"/>
                <a:sym typeface="+mn-ea"/>
              </a:rPr>
              <a:t> 服从于</a:t>
            </a:r>
            <a:endParaRPr sz="2800">
              <a:solidFill>
                <a:schemeClr val="tx1"/>
              </a:solidFill>
              <a:latin typeface="Times New Roman" panose="02020603050405020304" charset="0"/>
              <a:cs typeface="Times New Roman" panose="02020603050405020304" charset="0"/>
              <a:sym typeface="+mn-ea"/>
            </a:endParaRPr>
          </a:p>
        </p:txBody>
      </p:sp>
      <p:sp>
        <p:nvSpPr>
          <p:cNvPr id="4" name="圆角矩形 3"/>
          <p:cNvSpPr/>
          <p:nvPr/>
        </p:nvSpPr>
        <p:spPr>
          <a:xfrm>
            <a:off x="3723005" y="5876925"/>
            <a:ext cx="674306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jurisdiction </a:t>
            </a:r>
            <a:r>
              <a:rPr sz="2800" i="1">
                <a:solidFill>
                  <a:schemeClr val="tx1"/>
                </a:solidFill>
                <a:latin typeface="Times New Roman" panose="02020603050405020304" charset="0"/>
                <a:cs typeface="Times New Roman" panose="02020603050405020304" charset="0"/>
                <a:sym typeface="+mn-ea"/>
              </a:rPr>
              <a:t> n.</a:t>
            </a:r>
            <a:r>
              <a:rPr sz="2800">
                <a:solidFill>
                  <a:schemeClr val="tx1"/>
                </a:solidFill>
                <a:latin typeface="Times New Roman" panose="02020603050405020304" charset="0"/>
                <a:cs typeface="Times New Roman" panose="02020603050405020304" charset="0"/>
                <a:sym typeface="+mn-ea"/>
              </a:rPr>
              <a:t> 管辖区域；管辖范围</a:t>
            </a:r>
            <a:endParaRPr sz="2800">
              <a:solidFill>
                <a:schemeClr val="tx1"/>
              </a:solidFill>
              <a:latin typeface="Times New Roman" panose="02020603050405020304" charset="0"/>
              <a:cs typeface="Times New Roman" panose="02020603050405020304" charset="0"/>
              <a:sym typeface="+mn-ea"/>
            </a:endParaRPr>
          </a:p>
        </p:txBody>
      </p:sp>
      <p:sp>
        <p:nvSpPr>
          <p:cNvPr id="10" name="矩形 9"/>
          <p:cNvSpPr/>
          <p:nvPr/>
        </p:nvSpPr>
        <p:spPr>
          <a:xfrm>
            <a:off x="6747510" y="548640"/>
            <a:ext cx="3979545" cy="568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7" name="矩形 6"/>
          <p:cNvSpPr/>
          <p:nvPr/>
        </p:nvSpPr>
        <p:spPr>
          <a:xfrm>
            <a:off x="1059180" y="1700530"/>
            <a:ext cx="1773555" cy="568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8" name="矩形 7"/>
          <p:cNvSpPr/>
          <p:nvPr/>
        </p:nvSpPr>
        <p:spPr>
          <a:xfrm>
            <a:off x="8331835" y="2132965"/>
            <a:ext cx="2107565" cy="466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8"/>
                  </p:tgtEl>
                </p:cond>
              </p:nextCondLst>
            </p:seq>
          </p:childTnLst>
        </p:cTn>
      </p:par>
    </p:tnLst>
    <p:bldLst>
      <p:bldP spid="5" grpId="0" bldLvl="0" animBg="1"/>
      <p:bldP spid="2" grpId="0" bldLvl="0" animBg="1"/>
      <p:bldP spid="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338455" y="620395"/>
            <a:ext cx="11170285" cy="442912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7</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In today’s global economy, there is increased demand by external users for </a:t>
            </a:r>
            <a:r>
              <a:rPr lang="en-US" altLang="zh-CN" sz="2800" b="1" dirty="0">
                <a:solidFill>
                  <a:srgbClr val="FF0000"/>
                </a:solidFill>
                <a:latin typeface="Times New Roman" panose="02020603050405020304" charset="0"/>
              </a:rPr>
              <a:t>comparability</a:t>
            </a:r>
            <a:r>
              <a:rPr lang="en-US" altLang="zh-CN" sz="2800" dirty="0">
                <a:latin typeface="Times New Roman" panose="02020603050405020304" charset="0"/>
              </a:rPr>
              <a:t> in accounting reports. This often arises when companies wish to raise money from lenders and investors in different countries. To that end, the International Accounting Standards Board (</a:t>
            </a:r>
            <a:r>
              <a:rPr lang="en-US" altLang="zh-CN" sz="2800" b="1" dirty="0">
                <a:latin typeface="Times New Roman" panose="02020603050405020304" charset="0"/>
                <a:hlinkClick r:id="rId1" action="ppaction://hlinksldjump"/>
              </a:rPr>
              <a:t>IASB</a:t>
            </a:r>
            <a:r>
              <a:rPr lang="en-US" altLang="zh-CN" sz="2800" dirty="0">
                <a:latin typeface="Times New Roman" panose="02020603050405020304" charset="0"/>
              </a:rPr>
              <a:t>) issues International Financial Reporting Standards (</a:t>
            </a:r>
            <a:r>
              <a:rPr lang="en-US" altLang="zh-CN" sz="2800" b="1" dirty="0">
                <a:latin typeface="Times New Roman" panose="02020603050405020304" charset="0"/>
                <a:hlinkClick r:id="rId2" action="ppaction://hlinksldjump"/>
              </a:rPr>
              <a:t>IFRS</a:t>
            </a:r>
            <a:r>
              <a:rPr lang="en-US" altLang="zh-CN" sz="2800" dirty="0">
                <a:latin typeface="Times New Roman" panose="02020603050405020304" charset="0"/>
              </a:rPr>
              <a:t>) that identify preferred accounting practices. The IASB hopes to create more harmony among the accounting practices of different countries. If standards are </a:t>
            </a:r>
            <a:r>
              <a:rPr lang="en-US" altLang="zh-CN" sz="2800" b="1" dirty="0">
                <a:solidFill>
                  <a:srgbClr val="FF0000"/>
                </a:solidFill>
                <a:latin typeface="Times New Roman" panose="02020603050405020304" charset="0"/>
              </a:rPr>
              <a:t>harmonized</a:t>
            </a:r>
            <a:r>
              <a:rPr lang="en-US" altLang="zh-CN" sz="2800" dirty="0">
                <a:latin typeface="Times New Roman" panose="02020603050405020304" charset="0"/>
              </a:rPr>
              <a:t>, one company can potentially use a single set of financial statements in all financial markets. Many countries’ standard setters support the IASB, and differences between U.S. GAAP and IASB’s practices are fading. Yet, the IASB does not have the authority to</a:t>
            </a:r>
            <a:r>
              <a:rPr lang="en-US" altLang="zh-CN" sz="2800" b="1" dirty="0">
                <a:solidFill>
                  <a:srgbClr val="FF0000"/>
                </a:solidFill>
                <a:latin typeface="Times New Roman" panose="02020603050405020304" charset="0"/>
              </a:rPr>
              <a:t> impose </a:t>
            </a:r>
            <a:r>
              <a:rPr lang="en-US" altLang="zh-CN" sz="2800" dirty="0">
                <a:latin typeface="Times New Roman" panose="02020603050405020304" charset="0"/>
              </a:rPr>
              <a:t>its standards </a:t>
            </a:r>
            <a:r>
              <a:rPr lang="en-US" altLang="zh-CN" sz="2800" b="1" dirty="0">
                <a:solidFill>
                  <a:srgbClr val="FF0000"/>
                </a:solidFill>
                <a:latin typeface="Times New Roman" panose="02020603050405020304" charset="0"/>
              </a:rPr>
              <a:t>on</a:t>
            </a:r>
            <a:r>
              <a:rPr lang="en-US" altLang="zh-CN" sz="2800" dirty="0">
                <a:latin typeface="Times New Roman" panose="02020603050405020304" charset="0"/>
              </a:rPr>
              <a:t> companies.</a:t>
            </a:r>
            <a:endParaRPr lang="en-US" altLang="zh-CN" sz="2800" dirty="0">
              <a:latin typeface="Times New Roman" panose="02020603050405020304" charset="0"/>
            </a:endParaRPr>
          </a:p>
        </p:txBody>
      </p:sp>
      <p:sp>
        <p:nvSpPr>
          <p:cNvPr id="6" name="圆角矩形 5"/>
          <p:cNvSpPr/>
          <p:nvPr/>
        </p:nvSpPr>
        <p:spPr>
          <a:xfrm>
            <a:off x="1859915" y="5047615"/>
            <a:ext cx="697547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comparability </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可比性</a:t>
            </a:r>
            <a:endParaRPr sz="2800">
              <a:solidFill>
                <a:schemeClr val="tx1"/>
              </a:solidFill>
              <a:latin typeface="Times New Roman" panose="02020603050405020304" charset="0"/>
              <a:cs typeface="Times New Roman" panose="02020603050405020304" charset="0"/>
              <a:sym typeface="+mn-ea"/>
            </a:endParaRPr>
          </a:p>
        </p:txBody>
      </p:sp>
      <p:sp>
        <p:nvSpPr>
          <p:cNvPr id="4" name="圆角矩形 3"/>
          <p:cNvSpPr/>
          <p:nvPr/>
        </p:nvSpPr>
        <p:spPr>
          <a:xfrm>
            <a:off x="2464435" y="5373370"/>
            <a:ext cx="691896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harmonize</a:t>
            </a:r>
            <a:r>
              <a:rPr sz="2800" b="1" i="1">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 v</a:t>
            </a:r>
            <a:r>
              <a:rPr sz="2800">
                <a:solidFill>
                  <a:schemeClr val="tx1"/>
                </a:solidFill>
                <a:latin typeface="Times New Roman" panose="02020603050405020304" charset="0"/>
                <a:cs typeface="Times New Roman" panose="02020603050405020304" charset="0"/>
                <a:sym typeface="+mn-ea"/>
              </a:rPr>
              <a:t>. （使）和谐；协调；使一致</a:t>
            </a:r>
            <a:endParaRPr sz="2800">
              <a:solidFill>
                <a:schemeClr val="tx1"/>
              </a:solidFill>
              <a:latin typeface="Times New Roman" panose="02020603050405020304" charset="0"/>
              <a:cs typeface="Times New Roman" panose="02020603050405020304" charset="0"/>
              <a:sym typeface="+mn-ea"/>
            </a:endParaRPr>
          </a:p>
        </p:txBody>
      </p:sp>
      <p:sp>
        <p:nvSpPr>
          <p:cNvPr id="8" name="矩形 7"/>
          <p:cNvSpPr/>
          <p:nvPr/>
        </p:nvSpPr>
        <p:spPr>
          <a:xfrm>
            <a:off x="914400" y="1052830"/>
            <a:ext cx="2591435" cy="466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7" name="矩形 6"/>
          <p:cNvSpPr/>
          <p:nvPr/>
        </p:nvSpPr>
        <p:spPr>
          <a:xfrm>
            <a:off x="5523230" y="4580890"/>
            <a:ext cx="3707130" cy="466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9" name="矩形 8"/>
          <p:cNvSpPr/>
          <p:nvPr/>
        </p:nvSpPr>
        <p:spPr>
          <a:xfrm>
            <a:off x="8835390" y="2924810"/>
            <a:ext cx="2273935" cy="466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2" name="圆角矩形 1"/>
          <p:cNvSpPr/>
          <p:nvPr/>
        </p:nvSpPr>
        <p:spPr>
          <a:xfrm>
            <a:off x="3002915" y="5722620"/>
            <a:ext cx="690435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impose on </a:t>
            </a:r>
            <a:r>
              <a:rPr sz="2800">
                <a:solidFill>
                  <a:schemeClr val="tx1"/>
                </a:solidFill>
                <a:latin typeface="Times New Roman" panose="02020603050405020304" charset="0"/>
                <a:cs typeface="Times New Roman" panose="02020603050405020304" charset="0"/>
                <a:sym typeface="+mn-ea"/>
              </a:rPr>
              <a:t>施加影响于；把……强加给</a:t>
            </a:r>
            <a:endParaRPr sz="2800">
              <a:solidFill>
                <a:schemeClr val="tx1"/>
              </a:solidFill>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6" grpId="0" bldLvl="0" animBg="1"/>
      <p:bldP spid="2" grpId="0" bldLvl="0" animBg="1"/>
      <p:bldP spid="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626745" y="908685"/>
            <a:ext cx="9317990" cy="166878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sym typeface="宋体" panose="02010600030101010101" pitchFamily="2" charset="-122"/>
              </a:rPr>
              <a:t>8</a:t>
            </a:r>
            <a:r>
              <a:rPr lang="en-US" altLang="zh-CN" sz="2800" b="1" i="1" dirty="0">
                <a:latin typeface="Times New Roman" panose="02020603050405020304" charset="0"/>
                <a:sym typeface="+mn-ea"/>
              </a:rPr>
              <a:t>    </a:t>
            </a:r>
            <a:r>
              <a:rPr lang="en-US" altLang="zh-CN" sz="2800" dirty="0">
                <a:latin typeface="Times New Roman" panose="02020603050405020304" charset="0"/>
                <a:sym typeface="+mn-ea"/>
              </a:rPr>
              <a:t>The basic accounting </a:t>
            </a:r>
            <a:r>
              <a:rPr lang="en-US" altLang="zh-CN" sz="2800" b="1" dirty="0">
                <a:solidFill>
                  <a:srgbClr val="FF0000"/>
                </a:solidFill>
                <a:latin typeface="Times New Roman" panose="02020603050405020304" charset="0"/>
                <a:sym typeface="+mn-ea"/>
              </a:rPr>
              <a:t>equation</a:t>
            </a:r>
            <a:r>
              <a:rPr lang="en-US" altLang="zh-CN" sz="2800" dirty="0">
                <a:latin typeface="Times New Roman" panose="02020603050405020304" charset="0"/>
                <a:sym typeface="+mn-ea"/>
              </a:rPr>
              <a:t> is the foundation for the </a:t>
            </a:r>
            <a:r>
              <a:rPr lang="en-US" altLang="zh-CN" sz="2800" b="1" dirty="0">
                <a:solidFill>
                  <a:srgbClr val="FF0000"/>
                </a:solidFill>
                <a:latin typeface="Times New Roman" panose="02020603050405020304" charset="0"/>
                <a:sym typeface="+mn-ea"/>
              </a:rPr>
              <a:t>double-entry bookkeeping</a:t>
            </a:r>
            <a:r>
              <a:rPr lang="en-US" altLang="zh-CN" sz="2800" dirty="0">
                <a:latin typeface="Times New Roman" panose="02020603050405020304" charset="0"/>
                <a:sym typeface="+mn-ea"/>
              </a:rPr>
              <a:t> system. It reflects two basic aspects of a company: what it owns and what it owes. For each transaction, the total debits equal the total credits.</a:t>
            </a:r>
            <a:endParaRPr lang="en-US" altLang="zh-CN" sz="2800" dirty="0">
              <a:latin typeface="Times New Roman" panose="02020603050405020304" charset="0"/>
              <a:sym typeface="+mn-ea"/>
            </a:endParaRPr>
          </a:p>
        </p:txBody>
      </p:sp>
      <p:sp>
        <p:nvSpPr>
          <p:cNvPr id="5" name="圆角矩形 4"/>
          <p:cNvSpPr/>
          <p:nvPr/>
        </p:nvSpPr>
        <p:spPr>
          <a:xfrm>
            <a:off x="2714625" y="3644900"/>
            <a:ext cx="545782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equation</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 n</a:t>
            </a:r>
            <a:r>
              <a:rPr sz="2800">
                <a:solidFill>
                  <a:schemeClr val="tx1"/>
                </a:solidFill>
                <a:latin typeface="Times New Roman" panose="02020603050405020304" charset="0"/>
                <a:cs typeface="Times New Roman" panose="02020603050405020304" charset="0"/>
                <a:sym typeface="+mn-ea"/>
              </a:rPr>
              <a:t>.方程；等式</a:t>
            </a:r>
            <a:endParaRPr sz="2800">
              <a:solidFill>
                <a:schemeClr val="tx1"/>
              </a:solidFill>
              <a:latin typeface="Times New Roman" panose="02020603050405020304" charset="0"/>
              <a:cs typeface="Times New Roman" panose="02020603050405020304" charset="0"/>
              <a:sym typeface="+mn-ea"/>
            </a:endParaRPr>
          </a:p>
        </p:txBody>
      </p:sp>
      <p:sp>
        <p:nvSpPr>
          <p:cNvPr id="2" name="圆角矩形 1"/>
          <p:cNvSpPr/>
          <p:nvPr/>
        </p:nvSpPr>
        <p:spPr>
          <a:xfrm>
            <a:off x="2714625" y="4653280"/>
            <a:ext cx="659511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double-entry bookkeeping</a:t>
            </a:r>
            <a:r>
              <a:rPr sz="2800">
                <a:solidFill>
                  <a:schemeClr val="tx1"/>
                </a:solidFill>
                <a:latin typeface="Times New Roman" panose="02020603050405020304" charset="0"/>
                <a:cs typeface="Times New Roman" panose="02020603050405020304" charset="0"/>
                <a:sym typeface="+mn-ea"/>
              </a:rPr>
              <a:t> 复式记账法</a:t>
            </a:r>
            <a:endParaRPr sz="2800">
              <a:solidFill>
                <a:schemeClr val="tx1"/>
              </a:solidFill>
              <a:latin typeface="Times New Roman" panose="02020603050405020304" charset="0"/>
              <a:cs typeface="Times New Roman" panose="02020603050405020304" charset="0"/>
              <a:sym typeface="+mn-ea"/>
            </a:endParaRPr>
          </a:p>
        </p:txBody>
      </p:sp>
      <p:sp>
        <p:nvSpPr>
          <p:cNvPr id="9" name="矩形 8"/>
          <p:cNvSpPr/>
          <p:nvPr/>
        </p:nvSpPr>
        <p:spPr>
          <a:xfrm>
            <a:off x="4443095" y="908685"/>
            <a:ext cx="1789430" cy="466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6" name="矩形 5"/>
          <p:cNvSpPr/>
          <p:nvPr/>
        </p:nvSpPr>
        <p:spPr>
          <a:xfrm>
            <a:off x="627380" y="1375410"/>
            <a:ext cx="4589780" cy="360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5" grpId="0" bldLvl="0" animBg="1"/>
      <p:bldP spid="2"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770890" y="692785"/>
            <a:ext cx="11015345" cy="482346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9</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Assets, </a:t>
            </a:r>
            <a:r>
              <a:rPr lang="en-US" altLang="zh-CN" sz="2800" b="1" dirty="0">
                <a:solidFill>
                  <a:srgbClr val="FF0000"/>
                </a:solidFill>
                <a:latin typeface="Times New Roman" panose="02020603050405020304" charset="0"/>
              </a:rPr>
              <a:t>liabilities</a:t>
            </a:r>
            <a:r>
              <a:rPr lang="en-US" altLang="zh-CN" sz="2800" dirty="0">
                <a:latin typeface="Times New Roman" panose="02020603050405020304" charset="0"/>
              </a:rPr>
              <a:t> and equity are the basic elements of the accounting equation. The excess of assets over liabilities is owners’ equity. Thus, assets are equal to liabilities plus owners’ equity at all times. Any business transaction has to affect at least one of these elements. Assets are resources with future benefits that are owned or controlled by a company. Examples are cash, supplies, equipment, and land. The claims on a company’s assets—what it owes—are separated into owner and non-owner claims. Liabilities are what a company owes its non-owner (creditors) in future payments, products, or services. Equity (also called owners’ equity or capital) refers to the claims of its owners. In a corporation, it represents the stockholders’ equity. Together, liabilities and equity are the sources of funds to acquire assets.</a:t>
            </a:r>
            <a:endParaRPr lang="en-US" altLang="zh-CN" sz="2800" dirty="0">
              <a:latin typeface="Times New Roman" panose="02020603050405020304" charset="0"/>
            </a:endParaRPr>
          </a:p>
        </p:txBody>
      </p:sp>
      <p:sp>
        <p:nvSpPr>
          <p:cNvPr id="7" name="圆角矩形 6"/>
          <p:cNvSpPr/>
          <p:nvPr/>
        </p:nvSpPr>
        <p:spPr>
          <a:xfrm>
            <a:off x="2642870" y="558927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liability</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.债务；负债</a:t>
            </a:r>
            <a:endParaRPr sz="2800">
              <a:solidFill>
                <a:schemeClr val="tx1"/>
              </a:solidFill>
              <a:latin typeface="Times New Roman" panose="02020603050405020304" charset="0"/>
              <a:cs typeface="Times New Roman" panose="02020603050405020304" charset="0"/>
              <a:sym typeface="+mn-ea"/>
            </a:endParaRPr>
          </a:p>
        </p:txBody>
      </p:sp>
      <p:sp>
        <p:nvSpPr>
          <p:cNvPr id="12" name="矩形 11"/>
          <p:cNvSpPr/>
          <p:nvPr/>
        </p:nvSpPr>
        <p:spPr>
          <a:xfrm>
            <a:off x="2426970" y="692785"/>
            <a:ext cx="1900555" cy="510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7"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915035" y="1124585"/>
            <a:ext cx="9701530" cy="364045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sym typeface="宋体" panose="02010600030101010101" pitchFamily="2" charset="-122"/>
              </a:rPr>
              <a:t>10 </a:t>
            </a:r>
            <a:r>
              <a:rPr lang="en-US" altLang="zh-CN" sz="2800" b="1" i="1" dirty="0">
                <a:latin typeface="Times New Roman" panose="02020603050405020304" charset="0"/>
                <a:sym typeface="+mn-ea"/>
              </a:rPr>
              <a:t>  </a:t>
            </a:r>
            <a:r>
              <a:rPr lang="en-US" altLang="zh-CN" sz="2800" dirty="0">
                <a:latin typeface="Times New Roman" panose="02020603050405020304" charset="0"/>
                <a:sym typeface="+mn-ea"/>
              </a:rPr>
              <a:t>The relation of assets, liabilities and owners’ equity is reflected in the following accounting equation:</a:t>
            </a:r>
            <a:endParaRPr lang="en-US" altLang="zh-CN" sz="2800" dirty="0">
              <a:latin typeface="Times New Roman" panose="02020603050405020304" charset="0"/>
              <a:sym typeface="+mn-ea"/>
            </a:endParaRPr>
          </a:p>
          <a:p>
            <a:pPr algn="just" eaLnBrk="1" latinLnBrk="0" hangingPunct="1">
              <a:lnSpc>
                <a:spcPts val="3075"/>
              </a:lnSpc>
            </a:pPr>
            <a:r>
              <a:rPr lang="en-US" altLang="zh-CN" sz="2800" dirty="0">
                <a:latin typeface="Times New Roman" panose="02020603050405020304" charset="0"/>
                <a:sym typeface="+mn-ea"/>
              </a:rPr>
              <a:t>Assets=Liabilities + Equity.</a:t>
            </a:r>
            <a:endParaRPr lang="en-US" altLang="zh-CN" sz="2800" dirty="0">
              <a:latin typeface="Times New Roman" panose="02020603050405020304" charset="0"/>
              <a:sym typeface="+mn-ea"/>
            </a:endParaRPr>
          </a:p>
          <a:p>
            <a:pPr algn="just" eaLnBrk="1" latinLnBrk="0" hangingPunct="1">
              <a:lnSpc>
                <a:spcPts val="3075"/>
              </a:lnSpc>
            </a:pPr>
            <a:r>
              <a:rPr lang="en-US" altLang="zh-CN" sz="2800" b="1" i="1" dirty="0">
                <a:solidFill>
                  <a:srgbClr val="00B0F0"/>
                </a:solidFill>
                <a:latin typeface="Times New Roman" panose="02020603050405020304" charset="0"/>
                <a:sym typeface="宋体" panose="02010600030101010101" pitchFamily="2" charset="-122"/>
              </a:rPr>
              <a:t>11 </a:t>
            </a:r>
            <a:r>
              <a:rPr lang="en-US" altLang="zh-CN" sz="2800" b="1" i="1" dirty="0">
                <a:latin typeface="Times New Roman" panose="02020603050405020304" charset="0"/>
                <a:sym typeface="+mn-ea"/>
              </a:rPr>
              <a:t>   </a:t>
            </a:r>
            <a:r>
              <a:rPr lang="en-US" altLang="zh-CN" sz="2800" dirty="0">
                <a:latin typeface="Times New Roman" panose="02020603050405020304" charset="0"/>
                <a:sym typeface="+mn-ea"/>
              </a:rPr>
              <a:t>Liabilities are usually shown before equity in this equation because creditors’ claims must be paid before the claims of owners. (The terms in this equation can be rearranged; for example, Assets－Liabilities=Equity.) The accounting equation applies to all transactions and events, to all companies and forms of organization, and to all points in time. </a:t>
            </a:r>
            <a:endParaRPr lang="en-US" altLang="zh-CN" sz="2800" dirty="0">
              <a:latin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698500" y="764540"/>
            <a:ext cx="11015345" cy="324612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12</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An </a:t>
            </a:r>
            <a:r>
              <a:rPr lang="en-US" altLang="zh-CN" sz="2800" b="1" dirty="0">
                <a:solidFill>
                  <a:srgbClr val="FF0000"/>
                </a:solidFill>
                <a:latin typeface="Times New Roman" panose="02020603050405020304" charset="0"/>
              </a:rPr>
              <a:t>elaborate </a:t>
            </a:r>
            <a:r>
              <a:rPr lang="en-US" altLang="zh-CN" sz="2800" dirty="0">
                <a:latin typeface="Times New Roman" panose="02020603050405020304" charset="0"/>
              </a:rPr>
              <a:t>form of this equation is presented in a balance sheet which lists all assets, liabilities, and owners’ equity, as well as totals to ensure that it balances. The balance sheet is also called the statement of financial position. The purpose of this statement is to demonstrate wherethe company stands, in financial terms, at a specific date. The date is important, as the financial position of a business may change quickly. Every business prepares a balance sheet at the end of the year, and many companies prepare one at the end of each month.</a:t>
            </a:r>
            <a:endParaRPr lang="en-US" altLang="zh-CN" sz="2800" dirty="0">
              <a:latin typeface="Times New Roman" panose="02020603050405020304" charset="0"/>
            </a:endParaRPr>
          </a:p>
        </p:txBody>
      </p:sp>
      <p:sp>
        <p:nvSpPr>
          <p:cNvPr id="5" name="圆角矩形 4"/>
          <p:cNvSpPr/>
          <p:nvPr/>
        </p:nvSpPr>
        <p:spPr>
          <a:xfrm>
            <a:off x="2931160" y="4653280"/>
            <a:ext cx="581723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elaborate</a:t>
            </a:r>
            <a:r>
              <a:rPr sz="2800">
                <a:solidFill>
                  <a:schemeClr val="tx1"/>
                </a:solidFill>
                <a:latin typeface="Times New Roman" panose="02020603050405020304" charset="0"/>
                <a:cs typeface="Times New Roman" panose="02020603050405020304" charset="0"/>
                <a:sym typeface="+mn-ea"/>
              </a:rPr>
              <a:t> </a:t>
            </a:r>
            <a:r>
              <a:rPr lang="en-US"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a</a:t>
            </a:r>
            <a:r>
              <a:rPr sz="2800">
                <a:solidFill>
                  <a:schemeClr val="tx1"/>
                </a:solidFill>
                <a:latin typeface="Times New Roman" panose="02020603050405020304" charset="0"/>
                <a:cs typeface="Times New Roman" panose="02020603050405020304" charset="0"/>
                <a:sym typeface="+mn-ea"/>
              </a:rPr>
              <a:t>.复杂的；详尽的</a:t>
            </a:r>
            <a:endParaRPr sz="2800">
              <a:solidFill>
                <a:schemeClr val="tx1"/>
              </a:solidFill>
              <a:latin typeface="Times New Roman" panose="02020603050405020304" charset="0"/>
              <a:cs typeface="Times New Roman" panose="02020603050405020304" charset="0"/>
              <a:sym typeface="+mn-ea"/>
            </a:endParaRPr>
          </a:p>
        </p:txBody>
      </p:sp>
      <p:sp>
        <p:nvSpPr>
          <p:cNvPr id="15" name="矩形 14"/>
          <p:cNvSpPr/>
          <p:nvPr/>
        </p:nvSpPr>
        <p:spPr>
          <a:xfrm>
            <a:off x="2139315" y="764540"/>
            <a:ext cx="157416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5"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554990" y="620395"/>
            <a:ext cx="11222990" cy="442912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13</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Accounting is often confused with bookkeeping. Bookkeeping is concerned with the recording of business data, while accounting is concerned with the design, interpretation of data, and the preparation of financial reports. Three forms of business entities exist: 1) </a:t>
            </a:r>
            <a:r>
              <a:rPr lang="en-US" altLang="zh-CN" sz="2800" b="1" dirty="0">
                <a:solidFill>
                  <a:srgbClr val="FF0000"/>
                </a:solidFill>
                <a:latin typeface="Times New Roman" panose="02020603050405020304" charset="0"/>
              </a:rPr>
              <a:t>sole</a:t>
            </a:r>
            <a:r>
              <a:rPr lang="en-US" altLang="zh-CN" sz="2800" dirty="0">
                <a:latin typeface="Times New Roman" panose="02020603050405020304" charset="0"/>
              </a:rPr>
              <a:t> </a:t>
            </a:r>
            <a:r>
              <a:rPr lang="en-US" altLang="zh-CN" sz="2800" b="1" dirty="0">
                <a:solidFill>
                  <a:srgbClr val="FF0000"/>
                </a:solidFill>
                <a:latin typeface="Times New Roman" panose="02020603050405020304" charset="0"/>
              </a:rPr>
              <a:t>proprietorship</a:t>
            </a:r>
            <a:r>
              <a:rPr lang="en-US" altLang="zh-CN" sz="2800" dirty="0">
                <a:latin typeface="Times New Roman" panose="02020603050405020304" charset="0"/>
              </a:rPr>
              <a:t>, 2) partnership, and 3) corporations. Corporations have the unique status of being a separate legal identity in which ownership is divided into shares of stock. A shareholder’s liability is limited to his/her contribution to capital. Whenever a business transaction is recorded, it must be recorded to accounting records </a:t>
            </a:r>
            <a:r>
              <a:rPr lang="en-US" altLang="zh-CN" sz="2800" b="1" dirty="0">
                <a:solidFill>
                  <a:srgbClr val="FF0000"/>
                </a:solidFill>
                <a:latin typeface="Times New Roman" panose="02020603050405020304" charset="0"/>
              </a:rPr>
              <a:t>at cost</a:t>
            </a:r>
            <a:r>
              <a:rPr lang="en-US" altLang="zh-CN" sz="2800" dirty="0">
                <a:latin typeface="Times New Roman" panose="02020603050405020304" charset="0"/>
              </a:rPr>
              <a:t>. All business transactions must be recorded. All properties owned by businesses are assets. All debts are liabilities. The right of owners is equity.</a:t>
            </a:r>
            <a:endParaRPr lang="en-US" altLang="zh-CN" sz="2800" dirty="0">
              <a:latin typeface="Times New Roman" panose="02020603050405020304" charset="0"/>
            </a:endParaRPr>
          </a:p>
        </p:txBody>
      </p:sp>
      <p:sp>
        <p:nvSpPr>
          <p:cNvPr id="5" name="圆角矩形 4"/>
          <p:cNvSpPr/>
          <p:nvPr/>
        </p:nvSpPr>
        <p:spPr>
          <a:xfrm>
            <a:off x="2426970" y="5049520"/>
            <a:ext cx="722693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sole proprietorship</a:t>
            </a:r>
            <a:r>
              <a:rPr lang="en-US" sz="2800">
                <a:solidFill>
                  <a:schemeClr val="tx1"/>
                </a:solidFill>
                <a:latin typeface="Times New Roman" panose="02020603050405020304" charset="0"/>
                <a:cs typeface="Times New Roman" panose="02020603050405020304" charset="0"/>
                <a:sym typeface="+mn-ea"/>
              </a:rPr>
              <a:t> </a:t>
            </a:r>
            <a:r>
              <a:rPr sz="2800">
                <a:solidFill>
                  <a:schemeClr val="tx1"/>
                </a:solidFill>
                <a:latin typeface="Times New Roman" panose="02020603050405020304" charset="0"/>
                <a:cs typeface="Times New Roman" panose="02020603050405020304" charset="0"/>
                <a:sym typeface="+mn-ea"/>
              </a:rPr>
              <a:t>独资企业；独资（经营）</a:t>
            </a:r>
            <a:endParaRPr sz="2800">
              <a:solidFill>
                <a:schemeClr val="tx1"/>
              </a:solidFill>
              <a:latin typeface="Times New Roman" panose="02020603050405020304" charset="0"/>
              <a:cs typeface="Times New Roman" panose="02020603050405020304" charset="0"/>
              <a:sym typeface="+mn-ea"/>
            </a:endParaRPr>
          </a:p>
        </p:txBody>
      </p:sp>
      <p:sp>
        <p:nvSpPr>
          <p:cNvPr id="15" name="矩形 14"/>
          <p:cNvSpPr/>
          <p:nvPr/>
        </p:nvSpPr>
        <p:spPr>
          <a:xfrm>
            <a:off x="8043545" y="1844675"/>
            <a:ext cx="348615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2" name="圆角矩形 1"/>
          <p:cNvSpPr/>
          <p:nvPr/>
        </p:nvSpPr>
        <p:spPr>
          <a:xfrm>
            <a:off x="2553335" y="5445125"/>
            <a:ext cx="722693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at cost</a:t>
            </a:r>
            <a:r>
              <a:rPr sz="2800">
                <a:solidFill>
                  <a:schemeClr val="tx1"/>
                </a:solidFill>
                <a:latin typeface="Times New Roman" panose="02020603050405020304" charset="0"/>
                <a:cs typeface="Times New Roman" panose="02020603050405020304" charset="0"/>
                <a:sym typeface="+mn-ea"/>
              </a:rPr>
              <a:t> 按成本</a:t>
            </a:r>
            <a:endParaRPr sz="2800">
              <a:solidFill>
                <a:schemeClr val="tx1"/>
              </a:solidFill>
              <a:latin typeface="Times New Roman" panose="02020603050405020304" charset="0"/>
              <a:cs typeface="Times New Roman" panose="02020603050405020304" charset="0"/>
              <a:sym typeface="+mn-ea"/>
            </a:endParaRPr>
          </a:p>
        </p:txBody>
      </p:sp>
      <p:sp>
        <p:nvSpPr>
          <p:cNvPr id="3" name="矩形 2"/>
          <p:cNvSpPr/>
          <p:nvPr/>
        </p:nvSpPr>
        <p:spPr>
          <a:xfrm>
            <a:off x="3507105" y="3789045"/>
            <a:ext cx="163639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3"/>
                  </p:tgtEl>
                </p:cond>
              </p:nextCondLst>
            </p:seq>
          </p:childTnLst>
        </p:cTn>
      </p:par>
    </p:tnLst>
    <p:bldLst>
      <p:bldP spid="5" grpId="0" bldLvl="0" animBg="1"/>
      <p:bldP spid="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49000"/>
            <a:clrChange>
              <a:clrFrom>
                <a:srgbClr val="FFFFFF">
                  <a:alpha val="100000"/>
                </a:srgbClr>
              </a:clrFrom>
              <a:clrTo>
                <a:srgbClr val="FFFFFF">
                  <a:alpha val="100000"/>
                  <a:alpha val="0"/>
                </a:srgbClr>
              </a:clrTo>
            </a:clrChange>
          </a:blip>
          <a:stretch>
            <a:fillRect/>
          </a:stretch>
        </p:blipFill>
        <p:spPr>
          <a:xfrm>
            <a:off x="0" y="0"/>
            <a:ext cx="12197715" cy="6847840"/>
          </a:xfrm>
          <a:prstGeom prst="rect">
            <a:avLst/>
          </a:prstGeom>
        </p:spPr>
      </p:pic>
      <p:sp>
        <p:nvSpPr>
          <p:cNvPr id="12" name="文本框 11"/>
          <p:cNvSpPr txBox="1"/>
          <p:nvPr/>
        </p:nvSpPr>
        <p:spPr>
          <a:xfrm>
            <a:off x="1130935" y="1412875"/>
            <a:ext cx="10190480" cy="2306955"/>
          </a:xfrm>
          <a:prstGeom prst="rect">
            <a:avLst/>
          </a:prstGeom>
          <a:noFill/>
          <a:ln>
            <a:noFill/>
          </a:ln>
          <a:extLst>
            <a:ext uri="{909E8E84-426E-40DD-AFC4-6F175D3DCCD1}">
              <a14:hiddenFill xmlns:a14="http://schemas.microsoft.com/office/drawing/2010/main">
                <a:solidFill>
                  <a:srgbClr val="CFC8E3"/>
                </a:solidFill>
              </a14:hiddenFill>
            </a:ext>
          </a:extLst>
        </p:spPr>
        <p:txBody>
          <a:bodyPr wrap="square">
            <a:spAutoFit/>
          </a:bodyPr>
          <a:lstStyle/>
          <a:p>
            <a:pPr algn="ctr"/>
            <a:r>
              <a:rPr lang="en-US" altLang="zh-CN" sz="7200" b="1" dirty="0">
                <a:solidFill>
                  <a:schemeClr val="tx1"/>
                </a:solidFill>
                <a:uFillTx/>
                <a:latin typeface="Times New Roman" panose="02020603050405020304" charset="0"/>
                <a:ea typeface="微软雅黑" panose="020B0503020204020204" pitchFamily="34" charset="-122"/>
                <a:cs typeface="Times New Roman" panose="02020603050405020304" charset="0"/>
              </a:rPr>
              <a:t>Unit 6 </a:t>
            </a:r>
            <a:endParaRPr lang="en-US" altLang="zh-CN" sz="7200" b="1" dirty="0">
              <a:solidFill>
                <a:schemeClr val="tx1"/>
              </a:solidFill>
              <a:uFillTx/>
              <a:latin typeface="Times New Roman" panose="02020603050405020304" charset="0"/>
              <a:ea typeface="微软雅黑" panose="020B0503020204020204" pitchFamily="34" charset="-122"/>
              <a:cs typeface="Times New Roman" panose="02020603050405020304" charset="0"/>
            </a:endParaRPr>
          </a:p>
          <a:p>
            <a:pPr algn="ctr"/>
            <a:r>
              <a:rPr lang="en-US" altLang="zh-CN" sz="7200" b="1" dirty="0">
                <a:solidFill>
                  <a:schemeClr val="tx1"/>
                </a:solidFill>
                <a:uFillTx/>
                <a:latin typeface="Times New Roman" panose="02020603050405020304" charset="0"/>
                <a:ea typeface="微软雅黑" panose="020B0503020204020204" pitchFamily="34" charset="-122"/>
                <a:cs typeface="Times New Roman" panose="02020603050405020304" charset="0"/>
              </a:rPr>
              <a:t>Accounting</a:t>
            </a:r>
            <a:endParaRPr lang="en-US" altLang="zh-CN" sz="7200" b="1" dirty="0">
              <a:solidFill>
                <a:schemeClr val="tx1"/>
              </a:solidFill>
              <a:uFillTx/>
              <a:latin typeface="Times New Roman" panose="02020603050405020304" charset="0"/>
              <a:ea typeface="微软雅黑" panose="020B0503020204020204" pitchFamily="34"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8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626745" y="620395"/>
            <a:ext cx="10442575" cy="364045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14</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We must </a:t>
            </a:r>
            <a:r>
              <a:rPr lang="en-US" altLang="zh-CN" sz="2800" b="1" dirty="0">
                <a:solidFill>
                  <a:srgbClr val="FF0000"/>
                </a:solidFill>
                <a:latin typeface="Times New Roman" panose="02020603050405020304" charset="0"/>
              </a:rPr>
              <a:t>guard against</a:t>
            </a:r>
            <a:r>
              <a:rPr lang="en-US" altLang="zh-CN" sz="2800" dirty="0">
                <a:latin typeface="Times New Roman" panose="02020603050405020304" charset="0"/>
              </a:rPr>
              <a:t> the narrow view of accounting. The most common contact with accounting is through </a:t>
            </a:r>
            <a:r>
              <a:rPr lang="en-US" altLang="zh-CN" sz="2800" b="1" dirty="0">
                <a:solidFill>
                  <a:srgbClr val="FF0000"/>
                </a:solidFill>
                <a:latin typeface="Times New Roman" panose="02020603050405020304" charset="0"/>
              </a:rPr>
              <a:t>credit approvals</a:t>
            </a:r>
            <a:r>
              <a:rPr lang="en-US" altLang="zh-CN" sz="2800" dirty="0">
                <a:latin typeface="Times New Roman" panose="02020603050405020304" charset="0"/>
              </a:rPr>
              <a:t>, </a:t>
            </a:r>
            <a:r>
              <a:rPr lang="en-US" altLang="zh-CN" sz="2800" b="1" dirty="0">
                <a:solidFill>
                  <a:srgbClr val="FF0000"/>
                </a:solidFill>
                <a:latin typeface="Times New Roman" panose="02020603050405020304" charset="0"/>
              </a:rPr>
              <a:t>checking</a:t>
            </a:r>
            <a:r>
              <a:rPr lang="en-US" altLang="zh-CN" sz="2800" dirty="0">
                <a:latin typeface="Times New Roman" panose="02020603050405020304" charset="0"/>
              </a:rPr>
              <a:t> </a:t>
            </a:r>
            <a:r>
              <a:rPr lang="en-US" altLang="zh-CN" sz="2800" b="1" dirty="0">
                <a:solidFill>
                  <a:srgbClr val="FF0000"/>
                </a:solidFill>
                <a:latin typeface="Times New Roman" panose="02020603050405020304" charset="0"/>
              </a:rPr>
              <a:t>accounts</a:t>
            </a:r>
            <a:r>
              <a:rPr lang="en-US" altLang="zh-CN" sz="2800" dirty="0">
                <a:latin typeface="Times New Roman" panose="02020603050405020304" charset="0"/>
              </a:rPr>
              <a:t>, tax forms, and </a:t>
            </a:r>
            <a:r>
              <a:rPr lang="en-US" altLang="zh-CN" sz="2800" b="1" dirty="0">
                <a:solidFill>
                  <a:srgbClr val="FF0000"/>
                </a:solidFill>
                <a:latin typeface="Times New Roman" panose="02020603050405020304" charset="0"/>
              </a:rPr>
              <a:t>payroll</a:t>
            </a:r>
            <a:r>
              <a:rPr lang="en-US" altLang="zh-CN" sz="2800" dirty="0">
                <a:latin typeface="Times New Roman" panose="02020603050405020304" charset="0"/>
              </a:rPr>
              <a:t>. These experiences are limited and tend to focus on the recordkeeping parts of accounting. Recordkeeping or bookkeeping, is the recording of transactions and events, either </a:t>
            </a:r>
            <a:r>
              <a:rPr lang="en-US" altLang="zh-CN" sz="2800" b="1" dirty="0">
                <a:solidFill>
                  <a:srgbClr val="FF0000"/>
                </a:solidFill>
                <a:latin typeface="Times New Roman" panose="02020603050405020304" charset="0"/>
              </a:rPr>
              <a:t>manually </a:t>
            </a:r>
            <a:r>
              <a:rPr lang="en-US" altLang="zh-CN" sz="2800" dirty="0">
                <a:latin typeface="Times New Roman" panose="02020603050405020304" charset="0"/>
              </a:rPr>
              <a:t>or </a:t>
            </a:r>
            <a:r>
              <a:rPr lang="en-US" altLang="zh-CN" sz="2800" b="1" dirty="0">
                <a:solidFill>
                  <a:srgbClr val="FF0000"/>
                </a:solidFill>
                <a:latin typeface="Times New Roman" panose="02020603050405020304" charset="0"/>
              </a:rPr>
              <a:t>electronically</a:t>
            </a:r>
            <a:r>
              <a:rPr lang="en-US" altLang="zh-CN" sz="2800" dirty="0">
                <a:latin typeface="Times New Roman" panose="02020603050405020304" charset="0"/>
              </a:rPr>
              <a:t>. This is just one part of accounting in</a:t>
            </a:r>
            <a:r>
              <a:rPr lang="en-US" altLang="zh-CN" sz="2800" b="1" dirty="0">
                <a:solidFill>
                  <a:srgbClr val="FF0000"/>
                </a:solidFill>
                <a:latin typeface="Times New Roman" panose="02020603050405020304" charset="0"/>
              </a:rPr>
              <a:t> scope</a:t>
            </a:r>
            <a:r>
              <a:rPr lang="en-US" altLang="zh-CN" sz="2800" dirty="0">
                <a:latin typeface="Times New Roman" panose="02020603050405020304" charset="0"/>
              </a:rPr>
              <a:t>. Accounting also identifies and communicates information on transactions and events, and it includes the crucial processes of analysis and interpretation.</a:t>
            </a:r>
            <a:endParaRPr lang="en-US" altLang="zh-CN" sz="2800" dirty="0">
              <a:latin typeface="Times New Roman" panose="02020603050405020304" charset="0"/>
            </a:endParaRPr>
          </a:p>
        </p:txBody>
      </p:sp>
      <p:sp>
        <p:nvSpPr>
          <p:cNvPr id="5" name="圆角矩形 4"/>
          <p:cNvSpPr/>
          <p:nvPr/>
        </p:nvSpPr>
        <p:spPr>
          <a:xfrm>
            <a:off x="1706880" y="3922395"/>
            <a:ext cx="722693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guard against </a:t>
            </a:r>
            <a:r>
              <a:rPr sz="2800">
                <a:solidFill>
                  <a:schemeClr val="tx1"/>
                </a:solidFill>
                <a:latin typeface="Times New Roman" panose="02020603050405020304" charset="0"/>
                <a:cs typeface="Times New Roman" panose="02020603050405020304" charset="0"/>
                <a:sym typeface="+mn-ea"/>
              </a:rPr>
              <a:t>提防；防范</a:t>
            </a:r>
            <a:endParaRPr sz="2800">
              <a:solidFill>
                <a:schemeClr val="tx1"/>
              </a:solidFill>
              <a:latin typeface="Times New Roman" panose="02020603050405020304" charset="0"/>
              <a:cs typeface="Times New Roman" panose="02020603050405020304" charset="0"/>
              <a:sym typeface="+mn-ea"/>
            </a:endParaRPr>
          </a:p>
        </p:txBody>
      </p:sp>
      <p:sp>
        <p:nvSpPr>
          <p:cNvPr id="15" name="矩形 14"/>
          <p:cNvSpPr/>
          <p:nvPr/>
        </p:nvSpPr>
        <p:spPr>
          <a:xfrm>
            <a:off x="2787015" y="620395"/>
            <a:ext cx="275399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2" name="圆角矩形 1"/>
          <p:cNvSpPr/>
          <p:nvPr/>
        </p:nvSpPr>
        <p:spPr>
          <a:xfrm>
            <a:off x="2210435" y="4149090"/>
            <a:ext cx="722693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credit approval </a:t>
            </a:r>
            <a:r>
              <a:rPr sz="2800">
                <a:solidFill>
                  <a:schemeClr val="tx1"/>
                </a:solidFill>
                <a:latin typeface="Times New Roman" panose="02020603050405020304" charset="0"/>
                <a:cs typeface="Times New Roman" panose="02020603050405020304" charset="0"/>
                <a:sym typeface="+mn-ea"/>
              </a:rPr>
              <a:t>信贷审批</a:t>
            </a:r>
            <a:endParaRPr sz="2800">
              <a:solidFill>
                <a:schemeClr val="tx1"/>
              </a:solidFill>
              <a:latin typeface="Times New Roman" panose="02020603050405020304" charset="0"/>
              <a:cs typeface="Times New Roman" panose="02020603050405020304" charset="0"/>
              <a:sym typeface="+mn-ea"/>
            </a:endParaRPr>
          </a:p>
        </p:txBody>
      </p:sp>
      <p:sp>
        <p:nvSpPr>
          <p:cNvPr id="3" name="矩形 2"/>
          <p:cNvSpPr/>
          <p:nvPr/>
        </p:nvSpPr>
        <p:spPr>
          <a:xfrm>
            <a:off x="7971155" y="980440"/>
            <a:ext cx="2935605" cy="511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4" name="圆角矩形 3"/>
          <p:cNvSpPr/>
          <p:nvPr/>
        </p:nvSpPr>
        <p:spPr>
          <a:xfrm>
            <a:off x="2714625" y="4436745"/>
            <a:ext cx="722693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checking account </a:t>
            </a:r>
            <a:r>
              <a:rPr sz="2800">
                <a:solidFill>
                  <a:schemeClr val="tx1"/>
                </a:solidFill>
                <a:latin typeface="Times New Roman" panose="02020603050405020304" charset="0"/>
                <a:cs typeface="Times New Roman" panose="02020603050405020304" charset="0"/>
                <a:sym typeface="+mn-ea"/>
              </a:rPr>
              <a:t>活期存款账户</a:t>
            </a:r>
            <a:endParaRPr sz="2800">
              <a:solidFill>
                <a:schemeClr val="tx1"/>
              </a:solidFill>
              <a:latin typeface="Times New Roman" panose="02020603050405020304" charset="0"/>
              <a:cs typeface="Times New Roman" panose="02020603050405020304" charset="0"/>
              <a:sym typeface="+mn-ea"/>
            </a:endParaRPr>
          </a:p>
        </p:txBody>
      </p:sp>
      <p:sp>
        <p:nvSpPr>
          <p:cNvPr id="6" name="圆角矩形 5"/>
          <p:cNvSpPr/>
          <p:nvPr/>
        </p:nvSpPr>
        <p:spPr>
          <a:xfrm>
            <a:off x="3147060" y="4653280"/>
            <a:ext cx="722693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payroll</a:t>
            </a:r>
            <a:r>
              <a:rPr lang="en-US" sz="2800" b="1">
                <a:solidFill>
                  <a:schemeClr val="tx1"/>
                </a:solidFill>
                <a:latin typeface="Times New Roman" panose="02020603050405020304" charset="0"/>
                <a:cs typeface="Times New Roman" panose="02020603050405020304" charset="0"/>
                <a:sym typeface="+mn-ea"/>
              </a:rPr>
              <a:t> </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工资名单；工资总支出</a:t>
            </a:r>
            <a:endParaRPr sz="2800">
              <a:solidFill>
                <a:schemeClr val="tx1"/>
              </a:solidFill>
              <a:latin typeface="Times New Roman" panose="02020603050405020304" charset="0"/>
              <a:cs typeface="Times New Roman" panose="02020603050405020304" charset="0"/>
              <a:sym typeface="+mn-ea"/>
            </a:endParaRPr>
          </a:p>
        </p:txBody>
      </p:sp>
      <p:sp>
        <p:nvSpPr>
          <p:cNvPr id="7" name="圆角矩形 6"/>
          <p:cNvSpPr/>
          <p:nvPr/>
        </p:nvSpPr>
        <p:spPr>
          <a:xfrm>
            <a:off x="3434715" y="4843780"/>
            <a:ext cx="722693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manually</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ad.</a:t>
            </a:r>
            <a:r>
              <a:rPr sz="2800">
                <a:solidFill>
                  <a:schemeClr val="tx1"/>
                </a:solidFill>
                <a:latin typeface="Times New Roman" panose="02020603050405020304" charset="0"/>
                <a:cs typeface="Times New Roman" panose="02020603050405020304" charset="0"/>
                <a:sym typeface="+mn-ea"/>
              </a:rPr>
              <a:t> 手动地；人工地</a:t>
            </a:r>
            <a:endParaRPr sz="2800">
              <a:solidFill>
                <a:schemeClr val="tx1"/>
              </a:solidFill>
              <a:latin typeface="Times New Roman" panose="02020603050405020304" charset="0"/>
              <a:cs typeface="Times New Roman" panose="02020603050405020304" charset="0"/>
              <a:sym typeface="+mn-ea"/>
            </a:endParaRPr>
          </a:p>
        </p:txBody>
      </p:sp>
      <p:sp>
        <p:nvSpPr>
          <p:cNvPr id="8" name="圆角矩形 7"/>
          <p:cNvSpPr/>
          <p:nvPr/>
        </p:nvSpPr>
        <p:spPr>
          <a:xfrm>
            <a:off x="3794760" y="5085080"/>
            <a:ext cx="722693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electronically</a:t>
            </a:r>
            <a:r>
              <a:rPr sz="2800" b="1" i="1">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ad</a:t>
            </a:r>
            <a:r>
              <a:rPr sz="2800">
                <a:solidFill>
                  <a:schemeClr val="tx1"/>
                </a:solidFill>
                <a:latin typeface="Times New Roman" panose="02020603050405020304" charset="0"/>
                <a:cs typeface="Times New Roman" panose="02020603050405020304" charset="0"/>
                <a:sym typeface="+mn-ea"/>
              </a:rPr>
              <a:t>. 用电子方法</a:t>
            </a:r>
            <a:endParaRPr sz="2800">
              <a:solidFill>
                <a:schemeClr val="tx1"/>
              </a:solidFill>
              <a:latin typeface="Times New Roman" panose="02020603050405020304" charset="0"/>
              <a:cs typeface="Times New Roman" panose="02020603050405020304" charset="0"/>
              <a:sym typeface="+mn-ea"/>
            </a:endParaRPr>
          </a:p>
        </p:txBody>
      </p:sp>
      <p:sp>
        <p:nvSpPr>
          <p:cNvPr id="9" name="圆角矩形 8"/>
          <p:cNvSpPr/>
          <p:nvPr/>
        </p:nvSpPr>
        <p:spPr>
          <a:xfrm>
            <a:off x="4298950" y="5300980"/>
            <a:ext cx="722693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scope</a:t>
            </a:r>
            <a:r>
              <a:rPr lang="en-US"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范围</a:t>
            </a:r>
            <a:endParaRPr sz="2800">
              <a:solidFill>
                <a:schemeClr val="tx1"/>
              </a:solidFill>
              <a:latin typeface="Times New Roman" panose="02020603050405020304" charset="0"/>
              <a:cs typeface="Times New Roman" panose="02020603050405020304" charset="0"/>
              <a:sym typeface="+mn-ea"/>
            </a:endParaRPr>
          </a:p>
        </p:txBody>
      </p:sp>
      <p:sp>
        <p:nvSpPr>
          <p:cNvPr id="10" name="矩形 9"/>
          <p:cNvSpPr/>
          <p:nvPr/>
        </p:nvSpPr>
        <p:spPr>
          <a:xfrm>
            <a:off x="2787015" y="2996565"/>
            <a:ext cx="146240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1" name="矩形 10"/>
          <p:cNvSpPr/>
          <p:nvPr/>
        </p:nvSpPr>
        <p:spPr>
          <a:xfrm>
            <a:off x="698500" y="1340485"/>
            <a:ext cx="309626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2" name="矩形 11"/>
          <p:cNvSpPr/>
          <p:nvPr/>
        </p:nvSpPr>
        <p:spPr>
          <a:xfrm>
            <a:off x="6099175" y="1412875"/>
            <a:ext cx="169608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3" name="矩形 12"/>
          <p:cNvSpPr/>
          <p:nvPr/>
        </p:nvSpPr>
        <p:spPr>
          <a:xfrm>
            <a:off x="2930525" y="2636520"/>
            <a:ext cx="163449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4" name="矩形 13"/>
          <p:cNvSpPr/>
          <p:nvPr/>
        </p:nvSpPr>
        <p:spPr>
          <a:xfrm>
            <a:off x="5019040" y="2528570"/>
            <a:ext cx="2485390" cy="542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6" name="矩形 15"/>
          <p:cNvSpPr/>
          <p:nvPr/>
        </p:nvSpPr>
        <p:spPr>
          <a:xfrm>
            <a:off x="10208895" y="1107440"/>
            <a:ext cx="169608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bldLst>
      <p:bldP spid="5" grpId="0" bldLvl="0" animBg="1"/>
      <p:bldP spid="2" grpId="0" bldLvl="0" animBg="1"/>
      <p:bldP spid="4" grpId="0" bldLvl="0" animBg="1"/>
      <p:bldP spid="6" grpId="0" bldLvl="0" animBg="1"/>
      <p:bldP spid="7" grpId="0" bldLvl="0" animBg="1"/>
      <p:bldP spid="8" grpId="0" bldLvl="0" animBg="1"/>
      <p:bldP spid="9"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554990" y="620395"/>
            <a:ext cx="11222990" cy="364045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15</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Technology is a key part of modern business and plays a major role in accounting. Technology reduces the time, effort, and cost of recordkeeping while improving </a:t>
            </a:r>
            <a:r>
              <a:rPr lang="en-US" altLang="zh-CN" sz="2800" b="1" dirty="0">
                <a:solidFill>
                  <a:srgbClr val="FF0000"/>
                </a:solidFill>
                <a:latin typeface="Times New Roman" panose="02020603050405020304" charset="0"/>
              </a:rPr>
              <a:t>clerical </a:t>
            </a:r>
            <a:r>
              <a:rPr lang="en-US" altLang="zh-CN" sz="2800" dirty="0">
                <a:latin typeface="Times New Roman" panose="02020603050405020304" charset="0"/>
              </a:rPr>
              <a:t>accuracy. Some small organizations continue to perform various accounting task manually, but even they are influenced by technology. As technology has changed the way we store, process, and summarize masses of data, accounting has been freed to expand. </a:t>
            </a:r>
            <a:r>
              <a:rPr lang="en-US" altLang="zh-CN" sz="2800" b="1" dirty="0">
                <a:solidFill>
                  <a:srgbClr val="FF0000"/>
                </a:solidFill>
                <a:latin typeface="Times New Roman" panose="02020603050405020304" charset="0"/>
              </a:rPr>
              <a:t>Consulting</a:t>
            </a:r>
            <a:r>
              <a:rPr lang="en-US" altLang="zh-CN" sz="2800" dirty="0">
                <a:latin typeface="Times New Roman" panose="02020603050405020304" charset="0"/>
              </a:rPr>
              <a:t>, planning, and other financial services are now closely linked to accounting. These services require sorting data, interpreting their meaning, identifying key factors, and analyzing their implications.</a:t>
            </a:r>
            <a:endParaRPr lang="en-US" altLang="zh-CN" sz="2800" dirty="0">
              <a:latin typeface="Times New Roman" panose="02020603050405020304" charset="0"/>
            </a:endParaRPr>
          </a:p>
        </p:txBody>
      </p:sp>
      <p:sp>
        <p:nvSpPr>
          <p:cNvPr id="5" name="圆角矩形 4"/>
          <p:cNvSpPr/>
          <p:nvPr/>
        </p:nvSpPr>
        <p:spPr>
          <a:xfrm>
            <a:off x="2066925" y="4509135"/>
            <a:ext cx="722693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clerical</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a</a:t>
            </a:r>
            <a:r>
              <a:rPr sz="2800">
                <a:solidFill>
                  <a:schemeClr val="tx1"/>
                </a:solidFill>
                <a:latin typeface="Times New Roman" panose="02020603050405020304" charset="0"/>
                <a:cs typeface="Times New Roman" panose="02020603050405020304" charset="0"/>
                <a:sym typeface="+mn-ea"/>
              </a:rPr>
              <a:t>.办公室工作的</a:t>
            </a:r>
            <a:endParaRPr sz="2800">
              <a:solidFill>
                <a:schemeClr val="tx1"/>
              </a:solidFill>
              <a:latin typeface="Times New Roman" panose="02020603050405020304" charset="0"/>
              <a:cs typeface="Times New Roman" panose="02020603050405020304" charset="0"/>
              <a:sym typeface="+mn-ea"/>
            </a:endParaRPr>
          </a:p>
        </p:txBody>
      </p:sp>
      <p:sp>
        <p:nvSpPr>
          <p:cNvPr id="15" name="矩形 14"/>
          <p:cNvSpPr/>
          <p:nvPr/>
        </p:nvSpPr>
        <p:spPr>
          <a:xfrm>
            <a:off x="3074670" y="1412875"/>
            <a:ext cx="148590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2" name="圆角矩形 1"/>
          <p:cNvSpPr/>
          <p:nvPr/>
        </p:nvSpPr>
        <p:spPr>
          <a:xfrm>
            <a:off x="2354580" y="5373370"/>
            <a:ext cx="722693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consulting</a:t>
            </a:r>
            <a:r>
              <a:rPr sz="2800" i="1">
                <a:solidFill>
                  <a:schemeClr val="tx1"/>
                </a:solidFill>
                <a:latin typeface="Times New Roman" panose="02020603050405020304" charset="0"/>
                <a:cs typeface="Times New Roman" panose="02020603050405020304" charset="0"/>
                <a:sym typeface="+mn-ea"/>
              </a:rPr>
              <a:t> n</a:t>
            </a:r>
            <a:r>
              <a:rPr sz="2800">
                <a:solidFill>
                  <a:schemeClr val="tx1"/>
                </a:solidFill>
                <a:latin typeface="Times New Roman" panose="02020603050405020304" charset="0"/>
                <a:cs typeface="Times New Roman" panose="02020603050405020304" charset="0"/>
                <a:sym typeface="+mn-ea"/>
              </a:rPr>
              <a:t>. 咨询</a:t>
            </a:r>
            <a:endParaRPr sz="2800">
              <a:solidFill>
                <a:schemeClr val="tx1"/>
              </a:solidFill>
              <a:latin typeface="Times New Roman" panose="02020603050405020304" charset="0"/>
              <a:cs typeface="Times New Roman" panose="02020603050405020304" charset="0"/>
              <a:sym typeface="+mn-ea"/>
            </a:endParaRPr>
          </a:p>
        </p:txBody>
      </p:sp>
      <p:sp>
        <p:nvSpPr>
          <p:cNvPr id="3" name="矩形 2"/>
          <p:cNvSpPr/>
          <p:nvPr/>
        </p:nvSpPr>
        <p:spPr>
          <a:xfrm>
            <a:off x="9915525" y="2564765"/>
            <a:ext cx="163639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3"/>
                  </p:tgtEl>
                </p:cond>
              </p:nextCondLst>
            </p:seq>
          </p:childTnLst>
        </p:cTn>
      </p:par>
    </p:tnLst>
    <p:bldLst>
      <p:bldP spid="5" grpId="0" bldLvl="0" animBg="1"/>
      <p:bldP spid="2"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554990" y="620395"/>
            <a:ext cx="11222990" cy="403479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16</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On the other hand, ethics are crucial to accounting. The goal of accounting is to provide useful information for decisions. For information to be useful, it must be trusted. This demands ethics in accounting. Ethics are beliefs that distinguish right from wrong. They are accepted standards of good and bad behavior. Providers of accounting information often face ethical choices as they prepare financial reports. These choices can affect the price a buyer pays and the wages paid to workers. They can even affect the success of products and services. Misleading information can lead to a wrongful closing of a division that harms workers, customers, and suppliers. There is an old saying: good ethics are good business. (1,390 words)</a:t>
            </a:r>
            <a:endParaRPr lang="en-US" altLang="zh-CN" sz="2800" dirty="0">
              <a:latin typeface="Times New Roman" panose="02020603050405020304" charset="0"/>
            </a:endParaRPr>
          </a:p>
        </p:txBody>
      </p:sp>
      <p:sp>
        <p:nvSpPr>
          <p:cNvPr id="3" name="圆角矩形 2">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Next</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1210945"/>
          </a:xfrm>
          <a:prstGeom prst="rect">
            <a:avLst/>
          </a:prstGeom>
          <a:solidFill>
            <a:schemeClr val="accent6">
              <a:lumMod val="20000"/>
              <a:lumOff val="80000"/>
            </a:schemeClr>
          </a:solidFill>
          <a:ln w="76200">
            <a:noFill/>
          </a:ln>
        </p:spPr>
        <p:txBody>
          <a:bodyPr wrap="square" anchor="t" anchorCtr="0">
            <a:spAutoFit/>
          </a:bodyPr>
          <a:lstStyle/>
          <a:p>
            <a:pPr algn="just" eaLnBrk="1" latinLnBrk="0" hangingPunct="1">
              <a:lnSpc>
                <a:spcPct val="130000"/>
              </a:lnSpc>
            </a:pPr>
            <a:r>
              <a:rPr lang="en-US" altLang="zh-CN" sz="2800" b="1" dirty="0">
                <a:solidFill>
                  <a:srgbClr val="FF0000"/>
                </a:solidFill>
                <a:latin typeface="Times New Roman" panose="02020603050405020304" charset="0"/>
              </a:rPr>
              <a:t>AICPA</a:t>
            </a:r>
            <a:r>
              <a:rPr lang="en-US" altLang="zh-CN" sz="2800" dirty="0">
                <a:latin typeface="Times New Roman" panose="02020603050405020304" charset="0"/>
              </a:rPr>
              <a:t> 美国会计师协会（American Institute of Certified Public Accountants）</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650875"/>
          </a:xfrm>
          <a:prstGeom prst="rect">
            <a:avLst/>
          </a:prstGeom>
          <a:solidFill>
            <a:schemeClr val="accent6">
              <a:lumMod val="20000"/>
              <a:lumOff val="80000"/>
            </a:schemeClr>
          </a:solidFill>
          <a:ln w="76200">
            <a:noFill/>
          </a:ln>
        </p:spPr>
        <p:txBody>
          <a:bodyPr wrap="square" anchor="t" anchorCtr="0">
            <a:spAutoFit/>
          </a:bodyPr>
          <a:lstStyle/>
          <a:p>
            <a:pPr algn="just" eaLnBrk="1" latinLnBrk="0" hangingPunct="1">
              <a:lnSpc>
                <a:spcPct val="130000"/>
              </a:lnSpc>
            </a:pPr>
            <a:r>
              <a:rPr lang="en-US" altLang="zh-CN" sz="2800" b="1" dirty="0">
                <a:solidFill>
                  <a:srgbClr val="FF0000"/>
                </a:solidFill>
                <a:latin typeface="Times New Roman" panose="02020603050405020304" charset="0"/>
              </a:rPr>
              <a:t>GAAP </a:t>
            </a:r>
            <a:r>
              <a:rPr lang="en-US" altLang="zh-CN" sz="2800" dirty="0">
                <a:latin typeface="Times New Roman" panose="02020603050405020304" charset="0"/>
              </a:rPr>
              <a:t>一般公认会计原则（Generally Accepted Accounting Principles）</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1210945"/>
          </a:xfrm>
          <a:prstGeom prst="rect">
            <a:avLst/>
          </a:prstGeom>
          <a:solidFill>
            <a:schemeClr val="accent6">
              <a:lumMod val="20000"/>
              <a:lumOff val="80000"/>
            </a:schemeClr>
          </a:solidFill>
          <a:ln w="76200">
            <a:noFill/>
          </a:ln>
        </p:spPr>
        <p:txBody>
          <a:bodyPr wrap="square" anchor="t" anchorCtr="0">
            <a:spAutoFit/>
          </a:bodyPr>
          <a:lstStyle/>
          <a:p>
            <a:pPr algn="just" eaLnBrk="1" latinLnBrk="0" hangingPunct="1">
              <a:lnSpc>
                <a:spcPct val="130000"/>
              </a:lnSpc>
            </a:pPr>
            <a:r>
              <a:rPr lang="en-US" altLang="zh-CN" sz="2800" b="1" dirty="0">
                <a:solidFill>
                  <a:srgbClr val="FF0000"/>
                </a:solidFill>
                <a:latin typeface="Times New Roman" panose="02020603050405020304" charset="0"/>
              </a:rPr>
              <a:t>IASB</a:t>
            </a:r>
            <a:r>
              <a:rPr lang="en-US" altLang="zh-CN" sz="2800" dirty="0">
                <a:latin typeface="Times New Roman" panose="02020603050405020304" charset="0"/>
              </a:rPr>
              <a:t> 国际会计准则理事会（International Accounting Standards Board）</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650875"/>
          </a:xfrm>
          <a:prstGeom prst="rect">
            <a:avLst/>
          </a:prstGeom>
          <a:solidFill>
            <a:schemeClr val="accent6">
              <a:lumMod val="20000"/>
              <a:lumOff val="80000"/>
            </a:schemeClr>
          </a:solidFill>
          <a:ln w="76200">
            <a:noFill/>
          </a:ln>
        </p:spPr>
        <p:txBody>
          <a:bodyPr wrap="square" anchor="t" anchorCtr="0">
            <a:spAutoFit/>
          </a:bodyPr>
          <a:lstStyle/>
          <a:p>
            <a:pPr algn="just" eaLnBrk="1" latinLnBrk="0" hangingPunct="1">
              <a:lnSpc>
                <a:spcPct val="130000"/>
              </a:lnSpc>
            </a:pPr>
            <a:r>
              <a:rPr lang="en-US" altLang="zh-CN" sz="2800" b="1" dirty="0">
                <a:solidFill>
                  <a:srgbClr val="FF0000"/>
                </a:solidFill>
                <a:latin typeface="Times New Roman" panose="02020603050405020304" charset="0"/>
              </a:rPr>
              <a:t>IFRS</a:t>
            </a:r>
            <a:r>
              <a:rPr lang="en-US" altLang="zh-CN" sz="2800" dirty="0">
                <a:latin typeface="Times New Roman" panose="02020603050405020304" charset="0"/>
              </a:rPr>
              <a:t> 国际财务报告准则（International Financial Reporting Standards）</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102575"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10210" y="2421255"/>
            <a:ext cx="11015345" cy="224536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2800" dirty="0">
                <a:latin typeface="Times New Roman" panose="02020603050405020304" charset="0"/>
              </a:rPr>
              <a:t>(      ) 1) Which of the following is NOT a function of accounting?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a. To give us career opportunities.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b. To provide a language of business.</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c. To promote a company’s financial performance.</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d. To help people make better decisions.</a:t>
            </a:r>
            <a:endParaRPr lang="en-US" altLang="zh-CN" sz="2800" dirty="0">
              <a:latin typeface="Times New Roman" panose="02020603050405020304" charset="0"/>
            </a:endParaRPr>
          </a:p>
        </p:txBody>
      </p:sp>
      <p:sp>
        <p:nvSpPr>
          <p:cNvPr id="2" name="圆角矩形 1"/>
          <p:cNvSpPr/>
          <p:nvPr/>
        </p:nvSpPr>
        <p:spPr>
          <a:xfrm>
            <a:off x="554355" y="692785"/>
            <a:ext cx="4718685" cy="537210"/>
          </a:xfrm>
          <a:prstGeom prst="round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ctr" eaLnBrk="1" fontAlgn="auto" latinLnBrk="0" hangingPunct="1"/>
            <a:r>
              <a:rPr lang="zh-CN" altLang="en-US" sz="3200" b="1">
                <a:solidFill>
                  <a:schemeClr val="bg1">
                    <a:lumMod val="95000"/>
                  </a:schemeClr>
                </a:solidFill>
                <a:latin typeface="Times New Roman" panose="02020603050405020304" charset="0"/>
                <a:cs typeface="Times New Roman" panose="02020603050405020304" charset="0"/>
              </a:rPr>
              <a:t>Reading Comprehension</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8" name="文本框 7"/>
          <p:cNvSpPr txBox="1"/>
          <p:nvPr/>
        </p:nvSpPr>
        <p:spPr>
          <a:xfrm>
            <a:off x="338664" y="1412663"/>
            <a:ext cx="11369040" cy="485140"/>
          </a:xfrm>
          <a:prstGeom prst="rect">
            <a:avLst/>
          </a:prstGeom>
          <a:noFill/>
        </p:spPr>
        <p:txBody>
          <a:bodyPr wrap="square" rtlCol="0" anchor="t">
            <a:spAutoFit/>
          </a:bodyPr>
          <a:p>
            <a:pPr marL="323850" indent="-323850" algn="just" eaLnBrk="1" latinLnBrk="0" hangingPunct="1">
              <a:lnSpc>
                <a:spcPct val="8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1. Choose the best answer to each question.</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
        <p:nvSpPr>
          <p:cNvPr id="6" name="Rectangle 85"/>
          <p:cNvSpPr/>
          <p:nvPr/>
        </p:nvSpPr>
        <p:spPr>
          <a:xfrm>
            <a:off x="698500" y="2493010"/>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c</a:t>
            </a:r>
            <a:endParaRPr lang="en-US" altLang="zh-CN" sz="2800" dirty="0">
              <a:solidFill>
                <a:srgbClr val="C00000"/>
              </a:solidFill>
              <a:latin typeface="Times New Roman" panose="02020603050405020304" charset="0"/>
              <a:cs typeface="Times New Roman" panose="02020603050405020304" charset="0"/>
            </a:endParaRPr>
          </a:p>
        </p:txBody>
      </p:sp>
      <p:sp>
        <p:nvSpPr>
          <p:cNvPr id="12" name="圆角矩形 1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10210" y="621030"/>
            <a:ext cx="11715750" cy="5692775"/>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2800" dirty="0">
                <a:latin typeface="Times New Roman" panose="02020603050405020304" charset="0"/>
              </a:rPr>
              <a:t>(      )  2) Which of the following statements is NOT the definition of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accounting given by AICPA?</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a. Accounting is the art of recording, classifying and summarizing 	    	    transactions and events in a significant manner.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b. The object of accounting is money, transactions and events.</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c. The object of accounting is at least partly of marketing character.</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d. Accounting needs to interpret the results of financial events.</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 3) Which of the following is the responsibility of financial accounting?</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a. It focuses on reporting to people inside the business entity.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b. It provides information to people outside the business entity.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c. It is used to provide information for employees, managers and auditors.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d. It is concerned primarily with providing a basis for making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management or operating decisions.</a:t>
            </a:r>
            <a:endParaRPr lang="en-US" altLang="zh-CN" sz="2800" dirty="0">
              <a:latin typeface="Times New Roman" panose="02020603050405020304" charset="0"/>
            </a:endParaRPr>
          </a:p>
        </p:txBody>
      </p:sp>
      <p:sp>
        <p:nvSpPr>
          <p:cNvPr id="6" name="Rectangle 85"/>
          <p:cNvSpPr/>
          <p:nvPr/>
        </p:nvSpPr>
        <p:spPr>
          <a:xfrm>
            <a:off x="698500" y="692785"/>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c</a:t>
            </a:r>
            <a:endParaRPr lang="en-US" altLang="zh-CN" sz="2800" dirty="0">
              <a:solidFill>
                <a:srgbClr val="C00000"/>
              </a:solidFill>
              <a:latin typeface="Times New Roman" panose="02020603050405020304" charset="0"/>
              <a:cs typeface="Times New Roman" panose="02020603050405020304" charset="0"/>
            </a:endParaRPr>
          </a:p>
        </p:txBody>
      </p:sp>
      <p:sp>
        <p:nvSpPr>
          <p:cNvPr id="2" name="Rectangle 85"/>
          <p:cNvSpPr/>
          <p:nvPr/>
        </p:nvSpPr>
        <p:spPr>
          <a:xfrm>
            <a:off x="688340" y="3645535"/>
            <a:ext cx="41529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b</a:t>
            </a:r>
            <a:endParaRPr lang="en-US" altLang="zh-CN" sz="2800" dirty="0">
              <a:solidFill>
                <a:srgbClr val="C00000"/>
              </a:solidFill>
              <a:latin typeface="Times New Roman" panose="02020603050405020304" charset="0"/>
              <a:cs typeface="Times New Roman" panose="02020603050405020304" charset="0"/>
            </a:endParaRPr>
          </a:p>
        </p:txBody>
      </p:sp>
      <p:sp>
        <p:nvSpPr>
          <p:cNvPr id="12" name="圆角矩形 1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p:bldP spid="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339090" y="1013460"/>
            <a:ext cx="11015345" cy="3969385"/>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2800" dirty="0">
                <a:latin typeface="Times New Roman" panose="02020603050405020304" charset="0"/>
              </a:rPr>
              <a:t>(      )  4) Which of the following is the responsibility of management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accounting?</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a. It focuses on reporting to people inside the business entity.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b. It provides information for present and potential shareholders and 	    creditors.</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c. It provides information for banks or vendors, financial analysts, 	    economists, and government agencies.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d. It provides the general public with an opportunity to evaluate a 	    company’s financial performance.</a:t>
            </a:r>
            <a:endParaRPr lang="en-US" altLang="zh-CN" sz="2800" dirty="0">
              <a:latin typeface="Times New Roman" panose="02020603050405020304" charset="0"/>
            </a:endParaRPr>
          </a:p>
        </p:txBody>
      </p:sp>
      <p:sp>
        <p:nvSpPr>
          <p:cNvPr id="6" name="Rectangle 85"/>
          <p:cNvSpPr/>
          <p:nvPr/>
        </p:nvSpPr>
        <p:spPr>
          <a:xfrm>
            <a:off x="626110" y="1052830"/>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a</a:t>
            </a:r>
            <a:endParaRPr lang="en-US" altLang="zh-CN" sz="2800" dirty="0">
              <a:solidFill>
                <a:srgbClr val="C00000"/>
              </a:solidFill>
              <a:latin typeface="Times New Roman" panose="02020603050405020304" charset="0"/>
              <a:cs typeface="Times New Roman" panose="02020603050405020304" charset="0"/>
            </a:endParaRPr>
          </a:p>
        </p:txBody>
      </p:sp>
      <p:sp>
        <p:nvSpPr>
          <p:cNvPr id="12" name="圆角矩形 1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651250" y="548640"/>
            <a:ext cx="3864610" cy="583565"/>
          </a:xfrm>
          <a:prstGeom prst="rect">
            <a:avLst/>
          </a:prstGeom>
          <a:noFill/>
        </p:spPr>
        <p:txBody>
          <a:bodyPr wrap="square" rtlCol="0">
            <a:spAutoFit/>
          </a:bodyPr>
          <a:p>
            <a:r>
              <a:rPr lang="zh-CN" altLang="en-US" sz="3200" b="1">
                <a:solidFill>
                  <a:srgbClr val="00B0F0"/>
                </a:solidFill>
                <a:latin typeface="Times New Roman" panose="02020603050405020304" charset="0"/>
                <a:cs typeface="Times New Roman" panose="02020603050405020304" charset="0"/>
              </a:rPr>
              <a:t>Learning Objectives</a:t>
            </a:r>
            <a:endParaRPr lang="zh-CN" altLang="en-US" sz="3200" b="1">
              <a:solidFill>
                <a:srgbClr val="00B0F0"/>
              </a:solidFill>
              <a:latin typeface="Times New Roman" panose="02020603050405020304" charset="0"/>
              <a:cs typeface="Times New Roman" panose="02020603050405020304" charset="0"/>
            </a:endParaRPr>
          </a:p>
        </p:txBody>
      </p:sp>
      <p:sp>
        <p:nvSpPr>
          <p:cNvPr id="3" name="矩形 2"/>
          <p:cNvSpPr/>
          <p:nvPr/>
        </p:nvSpPr>
        <p:spPr>
          <a:xfrm>
            <a:off x="698500" y="1196340"/>
            <a:ext cx="10921365" cy="5006975"/>
          </a:xfrm>
          <a:prstGeom prst="rect">
            <a:avLst/>
          </a:prstGeom>
          <a:noFill/>
          <a:ln>
            <a:solidFill>
              <a:srgbClr val="00B0F0"/>
            </a:solidFill>
          </a:ln>
          <a:extLst>
            <a:ext uri="{909E8E84-426E-40DD-AFC4-6F175D3DCCD1}">
              <a14:hiddenFill xmlns:a14="http://schemas.microsoft.com/office/drawing/2010/main">
                <a:solidFill>
                  <a:schemeClr val="accent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a:p>
            <a:pPr marL="791845" algn="l" fontAlgn="auto">
              <a:lnSpc>
                <a:spcPct val="110000"/>
              </a:lnSpc>
            </a:pPr>
            <a:r>
              <a:rPr lang="zh-CN" altLang="en-US" sz="2800" b="1">
                <a:solidFill>
                  <a:schemeClr val="tx1"/>
                </a:solidFill>
                <a:latin typeface="Times New Roman" panose="02020603050405020304" charset="0"/>
                <a:cs typeface="Times New Roman" panose="02020603050405020304" charset="0"/>
              </a:rPr>
              <a:t>In this unit, you are going to:</a:t>
            </a:r>
            <a:endParaRPr lang="zh-CN" altLang="en-US" sz="2800" b="1">
              <a:solidFill>
                <a:schemeClr val="tx1"/>
              </a:solidFill>
              <a:latin typeface="Times New Roman" panose="02020603050405020304" charset="0"/>
              <a:cs typeface="Times New Roman" panose="02020603050405020304" charset="0"/>
            </a:endParaRPr>
          </a:p>
          <a:p>
            <a:pPr marL="1249045" indent="-457200" algn="l" fontAlgn="auto">
              <a:lnSpc>
                <a:spcPct val="110000"/>
              </a:lnSpc>
              <a:buFont typeface="Wingdings" panose="05000000000000000000" charset="0"/>
              <a:buChar char="l"/>
            </a:pPr>
            <a:r>
              <a:rPr lang="zh-CN" altLang="en-US" sz="2800">
                <a:solidFill>
                  <a:schemeClr val="tx1"/>
                </a:solidFill>
                <a:latin typeface="Times New Roman" panose="02020603050405020304" charset="0"/>
                <a:cs typeface="Times New Roman" panose="02020603050405020304" charset="0"/>
              </a:rPr>
              <a:t>learn the definition and key terms of accounting;</a:t>
            </a:r>
            <a:endParaRPr lang="zh-CN" altLang="en-US" sz="2800">
              <a:solidFill>
                <a:schemeClr val="tx1"/>
              </a:solidFill>
              <a:latin typeface="Times New Roman" panose="02020603050405020304" charset="0"/>
              <a:cs typeface="Times New Roman" panose="02020603050405020304" charset="0"/>
            </a:endParaRPr>
          </a:p>
          <a:p>
            <a:pPr marL="1249045" indent="-457200" algn="l" fontAlgn="auto">
              <a:lnSpc>
                <a:spcPct val="110000"/>
              </a:lnSpc>
              <a:buFont typeface="Wingdings" panose="05000000000000000000" charset="0"/>
              <a:buChar char="l"/>
            </a:pPr>
            <a:r>
              <a:rPr lang="zh-CN" altLang="en-US" sz="2800">
                <a:solidFill>
                  <a:schemeClr val="tx1"/>
                </a:solidFill>
                <a:latin typeface="Times New Roman" panose="02020603050405020304" charset="0"/>
                <a:cs typeface="Times New Roman" panose="02020603050405020304" charset="0"/>
              </a:rPr>
              <a:t>understand the basic process of accounting and accounting standards;</a:t>
            </a:r>
            <a:endParaRPr lang="zh-CN" altLang="en-US" sz="2800">
              <a:solidFill>
                <a:schemeClr val="tx1"/>
              </a:solidFill>
              <a:latin typeface="Times New Roman" panose="02020603050405020304" charset="0"/>
              <a:cs typeface="Times New Roman" panose="02020603050405020304" charset="0"/>
            </a:endParaRPr>
          </a:p>
          <a:p>
            <a:pPr marL="1249045" indent="-457200" algn="l" fontAlgn="auto">
              <a:lnSpc>
                <a:spcPct val="110000"/>
              </a:lnSpc>
              <a:buFont typeface="Wingdings" panose="05000000000000000000" charset="0"/>
              <a:buChar char="l"/>
            </a:pPr>
            <a:r>
              <a:rPr lang="zh-CN" altLang="en-US" sz="2800">
                <a:solidFill>
                  <a:schemeClr val="tx1"/>
                </a:solidFill>
                <a:latin typeface="Times New Roman" panose="02020603050405020304" charset="0"/>
                <a:cs typeface="Times New Roman" panose="02020603050405020304" charset="0"/>
              </a:rPr>
              <a:t>get familiar with international accounting organizations and their functions;</a:t>
            </a:r>
            <a:endParaRPr lang="zh-CN" altLang="en-US" sz="2800">
              <a:solidFill>
                <a:schemeClr val="tx1"/>
              </a:solidFill>
              <a:latin typeface="Times New Roman" panose="02020603050405020304" charset="0"/>
              <a:cs typeface="Times New Roman" panose="02020603050405020304" charset="0"/>
            </a:endParaRPr>
          </a:p>
          <a:p>
            <a:pPr marL="1249045" indent="-457200" algn="l" fontAlgn="auto">
              <a:lnSpc>
                <a:spcPct val="110000"/>
              </a:lnSpc>
              <a:buFont typeface="Wingdings" panose="05000000000000000000" charset="0"/>
              <a:buChar char="l"/>
            </a:pPr>
            <a:r>
              <a:rPr lang="zh-CN" altLang="en-US" sz="2800">
                <a:solidFill>
                  <a:schemeClr val="tx1"/>
                </a:solidFill>
                <a:latin typeface="Times New Roman" panose="02020603050405020304" charset="0"/>
                <a:cs typeface="Times New Roman" panose="02020603050405020304" charset="0"/>
              </a:rPr>
              <a:t>develop critical thinking skills of analyzing the causes and impact of accounting crimes;</a:t>
            </a:r>
            <a:endParaRPr lang="zh-CN" altLang="en-US" sz="2800">
              <a:solidFill>
                <a:schemeClr val="tx1"/>
              </a:solidFill>
              <a:latin typeface="Times New Roman" panose="02020603050405020304" charset="0"/>
              <a:cs typeface="Times New Roman" panose="02020603050405020304" charset="0"/>
            </a:endParaRPr>
          </a:p>
          <a:p>
            <a:pPr marL="1249045" indent="-457200" algn="l" fontAlgn="auto">
              <a:lnSpc>
                <a:spcPct val="110000"/>
              </a:lnSpc>
              <a:buFont typeface="Wingdings" panose="05000000000000000000" charset="0"/>
              <a:buChar char="l"/>
            </a:pPr>
            <a:r>
              <a:rPr lang="zh-CN" altLang="en-US" sz="2800">
                <a:solidFill>
                  <a:schemeClr val="tx1"/>
                </a:solidFill>
                <a:latin typeface="Times New Roman" panose="02020603050405020304" charset="0"/>
                <a:cs typeface="Times New Roman" panose="02020603050405020304" charset="0"/>
              </a:rPr>
              <a:t>raise the consciousness of accounting ethics;</a:t>
            </a:r>
            <a:endParaRPr lang="zh-CN" altLang="en-US" sz="2800">
              <a:solidFill>
                <a:schemeClr val="tx1"/>
              </a:solidFill>
              <a:latin typeface="Times New Roman" panose="02020603050405020304" charset="0"/>
              <a:cs typeface="Times New Roman" panose="02020603050405020304" charset="0"/>
            </a:endParaRPr>
          </a:p>
          <a:p>
            <a:pPr marL="1249045" indent="-457200" algn="l" fontAlgn="auto">
              <a:lnSpc>
                <a:spcPct val="110000"/>
              </a:lnSpc>
              <a:buFont typeface="Wingdings" panose="05000000000000000000" charset="0"/>
              <a:buChar char="l"/>
            </a:pPr>
            <a:r>
              <a:rPr lang="zh-CN" altLang="en-US" sz="2800">
                <a:solidFill>
                  <a:schemeClr val="tx1"/>
                </a:solidFill>
                <a:latin typeface="Times New Roman" panose="02020603050405020304" charset="0"/>
                <a:cs typeface="Times New Roman" panose="02020603050405020304" charset="0"/>
              </a:rPr>
              <a:t>apply accounting principles to practice.</a:t>
            </a:r>
            <a:endParaRPr lang="zh-CN" altLang="en-US" sz="2800">
              <a:solidFill>
                <a:schemeClr val="tx1"/>
              </a:solidFill>
              <a:latin typeface="Times New Roman" panose="02020603050405020304" charset="0"/>
              <a:cs typeface="Times New Roman" panose="02020603050405020304" charset="0"/>
            </a:endParaRPr>
          </a:p>
          <a:p>
            <a:pPr marL="1249045" indent="-457200" algn="l" fontAlgn="auto">
              <a:lnSpc>
                <a:spcPct val="110000"/>
              </a:lnSpc>
              <a:buFont typeface="Wingdings" panose="05000000000000000000" charset="0"/>
              <a:buChar char="l"/>
            </a:pPr>
            <a:endParaRPr lang="zh-CN" altLang="en-US" sz="2800">
              <a:solidFill>
                <a:schemeClr val="tx1"/>
              </a:solidFill>
              <a:latin typeface="Times New Roman" panose="02020603050405020304" charset="0"/>
              <a:cs typeface="Times New Roman" panose="02020603050405020304"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339090" y="1013460"/>
            <a:ext cx="11015345" cy="483108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2800" dirty="0">
                <a:latin typeface="Times New Roman" panose="02020603050405020304" charset="0"/>
              </a:rPr>
              <a:t>(      ) 5) What is the purpose of accounting?</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a. To provide a means of giving latest information about a firm’s 	    business activities.</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b. To provide a means of recording relevant information about a 	    firm’s business activities.</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c. To provide a means of identifying, recording and communicating 	    relevant, reliable, and comparable information about an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organization’s business activities.</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d. To provide an unidentifiable means of recording and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communicating relevant, reliable, and comparable information 	     about an organization’s business activities.</a:t>
            </a:r>
            <a:endParaRPr lang="en-US" altLang="zh-CN" sz="2800" dirty="0">
              <a:latin typeface="Times New Roman" panose="02020603050405020304" charset="0"/>
            </a:endParaRPr>
          </a:p>
        </p:txBody>
      </p:sp>
      <p:sp>
        <p:nvSpPr>
          <p:cNvPr id="6" name="Rectangle 85"/>
          <p:cNvSpPr/>
          <p:nvPr/>
        </p:nvSpPr>
        <p:spPr>
          <a:xfrm>
            <a:off x="626110" y="1013460"/>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c</a:t>
            </a:r>
            <a:endParaRPr lang="en-US" altLang="zh-CN" sz="2800" dirty="0">
              <a:solidFill>
                <a:srgbClr val="C00000"/>
              </a:solidFill>
              <a:latin typeface="Times New Roman" panose="02020603050405020304" charset="0"/>
              <a:cs typeface="Times New Roman" panose="02020603050405020304" charset="0"/>
            </a:endParaRPr>
          </a:p>
        </p:txBody>
      </p:sp>
      <p:sp>
        <p:nvSpPr>
          <p:cNvPr id="12" name="圆角矩形 1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339090" y="1013460"/>
            <a:ext cx="11015345" cy="3969385"/>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2800" dirty="0">
                <a:latin typeface="Times New Roman" panose="02020603050405020304" charset="0"/>
              </a:rPr>
              <a:t>(      ) 6) What is the purpose of GAAP?</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a. To make information in financial statements referable, reliable, and 	    comparable.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b. To make information in financial statements relevant, viable, and 	    comparable.</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c. To make information in financial statements relevant, reliable, and 	    communicable.</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d. To make information in financial statements relevant, reliable, and 	    comparable.</a:t>
            </a:r>
            <a:endParaRPr lang="en-US" altLang="zh-CN" sz="2800" dirty="0">
              <a:latin typeface="Times New Roman" panose="02020603050405020304" charset="0"/>
            </a:endParaRPr>
          </a:p>
        </p:txBody>
      </p:sp>
      <p:sp>
        <p:nvSpPr>
          <p:cNvPr id="6" name="Rectangle 85"/>
          <p:cNvSpPr/>
          <p:nvPr/>
        </p:nvSpPr>
        <p:spPr>
          <a:xfrm>
            <a:off x="626110" y="1013460"/>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d</a:t>
            </a:r>
            <a:endParaRPr lang="en-US" altLang="zh-CN" sz="2800" dirty="0">
              <a:solidFill>
                <a:srgbClr val="C00000"/>
              </a:solidFill>
              <a:latin typeface="Times New Roman" panose="02020603050405020304" charset="0"/>
              <a:cs typeface="Times New Roman" panose="02020603050405020304" charset="0"/>
            </a:endParaRPr>
          </a:p>
        </p:txBody>
      </p:sp>
      <p:sp>
        <p:nvSpPr>
          <p:cNvPr id="12" name="圆角矩形 1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0800" y="548640"/>
            <a:ext cx="12199620" cy="485140"/>
          </a:xfrm>
          <a:prstGeom prst="rect">
            <a:avLst/>
          </a:prstGeom>
          <a:noFill/>
        </p:spPr>
        <p:txBody>
          <a:bodyPr wrap="square" rtlCol="0" anchor="t">
            <a:spAutoFit/>
          </a:bodyPr>
          <a:p>
            <a:pPr marL="323850" indent="-323850" algn="just" eaLnBrk="1" latinLnBrk="0" hangingPunct="1">
              <a:lnSpc>
                <a:spcPct val="8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2. Complete the table by filling in the blanks with appropriate words.</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graphicFrame>
        <p:nvGraphicFramePr>
          <p:cNvPr id="3" name="表格 2"/>
          <p:cNvGraphicFramePr/>
          <p:nvPr>
            <p:custDataLst>
              <p:tags r:id="rId1"/>
            </p:custDataLst>
          </p:nvPr>
        </p:nvGraphicFramePr>
        <p:xfrm>
          <a:off x="410210" y="1485265"/>
          <a:ext cx="11203940" cy="6339840"/>
        </p:xfrm>
        <a:graphic>
          <a:graphicData uri="http://schemas.openxmlformats.org/drawingml/2006/table">
            <a:tbl>
              <a:tblPr firstRow="1" bandRow="1">
                <a:tableStyleId>{5940675A-B579-460E-94D1-54222C63F5DA}</a:tableStyleId>
              </a:tblPr>
              <a:tblGrid>
                <a:gridCol w="2564765"/>
                <a:gridCol w="8639175"/>
              </a:tblGrid>
              <a:tr h="342265">
                <a:tc>
                  <a:txBody>
                    <a:bodyPr/>
                    <a:p>
                      <a:pPr algn="ctr">
                        <a:lnSpc>
                          <a:spcPct val="90000"/>
                        </a:lnSpc>
                        <a:buNone/>
                      </a:pPr>
                      <a:r>
                        <a:rPr lang="zh-CN" altLang="en-US" sz="2800" b="1">
                          <a:latin typeface="Times New Roman" panose="02020603050405020304" charset="0"/>
                          <a:cs typeface="Times New Roman" panose="02020603050405020304" charset="0"/>
                        </a:rPr>
                        <a:t>Key Points</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A9A9"/>
                    </a:solidFill>
                  </a:tcPr>
                </a:tc>
                <a:tc>
                  <a:txBody>
                    <a:bodyPr/>
                    <a:p>
                      <a:pPr algn="ctr">
                        <a:lnSpc>
                          <a:spcPct val="90000"/>
                        </a:lnSpc>
                        <a:buNone/>
                      </a:pPr>
                      <a:r>
                        <a:rPr lang="zh-CN" altLang="en-US" sz="2800" b="1">
                          <a:latin typeface="Times New Roman" panose="02020603050405020304" charset="0"/>
                          <a:cs typeface="Times New Roman" panose="02020603050405020304" charset="0"/>
                        </a:rPr>
                        <a:t>Supporting Details</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A9A9"/>
                    </a:solidFill>
                  </a:tcPr>
                </a:tc>
              </a:tr>
              <a:tr h="1371600">
                <a:tc>
                  <a:txBody>
                    <a:bodyPr/>
                    <a:p>
                      <a:pPr>
                        <a:lnSpc>
                          <a:spcPct val="90000"/>
                        </a:lnSpc>
                        <a:buNone/>
                      </a:pPr>
                      <a:r>
                        <a:rPr lang="zh-CN" altLang="en-US" sz="2800" b="1">
                          <a:latin typeface="Times New Roman" panose="02020603050405020304" charset="0"/>
                          <a:cs typeface="Times New Roman" panose="02020603050405020304" charset="0"/>
                        </a:rPr>
                        <a:t>The Importance of Accounting</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gn="just">
                        <a:lnSpc>
                          <a:spcPct val="90000"/>
                        </a:lnSpc>
                        <a:buNone/>
                      </a:pPr>
                      <a:r>
                        <a:rPr lang="zh-CN" altLang="en-US" sz="2800">
                          <a:latin typeface="Times New Roman" panose="02020603050405020304" charset="0"/>
                          <a:cs typeface="Times New Roman" panose="02020603050405020304" charset="0"/>
                        </a:rPr>
                        <a:t>Modern society is in the information age, and the 1) ____________ of information greatly affects our financial situation. Therefore, accounting is playing an increasingly important role.</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1371600">
                <a:tc>
                  <a:txBody>
                    <a:bodyPr/>
                    <a:p>
                      <a:pPr>
                        <a:lnSpc>
                          <a:spcPct val="90000"/>
                        </a:lnSpc>
                        <a:buNone/>
                      </a:pPr>
                      <a:r>
                        <a:rPr lang="zh-CN" altLang="en-US" sz="2800" b="1">
                          <a:latin typeface="Times New Roman" panose="02020603050405020304" charset="0"/>
                          <a:cs typeface="Times New Roman" panose="02020603050405020304" charset="0"/>
                        </a:rPr>
                        <a:t>The Definition of Accounting</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gn="just">
                        <a:lnSpc>
                          <a:spcPct val="90000"/>
                        </a:lnSpc>
                        <a:buNone/>
                      </a:pPr>
                      <a:r>
                        <a:rPr sz="2800">
                          <a:latin typeface="Times New Roman" panose="02020603050405020304" charset="0"/>
                          <a:cs typeface="Times New Roman" panose="02020603050405020304" charset="0"/>
                        </a:rPr>
                        <a:t>Accounting is an information science that is used to record, 2) ____________ and summarize financial data for organizations and individuals. In addition, the type of information accounting organizations is of 3) __________ character.</a:t>
                      </a:r>
                      <a:endParaRPr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6" name="Rectangle 85"/>
          <p:cNvSpPr/>
          <p:nvPr/>
        </p:nvSpPr>
        <p:spPr>
          <a:xfrm>
            <a:off x="3146425" y="2277110"/>
            <a:ext cx="207391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reliability</a:t>
            </a:r>
            <a:endParaRPr lang="en-US" altLang="zh-CN" sz="2800" dirty="0">
              <a:solidFill>
                <a:srgbClr val="C00000"/>
              </a:solidFill>
              <a:latin typeface="Times New Roman" panose="02020603050405020304" charset="0"/>
              <a:cs typeface="Times New Roman" panose="02020603050405020304" charset="0"/>
            </a:endParaRPr>
          </a:p>
        </p:txBody>
      </p:sp>
      <p:sp>
        <p:nvSpPr>
          <p:cNvPr id="2" name="Rectangle 85"/>
          <p:cNvSpPr/>
          <p:nvPr/>
        </p:nvSpPr>
        <p:spPr>
          <a:xfrm>
            <a:off x="3650615" y="3861435"/>
            <a:ext cx="240982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classify</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9555480" y="4653280"/>
            <a:ext cx="151193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financial</a:t>
            </a:r>
            <a:endParaRPr lang="en-US" altLang="zh-CN" sz="2800" dirty="0">
              <a:solidFill>
                <a:srgbClr val="C00000"/>
              </a:solidFill>
              <a:latin typeface="Times New Roman" panose="02020603050405020304" charset="0"/>
              <a:cs typeface="Times New Roman" panose="02020603050405020304" charset="0"/>
            </a:endParaRPr>
          </a:p>
        </p:txBody>
      </p:sp>
      <p:sp>
        <p:nvSpPr>
          <p:cNvPr id="12" name="圆角矩形 11">
            <a:hlinkClick r:id="rId2"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p:bldP spid="2" grpId="1"/>
      <p:bldP spid="4" grpId="0"/>
      <p:bldP spid="4"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p:nvPr>
            <p:custDataLst>
              <p:tags r:id="rId1"/>
            </p:custDataLst>
          </p:nvPr>
        </p:nvGraphicFramePr>
        <p:xfrm>
          <a:off x="554355" y="692785"/>
          <a:ext cx="11203940" cy="6339840"/>
        </p:xfrm>
        <a:graphic>
          <a:graphicData uri="http://schemas.openxmlformats.org/drawingml/2006/table">
            <a:tbl>
              <a:tblPr firstRow="1" bandRow="1">
                <a:tableStyleId>{5940675A-B579-460E-94D1-54222C63F5DA}</a:tableStyleId>
              </a:tblPr>
              <a:tblGrid>
                <a:gridCol w="2564765"/>
                <a:gridCol w="8639175"/>
              </a:tblGrid>
              <a:tr h="342265">
                <a:tc>
                  <a:txBody>
                    <a:bodyPr/>
                    <a:p>
                      <a:pPr algn="ctr">
                        <a:lnSpc>
                          <a:spcPct val="90000"/>
                        </a:lnSpc>
                        <a:buNone/>
                      </a:pPr>
                      <a:r>
                        <a:rPr lang="zh-CN" altLang="en-US" sz="2800" b="1">
                          <a:latin typeface="Times New Roman" panose="02020603050405020304" charset="0"/>
                          <a:cs typeface="Times New Roman" panose="02020603050405020304" charset="0"/>
                        </a:rPr>
                        <a:t>Key Points</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A9A9"/>
                    </a:solidFill>
                  </a:tcPr>
                </a:tc>
                <a:tc>
                  <a:txBody>
                    <a:bodyPr/>
                    <a:p>
                      <a:pPr algn="ctr">
                        <a:lnSpc>
                          <a:spcPct val="90000"/>
                        </a:lnSpc>
                        <a:buNone/>
                      </a:pPr>
                      <a:r>
                        <a:rPr lang="zh-CN" altLang="en-US" sz="2800" b="1">
                          <a:latin typeface="Times New Roman" panose="02020603050405020304" charset="0"/>
                          <a:cs typeface="Times New Roman" panose="02020603050405020304" charset="0"/>
                        </a:rPr>
                        <a:t>Supporting Details</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A9A9"/>
                    </a:solidFill>
                  </a:tcPr>
                </a:tc>
              </a:tr>
              <a:tr h="1371600">
                <a:tc>
                  <a:txBody>
                    <a:bodyPr/>
                    <a:p>
                      <a:pPr>
                        <a:lnSpc>
                          <a:spcPct val="90000"/>
                        </a:lnSpc>
                        <a:buNone/>
                      </a:pPr>
                      <a:r>
                        <a:rPr lang="zh-CN" altLang="en-US" sz="2800" b="1">
                          <a:latin typeface="Times New Roman" panose="02020603050405020304" charset="0"/>
                          <a:cs typeface="Times New Roman" panose="02020603050405020304" charset="0"/>
                        </a:rPr>
                        <a:t>The Major Types of Accounting</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gn="just" fontAlgn="auto">
                        <a:lnSpc>
                          <a:spcPct val="90000"/>
                        </a:lnSpc>
                        <a:buNone/>
                      </a:pPr>
                      <a:r>
                        <a:rPr lang="zh-CN" altLang="en-US" sz="2800">
                          <a:latin typeface="Times New Roman" panose="02020603050405020304" charset="0"/>
                          <a:cs typeface="Times New Roman" panose="02020603050405020304" charset="0"/>
                        </a:rPr>
                        <a:t>We have management accounting, which is prepared for the people 4) ____________ the business entity.</a:t>
                      </a:r>
                      <a:endParaRPr lang="zh-CN" altLang="en-US" sz="2800">
                        <a:latin typeface="Times New Roman" panose="02020603050405020304" charset="0"/>
                        <a:cs typeface="Times New Roman" panose="02020603050405020304" charset="0"/>
                      </a:endParaRPr>
                    </a:p>
                    <a:p>
                      <a:pPr algn="just" fontAlgn="auto">
                        <a:lnSpc>
                          <a:spcPct val="90000"/>
                        </a:lnSpc>
                        <a:buNone/>
                      </a:pPr>
                      <a:r>
                        <a:rPr lang="zh-CN" altLang="en-US" sz="2800">
                          <a:latin typeface="Times New Roman" panose="02020603050405020304" charset="0"/>
                          <a:cs typeface="Times New Roman" panose="02020603050405020304" charset="0"/>
                        </a:rPr>
                        <a:t>We have financial accounting, which is available only for external stakeholders. It is highly regulated according to the standard financial statements as a(n) 5) ____________ of communicating financial performance to the general public.</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1371600">
                <a:tc>
                  <a:txBody>
                    <a:bodyPr/>
                    <a:p>
                      <a:pPr>
                        <a:lnSpc>
                          <a:spcPct val="90000"/>
                        </a:lnSpc>
                        <a:buNone/>
                      </a:pPr>
                      <a:r>
                        <a:rPr lang="zh-CN" altLang="en-US" sz="2800" b="1">
                          <a:latin typeface="Times New Roman" panose="02020603050405020304" charset="0"/>
                          <a:cs typeface="Times New Roman" panose="02020603050405020304" charset="0"/>
                        </a:rPr>
                        <a:t>Equation Accounting</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gn="just">
                        <a:lnSpc>
                          <a:spcPct val="90000"/>
                        </a:lnSpc>
                        <a:buNone/>
                      </a:pPr>
                      <a:r>
                        <a:rPr sz="2800">
                          <a:latin typeface="Times New Roman" panose="02020603050405020304" charset="0"/>
                          <a:cs typeface="Times New Roman" panose="02020603050405020304" charset="0"/>
                        </a:rPr>
                        <a:t>To provide a means of identifying, recording and communicating relevant, reliable, and 6) ____________ information about an organization’s business activities.</a:t>
                      </a:r>
                      <a:endParaRPr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6" name="Rectangle 85"/>
          <p:cNvSpPr/>
          <p:nvPr/>
        </p:nvSpPr>
        <p:spPr>
          <a:xfrm>
            <a:off x="5594985" y="1485265"/>
            <a:ext cx="133413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inside</a:t>
            </a:r>
            <a:endParaRPr lang="en-US" altLang="zh-CN" sz="2800" dirty="0">
              <a:solidFill>
                <a:srgbClr val="C00000"/>
              </a:solidFill>
              <a:latin typeface="Times New Roman" panose="02020603050405020304" charset="0"/>
              <a:cs typeface="Times New Roman" panose="02020603050405020304" charset="0"/>
            </a:endParaRPr>
          </a:p>
        </p:txBody>
      </p:sp>
      <p:sp>
        <p:nvSpPr>
          <p:cNvPr id="2" name="Rectangle 85"/>
          <p:cNvSpPr/>
          <p:nvPr/>
        </p:nvSpPr>
        <p:spPr>
          <a:xfrm>
            <a:off x="9555480" y="2637155"/>
            <a:ext cx="162877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yardstick</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9411335" y="4221480"/>
            <a:ext cx="204279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comparable</a:t>
            </a:r>
            <a:endParaRPr lang="en-US" altLang="zh-CN" sz="2800" dirty="0">
              <a:solidFill>
                <a:srgbClr val="C00000"/>
              </a:solidFill>
              <a:latin typeface="Times New Roman" panose="02020603050405020304" charset="0"/>
              <a:cs typeface="Times New Roman" panose="02020603050405020304" charset="0"/>
            </a:endParaRPr>
          </a:p>
        </p:txBody>
      </p:sp>
      <p:sp>
        <p:nvSpPr>
          <p:cNvPr id="12" name="圆角矩形 11">
            <a:hlinkClick r:id="rId2"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p:bldP spid="2" grpId="1"/>
      <p:bldP spid="4" grpId="0"/>
      <p:bldP spid="4"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p:nvPr>
            <p:custDataLst>
              <p:tags r:id="rId1"/>
            </p:custDataLst>
          </p:nvPr>
        </p:nvGraphicFramePr>
        <p:xfrm>
          <a:off x="554355" y="692785"/>
          <a:ext cx="11203940" cy="6339840"/>
        </p:xfrm>
        <a:graphic>
          <a:graphicData uri="http://schemas.openxmlformats.org/drawingml/2006/table">
            <a:tbl>
              <a:tblPr firstRow="1" bandRow="1">
                <a:tableStyleId>{5940675A-B579-460E-94D1-54222C63F5DA}</a:tableStyleId>
              </a:tblPr>
              <a:tblGrid>
                <a:gridCol w="2564765"/>
                <a:gridCol w="8639175"/>
              </a:tblGrid>
              <a:tr h="342265">
                <a:tc>
                  <a:txBody>
                    <a:bodyPr/>
                    <a:p>
                      <a:pPr algn="ctr">
                        <a:lnSpc>
                          <a:spcPct val="90000"/>
                        </a:lnSpc>
                        <a:buNone/>
                      </a:pPr>
                      <a:r>
                        <a:rPr lang="zh-CN" altLang="en-US" sz="2800" b="1">
                          <a:latin typeface="Times New Roman" panose="02020603050405020304" charset="0"/>
                          <a:cs typeface="Times New Roman" panose="02020603050405020304" charset="0"/>
                        </a:rPr>
                        <a:t>Key Points</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A9A9"/>
                    </a:solidFill>
                  </a:tcPr>
                </a:tc>
                <a:tc>
                  <a:txBody>
                    <a:bodyPr/>
                    <a:p>
                      <a:pPr algn="ctr">
                        <a:lnSpc>
                          <a:spcPct val="90000"/>
                        </a:lnSpc>
                        <a:buNone/>
                      </a:pPr>
                      <a:r>
                        <a:rPr lang="zh-CN" altLang="en-US" sz="2800" b="1">
                          <a:latin typeface="Times New Roman" panose="02020603050405020304" charset="0"/>
                          <a:cs typeface="Times New Roman" panose="02020603050405020304" charset="0"/>
                        </a:rPr>
                        <a:t>Supporting Details</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A9A9"/>
                    </a:solidFill>
                  </a:tcPr>
                </a:tc>
              </a:tr>
              <a:tr h="2392680">
                <a:tc>
                  <a:txBody>
                    <a:bodyPr/>
                    <a:p>
                      <a:pPr>
                        <a:lnSpc>
                          <a:spcPct val="90000"/>
                        </a:lnSpc>
                        <a:buNone/>
                      </a:pPr>
                      <a:r>
                        <a:rPr lang="zh-CN" altLang="en-US" sz="2800" b="1">
                          <a:latin typeface="Times New Roman" panose="02020603050405020304" charset="0"/>
                          <a:cs typeface="Times New Roman" panose="02020603050405020304" charset="0"/>
                        </a:rPr>
                        <a:t>Principles Beneficial to </a:t>
                      </a:r>
                      <a:endParaRPr lang="zh-CN" altLang="en-US" sz="2800" b="1">
                        <a:latin typeface="Times New Roman" panose="02020603050405020304" charset="0"/>
                        <a:cs typeface="Times New Roman" panose="02020603050405020304" charset="0"/>
                      </a:endParaRPr>
                    </a:p>
                    <a:p>
                      <a:pPr>
                        <a:lnSpc>
                          <a:spcPct val="90000"/>
                        </a:lnSpc>
                        <a:buNone/>
                      </a:pPr>
                      <a:r>
                        <a:rPr lang="zh-CN" altLang="en-US" sz="2800" b="1">
                          <a:latin typeface="Times New Roman" panose="02020603050405020304" charset="0"/>
                          <a:cs typeface="Times New Roman" panose="02020603050405020304" charset="0"/>
                        </a:rPr>
                        <a:t>Accounting</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gn="just">
                        <a:lnSpc>
                          <a:spcPct val="90000"/>
                        </a:lnSpc>
                        <a:buNone/>
                      </a:pPr>
                      <a:r>
                        <a:rPr lang="zh-CN" altLang="en-US" sz="2800">
                          <a:latin typeface="Times New Roman" panose="02020603050405020304" charset="0"/>
                          <a:cs typeface="Times New Roman" panose="02020603050405020304" charset="0"/>
                        </a:rPr>
                        <a:t>Generally Accepted Accounting Principles (GAAP): The body of rules that governs financial accounting in a given jurisdiction.</a:t>
                      </a:r>
                      <a:endParaRPr lang="zh-CN" altLang="en-US" sz="2800">
                        <a:latin typeface="Times New Roman" panose="02020603050405020304" charset="0"/>
                        <a:cs typeface="Times New Roman" panose="02020603050405020304" charset="0"/>
                      </a:endParaRPr>
                    </a:p>
                    <a:p>
                      <a:pPr algn="just">
                        <a:lnSpc>
                          <a:spcPct val="90000"/>
                        </a:lnSpc>
                        <a:buNone/>
                      </a:pPr>
                      <a:r>
                        <a:rPr lang="zh-CN" altLang="en-US" sz="2800">
                          <a:latin typeface="Times New Roman" panose="02020603050405020304" charset="0"/>
                          <a:cs typeface="Times New Roman" panose="02020603050405020304" charset="0"/>
                        </a:rPr>
                        <a:t>International Financial Reporting Standards (IFRS) issued by the International Accounting Standards Board (IASB) identify preferred accounting 7) ____________.</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1371600">
                <a:tc>
                  <a:txBody>
                    <a:bodyPr/>
                    <a:p>
                      <a:pPr>
                        <a:lnSpc>
                          <a:spcPct val="90000"/>
                        </a:lnSpc>
                        <a:buNone/>
                      </a:pPr>
                      <a:r>
                        <a:rPr lang="zh-CN" altLang="en-US" sz="2800" b="1">
                          <a:latin typeface="Times New Roman" panose="02020603050405020304" charset="0"/>
                          <a:cs typeface="Times New Roman" panose="02020603050405020304" charset="0"/>
                        </a:rPr>
                        <a:t>The Basic Elements of Accounting </a:t>
                      </a:r>
                      <a:endParaRPr lang="zh-CN" altLang="en-US" sz="2800" b="1">
                        <a:latin typeface="Times New Roman" panose="02020603050405020304" charset="0"/>
                        <a:cs typeface="Times New Roman" panose="02020603050405020304" charset="0"/>
                      </a:endParaRPr>
                    </a:p>
                    <a:p>
                      <a:pPr>
                        <a:lnSpc>
                          <a:spcPct val="90000"/>
                        </a:lnSpc>
                        <a:buNone/>
                      </a:pPr>
                      <a:r>
                        <a:rPr lang="zh-CN" altLang="en-US" sz="2800" b="1">
                          <a:latin typeface="Times New Roman" panose="02020603050405020304" charset="0"/>
                          <a:cs typeface="Times New Roman" panose="02020603050405020304" charset="0"/>
                        </a:rPr>
                        <a:t>Equation</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gn="just">
                        <a:lnSpc>
                          <a:spcPct val="90000"/>
                        </a:lnSpc>
                        <a:buNone/>
                      </a:pPr>
                      <a:r>
                        <a:rPr sz="2800">
                          <a:latin typeface="Times New Roman" panose="02020603050405020304" charset="0"/>
                          <a:cs typeface="Times New Roman" panose="02020603050405020304" charset="0"/>
                        </a:rPr>
                        <a:t>Assets, liabilities, and equity are the basic elements of </a:t>
                      </a:r>
                      <a:endParaRPr sz="2800">
                        <a:latin typeface="Times New Roman" panose="02020603050405020304" charset="0"/>
                        <a:cs typeface="Times New Roman" panose="02020603050405020304" charset="0"/>
                      </a:endParaRPr>
                    </a:p>
                    <a:p>
                      <a:pPr algn="just">
                        <a:lnSpc>
                          <a:spcPct val="90000"/>
                        </a:lnSpc>
                        <a:buNone/>
                      </a:pPr>
                      <a:r>
                        <a:rPr sz="2800">
                          <a:latin typeface="Times New Roman" panose="02020603050405020304" charset="0"/>
                          <a:cs typeface="Times New Roman" panose="02020603050405020304" charset="0"/>
                        </a:rPr>
                        <a:t>the accounting equation.</a:t>
                      </a:r>
                      <a:endParaRPr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6" name="Rectangle 85"/>
          <p:cNvSpPr/>
          <p:nvPr/>
        </p:nvSpPr>
        <p:spPr>
          <a:xfrm>
            <a:off x="7682865" y="2996883"/>
            <a:ext cx="301942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practices</a:t>
            </a:r>
            <a:endParaRPr lang="en-US" altLang="zh-CN" sz="2800" dirty="0">
              <a:solidFill>
                <a:srgbClr val="C00000"/>
              </a:solidFill>
              <a:latin typeface="Times New Roman" panose="02020603050405020304" charset="0"/>
              <a:cs typeface="Times New Roman" panose="02020603050405020304" charset="0"/>
            </a:endParaRPr>
          </a:p>
        </p:txBody>
      </p:sp>
      <p:sp>
        <p:nvSpPr>
          <p:cNvPr id="12" name="圆角矩形 11">
            <a:hlinkClick r:id="rId2"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p:nvPr>
            <p:custDataLst>
              <p:tags r:id="rId1"/>
            </p:custDataLst>
          </p:nvPr>
        </p:nvGraphicFramePr>
        <p:xfrm>
          <a:off x="554355" y="692785"/>
          <a:ext cx="11203940" cy="4109720"/>
        </p:xfrm>
        <a:graphic>
          <a:graphicData uri="http://schemas.openxmlformats.org/drawingml/2006/table">
            <a:tbl>
              <a:tblPr firstRow="1" bandRow="1">
                <a:tableStyleId>{5940675A-B579-460E-94D1-54222C63F5DA}</a:tableStyleId>
              </a:tblPr>
              <a:tblGrid>
                <a:gridCol w="2555875"/>
                <a:gridCol w="8648065"/>
              </a:tblGrid>
              <a:tr h="342265">
                <a:tc>
                  <a:txBody>
                    <a:bodyPr/>
                    <a:p>
                      <a:pPr algn="ctr">
                        <a:lnSpc>
                          <a:spcPct val="90000"/>
                        </a:lnSpc>
                        <a:buNone/>
                      </a:pPr>
                      <a:r>
                        <a:rPr lang="zh-CN" altLang="en-US" sz="2800" b="1">
                          <a:latin typeface="Times New Roman" panose="02020603050405020304" charset="0"/>
                          <a:cs typeface="Times New Roman" panose="02020603050405020304" charset="0"/>
                        </a:rPr>
                        <a:t>Key Points</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A9A9"/>
                    </a:solidFill>
                  </a:tcPr>
                </a:tc>
                <a:tc>
                  <a:txBody>
                    <a:bodyPr/>
                    <a:p>
                      <a:pPr algn="ctr">
                        <a:lnSpc>
                          <a:spcPct val="90000"/>
                        </a:lnSpc>
                        <a:buNone/>
                      </a:pPr>
                      <a:r>
                        <a:rPr lang="zh-CN" altLang="en-US" sz="2800" b="1">
                          <a:latin typeface="Times New Roman" panose="02020603050405020304" charset="0"/>
                          <a:cs typeface="Times New Roman" panose="02020603050405020304" charset="0"/>
                        </a:rPr>
                        <a:t>Supporting Details</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A9A9"/>
                    </a:solidFill>
                  </a:tcPr>
                </a:tc>
              </a:tr>
              <a:tr h="1371600">
                <a:tc>
                  <a:txBody>
                    <a:bodyPr/>
                    <a:p>
                      <a:pPr>
                        <a:lnSpc>
                          <a:spcPct val="90000"/>
                        </a:lnSpc>
                        <a:buNone/>
                      </a:pPr>
                      <a:r>
                        <a:rPr lang="zh-CN" altLang="en-US" sz="2800" b="1">
                          <a:latin typeface="Times New Roman" panose="02020603050405020304" charset="0"/>
                          <a:cs typeface="Times New Roman" panose="02020603050405020304" charset="0"/>
                        </a:rPr>
                        <a:t>The Difference Between </a:t>
                      </a:r>
                      <a:endParaRPr lang="zh-CN" altLang="en-US" sz="2800" b="1">
                        <a:latin typeface="Times New Roman" panose="02020603050405020304" charset="0"/>
                        <a:cs typeface="Times New Roman" panose="02020603050405020304" charset="0"/>
                      </a:endParaRPr>
                    </a:p>
                    <a:p>
                      <a:pPr>
                        <a:lnSpc>
                          <a:spcPct val="90000"/>
                        </a:lnSpc>
                        <a:buNone/>
                      </a:pPr>
                      <a:r>
                        <a:rPr lang="zh-CN" altLang="en-US" sz="2800" b="1">
                          <a:latin typeface="Times New Roman" panose="02020603050405020304" charset="0"/>
                          <a:cs typeface="Times New Roman" panose="02020603050405020304" charset="0"/>
                        </a:rPr>
                        <a:t>Accounting and Bookkeeping</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gn="just">
                        <a:lnSpc>
                          <a:spcPct val="90000"/>
                        </a:lnSpc>
                        <a:buNone/>
                      </a:pPr>
                      <a:r>
                        <a:rPr lang="zh-CN" altLang="en-US" sz="2800">
                          <a:latin typeface="Times New Roman" panose="02020603050405020304" charset="0"/>
                          <a:cs typeface="Times New Roman" panose="02020603050405020304" charset="0"/>
                        </a:rPr>
                        <a:t>8) ____________ is a fundamental activity as it ensures that financial information has been gathered systematically. </a:t>
                      </a:r>
                      <a:endParaRPr lang="zh-CN" altLang="en-US" sz="2800">
                        <a:latin typeface="Times New Roman" panose="02020603050405020304" charset="0"/>
                        <a:cs typeface="Times New Roman" panose="02020603050405020304" charset="0"/>
                      </a:endParaRPr>
                    </a:p>
                    <a:p>
                      <a:pPr algn="just">
                        <a:lnSpc>
                          <a:spcPct val="90000"/>
                        </a:lnSpc>
                        <a:buNone/>
                      </a:pPr>
                      <a:r>
                        <a:rPr lang="zh-CN" altLang="en-US" sz="2800">
                          <a:latin typeface="Times New Roman" panose="02020603050405020304" charset="0"/>
                          <a:cs typeface="Times New Roman" panose="02020603050405020304" charset="0"/>
                        </a:rPr>
                        <a:t>It is concerned with the recording of business data, while 9) ____________ is concerned with the design, interpretation of data, and the preparation of financial reports.</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1371600">
                <a:tc>
                  <a:txBody>
                    <a:bodyPr/>
                    <a:p>
                      <a:pPr>
                        <a:lnSpc>
                          <a:spcPct val="90000"/>
                        </a:lnSpc>
                        <a:buNone/>
                      </a:pPr>
                      <a:r>
                        <a:rPr lang="zh-CN" altLang="en-US" sz="2800" b="1">
                          <a:latin typeface="Times New Roman" panose="02020603050405020304" charset="0"/>
                          <a:cs typeface="Times New Roman" panose="02020603050405020304" charset="0"/>
                        </a:rPr>
                        <a:t>Important Factors in Accounting</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gn="just">
                        <a:lnSpc>
                          <a:spcPct val="90000"/>
                        </a:lnSpc>
                        <a:buNone/>
                      </a:pPr>
                      <a:r>
                        <a:rPr sz="2800">
                          <a:latin typeface="Times New Roman" panose="02020603050405020304" charset="0"/>
                          <a:cs typeface="Times New Roman" panose="02020603050405020304" charset="0"/>
                        </a:rPr>
                        <a:t>10) ____________, reducing the time, effort, and cost of recordkeeping, plays a major role in accounting.</a:t>
                      </a:r>
                      <a:endParaRPr sz="2800">
                        <a:latin typeface="Times New Roman" panose="02020603050405020304" charset="0"/>
                        <a:cs typeface="Times New Roman" panose="02020603050405020304" charset="0"/>
                      </a:endParaRPr>
                    </a:p>
                    <a:p>
                      <a:pPr algn="just">
                        <a:lnSpc>
                          <a:spcPct val="90000"/>
                        </a:lnSpc>
                        <a:buNone/>
                      </a:pPr>
                      <a:r>
                        <a:rPr sz="2800">
                          <a:latin typeface="Times New Roman" panose="02020603050405020304" charset="0"/>
                          <a:cs typeface="Times New Roman" panose="02020603050405020304" charset="0"/>
                        </a:rPr>
                        <a:t>For information to be useful, it must be reliable. Therefore, ethics are essential to accounting.</a:t>
                      </a:r>
                      <a:endParaRPr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6" name="Rectangle 85"/>
          <p:cNvSpPr/>
          <p:nvPr/>
        </p:nvSpPr>
        <p:spPr>
          <a:xfrm>
            <a:off x="3506470" y="1124903"/>
            <a:ext cx="343217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Bookkeeping</a:t>
            </a:r>
            <a:endParaRPr lang="en-US" altLang="zh-CN" sz="2800" dirty="0">
              <a:solidFill>
                <a:srgbClr val="C00000"/>
              </a:solidFill>
              <a:latin typeface="Times New Roman" panose="02020603050405020304" charset="0"/>
              <a:cs typeface="Times New Roman" panose="02020603050405020304" charset="0"/>
            </a:endParaRPr>
          </a:p>
        </p:txBody>
      </p:sp>
      <p:sp>
        <p:nvSpPr>
          <p:cNvPr id="2" name="Rectangle 85"/>
          <p:cNvSpPr/>
          <p:nvPr/>
        </p:nvSpPr>
        <p:spPr>
          <a:xfrm>
            <a:off x="3290570" y="2277110"/>
            <a:ext cx="240982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accounting</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3722370" y="3168015"/>
            <a:ext cx="271018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Technology</a:t>
            </a:r>
            <a:endParaRPr lang="en-US" altLang="zh-CN" sz="2800" dirty="0">
              <a:solidFill>
                <a:srgbClr val="C00000"/>
              </a:solidFill>
              <a:latin typeface="Times New Roman" panose="02020603050405020304" charset="0"/>
              <a:cs typeface="Times New Roman" panose="02020603050405020304" charset="0"/>
            </a:endParaRPr>
          </a:p>
        </p:txBody>
      </p:sp>
      <p:sp>
        <p:nvSpPr>
          <p:cNvPr id="12" name="圆角矩形 11">
            <a:hlinkClick r:id="rId2"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p:bldP spid="2" grpId="1"/>
      <p:bldP spid="4" grpId="0"/>
      <p:bldP spid="4"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410210" y="980440"/>
            <a:ext cx="4718685" cy="537210"/>
          </a:xfrm>
          <a:prstGeom prst="round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ctr" eaLnBrk="1" fontAlgn="auto" latinLnBrk="0" hangingPunct="1"/>
            <a:r>
              <a:rPr lang="zh-CN" altLang="en-US" sz="3200" b="1">
                <a:solidFill>
                  <a:schemeClr val="bg1">
                    <a:lumMod val="95000"/>
                  </a:schemeClr>
                </a:solidFill>
                <a:latin typeface="Times New Roman" panose="02020603050405020304" charset="0"/>
                <a:cs typeface="Times New Roman" panose="02020603050405020304" charset="0"/>
              </a:rPr>
              <a:t>Terms and Expressions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8" name="文本框 7"/>
          <p:cNvSpPr txBox="1"/>
          <p:nvPr/>
        </p:nvSpPr>
        <p:spPr>
          <a:xfrm>
            <a:off x="626110" y="1916430"/>
            <a:ext cx="10102850" cy="1076325"/>
          </a:xfrm>
          <a:prstGeom prst="rect">
            <a:avLst/>
          </a:prstGeom>
          <a:noFill/>
        </p:spPr>
        <p:txBody>
          <a:bodyPr wrap="square" rtlCol="0" anchor="t">
            <a:spAutoFit/>
          </a:bodyPr>
          <a:p>
            <a:pPr marL="323850" indent="-323850" algn="just" eaLnBrk="1" latinLnBrk="0" hangingPunct="1">
              <a:lnSpc>
                <a:spcPct val="10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1. Complete the following terms and then match them with their definitions.</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
        <p:nvSpPr>
          <p:cNvPr id="12" name="圆角矩形 1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custDataLst>
              <p:tags r:id="rId1"/>
            </p:custDataLst>
          </p:nvPr>
        </p:nvGraphicFramePr>
        <p:xfrm>
          <a:off x="618490" y="692785"/>
          <a:ext cx="11303635" cy="5554980"/>
        </p:xfrm>
        <a:graphic>
          <a:graphicData uri="http://schemas.openxmlformats.org/drawingml/2006/table">
            <a:tbl>
              <a:tblPr firstRow="1" bandRow="1">
                <a:tableStyleId>{5940675A-B579-460E-94D1-54222C63F5DA}</a:tableStyleId>
              </a:tblPr>
              <a:tblGrid>
                <a:gridCol w="2294255"/>
                <a:gridCol w="9009380"/>
              </a:tblGrid>
              <a:tr h="627380">
                <a:tc>
                  <a:txBody>
                    <a:bodyPr/>
                    <a:p>
                      <a:pPr>
                        <a:lnSpc>
                          <a:spcPct val="80000"/>
                        </a:lnSpc>
                        <a:buNone/>
                      </a:pPr>
                      <a:r>
                        <a:rPr lang="zh-CN" altLang="en-US" sz="2200">
                          <a:solidFill>
                            <a:schemeClr val="tx1"/>
                          </a:solidFill>
                          <a:uFillTx/>
                          <a:latin typeface="Times New Roman" panose="02020603050405020304" charset="0"/>
                          <a:cs typeface="Times New Roman" panose="02020603050405020304" charset="0"/>
                        </a:rPr>
                        <a:t>1 ) m _ _ _ _ _ _ _ </a:t>
                      </a:r>
                      <a:endParaRPr lang="zh-CN" altLang="en-US" sz="2200">
                        <a:solidFill>
                          <a:schemeClr val="tx1"/>
                        </a:solidFill>
                        <a:uFillTx/>
                        <a:latin typeface="Times New Roman" panose="02020603050405020304" charset="0"/>
                        <a:cs typeface="Times New Roman" panose="02020603050405020304" charset="0"/>
                      </a:endParaRPr>
                    </a:p>
                    <a:p>
                      <a:pPr>
                        <a:lnSpc>
                          <a:spcPct val="80000"/>
                        </a:lnSpc>
                        <a:buNone/>
                      </a:pPr>
                      <a:r>
                        <a:rPr lang="zh-CN" altLang="en-US" sz="2200">
                          <a:solidFill>
                            <a:schemeClr val="tx1"/>
                          </a:solidFill>
                          <a:uFillTx/>
                          <a:latin typeface="Times New Roman" panose="02020603050405020304" charset="0"/>
                          <a:cs typeface="Times New Roman" panose="02020603050405020304" charset="0"/>
                        </a:rPr>
                        <a:t> accounting</a:t>
                      </a:r>
                      <a:endParaRPr lang="zh-CN" altLang="en-US" sz="22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nSpc>
                          <a:spcPct val="80000"/>
                        </a:lnSpc>
                        <a:buNone/>
                      </a:pPr>
                      <a:r>
                        <a:rPr lang="zh-CN" altLang="en-US" sz="2200">
                          <a:solidFill>
                            <a:schemeClr val="tx1"/>
                          </a:solidFill>
                          <a:uFillTx/>
                          <a:latin typeface="Times New Roman" panose="02020603050405020304" charset="0"/>
                          <a:cs typeface="Times New Roman" panose="02020603050405020304" charset="0"/>
                        </a:rPr>
                        <a:t>a. a resource with economic value that an individual, corporation or country owns or controls with the expectation that it will provide a future benefit</a:t>
                      </a:r>
                      <a:endParaRPr lang="zh-CN" altLang="en-US" sz="22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65760">
                <a:tc>
                  <a:txBody>
                    <a:bodyPr/>
                    <a:p>
                      <a:pPr>
                        <a:lnSpc>
                          <a:spcPct val="80000"/>
                        </a:lnSpc>
                        <a:buNone/>
                      </a:pPr>
                      <a:r>
                        <a:rPr lang="zh-CN" altLang="en-US" sz="2200">
                          <a:solidFill>
                            <a:schemeClr val="tx1"/>
                          </a:solidFill>
                          <a:uFillTx/>
                          <a:latin typeface="Times New Roman" panose="02020603050405020304" charset="0"/>
                          <a:cs typeface="Times New Roman" panose="02020603050405020304" charset="0"/>
                        </a:rPr>
                        <a:t>2 ) f _ _ _ _ _ _ _ </a:t>
                      </a:r>
                      <a:endParaRPr lang="zh-CN" altLang="en-US" sz="2200">
                        <a:solidFill>
                          <a:schemeClr val="tx1"/>
                        </a:solidFill>
                        <a:uFillTx/>
                        <a:latin typeface="Times New Roman" panose="02020603050405020304" charset="0"/>
                        <a:cs typeface="Times New Roman" panose="02020603050405020304" charset="0"/>
                      </a:endParaRPr>
                    </a:p>
                    <a:p>
                      <a:pPr>
                        <a:lnSpc>
                          <a:spcPct val="80000"/>
                        </a:lnSpc>
                        <a:buNone/>
                      </a:pPr>
                      <a:r>
                        <a:rPr lang="zh-CN" altLang="en-US" sz="2200">
                          <a:solidFill>
                            <a:schemeClr val="tx1"/>
                          </a:solidFill>
                          <a:uFillTx/>
                          <a:latin typeface="Times New Roman" panose="02020603050405020304" charset="0"/>
                          <a:cs typeface="Times New Roman" panose="02020603050405020304" charset="0"/>
                        </a:rPr>
                        <a:t> accounting</a:t>
                      </a:r>
                      <a:endParaRPr lang="zh-CN" altLang="en-US" sz="22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nSpc>
                          <a:spcPct val="80000"/>
                        </a:lnSpc>
                        <a:buNone/>
                      </a:pPr>
                      <a:r>
                        <a:rPr lang="zh-CN" altLang="en-US" sz="2200">
                          <a:solidFill>
                            <a:schemeClr val="tx1"/>
                          </a:solidFill>
                          <a:uFillTx/>
                          <a:latin typeface="Times New Roman" panose="02020603050405020304" charset="0"/>
                          <a:cs typeface="Times New Roman" panose="02020603050405020304" charset="0"/>
                        </a:rPr>
                        <a:t>b. an obligation to pay money to another party</a:t>
                      </a:r>
                      <a:endParaRPr lang="zh-CN" altLang="en-US" sz="22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65760">
                <a:tc>
                  <a:txBody>
                    <a:bodyPr/>
                    <a:p>
                      <a:pPr>
                        <a:lnSpc>
                          <a:spcPct val="80000"/>
                        </a:lnSpc>
                        <a:buNone/>
                      </a:pPr>
                      <a:r>
                        <a:rPr lang="zh-CN" altLang="en-US" sz="2200">
                          <a:solidFill>
                            <a:schemeClr val="tx1"/>
                          </a:solidFill>
                          <a:uFillTx/>
                          <a:latin typeface="Times New Roman" panose="02020603050405020304" charset="0"/>
                          <a:cs typeface="Times New Roman" panose="02020603050405020304" charset="0"/>
                        </a:rPr>
                        <a:t>3) as_ _ __ _ _ _ _ </a:t>
                      </a:r>
                      <a:endParaRPr lang="zh-CN" altLang="en-US" sz="22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nSpc>
                          <a:spcPct val="80000"/>
                        </a:lnSpc>
                        <a:buNone/>
                      </a:pPr>
                      <a:r>
                        <a:rPr lang="zh-CN" altLang="en-US" sz="2200">
                          <a:solidFill>
                            <a:schemeClr val="tx1"/>
                          </a:solidFill>
                          <a:uFillTx/>
                          <a:latin typeface="Times New Roman" panose="02020603050405020304" charset="0"/>
                          <a:cs typeface="Times New Roman" panose="02020603050405020304" charset="0"/>
                        </a:rPr>
                        <a:t>c. another name for cost accounting, focusing on revenues and expenses of a business in order to help managers make decisions</a:t>
                      </a:r>
                      <a:endParaRPr lang="zh-CN" altLang="en-US" sz="22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65760">
                <a:tc>
                  <a:txBody>
                    <a:bodyPr/>
                    <a:p>
                      <a:pPr>
                        <a:lnSpc>
                          <a:spcPct val="80000"/>
                        </a:lnSpc>
                        <a:buNone/>
                      </a:pPr>
                      <a:r>
                        <a:rPr lang="zh-CN" altLang="en-US" sz="2200">
                          <a:solidFill>
                            <a:schemeClr val="tx1"/>
                          </a:solidFill>
                          <a:uFillTx/>
                          <a:latin typeface="Times New Roman" panose="02020603050405020304" charset="0"/>
                          <a:cs typeface="Times New Roman" panose="02020603050405020304" charset="0"/>
                        </a:rPr>
                        <a:t>4) li_ _ _ _ _ _ _ </a:t>
                      </a:r>
                      <a:endParaRPr lang="zh-CN" altLang="en-US" sz="22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nSpc>
                          <a:spcPct val="80000"/>
                        </a:lnSpc>
                        <a:buNone/>
                      </a:pPr>
                      <a:r>
                        <a:rPr lang="zh-CN" altLang="en-US" sz="2200">
                          <a:solidFill>
                            <a:schemeClr val="tx1"/>
                          </a:solidFill>
                          <a:uFillTx/>
                          <a:latin typeface="Times New Roman" panose="02020603050405020304" charset="0"/>
                          <a:cs typeface="Times New Roman" panose="02020603050405020304" charset="0"/>
                        </a:rPr>
                        <a:t>d. one major field of accounting concerned with the summary, analysis and reporting of financial transactions resulting from business operations, which shows its financial performance and position to people outside the company</a:t>
                      </a:r>
                      <a:endParaRPr lang="zh-CN" altLang="en-US" sz="22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65760">
                <a:tc>
                  <a:txBody>
                    <a:bodyPr/>
                    <a:p>
                      <a:pPr>
                        <a:lnSpc>
                          <a:spcPct val="80000"/>
                        </a:lnSpc>
                        <a:buNone/>
                      </a:pPr>
                      <a:r>
                        <a:rPr lang="zh-CN" altLang="en-US" sz="2200">
                          <a:solidFill>
                            <a:schemeClr val="tx1"/>
                          </a:solidFill>
                          <a:uFillTx/>
                          <a:latin typeface="Times New Roman" panose="02020603050405020304" charset="0"/>
                          <a:cs typeface="Times New Roman" panose="02020603050405020304" charset="0"/>
                        </a:rPr>
                        <a:t>5) owners’ e_ _ _ _ _ _</a:t>
                      </a:r>
                      <a:endParaRPr lang="zh-CN" altLang="en-US" sz="22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nSpc>
                          <a:spcPct val="80000"/>
                        </a:lnSpc>
                        <a:buNone/>
                      </a:pPr>
                      <a:r>
                        <a:rPr lang="zh-CN" altLang="en-US" sz="2200">
                          <a:solidFill>
                            <a:schemeClr val="tx1"/>
                          </a:solidFill>
                          <a:uFillTx/>
                          <a:latin typeface="Times New Roman" panose="02020603050405020304" charset="0"/>
                          <a:cs typeface="Times New Roman" panose="02020603050405020304" charset="0"/>
                        </a:rPr>
                        <a:t>e. the relationship between the assets, liabilities, and owners’ equity of a business</a:t>
                      </a:r>
                      <a:endParaRPr lang="zh-CN" altLang="en-US" sz="22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65760">
                <a:tc>
                  <a:txBody>
                    <a:bodyPr/>
                    <a:p>
                      <a:pPr>
                        <a:lnSpc>
                          <a:spcPct val="80000"/>
                        </a:lnSpc>
                        <a:buNone/>
                      </a:pPr>
                      <a:r>
                        <a:rPr lang="zh-CN" altLang="en-US" sz="2200">
                          <a:solidFill>
                            <a:schemeClr val="tx1"/>
                          </a:solidFill>
                          <a:uFillTx/>
                          <a:latin typeface="Times New Roman" panose="02020603050405020304" charset="0"/>
                          <a:cs typeface="Times New Roman" panose="02020603050405020304" charset="0"/>
                        </a:rPr>
                        <a:t>6) accounting e_ _ _ _ __</a:t>
                      </a:r>
                      <a:endParaRPr lang="zh-CN" altLang="en-US" sz="22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nSpc>
                          <a:spcPct val="80000"/>
                        </a:lnSpc>
                        <a:buNone/>
                      </a:pPr>
                      <a:r>
                        <a:rPr lang="zh-CN" altLang="en-US" sz="2200">
                          <a:solidFill>
                            <a:schemeClr val="tx1"/>
                          </a:solidFill>
                          <a:uFillTx/>
                          <a:latin typeface="Times New Roman" panose="02020603050405020304" charset="0"/>
                          <a:cs typeface="Times New Roman" panose="02020603050405020304" charset="0"/>
                        </a:rPr>
                        <a:t>f. moral values and judgments which accountants apply to accountancy</a:t>
                      </a:r>
                      <a:endParaRPr lang="zh-CN" altLang="en-US" sz="22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65760">
                <a:tc>
                  <a:txBody>
                    <a:bodyPr/>
                    <a:p>
                      <a:pPr>
                        <a:lnSpc>
                          <a:spcPct val="80000"/>
                        </a:lnSpc>
                        <a:buNone/>
                      </a:pPr>
                      <a:r>
                        <a:rPr lang="zh-CN" altLang="en-US" sz="2200">
                          <a:solidFill>
                            <a:schemeClr val="tx1"/>
                          </a:solidFill>
                          <a:uFillTx/>
                          <a:latin typeface="Times New Roman" panose="02020603050405020304" charset="0"/>
                          <a:cs typeface="Times New Roman" panose="02020603050405020304" charset="0"/>
                        </a:rPr>
                        <a:t>7) accounting e_ _ _ _ _ _ _</a:t>
                      </a:r>
                      <a:endParaRPr lang="zh-CN" altLang="en-US" sz="22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nSpc>
                          <a:spcPct val="80000"/>
                        </a:lnSpc>
                        <a:buNone/>
                      </a:pPr>
                      <a:r>
                        <a:rPr lang="zh-CN" altLang="en-US" sz="2200">
                          <a:solidFill>
                            <a:schemeClr val="tx1"/>
                          </a:solidFill>
                          <a:uFillTx/>
                          <a:latin typeface="Times New Roman" panose="02020603050405020304" charset="0"/>
                          <a:cs typeface="Times New Roman" panose="02020603050405020304" charset="0"/>
                        </a:rPr>
                        <a:t>g. the ownership interest of shareholders in a corporation</a:t>
                      </a:r>
                      <a:endParaRPr lang="zh-CN" altLang="en-US" sz="22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365760">
                <a:tc>
                  <a:txBody>
                    <a:bodyPr/>
                    <a:p>
                      <a:pPr>
                        <a:lnSpc>
                          <a:spcPct val="80000"/>
                        </a:lnSpc>
                        <a:buNone/>
                      </a:pPr>
                      <a:r>
                        <a:rPr lang="zh-CN" altLang="en-US" sz="2200">
                          <a:solidFill>
                            <a:schemeClr val="tx1"/>
                          </a:solidFill>
                          <a:uFillTx/>
                          <a:latin typeface="Times New Roman" panose="02020603050405020304" charset="0"/>
                          <a:cs typeface="Times New Roman" panose="02020603050405020304" charset="0"/>
                        </a:rPr>
                        <a:t>8) bookk_ _ _ _ _ </a:t>
                      </a:r>
                      <a:endParaRPr lang="zh-CN" altLang="en-US" sz="22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nSpc>
                          <a:spcPct val="80000"/>
                        </a:lnSpc>
                        <a:buNone/>
                      </a:pPr>
                      <a:r>
                        <a:rPr lang="zh-CN" altLang="en-US" sz="2200">
                          <a:solidFill>
                            <a:schemeClr val="tx1"/>
                          </a:solidFill>
                          <a:uFillTx/>
                          <a:latin typeface="Times New Roman" panose="02020603050405020304" charset="0"/>
                          <a:cs typeface="Times New Roman" panose="02020603050405020304" charset="0"/>
                        </a:rPr>
                        <a:t>h. the activity of recording business transactions and business data</a:t>
                      </a:r>
                      <a:endParaRPr lang="zh-CN" altLang="en-US" sz="2200">
                        <a:solidFill>
                          <a:schemeClr val="tx1"/>
                        </a:solidFill>
                        <a:uFillTx/>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3" name="Rectangle 85"/>
          <p:cNvSpPr/>
          <p:nvPr/>
        </p:nvSpPr>
        <p:spPr>
          <a:xfrm>
            <a:off x="1277620" y="620395"/>
            <a:ext cx="1589405"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anagement</a:t>
            </a:r>
            <a:endParaRPr lang="en-US" altLang="zh-CN" sz="24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266065" y="620395"/>
            <a:ext cx="372110"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c</a:t>
            </a:r>
            <a:endParaRPr lang="en-US" altLang="zh-CN" sz="2400" dirty="0">
              <a:solidFill>
                <a:srgbClr val="C00000"/>
              </a:solidFill>
              <a:latin typeface="Times New Roman" panose="02020603050405020304" charset="0"/>
              <a:cs typeface="Times New Roman" panose="02020603050405020304" charset="0"/>
            </a:endParaRPr>
          </a:p>
        </p:txBody>
      </p:sp>
      <p:sp>
        <p:nvSpPr>
          <p:cNvPr id="6" name="Rectangle 85"/>
          <p:cNvSpPr/>
          <p:nvPr/>
        </p:nvSpPr>
        <p:spPr>
          <a:xfrm>
            <a:off x="246380" y="1268730"/>
            <a:ext cx="372110"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d</a:t>
            </a:r>
            <a:endParaRPr lang="en-US" altLang="zh-CN" sz="2400" dirty="0">
              <a:solidFill>
                <a:srgbClr val="C00000"/>
              </a:solidFill>
              <a:latin typeface="Times New Roman" panose="02020603050405020304" charset="0"/>
              <a:cs typeface="Times New Roman" panose="02020603050405020304" charset="0"/>
            </a:endParaRPr>
          </a:p>
        </p:txBody>
      </p:sp>
      <p:sp>
        <p:nvSpPr>
          <p:cNvPr id="7" name="Rectangle 85"/>
          <p:cNvSpPr/>
          <p:nvPr/>
        </p:nvSpPr>
        <p:spPr>
          <a:xfrm>
            <a:off x="255905" y="1872615"/>
            <a:ext cx="392430"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a</a:t>
            </a:r>
            <a:endParaRPr lang="en-US" altLang="zh-CN" sz="2400" dirty="0">
              <a:solidFill>
                <a:srgbClr val="C00000"/>
              </a:solidFill>
              <a:latin typeface="Times New Roman" panose="02020603050405020304" charset="0"/>
              <a:cs typeface="Times New Roman" panose="02020603050405020304" charset="0"/>
            </a:endParaRPr>
          </a:p>
        </p:txBody>
      </p:sp>
      <p:sp>
        <p:nvSpPr>
          <p:cNvPr id="9" name="Rectangle 85"/>
          <p:cNvSpPr/>
          <p:nvPr/>
        </p:nvSpPr>
        <p:spPr>
          <a:xfrm>
            <a:off x="266065" y="2505710"/>
            <a:ext cx="372110"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b</a:t>
            </a:r>
            <a:endParaRPr lang="en-US" altLang="zh-CN" sz="2400" dirty="0">
              <a:solidFill>
                <a:srgbClr val="C00000"/>
              </a:solidFill>
              <a:latin typeface="Times New Roman" panose="02020603050405020304" charset="0"/>
              <a:cs typeface="Times New Roman" panose="02020603050405020304" charset="0"/>
            </a:endParaRPr>
          </a:p>
        </p:txBody>
      </p:sp>
      <p:sp>
        <p:nvSpPr>
          <p:cNvPr id="10" name="Rectangle 85"/>
          <p:cNvSpPr/>
          <p:nvPr/>
        </p:nvSpPr>
        <p:spPr>
          <a:xfrm>
            <a:off x="266065" y="3357245"/>
            <a:ext cx="372110"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g</a:t>
            </a:r>
            <a:endParaRPr lang="en-US" altLang="zh-CN" sz="2400" dirty="0">
              <a:solidFill>
                <a:srgbClr val="C00000"/>
              </a:solidFill>
              <a:latin typeface="Times New Roman" panose="02020603050405020304" charset="0"/>
              <a:cs typeface="Times New Roman" panose="02020603050405020304" charset="0"/>
            </a:endParaRPr>
          </a:p>
        </p:txBody>
      </p:sp>
      <p:sp>
        <p:nvSpPr>
          <p:cNvPr id="11" name="Rectangle 85"/>
          <p:cNvSpPr/>
          <p:nvPr/>
        </p:nvSpPr>
        <p:spPr>
          <a:xfrm>
            <a:off x="246380" y="4077335"/>
            <a:ext cx="372110"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f</a:t>
            </a:r>
            <a:endParaRPr lang="en-US" altLang="zh-CN" sz="2400" dirty="0">
              <a:solidFill>
                <a:srgbClr val="C00000"/>
              </a:solidFill>
              <a:latin typeface="Times New Roman" panose="02020603050405020304" charset="0"/>
              <a:cs typeface="Times New Roman" panose="02020603050405020304" charset="0"/>
            </a:endParaRPr>
          </a:p>
        </p:txBody>
      </p:sp>
      <p:sp>
        <p:nvSpPr>
          <p:cNvPr id="12" name="Rectangle 85"/>
          <p:cNvSpPr/>
          <p:nvPr/>
        </p:nvSpPr>
        <p:spPr>
          <a:xfrm>
            <a:off x="255905" y="4653280"/>
            <a:ext cx="372110"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e</a:t>
            </a:r>
            <a:endParaRPr lang="en-US" altLang="zh-CN" sz="2400" dirty="0">
              <a:solidFill>
                <a:srgbClr val="C00000"/>
              </a:solidFill>
              <a:latin typeface="Times New Roman" panose="02020603050405020304" charset="0"/>
              <a:cs typeface="Times New Roman" panose="02020603050405020304" charset="0"/>
            </a:endParaRPr>
          </a:p>
        </p:txBody>
      </p:sp>
      <p:sp>
        <p:nvSpPr>
          <p:cNvPr id="13" name="Rectangle 85"/>
          <p:cNvSpPr/>
          <p:nvPr/>
        </p:nvSpPr>
        <p:spPr>
          <a:xfrm>
            <a:off x="1778635" y="5257800"/>
            <a:ext cx="2055495"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eeping</a:t>
            </a:r>
            <a:endParaRPr lang="en-US" altLang="zh-CN" sz="2400" dirty="0">
              <a:solidFill>
                <a:srgbClr val="C00000"/>
              </a:solidFill>
              <a:latin typeface="Times New Roman" panose="02020603050405020304" charset="0"/>
              <a:cs typeface="Times New Roman" panose="02020603050405020304" charset="0"/>
            </a:endParaRPr>
          </a:p>
        </p:txBody>
      </p:sp>
      <p:sp>
        <p:nvSpPr>
          <p:cNvPr id="14" name="Rectangle 85"/>
          <p:cNvSpPr/>
          <p:nvPr/>
        </p:nvSpPr>
        <p:spPr>
          <a:xfrm>
            <a:off x="1328420" y="1196975"/>
            <a:ext cx="1324610"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inancial</a:t>
            </a:r>
            <a:endParaRPr lang="en-US" altLang="zh-CN" sz="2400" dirty="0">
              <a:solidFill>
                <a:srgbClr val="C00000"/>
              </a:solidFill>
              <a:latin typeface="Times New Roman" panose="02020603050405020304" charset="0"/>
              <a:cs typeface="Times New Roman" panose="02020603050405020304" charset="0"/>
            </a:endParaRPr>
          </a:p>
        </p:txBody>
      </p:sp>
      <p:sp>
        <p:nvSpPr>
          <p:cNvPr id="15" name="Rectangle 85"/>
          <p:cNvSpPr/>
          <p:nvPr/>
        </p:nvSpPr>
        <p:spPr>
          <a:xfrm>
            <a:off x="1202055" y="1844675"/>
            <a:ext cx="1221105"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set</a:t>
            </a:r>
            <a:endParaRPr lang="en-US" altLang="zh-CN" sz="2400" dirty="0">
              <a:solidFill>
                <a:srgbClr val="C00000"/>
              </a:solidFill>
              <a:latin typeface="Times New Roman" panose="02020603050405020304" charset="0"/>
              <a:cs typeface="Times New Roman" panose="02020603050405020304" charset="0"/>
            </a:endParaRPr>
          </a:p>
        </p:txBody>
      </p:sp>
      <p:sp>
        <p:nvSpPr>
          <p:cNvPr id="17" name="Rectangle 85"/>
          <p:cNvSpPr/>
          <p:nvPr/>
        </p:nvSpPr>
        <p:spPr>
          <a:xfrm>
            <a:off x="1174750" y="2492375"/>
            <a:ext cx="1795145"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ability</a:t>
            </a:r>
            <a:endParaRPr lang="en-US" altLang="zh-CN" sz="2400" dirty="0">
              <a:solidFill>
                <a:srgbClr val="C00000"/>
              </a:solidFill>
              <a:latin typeface="Times New Roman" panose="02020603050405020304" charset="0"/>
              <a:cs typeface="Times New Roman" panose="02020603050405020304" charset="0"/>
            </a:endParaRPr>
          </a:p>
        </p:txBody>
      </p:sp>
      <p:sp>
        <p:nvSpPr>
          <p:cNvPr id="18" name="Rectangle 85"/>
          <p:cNvSpPr/>
          <p:nvPr/>
        </p:nvSpPr>
        <p:spPr>
          <a:xfrm>
            <a:off x="626110" y="3687445"/>
            <a:ext cx="1374140"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quity</a:t>
            </a:r>
            <a:endParaRPr lang="en-US" altLang="zh-CN" sz="2400" dirty="0">
              <a:solidFill>
                <a:srgbClr val="C00000"/>
              </a:solidFill>
              <a:latin typeface="Times New Roman" panose="02020603050405020304" charset="0"/>
              <a:cs typeface="Times New Roman" panose="02020603050405020304" charset="0"/>
            </a:endParaRPr>
          </a:p>
        </p:txBody>
      </p:sp>
      <p:sp>
        <p:nvSpPr>
          <p:cNvPr id="19" name="Rectangle 85"/>
          <p:cNvSpPr/>
          <p:nvPr/>
        </p:nvSpPr>
        <p:spPr>
          <a:xfrm>
            <a:off x="770255" y="4278630"/>
            <a:ext cx="1539875"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thics</a:t>
            </a:r>
            <a:endParaRPr lang="en-US" altLang="zh-CN" sz="2400" dirty="0">
              <a:solidFill>
                <a:srgbClr val="C00000"/>
              </a:solidFill>
              <a:latin typeface="Times New Roman" panose="02020603050405020304" charset="0"/>
              <a:cs typeface="Times New Roman" panose="02020603050405020304" charset="0"/>
            </a:endParaRPr>
          </a:p>
        </p:txBody>
      </p:sp>
      <p:sp>
        <p:nvSpPr>
          <p:cNvPr id="20" name="Rectangle 85"/>
          <p:cNvSpPr/>
          <p:nvPr/>
        </p:nvSpPr>
        <p:spPr>
          <a:xfrm>
            <a:off x="770255" y="4869180"/>
            <a:ext cx="1795145"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quation</a:t>
            </a:r>
            <a:endParaRPr lang="en-US" altLang="zh-CN" sz="2400" dirty="0">
              <a:solidFill>
                <a:srgbClr val="C00000"/>
              </a:solidFill>
              <a:latin typeface="Times New Roman" panose="02020603050405020304" charset="0"/>
              <a:cs typeface="Times New Roman" panose="02020603050405020304" charset="0"/>
            </a:endParaRPr>
          </a:p>
        </p:txBody>
      </p:sp>
      <p:sp>
        <p:nvSpPr>
          <p:cNvPr id="21" name="Rectangle 85"/>
          <p:cNvSpPr/>
          <p:nvPr/>
        </p:nvSpPr>
        <p:spPr>
          <a:xfrm>
            <a:off x="276225" y="5257800"/>
            <a:ext cx="372110" cy="460375"/>
          </a:xfrm>
          <a:prstGeom prst="rect">
            <a:avLst/>
          </a:prstGeom>
          <a:noFill/>
          <a:ln w="19050">
            <a:noFill/>
          </a:ln>
        </p:spPr>
        <p:txBody>
          <a:bodyPr wrap="square" anchor="ctr" anchorCtr="0">
            <a:spAutoFit/>
          </a:bodyPr>
          <a:p>
            <a:pPr algn="just"/>
            <a:r>
              <a:rPr lang="en-US" altLang="zh-CN" sz="2400" dirty="0">
                <a:solidFill>
                  <a:srgbClr val="C00000"/>
                </a:solidFill>
                <a:latin typeface="Times New Roman" panose="02020603050405020304" charset="0"/>
                <a:cs typeface="Times New Roman" panose="02020603050405020304" charset="0"/>
              </a:rPr>
              <a:t>h</a:t>
            </a:r>
            <a:endParaRPr lang="en-US" altLang="zh-CN" sz="2400" dirty="0">
              <a:solidFill>
                <a:srgbClr val="C00000"/>
              </a:solidFill>
              <a:latin typeface="Times New Roman" panose="02020603050405020304" charset="0"/>
              <a:cs typeface="Times New Roman" panose="02020603050405020304" charset="0"/>
            </a:endParaRPr>
          </a:p>
        </p:txBody>
      </p:sp>
      <p:sp>
        <p:nvSpPr>
          <p:cNvPr id="2" name="圆角矩形 1">
            <a:hlinkClick r:id="rId2"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6" grpId="0"/>
      <p:bldP spid="6" grpId="1"/>
      <p:bldP spid="7" grpId="0"/>
      <p:bldP spid="7"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7" grpId="0"/>
      <p:bldP spid="17" grpId="1"/>
      <p:bldP spid="18" grpId="0"/>
      <p:bldP spid="18" grpId="1"/>
      <p:bldP spid="19" grpId="0"/>
      <p:bldP spid="19" grpId="1"/>
      <p:bldP spid="20" grpId="0"/>
      <p:bldP spid="20" grpId="1"/>
      <p:bldP spid="21" grpId="0"/>
      <p:bldP spid="21"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43230" y="2636520"/>
            <a:ext cx="11344910" cy="310769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2800" dirty="0">
                <a:latin typeface="Times New Roman" panose="02020603050405020304" charset="0"/>
              </a:rPr>
              <a:t>1) Regular exercise helps _________________ heart disease.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2) When creating a computer network to _________________ large organizations, technicians must ensure efficiency, redundancy, and security.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3) He was a sound businessman, totally _________________ and incorruptible.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4) To be justified, this _________________ plan should at least be likely to create harmony.</a:t>
            </a:r>
            <a:endParaRPr lang="en-US" altLang="zh-CN" sz="2800" dirty="0">
              <a:latin typeface="Times New Roman" panose="02020603050405020304" charset="0"/>
            </a:endParaRPr>
          </a:p>
        </p:txBody>
      </p:sp>
      <p:sp>
        <p:nvSpPr>
          <p:cNvPr id="8" name="文本框 7"/>
          <p:cNvSpPr txBox="1"/>
          <p:nvPr/>
        </p:nvSpPr>
        <p:spPr>
          <a:xfrm>
            <a:off x="200869" y="620183"/>
            <a:ext cx="11369040" cy="878840"/>
          </a:xfrm>
          <a:prstGeom prst="rect">
            <a:avLst/>
          </a:prstGeom>
          <a:noFill/>
        </p:spPr>
        <p:txBody>
          <a:bodyPr wrap="square" rtlCol="0" anchor="t">
            <a:spAutoFit/>
          </a:bodyPr>
          <a:p>
            <a:pPr marL="323850" indent="-323850" algn="just" eaLnBrk="1" latinLnBrk="0" hangingPunct="1">
              <a:lnSpc>
                <a:spcPct val="8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2. Fill in the blanks with the given words and expressions in the box below. Change the form where necessary.</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
        <p:nvSpPr>
          <p:cNvPr id="6" name="Rectangle 85"/>
          <p:cNvSpPr/>
          <p:nvPr/>
        </p:nvSpPr>
        <p:spPr>
          <a:xfrm>
            <a:off x="7682865" y="3087688"/>
            <a:ext cx="338391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serve the needs of</a:t>
            </a:r>
            <a:endParaRPr lang="en-US" altLang="zh-CN" sz="2800" dirty="0">
              <a:solidFill>
                <a:srgbClr val="C00000"/>
              </a:solidFill>
              <a:latin typeface="Times New Roman" panose="02020603050405020304" charset="0"/>
              <a:cs typeface="Times New Roman" panose="02020603050405020304" charset="0"/>
            </a:endParaRPr>
          </a:p>
        </p:txBody>
      </p:sp>
      <p:sp>
        <p:nvSpPr>
          <p:cNvPr id="3" name="文本框 2"/>
          <p:cNvSpPr txBox="1"/>
          <p:nvPr/>
        </p:nvSpPr>
        <p:spPr>
          <a:xfrm>
            <a:off x="335280" y="1556385"/>
            <a:ext cx="11795760" cy="829945"/>
          </a:xfrm>
          <a:prstGeom prst="rect">
            <a:avLst/>
          </a:prstGeom>
          <a:solidFill>
            <a:srgbClr val="FFA9A9"/>
          </a:solidFill>
          <a:ln>
            <a:solidFill>
              <a:schemeClr val="accent6">
                <a:lumMod val="20000"/>
                <a:lumOff val="80000"/>
              </a:schemeClr>
            </a:solidFill>
          </a:ln>
        </p:spPr>
        <p:txBody>
          <a:bodyPr wrap="square" rtlCol="0">
            <a:spAutoFit/>
          </a:bodyPr>
          <a:p>
            <a:r>
              <a:rPr sz="2400">
                <a:latin typeface="Times New Roman" panose="02020603050405020304" charset="0"/>
                <a:cs typeface="Times New Roman" panose="02020603050405020304" charset="0"/>
              </a:rPr>
              <a:t>insight</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 reliable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in one form or another</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 in part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elaborate</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keep a log of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guard against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impose on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serve the needs of</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 jurisdiction</a:t>
            </a:r>
            <a:endParaRPr sz="2400">
              <a:latin typeface="Times New Roman" panose="02020603050405020304" charset="0"/>
              <a:cs typeface="Times New Roman" panose="02020603050405020304" charset="0"/>
            </a:endParaRPr>
          </a:p>
        </p:txBody>
      </p:sp>
      <p:sp>
        <p:nvSpPr>
          <p:cNvPr id="4" name="Rectangle 85"/>
          <p:cNvSpPr/>
          <p:nvPr/>
        </p:nvSpPr>
        <p:spPr>
          <a:xfrm>
            <a:off x="4298950" y="2565400"/>
            <a:ext cx="22212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guard against</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7755255" y="3933190"/>
            <a:ext cx="22212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reliable</a:t>
            </a:r>
            <a:endParaRPr lang="en-US" altLang="zh-CN" sz="2800" dirty="0">
              <a:solidFill>
                <a:srgbClr val="C00000"/>
              </a:solidFill>
              <a:latin typeface="Times New Roman" panose="02020603050405020304" charset="0"/>
              <a:cs typeface="Times New Roman" panose="02020603050405020304" charset="0"/>
            </a:endParaRPr>
          </a:p>
        </p:txBody>
      </p:sp>
      <p:sp>
        <p:nvSpPr>
          <p:cNvPr id="7" name="Rectangle 85"/>
          <p:cNvSpPr/>
          <p:nvPr/>
        </p:nvSpPr>
        <p:spPr>
          <a:xfrm>
            <a:off x="3866515" y="4725353"/>
            <a:ext cx="300736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elaborate</a:t>
            </a:r>
            <a:endParaRPr lang="en-US" altLang="zh-CN" sz="2800" dirty="0">
              <a:solidFill>
                <a:srgbClr val="C00000"/>
              </a:solidFill>
              <a:latin typeface="Times New Roman" panose="02020603050405020304" charset="0"/>
              <a:cs typeface="Times New Roman" panose="02020603050405020304" charset="0"/>
            </a:endParaRPr>
          </a:p>
        </p:txBody>
      </p:sp>
      <p:sp>
        <p:nvSpPr>
          <p:cNvPr id="12" name="圆角矩形 1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P spid="5" grpId="0"/>
      <p:bldP spid="5" grpId="1"/>
      <p:bldP spid="7" grpId="0"/>
      <p:bldP spid="7"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82600" y="2132965"/>
            <a:ext cx="11398250" cy="383921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10000"/>
              </a:lnSpc>
            </a:pPr>
            <a:r>
              <a:rPr lang="en-US" altLang="zh-CN" sz="2800" dirty="0">
                <a:latin typeface="Times New Roman" panose="02020603050405020304" charset="0"/>
              </a:rPr>
              <a:t>5) In other words, the company retained no earnings and probably had to finance its dividend payment _________________ with debt or equity.</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rPr>
              <a:t>6) The colonists tried to ________________ their values _________________ the indigenous peoples.</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rPr>
              <a:t>7) Pressure exists ____________________ in every industry. </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rPr>
              <a:t>8) Applying economic theory to the accounting research can bring about some beneficial _________________. </a:t>
            </a:r>
            <a:endParaRPr lang="en-US" altLang="zh-CN" sz="2800" dirty="0">
              <a:latin typeface="Times New Roman" panose="02020603050405020304" charset="0"/>
            </a:endParaRPr>
          </a:p>
          <a:p>
            <a:pPr algn="just" eaLnBrk="1" latinLnBrk="0" hangingPunct="1">
              <a:lnSpc>
                <a:spcPct val="100000"/>
              </a:lnSpc>
            </a:pPr>
            <a:endParaRPr lang="en-US" altLang="zh-CN" sz="2800" dirty="0">
              <a:latin typeface="Times New Roman" panose="02020603050405020304" charset="0"/>
            </a:endParaRPr>
          </a:p>
        </p:txBody>
      </p:sp>
      <p:sp>
        <p:nvSpPr>
          <p:cNvPr id="6" name="Rectangle 85"/>
          <p:cNvSpPr/>
          <p:nvPr/>
        </p:nvSpPr>
        <p:spPr>
          <a:xfrm>
            <a:off x="4226560" y="3068955"/>
            <a:ext cx="22212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impose</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4730750" y="2492693"/>
            <a:ext cx="319849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in part</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8763000" y="3014980"/>
            <a:ext cx="22212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on</a:t>
            </a:r>
            <a:endParaRPr lang="en-US" altLang="zh-CN" sz="2800" dirty="0">
              <a:solidFill>
                <a:srgbClr val="C00000"/>
              </a:solidFill>
              <a:latin typeface="Times New Roman" panose="02020603050405020304" charset="0"/>
              <a:cs typeface="Times New Roman" panose="02020603050405020304" charset="0"/>
            </a:endParaRPr>
          </a:p>
        </p:txBody>
      </p:sp>
      <p:sp>
        <p:nvSpPr>
          <p:cNvPr id="12" name="圆角矩形 1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
        <p:nvSpPr>
          <p:cNvPr id="2" name="文本框 1"/>
          <p:cNvSpPr txBox="1"/>
          <p:nvPr/>
        </p:nvSpPr>
        <p:spPr>
          <a:xfrm>
            <a:off x="283845" y="765175"/>
            <a:ext cx="11795760" cy="829945"/>
          </a:xfrm>
          <a:prstGeom prst="rect">
            <a:avLst/>
          </a:prstGeom>
          <a:solidFill>
            <a:srgbClr val="FFA9A9"/>
          </a:solidFill>
          <a:ln>
            <a:solidFill>
              <a:schemeClr val="accent6">
                <a:lumMod val="20000"/>
                <a:lumOff val="80000"/>
              </a:schemeClr>
            </a:solidFill>
          </a:ln>
        </p:spPr>
        <p:txBody>
          <a:bodyPr wrap="square" rtlCol="0">
            <a:spAutoFit/>
          </a:bodyPr>
          <a:p>
            <a:r>
              <a:rPr sz="2400">
                <a:latin typeface="Times New Roman" panose="02020603050405020304" charset="0"/>
                <a:cs typeface="Times New Roman" panose="02020603050405020304" charset="0"/>
              </a:rPr>
              <a:t>insight</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 reliable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in one form or another</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 in part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elaborate</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keep a log of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guard against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impose on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serve the needs of</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 jurisdiction</a:t>
            </a:r>
            <a:endParaRPr sz="2400">
              <a:latin typeface="Times New Roman" panose="02020603050405020304" charset="0"/>
              <a:cs typeface="Times New Roman" panose="02020603050405020304" charset="0"/>
            </a:endParaRPr>
          </a:p>
        </p:txBody>
      </p:sp>
      <p:sp>
        <p:nvSpPr>
          <p:cNvPr id="7" name="Rectangle 85"/>
          <p:cNvSpPr/>
          <p:nvPr/>
        </p:nvSpPr>
        <p:spPr>
          <a:xfrm>
            <a:off x="3146425" y="4005263"/>
            <a:ext cx="344678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in one form or another</a:t>
            </a:r>
            <a:endParaRPr lang="en-US" altLang="zh-CN" sz="2800" dirty="0">
              <a:solidFill>
                <a:srgbClr val="C00000"/>
              </a:solidFill>
              <a:latin typeface="Times New Roman" panose="02020603050405020304" charset="0"/>
              <a:cs typeface="Times New Roman" panose="02020603050405020304" charset="0"/>
            </a:endParaRPr>
          </a:p>
        </p:txBody>
      </p:sp>
      <p:sp>
        <p:nvSpPr>
          <p:cNvPr id="8" name="Rectangle 85"/>
          <p:cNvSpPr/>
          <p:nvPr/>
        </p:nvSpPr>
        <p:spPr>
          <a:xfrm>
            <a:off x="2282190" y="4869180"/>
            <a:ext cx="22212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insight </a:t>
            </a:r>
            <a:endParaRPr lang="en-US" altLang="zh-CN" sz="28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P spid="5" grpId="0"/>
      <p:bldP spid="5" grpId="1"/>
      <p:bldP spid="7" grpId="0"/>
      <p:bldP spid="7" grpId="1"/>
      <p:bldP spid="8" grpId="0"/>
      <p:bldP spid="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95250" y="0"/>
            <a:ext cx="12293600" cy="6858000"/>
          </a:xfrm>
          <a:prstGeom prst="rect">
            <a:avLst/>
          </a:prstGeom>
          <a:solidFill>
            <a:srgbClr val="FFA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26" name="组合 25"/>
          <p:cNvGrpSpPr/>
          <p:nvPr/>
        </p:nvGrpSpPr>
        <p:grpSpPr>
          <a:xfrm>
            <a:off x="4226560" y="3469005"/>
            <a:ext cx="5821680" cy="798830"/>
            <a:chOff x="5777198" y="1507941"/>
            <a:chExt cx="6421152" cy="798757"/>
          </a:xfrm>
        </p:grpSpPr>
        <p:sp>
          <p:nvSpPr>
            <p:cNvPr id="27" name="任意多边形: 形状 26"/>
            <p:cNvSpPr/>
            <p:nvPr/>
          </p:nvSpPr>
          <p:spPr bwMode="auto">
            <a:xfrm>
              <a:off x="6747247" y="1507941"/>
              <a:ext cx="5451103" cy="798757"/>
            </a:xfrm>
            <a:custGeom>
              <a:avLst/>
              <a:gdLst>
                <a:gd name="connsiteX0" fmla="*/ 133129 w 5451103"/>
                <a:gd name="connsiteY0" fmla="*/ 0 h 798757"/>
                <a:gd name="connsiteX1" fmla="*/ 5451103 w 5451103"/>
                <a:gd name="connsiteY1" fmla="*/ 0 h 798757"/>
                <a:gd name="connsiteX2" fmla="*/ 5451103 w 5451103"/>
                <a:gd name="connsiteY2" fmla="*/ 798757 h 798757"/>
                <a:gd name="connsiteX3" fmla="*/ 133129 w 5451103"/>
                <a:gd name="connsiteY3" fmla="*/ 798757 h 798757"/>
                <a:gd name="connsiteX4" fmla="*/ 0 w 5451103"/>
                <a:gd name="connsiteY4" fmla="*/ 665628 h 798757"/>
                <a:gd name="connsiteX5" fmla="*/ 0 w 5451103"/>
                <a:gd name="connsiteY5" fmla="*/ 133129 h 798757"/>
                <a:gd name="connsiteX6" fmla="*/ 133129 w 5451103"/>
                <a:gd name="connsiteY6" fmla="*/ 0 h 79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103" h="798757">
                  <a:moveTo>
                    <a:pt x="133129" y="0"/>
                  </a:moveTo>
                  <a:lnTo>
                    <a:pt x="5451103" y="0"/>
                  </a:lnTo>
                  <a:lnTo>
                    <a:pt x="5451103" y="798757"/>
                  </a:lnTo>
                  <a:lnTo>
                    <a:pt x="133129" y="798757"/>
                  </a:lnTo>
                  <a:cubicBezTo>
                    <a:pt x="59604" y="798757"/>
                    <a:pt x="0" y="739153"/>
                    <a:pt x="0" y="665628"/>
                  </a:cubicBezTo>
                  <a:lnTo>
                    <a:pt x="0" y="133129"/>
                  </a:lnTo>
                  <a:cubicBezTo>
                    <a:pt x="0" y="59604"/>
                    <a:pt x="59604" y="0"/>
                    <a:pt x="133129" y="0"/>
                  </a:cubicBezTo>
                  <a:close/>
                </a:path>
              </a:pathLst>
            </a:cu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sp>
          <p:nvSpPr>
            <p:cNvPr id="28" name="矩形: 圆角 27"/>
            <p:cNvSpPr/>
            <p:nvPr/>
          </p:nvSpPr>
          <p:spPr bwMode="auto">
            <a:xfrm>
              <a:off x="5777198" y="1507941"/>
              <a:ext cx="812744" cy="798757"/>
            </a:xfrm>
            <a:prstGeom prst="round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4227195" y="1412875"/>
            <a:ext cx="5790565" cy="798830"/>
            <a:chOff x="5777198" y="1507941"/>
            <a:chExt cx="6421152" cy="798757"/>
          </a:xfrm>
        </p:grpSpPr>
        <p:sp>
          <p:nvSpPr>
            <p:cNvPr id="20" name="任意多边形: 形状 19"/>
            <p:cNvSpPr/>
            <p:nvPr/>
          </p:nvSpPr>
          <p:spPr bwMode="auto">
            <a:xfrm>
              <a:off x="6747247" y="1507941"/>
              <a:ext cx="5451103" cy="798757"/>
            </a:xfrm>
            <a:custGeom>
              <a:avLst/>
              <a:gdLst>
                <a:gd name="connsiteX0" fmla="*/ 133129 w 5451103"/>
                <a:gd name="connsiteY0" fmla="*/ 0 h 798757"/>
                <a:gd name="connsiteX1" fmla="*/ 5451103 w 5451103"/>
                <a:gd name="connsiteY1" fmla="*/ 0 h 798757"/>
                <a:gd name="connsiteX2" fmla="*/ 5451103 w 5451103"/>
                <a:gd name="connsiteY2" fmla="*/ 798757 h 798757"/>
                <a:gd name="connsiteX3" fmla="*/ 133129 w 5451103"/>
                <a:gd name="connsiteY3" fmla="*/ 798757 h 798757"/>
                <a:gd name="connsiteX4" fmla="*/ 0 w 5451103"/>
                <a:gd name="connsiteY4" fmla="*/ 665628 h 798757"/>
                <a:gd name="connsiteX5" fmla="*/ 0 w 5451103"/>
                <a:gd name="connsiteY5" fmla="*/ 133129 h 798757"/>
                <a:gd name="connsiteX6" fmla="*/ 133129 w 5451103"/>
                <a:gd name="connsiteY6" fmla="*/ 0 h 79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103" h="798757">
                  <a:moveTo>
                    <a:pt x="133129" y="0"/>
                  </a:moveTo>
                  <a:lnTo>
                    <a:pt x="5451103" y="0"/>
                  </a:lnTo>
                  <a:lnTo>
                    <a:pt x="5451103" y="798757"/>
                  </a:lnTo>
                  <a:lnTo>
                    <a:pt x="133129" y="798757"/>
                  </a:lnTo>
                  <a:cubicBezTo>
                    <a:pt x="59604" y="798757"/>
                    <a:pt x="0" y="739153"/>
                    <a:pt x="0" y="665628"/>
                  </a:cubicBezTo>
                  <a:lnTo>
                    <a:pt x="0" y="133129"/>
                  </a:lnTo>
                  <a:cubicBezTo>
                    <a:pt x="0" y="59604"/>
                    <a:pt x="59604" y="0"/>
                    <a:pt x="133129" y="0"/>
                  </a:cubicBezTo>
                  <a:close/>
                </a:path>
              </a:pathLst>
            </a:cu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rgbClr val="6B89C7"/>
                </a:solidFill>
                <a:effectLst/>
                <a:latin typeface="微软雅黑" panose="020B0503020204020204" pitchFamily="34" charset="-122"/>
                <a:ea typeface="微软雅黑" panose="020B0503020204020204" pitchFamily="34" charset="-122"/>
              </a:endParaRPr>
            </a:p>
          </p:txBody>
        </p:sp>
        <p:sp>
          <p:nvSpPr>
            <p:cNvPr id="18" name="矩形: 圆角 17"/>
            <p:cNvSpPr/>
            <p:nvPr/>
          </p:nvSpPr>
          <p:spPr bwMode="auto">
            <a:xfrm>
              <a:off x="5777198" y="1507941"/>
              <a:ext cx="812744" cy="798757"/>
            </a:xfrm>
            <a:prstGeom prst="round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rgbClr val="6B89C7"/>
                </a:solidFill>
                <a:effectLst/>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535305" y="1700530"/>
            <a:ext cx="3200400" cy="3059430"/>
            <a:chOff x="563788" y="1786786"/>
            <a:chExt cx="3947160" cy="2600960"/>
          </a:xfrm>
        </p:grpSpPr>
        <p:sp>
          <p:nvSpPr>
            <p:cNvPr id="13" name="任意多边形: 形状 12"/>
            <p:cNvSpPr/>
            <p:nvPr/>
          </p:nvSpPr>
          <p:spPr>
            <a:xfrm flipV="1">
              <a:off x="563788" y="1786786"/>
              <a:ext cx="3947160" cy="2600960"/>
            </a:xfrm>
            <a:custGeom>
              <a:avLst/>
              <a:gdLst>
                <a:gd name="connsiteX0" fmla="*/ 0 w 4216400"/>
                <a:gd name="connsiteY0" fmla="*/ 0 h 4748893"/>
                <a:gd name="connsiteX1" fmla="*/ 4216400 w 4216400"/>
                <a:gd name="connsiteY1" fmla="*/ 0 h 4748893"/>
                <a:gd name="connsiteX2" fmla="*/ 4216400 w 4216400"/>
                <a:gd name="connsiteY2" fmla="*/ 4047579 h 4748893"/>
                <a:gd name="connsiteX3" fmla="*/ 3515086 w 4216400"/>
                <a:gd name="connsiteY3" fmla="*/ 4748893 h 4748893"/>
                <a:gd name="connsiteX4" fmla="*/ 701314 w 4216400"/>
                <a:gd name="connsiteY4" fmla="*/ 4748893 h 4748893"/>
                <a:gd name="connsiteX5" fmla="*/ 0 w 4216400"/>
                <a:gd name="connsiteY5" fmla="*/ 4047579 h 474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6400" h="4748893">
                  <a:moveTo>
                    <a:pt x="0" y="0"/>
                  </a:moveTo>
                  <a:lnTo>
                    <a:pt x="4216400" y="0"/>
                  </a:lnTo>
                  <a:lnTo>
                    <a:pt x="4216400" y="4047579"/>
                  </a:lnTo>
                  <a:cubicBezTo>
                    <a:pt x="4216400" y="4434904"/>
                    <a:pt x="3902411" y="4748893"/>
                    <a:pt x="3515086" y="4748893"/>
                  </a:cubicBezTo>
                  <a:lnTo>
                    <a:pt x="701314" y="4748893"/>
                  </a:lnTo>
                  <a:cubicBezTo>
                    <a:pt x="313989" y="4748893"/>
                    <a:pt x="0" y="4434904"/>
                    <a:pt x="0" y="40475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6B89C7"/>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809579" y="2348880"/>
              <a:ext cx="3399880" cy="1867300"/>
              <a:chOff x="915451" y="2348880"/>
              <a:chExt cx="3399880" cy="1867300"/>
            </a:xfrm>
          </p:grpSpPr>
          <p:sp>
            <p:nvSpPr>
              <p:cNvPr id="16" name="MH_Others_1"/>
              <p:cNvSpPr/>
              <p:nvPr>
                <p:custDataLst>
                  <p:tags r:id="rId1"/>
                </p:custDataLst>
              </p:nvPr>
            </p:nvSpPr>
            <p:spPr>
              <a:xfrm>
                <a:off x="1685407" y="2348880"/>
                <a:ext cx="1844239" cy="842487"/>
              </a:xfrm>
              <a:prstGeom prst="rect">
                <a:avLst/>
              </a:prstGeom>
              <a:noFill/>
            </p:spPr>
            <p:txBody>
              <a:bodyPr wrap="square" lIns="0" tIns="0" rIns="0" bIns="0" anchor="ctr" anchorCtr="0">
                <a:noAutofit/>
              </a:bodyPr>
              <a:lstStyle/>
              <a:p>
                <a:pPr algn="ctr"/>
                <a:r>
                  <a:rPr lang="zh-CN" altLang="en-US" sz="6000" b="1">
                    <a:solidFill>
                      <a:schemeClr val="tx1"/>
                    </a:solidFill>
                    <a:latin typeface="微软雅黑" panose="020B0503020204020204" pitchFamily="34" charset="-122"/>
                    <a:ea typeface="微软雅黑" panose="020B0503020204020204" pitchFamily="34" charset="-122"/>
                    <a:cs typeface="+mn-ea"/>
                    <a:sym typeface="+mn-lt"/>
                  </a:rPr>
                  <a:t>目 录</a:t>
                </a:r>
                <a:endParaRPr lang="zh-CN" altLang="en-US" sz="60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7" name="MH_Others_2"/>
              <p:cNvSpPr/>
              <p:nvPr>
                <p:custDataLst>
                  <p:tags r:id="rId2"/>
                </p:custDataLst>
              </p:nvPr>
            </p:nvSpPr>
            <p:spPr>
              <a:xfrm>
                <a:off x="915451" y="3658520"/>
                <a:ext cx="3399880" cy="557660"/>
              </a:xfrm>
              <a:prstGeom prst="rect">
                <a:avLst/>
              </a:prstGeom>
              <a:noFill/>
            </p:spPr>
            <p:txBody>
              <a:bodyPr wrap="square" lIns="0" tIns="0" rIns="0" bIns="0" anchor="ctr" anchorCtr="0">
                <a:noAutofit/>
              </a:bodyPr>
              <a:lstStyle/>
              <a:p>
                <a:pPr algn="ctr"/>
                <a:r>
                  <a:rPr lang="en-US" altLang="zh-CN" sz="3600" spc="200" dirty="0">
                    <a:solidFill>
                      <a:schemeClr val="tx1"/>
                    </a:solidFill>
                    <a:latin typeface="微软雅黑" panose="020B0503020204020204" pitchFamily="34" charset="-122"/>
                    <a:ea typeface="微软雅黑" panose="020B0503020204020204" pitchFamily="34" charset="-122"/>
                    <a:cs typeface="+mn-ea"/>
                    <a:sym typeface="+mn-lt"/>
                  </a:rPr>
                  <a:t>CONTENTS</a:t>
                </a:r>
                <a:endParaRPr lang="en-US" altLang="zh-CN" sz="3600" spc="200" dirty="0">
                  <a:solidFill>
                    <a:schemeClr val="tx1"/>
                  </a:solidFill>
                  <a:latin typeface="微软雅黑" panose="020B0503020204020204" pitchFamily="34" charset="-122"/>
                  <a:ea typeface="微软雅黑" panose="020B0503020204020204" pitchFamily="34" charset="-122"/>
                  <a:cs typeface="+mn-ea"/>
                  <a:sym typeface="+mn-lt"/>
                </a:endParaRPr>
              </a:p>
            </p:txBody>
          </p:sp>
        </p:grpSp>
      </p:grpSp>
      <p:grpSp>
        <p:nvGrpSpPr>
          <p:cNvPr id="4" name="组合 3"/>
          <p:cNvGrpSpPr/>
          <p:nvPr/>
        </p:nvGrpSpPr>
        <p:grpSpPr>
          <a:xfrm>
            <a:off x="4329477" y="1501202"/>
            <a:ext cx="5176520" cy="613488"/>
            <a:chOff x="5879512" y="1524697"/>
            <a:chExt cx="5176520" cy="613488"/>
          </a:xfrm>
        </p:grpSpPr>
        <p:sp>
          <p:nvSpPr>
            <p:cNvPr id="67" name="MH_Entry_1">
              <a:hlinkClick r:id="rId3" action="ppaction://hlinksldjump"/>
            </p:cNvPr>
            <p:cNvSpPr>
              <a:spLocks noChangeArrowheads="1"/>
            </p:cNvSpPr>
            <p:nvPr>
              <p:custDataLst>
                <p:tags r:id="rId4"/>
              </p:custDataLst>
            </p:nvPr>
          </p:nvSpPr>
          <p:spPr bwMode="auto">
            <a:xfrm>
              <a:off x="7001557" y="1524697"/>
              <a:ext cx="4054475" cy="60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spcBef>
                  <a:spcPct val="0"/>
                </a:spcBef>
                <a:buNone/>
              </a:pPr>
              <a:r>
                <a:rPr lang="zh-CN" altLang="en-US" sz="3200" b="1" dirty="0">
                  <a:solidFill>
                    <a:schemeClr val="tx1"/>
                  </a:solidFill>
                  <a:latin typeface="微软雅黑" panose="020B0503020204020204" pitchFamily="34" charset="-122"/>
                  <a:ea typeface="微软雅黑" panose="020B0503020204020204" pitchFamily="34" charset="-122"/>
                  <a:cs typeface="+mn-ea"/>
                  <a:sym typeface="+mn-lt"/>
                  <a:hlinkClick r:id="rId5" action="ppaction://hlinksldjump"/>
                </a:rPr>
                <a:t>Text A</a:t>
              </a:r>
              <a:endParaRPr lang="zh-CN" altLang="en-US" sz="3200" b="1"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22" name="MH_Entry_1">
              <a:hlinkClick r:id="rId6" action="ppaction://hlinksldjump"/>
            </p:cNvPr>
            <p:cNvSpPr>
              <a:spLocks noChangeArrowheads="1"/>
            </p:cNvSpPr>
            <p:nvPr>
              <p:custDataLst>
                <p:tags r:id="rId7"/>
              </p:custDataLst>
            </p:nvPr>
          </p:nvSpPr>
          <p:spPr bwMode="auto">
            <a:xfrm>
              <a:off x="5879512" y="1534222"/>
              <a:ext cx="551601" cy="60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rmAutofit fontScale="925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120000"/>
                </a:lnSpc>
                <a:spcBef>
                  <a:spcPct val="0"/>
                </a:spcBef>
                <a:buNone/>
              </a:pPr>
              <a:r>
                <a:rPr lang="en-US" altLang="zh-CN" sz="3600" b="1">
                  <a:solidFill>
                    <a:schemeClr val="tx1"/>
                  </a:solidFill>
                  <a:latin typeface="微软雅黑" panose="020B0503020204020204" pitchFamily="34" charset="-122"/>
                  <a:ea typeface="微软雅黑" panose="020B0503020204020204" pitchFamily="34" charset="-122"/>
                  <a:cs typeface="+mn-ea"/>
                  <a:sym typeface="+mn-lt"/>
                </a:rPr>
                <a:t>02</a:t>
              </a:r>
              <a:endParaRPr lang="en-US" altLang="zh-CN" sz="3600" b="1" dirty="0">
                <a:solidFill>
                  <a:schemeClr val="tx1"/>
                </a:solidFill>
                <a:latin typeface="微软雅黑" panose="020B0503020204020204" pitchFamily="34" charset="-122"/>
                <a:ea typeface="微软雅黑" panose="020B0503020204020204" pitchFamily="34" charset="-122"/>
                <a:cs typeface="+mn-ea"/>
                <a:sym typeface="+mn-lt"/>
              </a:endParaRPr>
            </a:p>
          </p:txBody>
        </p:sp>
      </p:grpSp>
      <p:grpSp>
        <p:nvGrpSpPr>
          <p:cNvPr id="9" name="组合 8"/>
          <p:cNvGrpSpPr/>
          <p:nvPr/>
        </p:nvGrpSpPr>
        <p:grpSpPr>
          <a:xfrm>
            <a:off x="4227195" y="2415540"/>
            <a:ext cx="5790565" cy="798830"/>
            <a:chOff x="5777198" y="1507941"/>
            <a:chExt cx="6421152" cy="798757"/>
          </a:xfrm>
        </p:grpSpPr>
        <p:sp>
          <p:nvSpPr>
            <p:cNvPr id="10" name="任意多边形: 形状 26"/>
            <p:cNvSpPr/>
            <p:nvPr/>
          </p:nvSpPr>
          <p:spPr bwMode="auto">
            <a:xfrm>
              <a:off x="6747247" y="1507941"/>
              <a:ext cx="5451103" cy="798757"/>
            </a:xfrm>
            <a:custGeom>
              <a:avLst/>
              <a:gdLst>
                <a:gd name="connsiteX0" fmla="*/ 133129 w 5451103"/>
                <a:gd name="connsiteY0" fmla="*/ 0 h 798757"/>
                <a:gd name="connsiteX1" fmla="*/ 5451103 w 5451103"/>
                <a:gd name="connsiteY1" fmla="*/ 0 h 798757"/>
                <a:gd name="connsiteX2" fmla="*/ 5451103 w 5451103"/>
                <a:gd name="connsiteY2" fmla="*/ 798757 h 798757"/>
                <a:gd name="connsiteX3" fmla="*/ 133129 w 5451103"/>
                <a:gd name="connsiteY3" fmla="*/ 798757 h 798757"/>
                <a:gd name="connsiteX4" fmla="*/ 0 w 5451103"/>
                <a:gd name="connsiteY4" fmla="*/ 665628 h 798757"/>
                <a:gd name="connsiteX5" fmla="*/ 0 w 5451103"/>
                <a:gd name="connsiteY5" fmla="*/ 133129 h 798757"/>
                <a:gd name="connsiteX6" fmla="*/ 133129 w 5451103"/>
                <a:gd name="connsiteY6" fmla="*/ 0 h 79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103" h="798757">
                  <a:moveTo>
                    <a:pt x="133129" y="0"/>
                  </a:moveTo>
                  <a:lnTo>
                    <a:pt x="5451103" y="0"/>
                  </a:lnTo>
                  <a:lnTo>
                    <a:pt x="5451103" y="798757"/>
                  </a:lnTo>
                  <a:lnTo>
                    <a:pt x="133129" y="798757"/>
                  </a:lnTo>
                  <a:cubicBezTo>
                    <a:pt x="59604" y="798757"/>
                    <a:pt x="0" y="739153"/>
                    <a:pt x="0" y="665628"/>
                  </a:cubicBezTo>
                  <a:lnTo>
                    <a:pt x="0" y="133129"/>
                  </a:lnTo>
                  <a:cubicBezTo>
                    <a:pt x="0" y="59604"/>
                    <a:pt x="59604" y="0"/>
                    <a:pt x="133129" y="0"/>
                  </a:cubicBezTo>
                  <a:close/>
                </a:path>
              </a:pathLst>
            </a:cu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sp>
          <p:nvSpPr>
            <p:cNvPr id="11" name="矩形: 圆角 27"/>
            <p:cNvSpPr/>
            <p:nvPr/>
          </p:nvSpPr>
          <p:spPr bwMode="auto">
            <a:xfrm>
              <a:off x="5777198" y="1507941"/>
              <a:ext cx="812744" cy="798757"/>
            </a:xfrm>
            <a:prstGeom prst="round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4329477" y="2484592"/>
            <a:ext cx="5099534" cy="628546"/>
            <a:chOff x="5905547" y="2660487"/>
            <a:chExt cx="5099534" cy="628546"/>
          </a:xfrm>
        </p:grpSpPr>
        <p:sp>
          <p:nvSpPr>
            <p:cNvPr id="170" name="MH_Entry_2">
              <a:hlinkClick r:id="rId5" action="ppaction://hlinksldjump"/>
            </p:cNvPr>
            <p:cNvSpPr>
              <a:spLocks noChangeArrowheads="1"/>
            </p:cNvSpPr>
            <p:nvPr>
              <p:custDataLst>
                <p:tags r:id="rId8"/>
              </p:custDataLst>
            </p:nvPr>
          </p:nvSpPr>
          <p:spPr bwMode="auto">
            <a:xfrm>
              <a:off x="7027277" y="2660487"/>
              <a:ext cx="3977804" cy="60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spcBef>
                  <a:spcPct val="0"/>
                </a:spcBef>
                <a:buNone/>
              </a:pPr>
              <a:r>
                <a:rPr lang="zh-CN" altLang="en-US" sz="3200" b="1" dirty="0">
                  <a:solidFill>
                    <a:schemeClr val="tx1"/>
                  </a:solidFill>
                  <a:latin typeface="微软雅黑" panose="020B0503020204020204" pitchFamily="34" charset="-122"/>
                  <a:ea typeface="微软雅黑" panose="020B0503020204020204" pitchFamily="34" charset="-122"/>
                  <a:cs typeface="+mn-ea"/>
                  <a:sym typeface="+mn-lt"/>
                  <a:hlinkClick r:id="rId9" action="ppaction://hlinksldjump"/>
                </a:rPr>
                <a:t>Text B</a:t>
              </a:r>
              <a:endParaRPr lang="zh-CN" altLang="en-US" sz="3200" b="1"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23" name="MH_Entry_1">
              <a:hlinkClick r:id="rId6" action="ppaction://hlinksldjump"/>
            </p:cNvPr>
            <p:cNvSpPr>
              <a:spLocks noChangeArrowheads="1"/>
            </p:cNvSpPr>
            <p:nvPr>
              <p:custDataLst>
                <p:tags r:id="rId10"/>
              </p:custDataLst>
            </p:nvPr>
          </p:nvSpPr>
          <p:spPr bwMode="auto">
            <a:xfrm>
              <a:off x="5905547" y="2685070"/>
              <a:ext cx="551601" cy="60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rmAutofit fontScale="925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120000"/>
                </a:lnSpc>
                <a:spcBef>
                  <a:spcPct val="0"/>
                </a:spcBef>
                <a:buNone/>
              </a:pPr>
              <a:r>
                <a:rPr lang="en-US" altLang="zh-CN" sz="3600" b="1">
                  <a:solidFill>
                    <a:schemeClr val="tx1"/>
                  </a:solidFill>
                  <a:latin typeface="微软雅黑" panose="020B0503020204020204" pitchFamily="34" charset="-122"/>
                  <a:ea typeface="微软雅黑" panose="020B0503020204020204" pitchFamily="34" charset="-122"/>
                  <a:cs typeface="+mn-ea"/>
                  <a:sym typeface="+mn-lt"/>
                </a:rPr>
                <a:t>03</a:t>
              </a:r>
              <a:endParaRPr lang="en-US" altLang="zh-CN" sz="3600" b="1">
                <a:solidFill>
                  <a:schemeClr val="tx1"/>
                </a:solidFill>
                <a:latin typeface="微软雅黑" panose="020B0503020204020204" pitchFamily="34" charset="-122"/>
                <a:ea typeface="微软雅黑" panose="020B0503020204020204" pitchFamily="34" charset="-122"/>
                <a:cs typeface="+mn-ea"/>
                <a:sym typeface="+mn-lt"/>
              </a:endParaRPr>
            </a:p>
          </p:txBody>
        </p:sp>
      </p:grpSp>
      <p:grpSp>
        <p:nvGrpSpPr>
          <p:cNvPr id="7" name="组合 6"/>
          <p:cNvGrpSpPr/>
          <p:nvPr/>
        </p:nvGrpSpPr>
        <p:grpSpPr>
          <a:xfrm>
            <a:off x="4320587" y="3525132"/>
            <a:ext cx="5036034" cy="651859"/>
            <a:chOff x="5854747" y="3718807"/>
            <a:chExt cx="5036034" cy="651859"/>
          </a:xfrm>
        </p:grpSpPr>
        <p:sp>
          <p:nvSpPr>
            <p:cNvPr id="175" name="MH_Entry_3">
              <a:hlinkClick r:id="rId11" action="ppaction://hlinksldjump"/>
            </p:cNvPr>
            <p:cNvSpPr>
              <a:spLocks noChangeArrowheads="1"/>
            </p:cNvSpPr>
            <p:nvPr>
              <p:custDataLst>
                <p:tags r:id="rId12"/>
              </p:custDataLst>
            </p:nvPr>
          </p:nvSpPr>
          <p:spPr bwMode="auto">
            <a:xfrm>
              <a:off x="6912977" y="3718807"/>
              <a:ext cx="3977804" cy="60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spcBef>
                  <a:spcPct val="0"/>
                </a:spcBef>
                <a:buNone/>
              </a:pPr>
              <a:r>
                <a:rPr lang="zh-CN" altLang="en-US" sz="3200" b="1" dirty="0">
                  <a:solidFill>
                    <a:schemeClr val="tx1"/>
                  </a:solidFill>
                  <a:latin typeface="微软雅黑" panose="020B0503020204020204" pitchFamily="34" charset="-122"/>
                  <a:ea typeface="微软雅黑" panose="020B0503020204020204" pitchFamily="34" charset="-122"/>
                  <a:cs typeface="+mn-ea"/>
                  <a:sym typeface="+mn-lt"/>
                  <a:hlinkClick r:id="rId13" action="ppaction://hlinksldjump"/>
                </a:rPr>
                <a:t>Case Study</a:t>
              </a:r>
              <a:endParaRPr lang="zh-CN" altLang="en-US" sz="3200" b="1"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24" name="MH_Entry_1">
              <a:hlinkClick r:id="rId6" action="ppaction://hlinksldjump"/>
            </p:cNvPr>
            <p:cNvSpPr>
              <a:spLocks noChangeArrowheads="1"/>
            </p:cNvSpPr>
            <p:nvPr>
              <p:custDataLst>
                <p:tags r:id="rId14"/>
              </p:custDataLst>
            </p:nvPr>
          </p:nvSpPr>
          <p:spPr bwMode="auto">
            <a:xfrm>
              <a:off x="5854747" y="3766703"/>
              <a:ext cx="551601" cy="60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rmAutofit fontScale="925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120000"/>
                </a:lnSpc>
                <a:spcBef>
                  <a:spcPct val="0"/>
                </a:spcBef>
                <a:buNone/>
              </a:pPr>
              <a:r>
                <a:rPr lang="en-US" altLang="zh-CN" sz="3600" b="1">
                  <a:solidFill>
                    <a:schemeClr val="tx1"/>
                  </a:solidFill>
                  <a:latin typeface="微软雅黑" panose="020B0503020204020204" pitchFamily="34" charset="-122"/>
                  <a:ea typeface="微软雅黑" panose="020B0503020204020204" pitchFamily="34" charset="-122"/>
                  <a:cs typeface="+mn-ea"/>
                  <a:sym typeface="+mn-lt"/>
                </a:rPr>
                <a:t>04</a:t>
              </a:r>
              <a:endParaRPr lang="en-US" altLang="zh-CN" sz="3600" b="1" dirty="0">
                <a:solidFill>
                  <a:schemeClr val="tx1"/>
                </a:solidFill>
                <a:latin typeface="微软雅黑" panose="020B0503020204020204" pitchFamily="34" charset="-122"/>
                <a:ea typeface="微软雅黑" panose="020B0503020204020204" pitchFamily="34" charset="-122"/>
                <a:cs typeface="+mn-ea"/>
                <a:sym typeface="+mn-lt"/>
              </a:endParaRPr>
            </a:p>
          </p:txBody>
        </p:sp>
      </p:grpSp>
      <p:grpSp>
        <p:nvGrpSpPr>
          <p:cNvPr id="12" name="组合 11"/>
          <p:cNvGrpSpPr/>
          <p:nvPr/>
        </p:nvGrpSpPr>
        <p:grpSpPr>
          <a:xfrm>
            <a:off x="4227195" y="4535805"/>
            <a:ext cx="5821045" cy="798830"/>
            <a:chOff x="5777198" y="1507941"/>
            <a:chExt cx="6421152" cy="798757"/>
          </a:xfrm>
        </p:grpSpPr>
        <p:sp>
          <p:nvSpPr>
            <p:cNvPr id="14" name="任意多边形: 形状 26"/>
            <p:cNvSpPr/>
            <p:nvPr/>
          </p:nvSpPr>
          <p:spPr bwMode="auto">
            <a:xfrm>
              <a:off x="6747247" y="1507941"/>
              <a:ext cx="5451103" cy="798757"/>
            </a:xfrm>
            <a:custGeom>
              <a:avLst/>
              <a:gdLst>
                <a:gd name="connsiteX0" fmla="*/ 133129 w 5451103"/>
                <a:gd name="connsiteY0" fmla="*/ 0 h 798757"/>
                <a:gd name="connsiteX1" fmla="*/ 5451103 w 5451103"/>
                <a:gd name="connsiteY1" fmla="*/ 0 h 798757"/>
                <a:gd name="connsiteX2" fmla="*/ 5451103 w 5451103"/>
                <a:gd name="connsiteY2" fmla="*/ 798757 h 798757"/>
                <a:gd name="connsiteX3" fmla="*/ 133129 w 5451103"/>
                <a:gd name="connsiteY3" fmla="*/ 798757 h 798757"/>
                <a:gd name="connsiteX4" fmla="*/ 0 w 5451103"/>
                <a:gd name="connsiteY4" fmla="*/ 665628 h 798757"/>
                <a:gd name="connsiteX5" fmla="*/ 0 w 5451103"/>
                <a:gd name="connsiteY5" fmla="*/ 133129 h 798757"/>
                <a:gd name="connsiteX6" fmla="*/ 133129 w 5451103"/>
                <a:gd name="connsiteY6" fmla="*/ 0 h 79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103" h="798757">
                  <a:moveTo>
                    <a:pt x="133129" y="0"/>
                  </a:moveTo>
                  <a:lnTo>
                    <a:pt x="5451103" y="0"/>
                  </a:lnTo>
                  <a:lnTo>
                    <a:pt x="5451103" y="798757"/>
                  </a:lnTo>
                  <a:lnTo>
                    <a:pt x="133129" y="798757"/>
                  </a:lnTo>
                  <a:cubicBezTo>
                    <a:pt x="59604" y="798757"/>
                    <a:pt x="0" y="739153"/>
                    <a:pt x="0" y="665628"/>
                  </a:cubicBezTo>
                  <a:lnTo>
                    <a:pt x="0" y="133129"/>
                  </a:lnTo>
                  <a:cubicBezTo>
                    <a:pt x="0" y="59604"/>
                    <a:pt x="59604" y="0"/>
                    <a:pt x="133129" y="0"/>
                  </a:cubicBezTo>
                  <a:close/>
                </a:path>
              </a:pathLst>
            </a:cu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sp>
          <p:nvSpPr>
            <p:cNvPr id="15" name="矩形: 圆角 27"/>
            <p:cNvSpPr/>
            <p:nvPr/>
          </p:nvSpPr>
          <p:spPr bwMode="auto">
            <a:xfrm>
              <a:off x="5777198" y="1507941"/>
              <a:ext cx="812744" cy="798757"/>
            </a:xfrm>
            <a:prstGeom prst="round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4329430" y="4536440"/>
            <a:ext cx="5990590" cy="701040"/>
            <a:chOff x="5890905" y="4801981"/>
            <a:chExt cx="8083510" cy="701040"/>
          </a:xfrm>
        </p:grpSpPr>
        <p:sp>
          <p:nvSpPr>
            <p:cNvPr id="180" name="MH_Entry_4">
              <a:hlinkClick r:id="rId11" action="ppaction://hlinksldjump"/>
            </p:cNvPr>
            <p:cNvSpPr>
              <a:spLocks noChangeArrowheads="1"/>
            </p:cNvSpPr>
            <p:nvPr>
              <p:custDataLst>
                <p:tags r:id="rId15"/>
              </p:custDataLst>
            </p:nvPr>
          </p:nvSpPr>
          <p:spPr bwMode="auto">
            <a:xfrm>
              <a:off x="7398990" y="4801981"/>
              <a:ext cx="6575425" cy="70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spcBef>
                  <a:spcPct val="0"/>
                </a:spcBef>
                <a:buNone/>
              </a:pPr>
              <a:r>
                <a:rPr lang="zh-CN" altLang="en-US" sz="3200" b="1" dirty="0">
                  <a:solidFill>
                    <a:schemeClr val="tx1"/>
                  </a:solidFill>
                  <a:latin typeface="微软雅黑" panose="020B0503020204020204" pitchFamily="34" charset="-122"/>
                  <a:ea typeface="微软雅黑" panose="020B0503020204020204" pitchFamily="34" charset="-122"/>
                  <a:cs typeface="+mn-ea"/>
                  <a:sym typeface="+mn-lt"/>
                  <a:hlinkClick r:id="rId16" action="ppaction://hlinksldjump"/>
                </a:rPr>
                <a:t>Writing</a:t>
              </a:r>
              <a:endParaRPr lang="zh-CN" altLang="en-US" sz="3200" b="1"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25" name="MH_Entry_1">
              <a:hlinkClick r:id="rId6" action="ppaction://hlinksldjump"/>
            </p:cNvPr>
            <p:cNvSpPr>
              <a:spLocks noChangeArrowheads="1"/>
            </p:cNvSpPr>
            <p:nvPr>
              <p:custDataLst>
                <p:tags r:id="rId17"/>
              </p:custDataLst>
            </p:nvPr>
          </p:nvSpPr>
          <p:spPr bwMode="auto">
            <a:xfrm>
              <a:off x="5890905" y="4846431"/>
              <a:ext cx="744601" cy="60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120000"/>
                </a:lnSpc>
                <a:buNone/>
              </a:pPr>
              <a:r>
                <a:rPr lang="en-US" altLang="zh-CN" sz="3300" b="1">
                  <a:solidFill>
                    <a:schemeClr val="tx1"/>
                  </a:solidFill>
                  <a:uFillTx/>
                  <a:latin typeface="微软雅黑" panose="020B0503020204020204" pitchFamily="34" charset="-122"/>
                  <a:ea typeface="微软雅黑" panose="020B0503020204020204" pitchFamily="34" charset="-122"/>
                  <a:cs typeface="+mn-ea"/>
                  <a:sym typeface="+mn-lt"/>
                </a:rPr>
                <a:t>05</a:t>
              </a:r>
              <a:endParaRPr lang="en-US" altLang="zh-CN" sz="3300" b="1">
                <a:solidFill>
                  <a:schemeClr val="tx1"/>
                </a:solidFill>
                <a:uFillTx/>
                <a:latin typeface="微软雅黑" panose="020B0503020204020204" pitchFamily="34" charset="-122"/>
                <a:ea typeface="微软雅黑" panose="020B0503020204020204" pitchFamily="34" charset="-122"/>
                <a:cs typeface="+mn-ea"/>
                <a:sym typeface="+mn-lt"/>
              </a:endParaRPr>
            </a:p>
          </p:txBody>
        </p:sp>
      </p:grpSp>
      <p:grpSp>
        <p:nvGrpSpPr>
          <p:cNvPr id="19" name="组合 18"/>
          <p:cNvGrpSpPr/>
          <p:nvPr/>
        </p:nvGrpSpPr>
        <p:grpSpPr>
          <a:xfrm>
            <a:off x="4226560" y="5575935"/>
            <a:ext cx="5820410" cy="798830"/>
            <a:chOff x="5777198" y="1507941"/>
            <a:chExt cx="6421152" cy="798757"/>
          </a:xfrm>
        </p:grpSpPr>
        <p:sp>
          <p:nvSpPr>
            <p:cNvPr id="21" name="任意多边形: 形状 26"/>
            <p:cNvSpPr/>
            <p:nvPr/>
          </p:nvSpPr>
          <p:spPr bwMode="auto">
            <a:xfrm>
              <a:off x="6747247" y="1507941"/>
              <a:ext cx="5451103" cy="798757"/>
            </a:xfrm>
            <a:custGeom>
              <a:avLst/>
              <a:gdLst>
                <a:gd name="connsiteX0" fmla="*/ 133129 w 5451103"/>
                <a:gd name="connsiteY0" fmla="*/ 0 h 798757"/>
                <a:gd name="connsiteX1" fmla="*/ 5451103 w 5451103"/>
                <a:gd name="connsiteY1" fmla="*/ 0 h 798757"/>
                <a:gd name="connsiteX2" fmla="*/ 5451103 w 5451103"/>
                <a:gd name="connsiteY2" fmla="*/ 798757 h 798757"/>
                <a:gd name="connsiteX3" fmla="*/ 133129 w 5451103"/>
                <a:gd name="connsiteY3" fmla="*/ 798757 h 798757"/>
                <a:gd name="connsiteX4" fmla="*/ 0 w 5451103"/>
                <a:gd name="connsiteY4" fmla="*/ 665628 h 798757"/>
                <a:gd name="connsiteX5" fmla="*/ 0 w 5451103"/>
                <a:gd name="connsiteY5" fmla="*/ 133129 h 798757"/>
                <a:gd name="connsiteX6" fmla="*/ 133129 w 5451103"/>
                <a:gd name="connsiteY6" fmla="*/ 0 h 79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103" h="798757">
                  <a:moveTo>
                    <a:pt x="133129" y="0"/>
                  </a:moveTo>
                  <a:lnTo>
                    <a:pt x="5451103" y="0"/>
                  </a:lnTo>
                  <a:lnTo>
                    <a:pt x="5451103" y="798757"/>
                  </a:lnTo>
                  <a:lnTo>
                    <a:pt x="133129" y="798757"/>
                  </a:lnTo>
                  <a:cubicBezTo>
                    <a:pt x="59604" y="798757"/>
                    <a:pt x="0" y="739153"/>
                    <a:pt x="0" y="665628"/>
                  </a:cubicBezTo>
                  <a:lnTo>
                    <a:pt x="0" y="133129"/>
                  </a:lnTo>
                  <a:cubicBezTo>
                    <a:pt x="0" y="59604"/>
                    <a:pt x="59604" y="0"/>
                    <a:pt x="133129" y="0"/>
                  </a:cubicBezTo>
                  <a:close/>
                </a:path>
              </a:pathLst>
            </a:cu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no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sp>
          <p:nvSpPr>
            <p:cNvPr id="29" name="矩形: 圆角 27"/>
            <p:cNvSpPr/>
            <p:nvPr/>
          </p:nvSpPr>
          <p:spPr bwMode="auto">
            <a:xfrm>
              <a:off x="5777198" y="1507941"/>
              <a:ext cx="812744" cy="798757"/>
            </a:xfrm>
            <a:prstGeom prst="round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4311019" y="5631815"/>
            <a:ext cx="5940646" cy="701040"/>
            <a:chOff x="6795" y="9080"/>
            <a:chExt cx="12803" cy="1104"/>
          </a:xfrm>
        </p:grpSpPr>
        <p:sp>
          <p:nvSpPr>
            <p:cNvPr id="31" name="MH_Entry_1">
              <a:hlinkClick r:id="rId6" action="ppaction://hlinksldjump"/>
            </p:cNvPr>
            <p:cNvSpPr>
              <a:spLocks noChangeArrowheads="1"/>
            </p:cNvSpPr>
            <p:nvPr>
              <p:custDataLst>
                <p:tags r:id="rId18"/>
              </p:custDataLst>
            </p:nvPr>
          </p:nvSpPr>
          <p:spPr bwMode="auto">
            <a:xfrm>
              <a:off x="6795" y="9126"/>
              <a:ext cx="1229" cy="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120000"/>
                </a:lnSpc>
                <a:buNone/>
              </a:pPr>
              <a:r>
                <a:rPr lang="en-US" altLang="zh-CN" sz="3200" b="1">
                  <a:solidFill>
                    <a:schemeClr val="tx1"/>
                  </a:solidFill>
                  <a:uFillTx/>
                  <a:latin typeface="微软雅黑" panose="020B0503020204020204" pitchFamily="34" charset="-122"/>
                  <a:ea typeface="微软雅黑" panose="020B0503020204020204" pitchFamily="34" charset="-122"/>
                  <a:cs typeface="+mn-ea"/>
                  <a:sym typeface="+mn-lt"/>
                </a:rPr>
                <a:t>06</a:t>
              </a:r>
              <a:endParaRPr lang="en-US" altLang="zh-CN" sz="3200" b="1">
                <a:solidFill>
                  <a:schemeClr val="tx1"/>
                </a:solidFill>
                <a:uFillTx/>
                <a:latin typeface="微软雅黑" panose="020B0503020204020204" pitchFamily="34" charset="-122"/>
                <a:ea typeface="微软雅黑" panose="020B0503020204020204" pitchFamily="34" charset="-122"/>
                <a:cs typeface="+mn-ea"/>
                <a:sym typeface="+mn-lt"/>
              </a:endParaRPr>
            </a:p>
          </p:txBody>
        </p:sp>
        <p:sp>
          <p:nvSpPr>
            <p:cNvPr id="32" name="MH_Entry_4">
              <a:hlinkClick r:id="rId11" action="ppaction://hlinksldjump"/>
            </p:cNvPr>
            <p:cNvSpPr>
              <a:spLocks noChangeArrowheads="1"/>
            </p:cNvSpPr>
            <p:nvPr>
              <p:custDataLst>
                <p:tags r:id="rId19"/>
              </p:custDataLst>
            </p:nvPr>
          </p:nvSpPr>
          <p:spPr bwMode="auto">
            <a:xfrm>
              <a:off x="9243" y="9080"/>
              <a:ext cx="10355"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spcBef>
                  <a:spcPct val="0"/>
                </a:spcBef>
                <a:buNone/>
              </a:pPr>
              <a:r>
                <a:rPr lang="zh-CN" altLang="en-US" sz="3200" b="1" dirty="0">
                  <a:solidFill>
                    <a:schemeClr val="tx1"/>
                  </a:solidFill>
                  <a:latin typeface="微软雅黑" panose="020B0503020204020204" pitchFamily="34" charset="-122"/>
                  <a:ea typeface="微软雅黑" panose="020B0503020204020204" pitchFamily="34" charset="-122"/>
                  <a:cs typeface="+mn-ea"/>
                  <a:sym typeface="+mn-lt"/>
                  <a:hlinkClick r:id="rId20" action="ppaction://hlinksldjump"/>
                </a:rPr>
                <a:t>Project</a:t>
              </a:r>
              <a:endParaRPr lang="zh-CN" altLang="en-US" sz="3200" b="1" dirty="0">
                <a:solidFill>
                  <a:schemeClr val="tx1"/>
                </a:solidFill>
                <a:latin typeface="微软雅黑" panose="020B0503020204020204" pitchFamily="34" charset="-122"/>
                <a:ea typeface="微软雅黑" panose="020B0503020204020204" pitchFamily="34" charset="-122"/>
                <a:cs typeface="+mn-ea"/>
                <a:sym typeface="+mn-lt"/>
              </a:endParaRPr>
            </a:p>
          </p:txBody>
        </p:sp>
      </p:grpSp>
      <p:grpSp>
        <p:nvGrpSpPr>
          <p:cNvPr id="36" name="组合 35"/>
          <p:cNvGrpSpPr/>
          <p:nvPr/>
        </p:nvGrpSpPr>
        <p:grpSpPr>
          <a:xfrm>
            <a:off x="4227830" y="410210"/>
            <a:ext cx="5820410" cy="798830"/>
            <a:chOff x="5777198" y="1507941"/>
            <a:chExt cx="6421152" cy="798757"/>
          </a:xfrm>
        </p:grpSpPr>
        <p:sp>
          <p:nvSpPr>
            <p:cNvPr id="37" name="任意多边形: 形状 19"/>
            <p:cNvSpPr/>
            <p:nvPr/>
          </p:nvSpPr>
          <p:spPr bwMode="auto">
            <a:xfrm>
              <a:off x="6747247" y="1507941"/>
              <a:ext cx="5451103" cy="798757"/>
            </a:xfrm>
            <a:custGeom>
              <a:avLst/>
              <a:gdLst>
                <a:gd name="connsiteX0" fmla="*/ 133129 w 5451103"/>
                <a:gd name="connsiteY0" fmla="*/ 0 h 798757"/>
                <a:gd name="connsiteX1" fmla="*/ 5451103 w 5451103"/>
                <a:gd name="connsiteY1" fmla="*/ 0 h 798757"/>
                <a:gd name="connsiteX2" fmla="*/ 5451103 w 5451103"/>
                <a:gd name="connsiteY2" fmla="*/ 798757 h 798757"/>
                <a:gd name="connsiteX3" fmla="*/ 133129 w 5451103"/>
                <a:gd name="connsiteY3" fmla="*/ 798757 h 798757"/>
                <a:gd name="connsiteX4" fmla="*/ 0 w 5451103"/>
                <a:gd name="connsiteY4" fmla="*/ 665628 h 798757"/>
                <a:gd name="connsiteX5" fmla="*/ 0 w 5451103"/>
                <a:gd name="connsiteY5" fmla="*/ 133129 h 798757"/>
                <a:gd name="connsiteX6" fmla="*/ 133129 w 5451103"/>
                <a:gd name="connsiteY6" fmla="*/ 0 h 79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1103" h="798757">
                  <a:moveTo>
                    <a:pt x="133129" y="0"/>
                  </a:moveTo>
                  <a:lnTo>
                    <a:pt x="5451103" y="0"/>
                  </a:lnTo>
                  <a:lnTo>
                    <a:pt x="5451103" y="798757"/>
                  </a:lnTo>
                  <a:lnTo>
                    <a:pt x="133129" y="798757"/>
                  </a:lnTo>
                  <a:cubicBezTo>
                    <a:pt x="59604" y="798757"/>
                    <a:pt x="0" y="739153"/>
                    <a:pt x="0" y="665628"/>
                  </a:cubicBezTo>
                  <a:lnTo>
                    <a:pt x="0" y="133129"/>
                  </a:lnTo>
                  <a:cubicBezTo>
                    <a:pt x="0" y="59604"/>
                    <a:pt x="59604" y="0"/>
                    <a:pt x="133129" y="0"/>
                  </a:cubicBezTo>
                  <a:close/>
                </a:path>
              </a:pathLst>
            </a:cu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noAutofit/>
            </a:bodyPr>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rgbClr val="6B89C7"/>
                </a:solidFill>
                <a:effectLst/>
                <a:latin typeface="微软雅黑" panose="020B0503020204020204" pitchFamily="34" charset="-122"/>
                <a:ea typeface="微软雅黑" panose="020B0503020204020204" pitchFamily="34" charset="-122"/>
              </a:endParaRPr>
            </a:p>
          </p:txBody>
        </p:sp>
        <p:sp>
          <p:nvSpPr>
            <p:cNvPr id="38" name="矩形: 圆角 17"/>
            <p:cNvSpPr/>
            <p:nvPr/>
          </p:nvSpPr>
          <p:spPr bwMode="auto">
            <a:xfrm>
              <a:off x="5777198" y="1507941"/>
              <a:ext cx="812744" cy="798757"/>
            </a:xfrm>
            <a:prstGeom prst="round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rgbClr val="6B89C7"/>
                </a:solidFill>
                <a:effectLst/>
                <a:latin typeface="微软雅黑" panose="020B0503020204020204" pitchFamily="34" charset="-122"/>
                <a:ea typeface="微软雅黑" panose="020B0503020204020204" pitchFamily="34" charset="-122"/>
              </a:endParaRPr>
            </a:p>
          </p:txBody>
        </p:sp>
      </p:grpSp>
      <p:sp>
        <p:nvSpPr>
          <p:cNvPr id="39" name="MH_Entry_1">
            <a:hlinkClick r:id="rId6" action="ppaction://hlinksldjump"/>
          </p:cNvPr>
          <p:cNvSpPr>
            <a:spLocks noChangeArrowheads="1"/>
          </p:cNvSpPr>
          <p:nvPr>
            <p:custDataLst>
              <p:tags r:id="rId21"/>
            </p:custDataLst>
          </p:nvPr>
        </p:nvSpPr>
        <p:spPr bwMode="auto">
          <a:xfrm>
            <a:off x="4329477" y="490282"/>
            <a:ext cx="551601" cy="60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rmAutofit fontScale="925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lnSpc>
                <a:spcPct val="120000"/>
              </a:lnSpc>
              <a:spcBef>
                <a:spcPct val="0"/>
              </a:spcBef>
              <a:buNone/>
            </a:pPr>
            <a:r>
              <a:rPr lang="en-US" altLang="zh-CN" sz="3600" b="1">
                <a:solidFill>
                  <a:schemeClr val="tx1"/>
                </a:solidFill>
                <a:latin typeface="微软雅黑" panose="020B0503020204020204" pitchFamily="34" charset="-122"/>
                <a:ea typeface="微软雅黑" panose="020B0503020204020204" pitchFamily="34" charset="-122"/>
                <a:cs typeface="+mn-ea"/>
                <a:sym typeface="+mn-lt"/>
              </a:rPr>
              <a:t>01</a:t>
            </a:r>
            <a:endParaRPr lang="en-US" altLang="zh-CN" sz="3600" b="1"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40" name="MH_Entry_1">
            <a:hlinkClick r:id="rId3" action="ppaction://hlinksldjump"/>
          </p:cNvPr>
          <p:cNvSpPr>
            <a:spLocks noChangeArrowheads="1"/>
          </p:cNvSpPr>
          <p:nvPr>
            <p:custDataLst>
              <p:tags r:id="rId22"/>
            </p:custDataLst>
          </p:nvPr>
        </p:nvSpPr>
        <p:spPr bwMode="auto">
          <a:xfrm>
            <a:off x="5451522" y="489647"/>
            <a:ext cx="4054475" cy="60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spcBef>
                <a:spcPct val="0"/>
              </a:spcBef>
              <a:buNone/>
            </a:pPr>
            <a:r>
              <a:rPr lang="zh-CN" altLang="en-US" sz="3200" b="1" dirty="0">
                <a:solidFill>
                  <a:schemeClr val="tx1"/>
                </a:solidFill>
                <a:latin typeface="微软雅黑" panose="020B0503020204020204" pitchFamily="34" charset="-122"/>
                <a:ea typeface="微软雅黑" panose="020B0503020204020204" pitchFamily="34" charset="-122"/>
                <a:cs typeface="+mn-ea"/>
                <a:sym typeface="+mn-lt"/>
                <a:hlinkClick r:id="rId3" action="ppaction://hlinksldjump"/>
              </a:rPr>
              <a:t>Lead-in</a:t>
            </a:r>
            <a:endParaRPr lang="zh-CN" altLang="en-US" sz="3200" b="1" dirty="0">
              <a:solidFill>
                <a:schemeClr val="tx1"/>
              </a:solidFill>
              <a:latin typeface="微软雅黑" panose="020B0503020204020204" pitchFamily="34" charset="-122"/>
              <a:ea typeface="微软雅黑" panose="020B0503020204020204" pitchFamily="34" charset="-122"/>
              <a:cs typeface="+mn-ea"/>
              <a:sym typeface="+mn-lt"/>
            </a:endParaRPr>
          </a:p>
        </p:txBody>
      </p:sp>
    </p:spTree>
    <p:custDataLst>
      <p:tags r:id="rId23"/>
    </p:custDataLst>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574675" y="2493010"/>
            <a:ext cx="11049000" cy="2460625"/>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10000"/>
              </a:lnSpc>
            </a:pPr>
            <a:r>
              <a:rPr lang="en-US" altLang="zh-CN" sz="2800" dirty="0">
                <a:latin typeface="Times New Roman" panose="02020603050405020304" charset="0"/>
                <a:sym typeface="+mn-ea"/>
              </a:rPr>
              <a:t>9) Retailers most certainly _________________ transactions through their POS system.</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sym typeface="+mn-ea"/>
              </a:rPr>
              <a:t>10) You should, in accordance with the foregoing principles, formulate operation rules to direct and regulate the operation of the banks and accounting firms under your _________________.</a:t>
            </a:r>
            <a:endParaRPr lang="en-US" altLang="zh-CN" sz="2800" dirty="0">
              <a:latin typeface="Times New Roman" panose="02020603050405020304" charset="0"/>
            </a:endParaRPr>
          </a:p>
        </p:txBody>
      </p:sp>
      <p:sp>
        <p:nvSpPr>
          <p:cNvPr id="6" name="Rectangle 85"/>
          <p:cNvSpPr/>
          <p:nvPr/>
        </p:nvSpPr>
        <p:spPr>
          <a:xfrm>
            <a:off x="4946650" y="4365625"/>
            <a:ext cx="22212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jurisdiction</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4730750" y="2492693"/>
            <a:ext cx="294005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keep a log of</a:t>
            </a:r>
            <a:endParaRPr lang="en-US" altLang="zh-CN" sz="2800" dirty="0">
              <a:solidFill>
                <a:srgbClr val="C00000"/>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
        <p:nvSpPr>
          <p:cNvPr id="7" name="文本框 6"/>
          <p:cNvSpPr txBox="1"/>
          <p:nvPr/>
        </p:nvSpPr>
        <p:spPr>
          <a:xfrm>
            <a:off x="334645" y="836930"/>
            <a:ext cx="11795760" cy="829945"/>
          </a:xfrm>
          <a:prstGeom prst="rect">
            <a:avLst/>
          </a:prstGeom>
          <a:solidFill>
            <a:srgbClr val="FFA9A9"/>
          </a:solidFill>
          <a:ln>
            <a:solidFill>
              <a:schemeClr val="accent6">
                <a:lumMod val="20000"/>
                <a:lumOff val="80000"/>
              </a:schemeClr>
            </a:solidFill>
          </a:ln>
        </p:spPr>
        <p:txBody>
          <a:bodyPr wrap="square" rtlCol="0">
            <a:spAutoFit/>
          </a:bodyPr>
          <a:p>
            <a:r>
              <a:rPr sz="2400">
                <a:latin typeface="Times New Roman" panose="02020603050405020304" charset="0"/>
                <a:cs typeface="Times New Roman" panose="02020603050405020304" charset="0"/>
              </a:rPr>
              <a:t>insight</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 reliable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in one form or another</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 in part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elaborate</a:t>
            </a:r>
            <a:endParaRPr sz="2400">
              <a:latin typeface="Times New Roman" panose="02020603050405020304" charset="0"/>
              <a:cs typeface="Times New Roman" panose="02020603050405020304" charset="0"/>
            </a:endParaRPr>
          </a:p>
          <a:p>
            <a:r>
              <a:rPr sz="2400">
                <a:latin typeface="Times New Roman" panose="02020603050405020304" charset="0"/>
                <a:cs typeface="Times New Roman" panose="02020603050405020304" charset="0"/>
              </a:rPr>
              <a:t>keep a log of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guard against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impose on </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serve the needs of</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 jurisdiction</a:t>
            </a:r>
            <a:endParaRPr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482600" y="836295"/>
            <a:ext cx="2406650" cy="537210"/>
          </a:xfrm>
          <a:prstGeom prst="round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ctr" eaLnBrk="1" fontAlgn="auto" latinLnBrk="0" hangingPunct="1"/>
            <a:r>
              <a:rPr lang="zh-CN" altLang="en-US" sz="3200" b="1">
                <a:solidFill>
                  <a:schemeClr val="bg1">
                    <a:lumMod val="95000"/>
                  </a:schemeClr>
                </a:solidFill>
                <a:latin typeface="Times New Roman" panose="02020603050405020304" charset="0"/>
                <a:cs typeface="Times New Roman" panose="02020603050405020304" charset="0"/>
              </a:rPr>
              <a:t>Translation</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8" name="文本框 7"/>
          <p:cNvSpPr txBox="1"/>
          <p:nvPr/>
        </p:nvSpPr>
        <p:spPr>
          <a:xfrm>
            <a:off x="626110" y="1556385"/>
            <a:ext cx="10102850" cy="583565"/>
          </a:xfrm>
          <a:prstGeom prst="rect">
            <a:avLst/>
          </a:prstGeom>
          <a:noFill/>
        </p:spPr>
        <p:txBody>
          <a:bodyPr wrap="square" rtlCol="0" anchor="t">
            <a:spAutoFit/>
          </a:bodyPr>
          <a:p>
            <a:pPr marL="323850" indent="-323850" algn="just" eaLnBrk="1" latinLnBrk="0" hangingPunct="1">
              <a:lnSpc>
                <a:spcPct val="10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Translate the following passage into English.</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
        <p:nvSpPr>
          <p:cNvPr id="16392" name="矩形 10245"/>
          <p:cNvSpPr/>
          <p:nvPr/>
        </p:nvSpPr>
        <p:spPr>
          <a:xfrm>
            <a:off x="410210" y="2276475"/>
            <a:ext cx="11049000" cy="2802255"/>
          </a:xfrm>
          <a:prstGeom prst="rect">
            <a:avLst/>
          </a:prstGeom>
          <a:solidFill>
            <a:schemeClr val="accent6">
              <a:lumMod val="20000"/>
              <a:lumOff val="80000"/>
            </a:schemeClr>
          </a:solidFill>
          <a:ln w="76200">
            <a:noFill/>
          </a:ln>
        </p:spPr>
        <p:txBody>
          <a:bodyPr wrap="square" anchor="t" anchorCtr="0">
            <a:spAutoFit/>
          </a:bodyPr>
          <a:p>
            <a:pPr algn="just" eaLnBrk="1" latinLnBrk="0" hangingPunct="1">
              <a:lnSpc>
                <a:spcPct val="90000"/>
              </a:lnSpc>
            </a:pPr>
            <a:r>
              <a:rPr lang="en-US" altLang="zh-CN" sz="2800" dirty="0">
                <a:latin typeface="Times New Roman" panose="02020603050405020304" charset="0"/>
              </a:rPr>
              <a:t>     所有公司都使用会计来进行报告、跟踪、执行和预测金融交易。会计的主要功能是存储与分析财务信息，并监督货币交易。会计用于为公司的员工、领导和投资者准备财务报表。会计还可以确保公司资金支付的正常流入与流出。会计能为公司创建财务历史，它用于跟踪业务运营的支出以及公司的利润；它还可用于预测财务成功和公司的未来需求，以创建预算并利用新的增长机会。会计师会使用这些信息来准备商务人士和政府官员使用的财务报表。</a:t>
            </a:r>
            <a:endParaRPr lang="en-US" altLang="zh-CN" sz="2800" dirty="0">
              <a:latin typeface="Times New Roman" panose="02020603050405020304" charset="0"/>
            </a:endParaRPr>
          </a:p>
        </p:txBody>
      </p:sp>
      <p:sp>
        <p:nvSpPr>
          <p:cNvPr id="3" name="圆角矩形 2">
            <a:hlinkClick r:id="rId1" action="ppaction://hlinksldjump"/>
          </p:cNvPr>
          <p:cNvSpPr/>
          <p:nvPr/>
        </p:nvSpPr>
        <p:spPr>
          <a:xfrm>
            <a:off x="4586605" y="5373370"/>
            <a:ext cx="2607945" cy="68643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ctr" eaLnBrk="1" fontAlgn="auto" latinLnBrk="0" hangingPunct="1"/>
            <a:r>
              <a:rPr lang="zh-CN" altLang="en-US" sz="3200" b="1">
                <a:solidFill>
                  <a:schemeClr val="bg1"/>
                </a:solidFill>
                <a:latin typeface="Times New Roman" panose="02020603050405020304" charset="0"/>
                <a:cs typeface="Times New Roman" panose="02020603050405020304" charset="0"/>
              </a:rPr>
              <a:t>Translation</a:t>
            </a:r>
            <a:endParaRPr lang="zh-CN" altLang="en-US" sz="3200" b="1">
              <a:solidFill>
                <a:schemeClr val="bg1"/>
              </a:solidFill>
              <a:latin typeface="Times New Roman" panose="02020603050405020304" charset="0"/>
              <a:cs typeface="Times New Roman" panose="02020603050405020304" charset="0"/>
            </a:endParaRPr>
          </a:p>
        </p:txBody>
      </p:sp>
      <p:sp>
        <p:nvSpPr>
          <p:cNvPr id="4" name="圆角矩形 3">
            <a:hlinkClick r:id="rId2"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矩形 34"/>
          <p:cNvSpPr/>
          <p:nvPr/>
        </p:nvSpPr>
        <p:spPr>
          <a:xfrm>
            <a:off x="632460" y="1052830"/>
            <a:ext cx="10933430" cy="4399915"/>
          </a:xfrm>
          <a:prstGeom prst="rect">
            <a:avLst/>
          </a:prstGeom>
          <a:solidFill>
            <a:schemeClr val="bg2">
              <a:lumMod val="90000"/>
            </a:schemeClr>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indent="457200" algn="just" eaLnBrk="1" fontAlgn="auto" latinLnBrk="0" hangingPunct="1">
              <a:lnSpc>
                <a:spcPts val="2800"/>
              </a:lnSpc>
            </a:pPr>
            <a:r>
              <a:rPr lang="zh-CN" altLang="en-US" sz="2800" dirty="0">
                <a:solidFill>
                  <a:srgbClr val="C00000"/>
                </a:solidFill>
                <a:latin typeface="Times New Roman" panose="02020603050405020304" charset="0"/>
                <a:cs typeface="Times New Roman" panose="02020603050405020304" charset="0"/>
                <a:sym typeface="+mn-ea"/>
              </a:rPr>
              <a:t>All companies use accounting to report, track, execute and predict financial transactions. The main functions of accounting are to store and analyze financial information and oversee monetary transactions. Accounting is used to prepare financial statements for a company’s employees, leaders, and investors. Accounting also functions to ensure the payment of funds into and out of a company. Accounting creates a fiscal history for any company. It is used to track expenditures from business operations as well as a company’s profits. It can also be utilized to predict financial success and the future needs of a company to create budgets and take advantage of new growth opportunities. Accountants use this information to prepare financial statements used by business professionals and government officials.</a:t>
            </a:r>
            <a:endParaRPr lang="zh-CN" altLang="en-US" sz="2800" dirty="0">
              <a:solidFill>
                <a:srgbClr val="C00000"/>
              </a:solidFill>
              <a:latin typeface="Times New Roman" panose="02020603050405020304" charset="0"/>
              <a:cs typeface="Times New Roman" panose="02020603050405020304" charset="0"/>
              <a:sym typeface="+mn-ea"/>
            </a:endParaRPr>
          </a:p>
        </p:txBody>
      </p:sp>
      <p:sp>
        <p:nvSpPr>
          <p:cNvPr id="5" name="文本框 4"/>
          <p:cNvSpPr txBox="1"/>
          <p:nvPr/>
        </p:nvSpPr>
        <p:spPr>
          <a:xfrm>
            <a:off x="698500" y="548640"/>
            <a:ext cx="2174240" cy="521970"/>
          </a:xfrm>
          <a:prstGeom prst="rect">
            <a:avLst/>
          </a:prstGeom>
          <a:solidFill>
            <a:srgbClr val="C00000"/>
          </a:solidFill>
        </p:spPr>
        <p:txBody>
          <a:bodyPr wrap="square" rtlCol="0">
            <a:spAutoFit/>
          </a:bodyPr>
          <a:lstStyle/>
          <a:p>
            <a:pPr marL="0" algn="ctr" eaLnBrk="1" fontAlgn="auto" latinLnBrk="0" hangingPunct="1"/>
            <a:r>
              <a:rPr lang="zh-CN" altLang="en-US" sz="2800" b="1">
                <a:solidFill>
                  <a:schemeClr val="bg1"/>
                </a:solidFill>
                <a:latin typeface="Times New Roman" panose="02020603050405020304" charset="0"/>
                <a:cs typeface="Times New Roman" panose="02020603050405020304" charset="0"/>
                <a:sym typeface="+mn-ea"/>
              </a:rPr>
              <a:t>Translation</a:t>
            </a:r>
            <a:endParaRPr lang="zh-CN" altLang="en-US" sz="2800" b="1" dirty="0">
              <a:solidFill>
                <a:schemeClr val="bg1"/>
              </a:solidFill>
              <a:latin typeface="Times New Roman" panose="02020603050405020304" charset="0"/>
              <a:cs typeface="Times New Roman" panose="02020603050405020304" charset="0"/>
              <a:sym typeface="+mn-ea"/>
            </a:endParaRPr>
          </a:p>
        </p:txBody>
      </p:sp>
      <p:sp>
        <p:nvSpPr>
          <p:cNvPr id="4" name="圆角矩形 3">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ppt_x</p:attrName>
                                        </p:attrNameLst>
                                      </p:cBhvr>
                                      <p:tavLst>
                                        <p:tav tm="0">
                                          <p:val>
                                            <p:strVal val="#ppt_x"/>
                                          </p:val>
                                        </p:tav>
                                        <p:tav tm="100000">
                                          <p:val>
                                            <p:strVal val="#ppt_x"/>
                                          </p:val>
                                        </p:tav>
                                      </p:tavLst>
                                    </p:anim>
                                    <p:anim calcmode="lin" valueType="num">
                                      <p:cBhvr>
                                        <p:cTn id="8" dur="500" fill="hold"/>
                                        <p:tgtEl>
                                          <p:spTgt spid="35"/>
                                        </p:tgtEl>
                                        <p:attrNameLst>
                                          <p:attrName>ppt_y</p:attrName>
                                        </p:attrNameLst>
                                      </p:cBhvr>
                                      <p:tavLst>
                                        <p:tav tm="0">
                                          <p:val>
                                            <p:strVal val="#ppt_y-#ppt_h/2"/>
                                          </p:val>
                                        </p:tav>
                                        <p:tav tm="100000">
                                          <p:val>
                                            <p:strVal val="#ppt_y"/>
                                          </p:val>
                                        </p:tav>
                                      </p:tavLst>
                                    </p:anim>
                                    <p:anim calcmode="lin" valueType="num">
                                      <p:cBhvr>
                                        <p:cTn id="9" dur="500" fill="hold"/>
                                        <p:tgtEl>
                                          <p:spTgt spid="35"/>
                                        </p:tgtEl>
                                        <p:attrNameLst>
                                          <p:attrName>ppt_w</p:attrName>
                                        </p:attrNameLst>
                                      </p:cBhvr>
                                      <p:tavLst>
                                        <p:tav tm="0">
                                          <p:val>
                                            <p:strVal val="#ppt_w"/>
                                          </p:val>
                                        </p:tav>
                                        <p:tav tm="100000">
                                          <p:val>
                                            <p:strVal val="#ppt_w"/>
                                          </p:val>
                                        </p:tav>
                                      </p:tavLst>
                                    </p:anim>
                                    <p:anim calcmode="lin" valueType="num">
                                      <p:cBhvr>
                                        <p:cTn id="10"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554990" y="2961005"/>
            <a:ext cx="11753850" cy="119697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28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1</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Each person capable of making moral decisions is responsible for </a:t>
            </a:r>
            <a:endParaRPr lang="en-US" altLang="zh-CN" sz="2800" dirty="0">
              <a:latin typeface="Times New Roman" panose="02020603050405020304" charset="0"/>
            </a:endParaRPr>
          </a:p>
          <a:p>
            <a:pPr algn="just" eaLnBrk="1" latinLnBrk="0" hangingPunct="1">
              <a:lnSpc>
                <a:spcPts val="2875"/>
              </a:lnSpc>
            </a:pPr>
            <a:r>
              <a:rPr lang="en-US" altLang="zh-CN" sz="2800" dirty="0">
                <a:latin typeface="Times New Roman" panose="02020603050405020304" charset="0"/>
              </a:rPr>
              <a:t>making his own decisions. The </a:t>
            </a:r>
            <a:r>
              <a:rPr lang="en-US" altLang="zh-CN" sz="2800" b="1" dirty="0">
                <a:solidFill>
                  <a:srgbClr val="FF0000"/>
                </a:solidFill>
                <a:latin typeface="Times New Roman" panose="02020603050405020304" charset="0"/>
              </a:rPr>
              <a:t>ultimate locus</a:t>
            </a:r>
            <a:r>
              <a:rPr lang="en-US" altLang="zh-CN" sz="2800" dirty="0">
                <a:latin typeface="Times New Roman" panose="02020603050405020304" charset="0"/>
              </a:rPr>
              <a:t> of moral responsibility is </a:t>
            </a:r>
            <a:endParaRPr lang="en-US" altLang="zh-CN" sz="2800" dirty="0">
              <a:latin typeface="Times New Roman" panose="02020603050405020304" charset="0"/>
            </a:endParaRPr>
          </a:p>
          <a:p>
            <a:pPr algn="just" eaLnBrk="1" latinLnBrk="0" hangingPunct="1">
              <a:lnSpc>
                <a:spcPts val="2875"/>
              </a:lnSpc>
            </a:pPr>
            <a:r>
              <a:rPr lang="en-US" altLang="zh-CN" sz="2800" dirty="0">
                <a:latin typeface="Times New Roman" panose="02020603050405020304" charset="0"/>
              </a:rPr>
              <a:t>in the individual.</a:t>
            </a:r>
            <a:endParaRPr lang="en-US" altLang="zh-CN" sz="2800" dirty="0">
              <a:latin typeface="Times New Roman" panose="02020603050405020304" charset="0"/>
            </a:endParaRPr>
          </a:p>
        </p:txBody>
      </p:sp>
      <p:sp>
        <p:nvSpPr>
          <p:cNvPr id="33" name="文本框 32"/>
          <p:cNvSpPr txBox="1"/>
          <p:nvPr/>
        </p:nvSpPr>
        <p:spPr>
          <a:xfrm>
            <a:off x="3146425" y="2310765"/>
            <a:ext cx="4548505" cy="478155"/>
          </a:xfrm>
          <a:prstGeom prst="rect">
            <a:avLst/>
          </a:prstGeom>
          <a:noFill/>
        </p:spPr>
        <p:txBody>
          <a:bodyPr wrap="square" rtlCol="0">
            <a:spAutoFit/>
          </a:bodyPr>
          <a:p>
            <a:pPr algn="just" eaLnBrk="1" latinLnBrk="0" hangingPunct="1">
              <a:lnSpc>
                <a:spcPct val="90000"/>
              </a:lnSpc>
            </a:pPr>
            <a:r>
              <a:rPr lang="en-US" altLang="zh-CN" sz="2800" b="1" i="1" dirty="0">
                <a:latin typeface="Times New Roman" panose="02020603050405020304" charset="0"/>
                <a:cs typeface="Times New Roman" panose="02020603050405020304" charset="0"/>
              </a:rPr>
              <a:t>     By Kermit D. Larson</a:t>
            </a:r>
            <a:endParaRPr lang="en-US" altLang="zh-CN" sz="2800" b="1" i="1" dirty="0">
              <a:latin typeface="Times New Roman" panose="02020603050405020304" charset="0"/>
              <a:cs typeface="Times New Roman" panose="02020603050405020304" charset="0"/>
            </a:endParaRPr>
          </a:p>
        </p:txBody>
      </p:sp>
      <p:sp>
        <p:nvSpPr>
          <p:cNvPr id="7" name="圆角矩形 6"/>
          <p:cNvSpPr/>
          <p:nvPr/>
        </p:nvSpPr>
        <p:spPr>
          <a:xfrm>
            <a:off x="2210435" y="4581525"/>
            <a:ext cx="484949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80000"/>
              </a:lnSpc>
            </a:pPr>
            <a:r>
              <a:rPr sz="2800" b="1">
                <a:solidFill>
                  <a:schemeClr val="tx1"/>
                </a:solidFill>
                <a:latin typeface="Times New Roman" panose="02020603050405020304" charset="0"/>
                <a:cs typeface="Times New Roman" panose="02020603050405020304" charset="0"/>
                <a:sym typeface="+mn-ea"/>
              </a:rPr>
              <a:t>ultimate</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a</a:t>
            </a:r>
            <a:r>
              <a:rPr sz="2800">
                <a:solidFill>
                  <a:schemeClr val="tx1"/>
                </a:solidFill>
                <a:latin typeface="Times New Roman" panose="02020603050405020304" charset="0"/>
                <a:cs typeface="Times New Roman" panose="02020603050405020304" charset="0"/>
                <a:sym typeface="+mn-ea"/>
              </a:rPr>
              <a:t>. 最终的；根本的</a:t>
            </a:r>
            <a:endParaRPr sz="2800">
              <a:solidFill>
                <a:schemeClr val="tx1"/>
              </a:solidFill>
              <a:latin typeface="Times New Roman" panose="02020603050405020304" charset="0"/>
              <a:cs typeface="Times New Roman" panose="02020603050405020304" charset="0"/>
              <a:sym typeface="+mn-ea"/>
            </a:endParaRPr>
          </a:p>
        </p:txBody>
      </p:sp>
      <p:sp>
        <p:nvSpPr>
          <p:cNvPr id="10" name="矩形 9"/>
          <p:cNvSpPr/>
          <p:nvPr/>
        </p:nvSpPr>
        <p:spPr>
          <a:xfrm>
            <a:off x="2066925" y="1703705"/>
            <a:ext cx="157416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5" name="矩形 14"/>
          <p:cNvSpPr/>
          <p:nvPr/>
        </p:nvSpPr>
        <p:spPr>
          <a:xfrm>
            <a:off x="5090795" y="3285490"/>
            <a:ext cx="131508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22" name="文本框 21"/>
          <p:cNvSpPr txBox="1"/>
          <p:nvPr/>
        </p:nvSpPr>
        <p:spPr>
          <a:xfrm>
            <a:off x="554990" y="1125220"/>
            <a:ext cx="10691495" cy="645160"/>
          </a:xfrm>
          <a:prstGeom prst="rect">
            <a:avLst/>
          </a:prstGeom>
          <a:noFill/>
        </p:spPr>
        <p:txBody>
          <a:bodyPr wrap="square" rtlCol="0">
            <a:spAutoFit/>
          </a:bodyPr>
          <a:p>
            <a:r>
              <a:rPr lang="zh-CN" altLang="en-US" sz="3600" b="1" i="1">
                <a:solidFill>
                  <a:srgbClr val="00B0F0"/>
                </a:solidFill>
                <a:cs typeface="Arial" panose="020B0604020202020204" pitchFamily="34" charset="0"/>
              </a:rPr>
              <a:t>The Most Fundamental Accounting Principles</a:t>
            </a:r>
            <a:endParaRPr lang="zh-CN" altLang="en-US" sz="3600" b="1" i="1">
              <a:solidFill>
                <a:srgbClr val="00B0F0"/>
              </a:solidFill>
              <a:cs typeface="Arial" panose="020B0604020202020204" pitchFamily="34" charset="0"/>
            </a:endParaRPr>
          </a:p>
        </p:txBody>
      </p:sp>
      <p:sp>
        <p:nvSpPr>
          <p:cNvPr id="3" name="圆角矩形 2"/>
          <p:cNvSpPr/>
          <p:nvPr/>
        </p:nvSpPr>
        <p:spPr>
          <a:xfrm>
            <a:off x="2282825" y="5445760"/>
            <a:ext cx="484949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80000"/>
              </a:lnSpc>
            </a:pPr>
            <a:r>
              <a:rPr sz="2800" b="1">
                <a:solidFill>
                  <a:schemeClr val="tx1"/>
                </a:solidFill>
                <a:latin typeface="Times New Roman" panose="02020603050405020304" charset="0"/>
                <a:cs typeface="Times New Roman" panose="02020603050405020304" charset="0"/>
                <a:sym typeface="+mn-ea"/>
              </a:rPr>
              <a:t>locus</a:t>
            </a:r>
            <a:r>
              <a:rPr lang="en-US" sz="2800" b="1">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核心</a:t>
            </a:r>
            <a:endParaRPr sz="2800">
              <a:solidFill>
                <a:schemeClr val="tx1"/>
              </a:solidFill>
              <a:latin typeface="Times New Roman" panose="02020603050405020304" charset="0"/>
              <a:cs typeface="Times New Roman" panose="02020603050405020304" charset="0"/>
              <a:sym typeface="+mn-ea"/>
            </a:endParaRPr>
          </a:p>
        </p:txBody>
      </p:sp>
      <p:sp>
        <p:nvSpPr>
          <p:cNvPr id="5" name="矩形 4"/>
          <p:cNvSpPr/>
          <p:nvPr/>
        </p:nvSpPr>
        <p:spPr>
          <a:xfrm>
            <a:off x="6530975" y="3329305"/>
            <a:ext cx="84582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bldLst>
      <p:bldP spid="7" grpId="0" bldLvl="0" animBg="1"/>
      <p:bldP spid="3"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10845" y="591820"/>
            <a:ext cx="11125200" cy="403479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2</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As college students, you no doubt realize that ethics and ethical behavior are important features of civilized society. Ethical considerations </a:t>
            </a:r>
            <a:r>
              <a:rPr lang="en-US" altLang="zh-CN" sz="2800" b="1" dirty="0">
                <a:solidFill>
                  <a:srgbClr val="FF0000"/>
                </a:solidFill>
                <a:latin typeface="Times New Roman" panose="02020603050405020304" charset="0"/>
              </a:rPr>
              <a:t>abound</a:t>
            </a:r>
            <a:r>
              <a:rPr lang="en-US" altLang="zh-CN" sz="2800" dirty="0">
                <a:latin typeface="Times New Roman" panose="02020603050405020304" charset="0"/>
              </a:rPr>
              <a:t> in daily life, both privately and professionally. The media often remind us of the importance of ethics to society. These reminders come in the form of news stories about such things as civil rights violations, </a:t>
            </a:r>
            <a:r>
              <a:rPr lang="en-US" altLang="zh-CN" sz="2800" b="1" dirty="0">
                <a:solidFill>
                  <a:srgbClr val="FF0000"/>
                </a:solidFill>
                <a:latin typeface="Times New Roman" panose="02020603050405020304" charset="0"/>
              </a:rPr>
              <a:t>fraudulent </a:t>
            </a:r>
            <a:r>
              <a:rPr lang="en-US" altLang="zh-CN" sz="2800" dirty="0">
                <a:latin typeface="Times New Roman" panose="02020603050405020304" charset="0"/>
              </a:rPr>
              <a:t>attempts to “rip off” the elderly, credit card </a:t>
            </a:r>
            <a:r>
              <a:rPr lang="en-US" altLang="zh-CN" sz="2800" b="1" dirty="0">
                <a:solidFill>
                  <a:srgbClr val="FF0000"/>
                </a:solidFill>
                <a:latin typeface="Times New Roman" panose="02020603050405020304" charset="0"/>
              </a:rPr>
              <a:t>scams</a:t>
            </a:r>
            <a:r>
              <a:rPr lang="en-US" altLang="zh-CN" sz="2800" dirty="0">
                <a:latin typeface="Times New Roman" panose="02020603050405020304" charset="0"/>
              </a:rPr>
              <a:t>, parents who failed to make child support payments, children who ignored or abused their elderly parents, politicians who failed to </a:t>
            </a:r>
            <a:r>
              <a:rPr lang="en-US" altLang="zh-CN" sz="2800" b="1" dirty="0">
                <a:solidFill>
                  <a:srgbClr val="FF0000"/>
                </a:solidFill>
                <a:latin typeface="Times New Roman" panose="02020603050405020304" charset="0"/>
              </a:rPr>
              <a:t>disclose</a:t>
            </a:r>
            <a:r>
              <a:rPr lang="en-US" altLang="zh-CN" sz="2800" dirty="0">
                <a:latin typeface="Times New Roman" panose="02020603050405020304" charset="0"/>
              </a:rPr>
              <a:t> past instances of misconduct, the </a:t>
            </a:r>
            <a:r>
              <a:rPr lang="en-US" altLang="zh-CN" sz="2800" b="1" dirty="0">
                <a:solidFill>
                  <a:srgbClr val="FF0000"/>
                </a:solidFill>
                <a:latin typeface="Times New Roman" panose="02020603050405020304" charset="0"/>
              </a:rPr>
              <a:t>alleged bribery</a:t>
            </a:r>
            <a:r>
              <a:rPr lang="en-US" altLang="zh-CN" sz="2800" dirty="0">
                <a:latin typeface="Times New Roman" panose="02020603050405020304" charset="0"/>
              </a:rPr>
              <a:t> of government officials, and </a:t>
            </a:r>
            <a:r>
              <a:rPr lang="en-US" altLang="zh-CN" sz="2800" b="1" dirty="0">
                <a:latin typeface="Times New Roman" panose="02020603050405020304" charset="0"/>
                <a:hlinkClick r:id="rId1" action="ppaction://hlinksldjump"/>
              </a:rPr>
              <a:t>Wall Street</a:t>
            </a:r>
            <a:r>
              <a:rPr lang="en-US" altLang="zh-CN" sz="2800" dirty="0">
                <a:latin typeface="Times New Roman" panose="02020603050405020304" charset="0"/>
              </a:rPr>
              <a:t> </a:t>
            </a:r>
            <a:r>
              <a:rPr lang="en-US" altLang="zh-CN" sz="2800" b="1" dirty="0">
                <a:solidFill>
                  <a:srgbClr val="FF0000"/>
                </a:solidFill>
                <a:latin typeface="Times New Roman" panose="02020603050405020304" charset="0"/>
              </a:rPr>
              <a:t>moguls </a:t>
            </a:r>
            <a:r>
              <a:rPr lang="en-US" altLang="zh-CN" sz="2800" dirty="0">
                <a:latin typeface="Times New Roman" panose="02020603050405020304" charset="0"/>
              </a:rPr>
              <a:t>who used inside information for personal gain.</a:t>
            </a:r>
            <a:endParaRPr lang="en-US" altLang="zh-CN" sz="2800" dirty="0">
              <a:latin typeface="Times New Roman" panose="02020603050405020304" charset="0"/>
            </a:endParaRPr>
          </a:p>
        </p:txBody>
      </p:sp>
      <p:sp>
        <p:nvSpPr>
          <p:cNvPr id="7" name="圆角矩形 6"/>
          <p:cNvSpPr/>
          <p:nvPr/>
        </p:nvSpPr>
        <p:spPr>
          <a:xfrm>
            <a:off x="1130935" y="458343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abound</a:t>
            </a:r>
            <a:r>
              <a:rPr sz="2800">
                <a:solidFill>
                  <a:schemeClr val="tx1"/>
                </a:solidFill>
                <a:latin typeface="Times New Roman" panose="02020603050405020304" charset="0"/>
                <a:cs typeface="Times New Roman" panose="02020603050405020304" charset="0"/>
                <a:sym typeface="+mn-ea"/>
              </a:rPr>
              <a:t> </a:t>
            </a:r>
            <a:r>
              <a:rPr lang="en-US"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v</a:t>
            </a:r>
            <a:r>
              <a:rPr sz="2800">
                <a:solidFill>
                  <a:schemeClr val="tx1"/>
                </a:solidFill>
                <a:latin typeface="Times New Roman" panose="02020603050405020304" charset="0"/>
                <a:cs typeface="Times New Roman" panose="02020603050405020304" charset="0"/>
                <a:sym typeface="+mn-ea"/>
              </a:rPr>
              <a:t>.大量存在；有许多</a:t>
            </a:r>
            <a:endParaRPr sz="2800">
              <a:solidFill>
                <a:schemeClr val="tx1"/>
              </a:solidFill>
              <a:latin typeface="Times New Roman" panose="02020603050405020304" charset="0"/>
              <a:cs typeface="Times New Roman" panose="02020603050405020304" charset="0"/>
              <a:sym typeface="+mn-ea"/>
            </a:endParaRPr>
          </a:p>
        </p:txBody>
      </p:sp>
      <p:sp>
        <p:nvSpPr>
          <p:cNvPr id="2" name="圆角矩形 1"/>
          <p:cNvSpPr/>
          <p:nvPr/>
        </p:nvSpPr>
        <p:spPr>
          <a:xfrm>
            <a:off x="1779270" y="473456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fraudulent</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a</a:t>
            </a:r>
            <a:r>
              <a:rPr sz="2800">
                <a:solidFill>
                  <a:schemeClr val="tx1"/>
                </a:solidFill>
                <a:latin typeface="Times New Roman" panose="02020603050405020304" charset="0"/>
                <a:cs typeface="Times New Roman" panose="02020603050405020304" charset="0"/>
                <a:sym typeface="+mn-ea"/>
              </a:rPr>
              <a:t>. 欺诈的；诈骗的</a:t>
            </a:r>
            <a:endParaRPr sz="2800">
              <a:solidFill>
                <a:schemeClr val="tx1"/>
              </a:solidFill>
              <a:latin typeface="Times New Roman" panose="02020603050405020304" charset="0"/>
              <a:cs typeface="Times New Roman" panose="02020603050405020304" charset="0"/>
              <a:sym typeface="+mn-ea"/>
            </a:endParaRPr>
          </a:p>
        </p:txBody>
      </p:sp>
      <p:sp>
        <p:nvSpPr>
          <p:cNvPr id="4" name="圆角矩形 3"/>
          <p:cNvSpPr/>
          <p:nvPr/>
        </p:nvSpPr>
        <p:spPr>
          <a:xfrm>
            <a:off x="2355215" y="494093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scam</a:t>
            </a:r>
            <a:r>
              <a:rPr lang="en-US"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欺诈；诈财骗局</a:t>
            </a:r>
            <a:endParaRPr sz="2800">
              <a:solidFill>
                <a:schemeClr val="tx1"/>
              </a:solidFill>
              <a:latin typeface="Times New Roman" panose="02020603050405020304" charset="0"/>
              <a:cs typeface="Times New Roman" panose="02020603050405020304" charset="0"/>
              <a:sym typeface="+mn-ea"/>
            </a:endParaRPr>
          </a:p>
        </p:txBody>
      </p:sp>
      <p:sp>
        <p:nvSpPr>
          <p:cNvPr id="5" name="圆角矩形 4"/>
          <p:cNvSpPr/>
          <p:nvPr/>
        </p:nvSpPr>
        <p:spPr>
          <a:xfrm>
            <a:off x="2715260" y="522922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disclose</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v</a:t>
            </a:r>
            <a:r>
              <a:rPr sz="2800">
                <a:solidFill>
                  <a:schemeClr val="tx1"/>
                </a:solidFill>
                <a:latin typeface="Times New Roman" panose="02020603050405020304" charset="0"/>
                <a:cs typeface="Times New Roman" panose="02020603050405020304" charset="0"/>
                <a:sym typeface="+mn-ea"/>
              </a:rPr>
              <a:t>. 揭露；透露</a:t>
            </a:r>
            <a:endParaRPr sz="2800">
              <a:solidFill>
                <a:schemeClr val="tx1"/>
              </a:solidFill>
              <a:latin typeface="Times New Roman" panose="02020603050405020304" charset="0"/>
              <a:cs typeface="Times New Roman" panose="02020603050405020304" charset="0"/>
              <a:sym typeface="+mn-ea"/>
            </a:endParaRPr>
          </a:p>
        </p:txBody>
      </p:sp>
      <p:sp>
        <p:nvSpPr>
          <p:cNvPr id="6" name="圆角矩形 5"/>
          <p:cNvSpPr/>
          <p:nvPr/>
        </p:nvSpPr>
        <p:spPr>
          <a:xfrm>
            <a:off x="3435350" y="552831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allege </a:t>
            </a:r>
            <a:r>
              <a:rPr sz="2800" i="1">
                <a:solidFill>
                  <a:schemeClr val="tx1"/>
                </a:solidFill>
                <a:latin typeface="Times New Roman" panose="02020603050405020304" charset="0"/>
                <a:cs typeface="Times New Roman" panose="02020603050405020304" charset="0"/>
                <a:sym typeface="+mn-ea"/>
              </a:rPr>
              <a:t>v</a:t>
            </a:r>
            <a:r>
              <a:rPr sz="2800">
                <a:solidFill>
                  <a:schemeClr val="tx1"/>
                </a:solidFill>
                <a:latin typeface="Times New Roman" panose="02020603050405020304" charset="0"/>
                <a:cs typeface="Times New Roman" panose="02020603050405020304" charset="0"/>
                <a:sym typeface="+mn-ea"/>
              </a:rPr>
              <a:t>.指控；声称</a:t>
            </a:r>
            <a:endParaRPr sz="2800">
              <a:solidFill>
                <a:schemeClr val="tx1"/>
              </a:solidFill>
              <a:latin typeface="Times New Roman" panose="02020603050405020304" charset="0"/>
              <a:cs typeface="Times New Roman" panose="02020603050405020304" charset="0"/>
              <a:sym typeface="+mn-ea"/>
            </a:endParaRPr>
          </a:p>
        </p:txBody>
      </p:sp>
      <p:sp>
        <p:nvSpPr>
          <p:cNvPr id="20" name="矩形 19"/>
          <p:cNvSpPr/>
          <p:nvPr/>
        </p:nvSpPr>
        <p:spPr>
          <a:xfrm>
            <a:off x="9627870" y="980440"/>
            <a:ext cx="157416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8" name="矩形 7"/>
          <p:cNvSpPr/>
          <p:nvPr/>
        </p:nvSpPr>
        <p:spPr>
          <a:xfrm>
            <a:off x="8475980" y="2276475"/>
            <a:ext cx="157416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9" name="矩形 8"/>
          <p:cNvSpPr/>
          <p:nvPr/>
        </p:nvSpPr>
        <p:spPr>
          <a:xfrm>
            <a:off x="5451475" y="2636520"/>
            <a:ext cx="129603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0" name="矩形 9"/>
          <p:cNvSpPr/>
          <p:nvPr/>
        </p:nvSpPr>
        <p:spPr>
          <a:xfrm>
            <a:off x="4155440" y="3356610"/>
            <a:ext cx="157416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1" name="矩形 10"/>
          <p:cNvSpPr/>
          <p:nvPr/>
        </p:nvSpPr>
        <p:spPr>
          <a:xfrm>
            <a:off x="10132060" y="3284855"/>
            <a:ext cx="136906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3" name="圆角矩形 2"/>
          <p:cNvSpPr/>
          <p:nvPr/>
        </p:nvSpPr>
        <p:spPr>
          <a:xfrm>
            <a:off x="4083050" y="573278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bribery</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 n</a:t>
            </a:r>
            <a:r>
              <a:rPr sz="2800">
                <a:solidFill>
                  <a:schemeClr val="tx1"/>
                </a:solidFill>
                <a:latin typeface="Times New Roman" panose="02020603050405020304" charset="0"/>
                <a:cs typeface="Times New Roman" panose="02020603050405020304" charset="0"/>
                <a:sym typeface="+mn-ea"/>
              </a:rPr>
              <a:t>.行贿；受贿</a:t>
            </a:r>
            <a:endParaRPr sz="2800">
              <a:solidFill>
                <a:schemeClr val="tx1"/>
              </a:solidFill>
              <a:latin typeface="Times New Roman" panose="02020603050405020304" charset="0"/>
              <a:cs typeface="Times New Roman" panose="02020603050405020304" charset="0"/>
              <a:sym typeface="+mn-ea"/>
            </a:endParaRPr>
          </a:p>
        </p:txBody>
      </p:sp>
      <p:sp>
        <p:nvSpPr>
          <p:cNvPr id="12" name="圆角矩形 11"/>
          <p:cNvSpPr/>
          <p:nvPr/>
        </p:nvSpPr>
        <p:spPr>
          <a:xfrm>
            <a:off x="5019675" y="594931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mogul </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.大亨；有权势的人</a:t>
            </a:r>
            <a:endParaRPr sz="2800">
              <a:solidFill>
                <a:schemeClr val="tx1"/>
              </a:solidFill>
              <a:latin typeface="Times New Roman" panose="02020603050405020304" charset="0"/>
              <a:cs typeface="Times New Roman" panose="02020603050405020304" charset="0"/>
              <a:sym typeface="+mn-ea"/>
            </a:endParaRPr>
          </a:p>
        </p:txBody>
      </p:sp>
      <p:sp>
        <p:nvSpPr>
          <p:cNvPr id="13" name="矩形 12"/>
          <p:cNvSpPr/>
          <p:nvPr/>
        </p:nvSpPr>
        <p:spPr>
          <a:xfrm>
            <a:off x="339090" y="3719830"/>
            <a:ext cx="136906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4" name="矩形 13"/>
          <p:cNvSpPr/>
          <p:nvPr/>
        </p:nvSpPr>
        <p:spPr>
          <a:xfrm>
            <a:off x="7755890" y="3752850"/>
            <a:ext cx="136906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childTnLst>
        </p:cTn>
      </p:par>
    </p:tnLst>
    <p:bldLst>
      <p:bldP spid="7" grpId="0" bldLvl="0" animBg="1"/>
      <p:bldP spid="2" grpId="0" bldLvl="0" animBg="1"/>
      <p:bldP spid="4" grpId="0" bldLvl="0" animBg="1"/>
      <p:bldP spid="5" grpId="0" bldLvl="0" animBg="1"/>
      <p:bldP spid="6" grpId="0" bldLvl="0" animBg="1"/>
      <p:bldP spid="3" grpId="0" bldLvl="0" animBg="1"/>
      <p:bldP spid="12"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10845" y="549910"/>
            <a:ext cx="11351895" cy="482346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sym typeface="宋体" panose="02010600030101010101" pitchFamily="2" charset="-122"/>
              </a:rPr>
              <a:t>3</a:t>
            </a:r>
            <a:r>
              <a:rPr lang="en-US" altLang="zh-CN" sz="2800" b="1" i="1" dirty="0">
                <a:latin typeface="Times New Roman" panose="02020603050405020304" charset="0"/>
                <a:sym typeface="+mn-ea"/>
              </a:rPr>
              <a:t>    </a:t>
            </a:r>
            <a:r>
              <a:rPr lang="en-US" altLang="zh-CN" sz="2800" dirty="0">
                <a:latin typeface="Times New Roman" panose="02020603050405020304" charset="0"/>
                <a:sym typeface="+mn-ea"/>
              </a:rPr>
              <a:t>As a discipline of study, ethics deals with what is good and bad or right and wrong or with moral duty and obligation. In practice, ethics are principles of conduct that govern an individual or a profession. Some unethical actions are unlawful. Other actions may be within the law but, nevertheless, are widely recognized as being ethically wrong. In addition, some actions are not clearly right or wrong but are ethically questionable.</a:t>
            </a:r>
            <a:endParaRPr lang="en-US" altLang="zh-CN" sz="2800" dirty="0">
              <a:latin typeface="Times New Roman" panose="02020603050405020304" charset="0"/>
              <a:sym typeface="+mn-ea"/>
            </a:endParaRPr>
          </a:p>
          <a:p>
            <a:pPr algn="just" eaLnBrk="1" latinLnBrk="0" hangingPunct="1">
              <a:lnSpc>
                <a:spcPts val="3075"/>
              </a:lnSpc>
            </a:pPr>
            <a:r>
              <a:rPr lang="en-US" altLang="zh-CN" sz="2800" b="1" i="1" dirty="0">
                <a:solidFill>
                  <a:srgbClr val="00B0F0"/>
                </a:solidFill>
                <a:latin typeface="Times New Roman" panose="02020603050405020304" charset="0"/>
                <a:sym typeface="宋体" panose="02010600030101010101" pitchFamily="2" charset="-122"/>
              </a:rPr>
              <a:t>4</a:t>
            </a:r>
            <a:r>
              <a:rPr lang="en-US" altLang="zh-CN" sz="2800" b="1" i="1" dirty="0">
                <a:latin typeface="Times New Roman" panose="02020603050405020304" charset="0"/>
                <a:sym typeface="+mn-ea"/>
              </a:rPr>
              <a:t>    </a:t>
            </a:r>
            <a:r>
              <a:rPr lang="en-US" altLang="zh-CN" sz="2800" dirty="0">
                <a:latin typeface="Times New Roman" panose="02020603050405020304" charset="0"/>
                <a:sym typeface="+mn-ea"/>
              </a:rPr>
              <a:t>Many of the issues we face in school, in the workplace, and beyond have ethical </a:t>
            </a:r>
            <a:r>
              <a:rPr lang="en-US" altLang="zh-CN" sz="2800" b="1" dirty="0">
                <a:solidFill>
                  <a:srgbClr val="FF0000"/>
                </a:solidFill>
                <a:latin typeface="Times New Roman" panose="02020603050405020304" charset="0"/>
                <a:sym typeface="+mn-ea"/>
              </a:rPr>
              <a:t>dimensions</a:t>
            </a:r>
            <a:r>
              <a:rPr lang="en-US" altLang="zh-CN" sz="2800" dirty="0">
                <a:latin typeface="Times New Roman" panose="02020603050405020304" charset="0"/>
                <a:sym typeface="+mn-ea"/>
              </a:rPr>
              <a:t>; they are unavoidable aspects of life. How well we deal with ethical matters influences, how we feel about ourselves, how we are </a:t>
            </a:r>
            <a:r>
              <a:rPr lang="en-US" altLang="zh-CN" sz="2800" b="1" dirty="0">
                <a:solidFill>
                  <a:srgbClr val="FF0000"/>
                </a:solidFill>
                <a:latin typeface="Times New Roman" panose="02020603050405020304" charset="0"/>
                <a:sym typeface="+mn-ea"/>
              </a:rPr>
              <a:t>perceived</a:t>
            </a:r>
            <a:r>
              <a:rPr lang="en-US" altLang="zh-CN" sz="2800" dirty="0">
                <a:latin typeface="Times New Roman" panose="02020603050405020304" charset="0"/>
                <a:sym typeface="+mn-ea"/>
              </a:rPr>
              <a:t> by others, and</a:t>
            </a:r>
            <a:r>
              <a:rPr lang="en-US" altLang="zh-CN" sz="2800" b="1" dirty="0">
                <a:solidFill>
                  <a:srgbClr val="FF0000"/>
                </a:solidFill>
                <a:latin typeface="Times New Roman" panose="02020603050405020304" charset="0"/>
                <a:sym typeface="+mn-ea"/>
              </a:rPr>
              <a:t> in the aggregate</a:t>
            </a:r>
            <a:r>
              <a:rPr lang="en-US" altLang="zh-CN" sz="2800" dirty="0">
                <a:latin typeface="Times New Roman" panose="02020603050405020304" charset="0"/>
                <a:sym typeface="+mn-ea"/>
              </a:rPr>
              <a:t> the quality of our society. But why do we talk about ethics in accounting? How do ethics relate to business, and more specifically, to the discipline of accounting?</a:t>
            </a:r>
            <a:endParaRPr lang="en-US" altLang="zh-CN" sz="2800" dirty="0">
              <a:latin typeface="Times New Roman" panose="02020603050405020304" charset="0"/>
              <a:sym typeface="+mn-ea"/>
            </a:endParaRPr>
          </a:p>
        </p:txBody>
      </p:sp>
      <p:sp>
        <p:nvSpPr>
          <p:cNvPr id="7" name="圆角矩形 6"/>
          <p:cNvSpPr/>
          <p:nvPr/>
        </p:nvSpPr>
        <p:spPr>
          <a:xfrm>
            <a:off x="1634490" y="530098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dimension</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 维；方面</a:t>
            </a:r>
            <a:endParaRPr sz="2800">
              <a:solidFill>
                <a:schemeClr val="tx1"/>
              </a:solidFill>
              <a:latin typeface="Times New Roman" panose="02020603050405020304" charset="0"/>
              <a:cs typeface="Times New Roman" panose="02020603050405020304" charset="0"/>
              <a:sym typeface="+mn-ea"/>
            </a:endParaRPr>
          </a:p>
        </p:txBody>
      </p:sp>
      <p:sp>
        <p:nvSpPr>
          <p:cNvPr id="2" name="圆角矩形 1"/>
          <p:cNvSpPr/>
          <p:nvPr/>
        </p:nvSpPr>
        <p:spPr>
          <a:xfrm>
            <a:off x="2426970" y="544512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perceive</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v</a:t>
            </a:r>
            <a:r>
              <a:rPr sz="2800">
                <a:solidFill>
                  <a:schemeClr val="tx1"/>
                </a:solidFill>
                <a:latin typeface="Times New Roman" panose="02020603050405020304" charset="0"/>
                <a:cs typeface="Times New Roman" panose="02020603050405020304" charset="0"/>
                <a:sym typeface="+mn-ea"/>
              </a:rPr>
              <a:t>. 察觉到；将……视为</a:t>
            </a:r>
            <a:endParaRPr sz="2800">
              <a:solidFill>
                <a:schemeClr val="tx1"/>
              </a:solidFill>
              <a:latin typeface="Times New Roman" panose="02020603050405020304" charset="0"/>
              <a:cs typeface="Times New Roman" panose="02020603050405020304" charset="0"/>
              <a:sym typeface="+mn-ea"/>
            </a:endParaRPr>
          </a:p>
        </p:txBody>
      </p:sp>
      <p:sp>
        <p:nvSpPr>
          <p:cNvPr id="4" name="圆角矩形 3"/>
          <p:cNvSpPr/>
          <p:nvPr/>
        </p:nvSpPr>
        <p:spPr>
          <a:xfrm>
            <a:off x="3362960" y="5589270"/>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in the aggregate </a:t>
            </a:r>
            <a:r>
              <a:rPr sz="2800">
                <a:solidFill>
                  <a:schemeClr val="tx1"/>
                </a:solidFill>
                <a:latin typeface="Times New Roman" panose="02020603050405020304" charset="0"/>
                <a:cs typeface="Times New Roman" panose="02020603050405020304" charset="0"/>
                <a:sym typeface="+mn-ea"/>
              </a:rPr>
              <a:t>总共；作为总体</a:t>
            </a:r>
            <a:endParaRPr sz="2800">
              <a:solidFill>
                <a:schemeClr val="tx1"/>
              </a:solidFill>
              <a:latin typeface="Times New Roman" panose="02020603050405020304" charset="0"/>
              <a:cs typeface="Times New Roman" panose="02020603050405020304" charset="0"/>
              <a:sym typeface="+mn-ea"/>
            </a:endParaRPr>
          </a:p>
        </p:txBody>
      </p:sp>
      <p:sp>
        <p:nvSpPr>
          <p:cNvPr id="10" name="矩形 9"/>
          <p:cNvSpPr/>
          <p:nvPr/>
        </p:nvSpPr>
        <p:spPr>
          <a:xfrm>
            <a:off x="1490980" y="3284855"/>
            <a:ext cx="193294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8" name="矩形 7"/>
          <p:cNvSpPr/>
          <p:nvPr/>
        </p:nvSpPr>
        <p:spPr>
          <a:xfrm>
            <a:off x="421005" y="4145915"/>
            <a:ext cx="157416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9" name="矩形 8"/>
          <p:cNvSpPr/>
          <p:nvPr/>
        </p:nvSpPr>
        <p:spPr>
          <a:xfrm>
            <a:off x="4010660" y="4088765"/>
            <a:ext cx="286131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7" grpId="0" bldLvl="0" animBg="1"/>
      <p:bldP spid="2" grpId="0" bldLvl="0" animBg="1"/>
      <p:bldP spid="4"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243205" y="476250"/>
            <a:ext cx="11459210" cy="521779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dirty="0">
                <a:solidFill>
                  <a:schemeClr val="tx1"/>
                </a:solidFill>
                <a:latin typeface="Times New Roman" panose="02020603050405020304" charset="0"/>
                <a:ea typeface="宋体" panose="02010600030101010101" pitchFamily="2" charset="-122"/>
                <a:sym typeface="宋体" panose="02010600030101010101" pitchFamily="2" charset="-122"/>
              </a:rPr>
              <a:t>     Ethics in Business</a:t>
            </a:r>
            <a:endParaRPr lang="en-US" altLang="zh-CN" sz="2800" b="1" dirty="0">
              <a:solidFill>
                <a:schemeClr val="tx1"/>
              </a:solidFill>
              <a:latin typeface="Times New Roman" panose="02020603050405020304" charset="0"/>
              <a:ea typeface="宋体" panose="02010600030101010101" pitchFamily="2" charset="-122"/>
              <a:sym typeface="宋体" panose="02010600030101010101" pitchFamily="2" charset="-122"/>
            </a:endParaRPr>
          </a:p>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5</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To answer the question of why we talk about ethics in accounting, we must recognize that ethical standards in business and accounting are a matter of public concern. In recent years, many people have expressed concern about </a:t>
            </a:r>
            <a:r>
              <a:rPr lang="en-US" altLang="zh-CN" sz="2800" b="1" dirty="0">
                <a:solidFill>
                  <a:srgbClr val="FF0000"/>
                </a:solidFill>
                <a:latin typeface="Times New Roman" panose="02020603050405020304" charset="0"/>
              </a:rPr>
              <a:t>deteriorating </a:t>
            </a:r>
            <a:r>
              <a:rPr lang="en-US" altLang="zh-CN" sz="2800" dirty="0">
                <a:latin typeface="Times New Roman" panose="02020603050405020304" charset="0"/>
              </a:rPr>
              <a:t>ethical standards in business. </a:t>
            </a:r>
            <a:r>
              <a:rPr lang="en-US" altLang="zh-CN" sz="2800" b="1" dirty="0">
                <a:latin typeface="Times New Roman" panose="02020603050405020304" charset="0"/>
                <a:hlinkClick r:id="rId1" action="ppaction://hlinksldjump"/>
              </a:rPr>
              <a:t>Touche Ross</a:t>
            </a:r>
            <a:r>
              <a:rPr lang="en-US" altLang="zh-CN" sz="2800" dirty="0">
                <a:latin typeface="Times New Roman" panose="02020603050405020304" charset="0"/>
              </a:rPr>
              <a:t>, an international public accounting firm, recently conducted an opinion survey on business ethics. The survey included over 1,100 business executives, deans of business schools, and members of Congress. Of those in the survey, 94% agree that the business community is troubled by ethical problems today. Ironically, those surveyed also believe that companies that are successful over the long run seem to have high ethical standards. You may </a:t>
            </a:r>
            <a:r>
              <a:rPr lang="en-US" altLang="zh-CN" sz="2800" b="1" dirty="0">
                <a:solidFill>
                  <a:srgbClr val="FF0000"/>
                </a:solidFill>
                <a:latin typeface="Times New Roman" panose="02020603050405020304" charset="0"/>
              </a:rPr>
              <a:t>infer</a:t>
            </a:r>
            <a:r>
              <a:rPr lang="en-US" altLang="zh-CN" sz="2800" dirty="0">
                <a:latin typeface="Times New Roman" panose="02020603050405020304" charset="0"/>
              </a:rPr>
              <a:t> from this that ethics is good business. Ethical business practices can help create loyal customers and suppliers, trustworthy and productive employees, and a solid reputation.</a:t>
            </a:r>
            <a:endParaRPr lang="en-US" altLang="zh-CN" sz="2800" dirty="0">
              <a:latin typeface="Times New Roman" panose="02020603050405020304" charset="0"/>
            </a:endParaRPr>
          </a:p>
        </p:txBody>
      </p:sp>
      <p:sp>
        <p:nvSpPr>
          <p:cNvPr id="6" name="圆角矩形 5"/>
          <p:cNvSpPr/>
          <p:nvPr/>
        </p:nvSpPr>
        <p:spPr>
          <a:xfrm>
            <a:off x="2931160" y="566102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deteriorate </a:t>
            </a:r>
            <a:r>
              <a:rPr sz="2800" i="1">
                <a:solidFill>
                  <a:schemeClr val="tx1"/>
                </a:solidFill>
                <a:latin typeface="Times New Roman" panose="02020603050405020304" charset="0"/>
                <a:cs typeface="Times New Roman" panose="02020603050405020304" charset="0"/>
                <a:sym typeface="+mn-ea"/>
              </a:rPr>
              <a:t>v.</a:t>
            </a:r>
            <a:r>
              <a:rPr sz="2800">
                <a:solidFill>
                  <a:schemeClr val="tx1"/>
                </a:solidFill>
                <a:latin typeface="Times New Roman" panose="02020603050405020304" charset="0"/>
                <a:cs typeface="Times New Roman" panose="02020603050405020304" charset="0"/>
                <a:sym typeface="+mn-ea"/>
              </a:rPr>
              <a:t> 变坏；恶化；退化</a:t>
            </a:r>
            <a:endParaRPr sz="2800">
              <a:solidFill>
                <a:schemeClr val="tx1"/>
              </a:solidFill>
              <a:latin typeface="Times New Roman" panose="02020603050405020304" charset="0"/>
              <a:cs typeface="Times New Roman" panose="02020603050405020304" charset="0"/>
              <a:sym typeface="+mn-ea"/>
            </a:endParaRPr>
          </a:p>
        </p:txBody>
      </p:sp>
      <p:sp>
        <p:nvSpPr>
          <p:cNvPr id="8" name="圆角矩形 7"/>
          <p:cNvSpPr/>
          <p:nvPr/>
        </p:nvSpPr>
        <p:spPr>
          <a:xfrm>
            <a:off x="3723005" y="587692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infer </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v</a:t>
            </a:r>
            <a:r>
              <a:rPr sz="2800">
                <a:solidFill>
                  <a:schemeClr val="tx1"/>
                </a:solidFill>
                <a:latin typeface="Times New Roman" panose="02020603050405020304" charset="0"/>
                <a:cs typeface="Times New Roman" panose="02020603050405020304" charset="0"/>
                <a:sym typeface="+mn-ea"/>
              </a:rPr>
              <a:t>. 推断；推论</a:t>
            </a:r>
            <a:endParaRPr sz="2800">
              <a:solidFill>
                <a:schemeClr val="tx1"/>
              </a:solidFill>
              <a:latin typeface="Times New Roman" panose="02020603050405020304" charset="0"/>
              <a:cs typeface="Times New Roman" panose="02020603050405020304" charset="0"/>
              <a:sym typeface="+mn-ea"/>
            </a:endParaRPr>
          </a:p>
        </p:txBody>
      </p:sp>
      <p:sp>
        <p:nvSpPr>
          <p:cNvPr id="12" name="矩形 11"/>
          <p:cNvSpPr/>
          <p:nvPr/>
        </p:nvSpPr>
        <p:spPr>
          <a:xfrm>
            <a:off x="339090" y="2060575"/>
            <a:ext cx="229933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13" name="矩形 12"/>
          <p:cNvSpPr/>
          <p:nvPr/>
        </p:nvSpPr>
        <p:spPr>
          <a:xfrm>
            <a:off x="7179310" y="4364990"/>
            <a:ext cx="1539875"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bldLst>
      <p:bldP spid="6" grpId="0" bldLvl="0" animBg="1"/>
      <p:bldP spid="8"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554990" y="1412875"/>
            <a:ext cx="11081385" cy="230314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28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6</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Many banks, insurance companies, and other businesses have recently revised or written new codes of ethics. Others are currently in the process of developing new codes of ethics. Companies generally use these codes as public statements of their commitment to ethical business practices and also as guides for employees to follow.</a:t>
            </a:r>
            <a:endParaRPr lang="en-US" altLang="zh-CN" sz="2800" dirty="0">
              <a:latin typeface="Times New Roman" panose="02020603050405020304" charset="0"/>
            </a:endParaRPr>
          </a:p>
          <a:p>
            <a:pPr algn="just" eaLnBrk="1" latinLnBrk="0" hangingPunct="1">
              <a:lnSpc>
                <a:spcPts val="2875"/>
              </a:lnSpc>
            </a:pPr>
            <a:r>
              <a:rPr lang="en-US" altLang="zh-CN" sz="2800" b="1" dirty="0">
                <a:latin typeface="Times New Roman" panose="02020603050405020304" charset="0"/>
              </a:rPr>
              <a:t>    </a:t>
            </a:r>
            <a:endParaRPr lang="en-US" altLang="zh-CN" sz="2800" dirty="0">
              <a:latin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338455" y="548640"/>
            <a:ext cx="11638280" cy="451548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2875"/>
              </a:lnSpc>
            </a:pPr>
            <a:r>
              <a:rPr lang="en-US" altLang="zh-CN" sz="2800" b="1" dirty="0">
                <a:latin typeface="Times New Roman" panose="02020603050405020304" charset="0"/>
              </a:rPr>
              <a:t>     Ethics in Accounting</a:t>
            </a:r>
            <a:endParaRPr lang="en-US" altLang="zh-CN" sz="2800" b="1" dirty="0">
              <a:latin typeface="Times New Roman" panose="02020603050405020304" charset="0"/>
            </a:endParaRPr>
          </a:p>
          <a:p>
            <a:pPr algn="just" eaLnBrk="1" latinLnBrk="0" hangingPunct="1">
              <a:lnSpc>
                <a:spcPts val="2875"/>
              </a:lnSpc>
            </a:pPr>
            <a:r>
              <a:rPr lang="en-US" altLang="zh-CN" sz="2800" b="1" i="1" dirty="0">
                <a:solidFill>
                  <a:srgbClr val="00B0F0"/>
                </a:solidFill>
                <a:latin typeface="Times New Roman" panose="02020603050405020304" charset="0"/>
                <a:sym typeface="宋体" panose="02010600030101010101" pitchFamily="2" charset="-122"/>
              </a:rPr>
              <a:t>7</a:t>
            </a:r>
            <a:r>
              <a:rPr lang="en-US" altLang="zh-CN" sz="2800" b="1" i="1" dirty="0">
                <a:latin typeface="Times New Roman" panose="02020603050405020304" charset="0"/>
                <a:sym typeface="+mn-ea"/>
              </a:rPr>
              <a:t>    </a:t>
            </a:r>
            <a:r>
              <a:rPr lang="en-US" altLang="zh-CN" sz="2800" dirty="0">
                <a:latin typeface="Times New Roman" panose="02020603050405020304" charset="0"/>
                <a:sym typeface="+mn-ea"/>
              </a:rPr>
              <a:t>In accounting, many professional organizations such as the American Institute of Certified Public Accountants have had codes of ethics for years. Most of these codes have been reevaluated and revised in recent years. Ethics are important in accounting because accountants often are required to make decisions that have ethical implications. The activities performed by accountants have a profound impact on many individuals, businesses, and other institutions. An accountant’s decisions can affect such things as the amount of money a corporation </a:t>
            </a:r>
            <a:r>
              <a:rPr lang="en-US" altLang="zh-CN" sz="2800" b="1" dirty="0">
                <a:solidFill>
                  <a:srgbClr val="FF0000"/>
                </a:solidFill>
                <a:latin typeface="Times New Roman" panose="02020603050405020304" charset="0"/>
                <a:sym typeface="+mn-ea"/>
              </a:rPr>
              <a:t>distributes </a:t>
            </a:r>
            <a:r>
              <a:rPr lang="en-US" altLang="zh-CN" sz="2800" dirty="0">
                <a:latin typeface="Times New Roman" panose="02020603050405020304" charset="0"/>
                <a:sym typeface="+mn-ea"/>
              </a:rPr>
              <a:t> to its stockholders, the price a buyer pays for a business enterprise, the  compensation levels of managers and executives, the success or failure of specific products and divisions, and the amount of local, state, and federal taxes paid by an individual or a business.</a:t>
            </a:r>
            <a:endParaRPr lang="en-US" altLang="zh-CN" sz="2800" dirty="0">
              <a:latin typeface="Times New Roman" panose="02020603050405020304" charset="0"/>
              <a:sym typeface="+mn-ea"/>
            </a:endParaRPr>
          </a:p>
        </p:txBody>
      </p:sp>
      <p:sp>
        <p:nvSpPr>
          <p:cNvPr id="4" name="圆角矩形 3"/>
          <p:cNvSpPr/>
          <p:nvPr/>
        </p:nvSpPr>
        <p:spPr>
          <a:xfrm>
            <a:off x="3075305" y="5229225"/>
            <a:ext cx="747077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90000"/>
              </a:lnSpc>
            </a:pPr>
            <a:r>
              <a:rPr sz="2800" b="1">
                <a:solidFill>
                  <a:schemeClr val="tx1"/>
                </a:solidFill>
                <a:latin typeface="Times New Roman" panose="02020603050405020304" charset="0"/>
                <a:cs typeface="Times New Roman" panose="02020603050405020304" charset="0"/>
                <a:sym typeface="+mn-ea"/>
              </a:rPr>
              <a:t>distribute</a:t>
            </a:r>
            <a:r>
              <a:rPr sz="2800" i="1">
                <a:solidFill>
                  <a:schemeClr val="tx1"/>
                </a:solidFill>
                <a:latin typeface="Times New Roman" panose="02020603050405020304" charset="0"/>
                <a:cs typeface="Times New Roman" panose="02020603050405020304" charset="0"/>
                <a:sym typeface="+mn-ea"/>
              </a:rPr>
              <a:t> v</a:t>
            </a:r>
            <a:r>
              <a:rPr sz="2800">
                <a:solidFill>
                  <a:schemeClr val="tx1"/>
                </a:solidFill>
                <a:latin typeface="Times New Roman" panose="02020603050405020304" charset="0"/>
                <a:cs typeface="Times New Roman" panose="02020603050405020304" charset="0"/>
                <a:sym typeface="+mn-ea"/>
              </a:rPr>
              <a:t>. 分配；分发</a:t>
            </a:r>
            <a:endParaRPr sz="2800">
              <a:solidFill>
                <a:schemeClr val="tx1"/>
              </a:solidFill>
              <a:latin typeface="Times New Roman" panose="02020603050405020304" charset="0"/>
              <a:cs typeface="Times New Roman" panose="02020603050405020304" charset="0"/>
              <a:sym typeface="+mn-ea"/>
            </a:endParaRPr>
          </a:p>
        </p:txBody>
      </p:sp>
      <p:sp>
        <p:nvSpPr>
          <p:cNvPr id="8" name="矩形 7"/>
          <p:cNvSpPr/>
          <p:nvPr/>
        </p:nvSpPr>
        <p:spPr>
          <a:xfrm>
            <a:off x="3435350" y="3429000"/>
            <a:ext cx="203581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8"/>
                  </p:tgtEl>
                </p:cond>
              </p:nextCondLst>
            </p:seq>
          </p:childTnLst>
        </p:cTn>
      </p:par>
    </p:tnLst>
    <p:bldLst>
      <p:bldP spid="4"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82600" y="548640"/>
            <a:ext cx="11407140" cy="561213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8</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To see how an accountant’s decisions can have an ethical dimension, consider the following example. Assume that Smith and Jones agreed to be partners in a business venture that would last two years. Because the original idea for the business venture was Smith’s, they agreed that Smith would receive 75% of the first year’s profit and Jones would receive 25%. However, their agreement was that Smith and Jones would split the profits </a:t>
            </a:r>
            <a:r>
              <a:rPr lang="en-US" altLang="zh-CN" sz="2800" b="1" dirty="0">
                <a:solidFill>
                  <a:srgbClr val="FF0000"/>
                </a:solidFill>
                <a:latin typeface="Times New Roman" panose="02020603050405020304" charset="0"/>
              </a:rPr>
              <a:t>evenly </a:t>
            </a:r>
            <a:r>
              <a:rPr lang="en-US" altLang="zh-CN" sz="2800" dirty="0">
                <a:latin typeface="Times New Roman" panose="02020603050405020304" charset="0"/>
              </a:rPr>
              <a:t>in years after the first year. At the end of the first year, their accountant discovers that there are two alternative methods for recording a recent transaction. If method A is used, a profit of $100,000 will be recognized in year 1. If method B is used, the profit of $100,000 will not be recognized until year 2. Clearly, the accountant’s decision about which method should be used will affect each partner’s compensation. If method A is used, Smith will receive $75,000 of the profit and Jones will receive $25,000. But if method B is used, each partner will receive $50,000.</a:t>
            </a:r>
            <a:endParaRPr lang="en-US" altLang="zh-CN" sz="2800" dirty="0">
              <a:latin typeface="Times New Roman" panose="02020603050405020304" charset="0"/>
            </a:endParaRPr>
          </a:p>
        </p:txBody>
      </p:sp>
      <p:sp>
        <p:nvSpPr>
          <p:cNvPr id="2" name="圆角矩形 1"/>
          <p:cNvSpPr/>
          <p:nvPr/>
        </p:nvSpPr>
        <p:spPr>
          <a:xfrm>
            <a:off x="3938905" y="5888355"/>
            <a:ext cx="6831330" cy="519430"/>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evenly</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ad</a:t>
            </a:r>
            <a:r>
              <a:rPr sz="2800">
                <a:solidFill>
                  <a:schemeClr val="tx1"/>
                </a:solidFill>
                <a:latin typeface="Times New Roman" panose="02020603050405020304" charset="0"/>
                <a:cs typeface="Times New Roman" panose="02020603050405020304" charset="0"/>
                <a:sym typeface="+mn-ea"/>
              </a:rPr>
              <a:t>. 平均地；均等地</a:t>
            </a:r>
            <a:endParaRPr sz="2800">
              <a:solidFill>
                <a:schemeClr val="tx1"/>
              </a:solidFill>
              <a:latin typeface="Times New Roman" panose="02020603050405020304" charset="0"/>
              <a:cs typeface="Times New Roman" panose="02020603050405020304" charset="0"/>
              <a:sym typeface="+mn-ea"/>
            </a:endParaRPr>
          </a:p>
        </p:txBody>
      </p:sp>
      <p:sp>
        <p:nvSpPr>
          <p:cNvPr id="4" name="矩形 3"/>
          <p:cNvSpPr/>
          <p:nvPr/>
        </p:nvSpPr>
        <p:spPr>
          <a:xfrm>
            <a:off x="10275570" y="2564765"/>
            <a:ext cx="123698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4"/>
                  </p:tgtEl>
                </p:cond>
              </p:nextCondLst>
            </p:seq>
          </p:childTnLst>
        </p:cTn>
      </p:par>
    </p:tnLst>
    <p:bldLst>
      <p:bldP spid="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94310" y="542290"/>
            <a:ext cx="11777345" cy="779780"/>
          </a:xfrm>
          <a:prstGeom prst="rect">
            <a:avLst/>
          </a:prstGeom>
          <a:noFill/>
        </p:spPr>
        <p:txBody>
          <a:bodyPr wrap="square" rtlCol="0" anchor="t">
            <a:spAutoFit/>
          </a:bodyPr>
          <a:lstStyle/>
          <a:p>
            <a:pPr marL="323850" indent="-323850" algn="just" eaLnBrk="1" latinLnBrk="0" hangingPunct="1">
              <a:lnSpc>
                <a:spcPct val="80000"/>
              </a:lnSpc>
            </a:pPr>
            <a:r>
              <a:rPr lang="en-US" altLang="zh-CN" sz="2800" b="1" dirty="0">
                <a:solidFill>
                  <a:srgbClr val="00B0F0"/>
                </a:solidFill>
                <a:latin typeface="Times New Roman" panose="02020603050405020304" charset="0"/>
                <a:ea typeface="微软雅黑" panose="020B0503020204020204" pitchFamily="34" charset="-122"/>
                <a:cs typeface="Times New Roman" panose="02020603050405020304" charset="0"/>
              </a:rPr>
              <a:t>1. Match the following well-known accounting firms with their Chinese translations, and discuss the skills required to work for these firms.</a:t>
            </a:r>
            <a:endParaRPr lang="en-US" altLang="zh-CN" sz="28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graphicFrame>
        <p:nvGraphicFramePr>
          <p:cNvPr id="3" name="表格 2"/>
          <p:cNvGraphicFramePr/>
          <p:nvPr>
            <p:custDataLst>
              <p:tags r:id="rId1"/>
            </p:custDataLst>
          </p:nvPr>
        </p:nvGraphicFramePr>
        <p:xfrm>
          <a:off x="410845" y="1322070"/>
          <a:ext cx="6700520" cy="5101590"/>
        </p:xfrm>
        <a:graphic>
          <a:graphicData uri="http://schemas.openxmlformats.org/drawingml/2006/table">
            <a:tbl>
              <a:tblPr firstRow="1" bandRow="1">
                <a:tableStyleId>{5940675A-B579-460E-94D1-54222C63F5DA}</a:tableStyleId>
              </a:tblPr>
              <a:tblGrid>
                <a:gridCol w="3684905"/>
                <a:gridCol w="3015615"/>
              </a:tblGrid>
              <a:tr h="455930">
                <a:tc>
                  <a:txBody>
                    <a:bodyPr/>
                    <a:p>
                      <a:pPr algn="ctr">
                        <a:buNone/>
                      </a:pPr>
                      <a:r>
                        <a:rPr lang="zh-CN" altLang="en-US" sz="2400" b="1">
                          <a:latin typeface="Times New Roman" panose="02020603050405020304" charset="0"/>
                          <a:cs typeface="Times New Roman" panose="02020603050405020304" charset="0"/>
                        </a:rPr>
                        <a:t>Firms</a:t>
                      </a:r>
                      <a:endParaRPr lang="zh-CN" altLang="en-US" sz="24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A9A9"/>
                    </a:solidFill>
                  </a:tcPr>
                </a:tc>
                <a:tc>
                  <a:txBody>
                    <a:bodyPr/>
                    <a:p>
                      <a:pPr algn="ctr">
                        <a:buNone/>
                      </a:pPr>
                      <a:r>
                        <a:rPr sz="2400" b="1">
                          <a:latin typeface="Times New Roman" panose="02020603050405020304" charset="0"/>
                          <a:cs typeface="Times New Roman" panose="02020603050405020304" charset="0"/>
                        </a:rPr>
                        <a:t>Chinese Translations</a:t>
                      </a:r>
                      <a:endParaRPr sz="24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A9A9"/>
                    </a:solidFill>
                  </a:tcPr>
                </a:tc>
              </a:tr>
              <a:tr h="852170">
                <a:tc>
                  <a:txBody>
                    <a:bodyPr/>
                    <a:p>
                      <a:pPr>
                        <a:buNone/>
                      </a:pPr>
                      <a:r>
                        <a:rPr lang="zh-CN" altLang="en-US" sz="2800" b="0">
                          <a:latin typeface="Times New Roman" panose="02020603050405020304" charset="0"/>
                          <a:cs typeface="Times New Roman" panose="02020603050405020304" charset="0"/>
                        </a:rPr>
                        <a:t>1)</a:t>
                      </a:r>
                      <a:endParaRPr lang="zh-CN" altLang="en-US" sz="2800" b="0">
                        <a:latin typeface="Times New Roman" panose="02020603050405020304" charset="0"/>
                        <a:cs typeface="Times New Roman" panose="02020603050405020304" charset="0"/>
                      </a:endParaRPr>
                    </a:p>
                    <a:p>
                      <a:pPr>
                        <a:buNone/>
                      </a:pPr>
                      <a:endParaRPr lang="zh-CN" altLang="en-US" sz="2800" b="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r>
                        <a:rPr lang="zh-CN" altLang="en-US" sz="2800">
                          <a:latin typeface="Times New Roman" panose="02020603050405020304" charset="0"/>
                          <a:cs typeface="Times New Roman" panose="02020603050405020304" charset="0"/>
                        </a:rPr>
                        <a:t>a) 安永</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1088390">
                <a:tc>
                  <a:txBody>
                    <a:bodyPr/>
                    <a:p>
                      <a:pPr>
                        <a:buNone/>
                      </a:pPr>
                      <a:r>
                        <a:rPr lang="en-US" altLang="zh-CN" sz="2800" b="0">
                          <a:latin typeface="Times New Roman" panose="02020603050405020304" charset="0"/>
                          <a:cs typeface="Times New Roman" panose="02020603050405020304" charset="0"/>
                        </a:rPr>
                        <a:t>2</a:t>
                      </a:r>
                      <a:r>
                        <a:rPr lang="zh-CN" altLang="en-US" sz="2800" b="0">
                          <a:latin typeface="Times New Roman" panose="02020603050405020304" charset="0"/>
                          <a:cs typeface="Times New Roman" panose="02020603050405020304" charset="0"/>
                        </a:rPr>
                        <a:t>)</a:t>
                      </a:r>
                      <a:endParaRPr lang="zh-CN" altLang="en-US" sz="2800" b="0">
                        <a:latin typeface="Times New Roman" panose="02020603050405020304" charset="0"/>
                        <a:cs typeface="Times New Roman" panose="02020603050405020304" charset="0"/>
                      </a:endParaRPr>
                    </a:p>
                    <a:p>
                      <a:pPr>
                        <a:buNone/>
                      </a:pPr>
                      <a:endParaRPr lang="zh-CN" altLang="en-US" sz="2800" b="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r>
                        <a:rPr lang="zh-CN" altLang="en-US" sz="2800">
                          <a:latin typeface="Times New Roman" panose="02020603050405020304" charset="0"/>
                          <a:cs typeface="Times New Roman" panose="02020603050405020304" charset="0"/>
                        </a:rPr>
                        <a:t>b) 德勤</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1175385">
                <a:tc>
                  <a:txBody>
                    <a:bodyPr/>
                    <a:p>
                      <a:pPr>
                        <a:buNone/>
                      </a:pPr>
                      <a:r>
                        <a:rPr lang="en-US" altLang="zh-CN" sz="2800" b="0">
                          <a:latin typeface="Times New Roman" panose="02020603050405020304" charset="0"/>
                          <a:cs typeface="Times New Roman" panose="02020603050405020304" charset="0"/>
                        </a:rPr>
                        <a:t>3</a:t>
                      </a:r>
                      <a:r>
                        <a:rPr lang="zh-CN" altLang="en-US" sz="2800" b="0">
                          <a:latin typeface="Times New Roman" panose="02020603050405020304" charset="0"/>
                          <a:cs typeface="Times New Roman" panose="02020603050405020304" charset="0"/>
                        </a:rPr>
                        <a:t>)</a:t>
                      </a:r>
                      <a:endParaRPr lang="zh-CN" altLang="en-US" sz="2800" b="0">
                        <a:latin typeface="Times New Roman" panose="02020603050405020304" charset="0"/>
                        <a:cs typeface="Times New Roman" panose="02020603050405020304" charset="0"/>
                      </a:endParaRPr>
                    </a:p>
                    <a:p>
                      <a:pPr>
                        <a:buNone/>
                      </a:pPr>
                      <a:endParaRPr lang="zh-CN" altLang="en-US" sz="2800" b="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r>
                        <a:rPr lang="zh-CN" altLang="en-US" sz="2800">
                          <a:latin typeface="Times New Roman" panose="02020603050405020304" charset="0"/>
                          <a:cs typeface="Times New Roman" panose="02020603050405020304" charset="0"/>
                        </a:rPr>
                        <a:t>c) 普华永道</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1435735">
                <a:tc>
                  <a:txBody>
                    <a:bodyPr/>
                    <a:p>
                      <a:pPr>
                        <a:buNone/>
                      </a:pPr>
                      <a:r>
                        <a:rPr lang="en-US" altLang="zh-CN" sz="2800" b="0">
                          <a:latin typeface="Times New Roman" panose="02020603050405020304" charset="0"/>
                          <a:cs typeface="Times New Roman" panose="02020603050405020304" charset="0"/>
                        </a:rPr>
                        <a:t>4</a:t>
                      </a:r>
                      <a:r>
                        <a:rPr lang="zh-CN" altLang="en-US" sz="2800" b="0">
                          <a:latin typeface="Times New Roman" panose="02020603050405020304" charset="0"/>
                          <a:cs typeface="Times New Roman" panose="02020603050405020304" charset="0"/>
                        </a:rPr>
                        <a:t>)</a:t>
                      </a:r>
                      <a:endParaRPr lang="zh-CN" altLang="en-US" sz="2800" b="0">
                        <a:latin typeface="Times New Roman" panose="02020603050405020304" charset="0"/>
                        <a:cs typeface="Times New Roman" panose="02020603050405020304" charset="0"/>
                      </a:endParaRPr>
                    </a:p>
                    <a:p>
                      <a:pPr>
                        <a:buNone/>
                      </a:pPr>
                      <a:endParaRPr lang="zh-CN" altLang="en-US" sz="2800" b="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r>
                        <a:rPr lang="zh-CN" altLang="en-US" sz="2800">
                          <a:latin typeface="Times New Roman" panose="02020603050405020304" charset="0"/>
                          <a:cs typeface="Times New Roman" panose="02020603050405020304" charset="0"/>
                        </a:rPr>
                        <a:t>d) 毕马威</a:t>
                      </a: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pic>
        <p:nvPicPr>
          <p:cNvPr id="2" name="图片 1"/>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1012190" y="1772920"/>
            <a:ext cx="2719705" cy="876935"/>
          </a:xfrm>
          <a:prstGeom prst="rect">
            <a:avLst/>
          </a:prstGeom>
        </p:spPr>
      </p:pic>
      <p:pic>
        <p:nvPicPr>
          <p:cNvPr id="5" name="图片 4"/>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1706880" y="2710180"/>
            <a:ext cx="1024255" cy="1031240"/>
          </a:xfrm>
          <a:prstGeom prst="rect">
            <a:avLst/>
          </a:prstGeom>
        </p:spPr>
      </p:pic>
      <p:pic>
        <p:nvPicPr>
          <p:cNvPr id="7" name="图片 6"/>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842645" y="3801110"/>
            <a:ext cx="2790825" cy="1360170"/>
          </a:xfrm>
          <a:prstGeom prst="rect">
            <a:avLst/>
          </a:prstGeom>
        </p:spPr>
      </p:pic>
      <p:pic>
        <p:nvPicPr>
          <p:cNvPr id="14" name="图片 13"/>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1374775" y="5085080"/>
            <a:ext cx="1726565" cy="1313815"/>
          </a:xfrm>
          <a:prstGeom prst="rect">
            <a:avLst/>
          </a:prstGeom>
        </p:spPr>
      </p:pic>
      <p:sp>
        <p:nvSpPr>
          <p:cNvPr id="84053" name="Rectangle 85"/>
          <p:cNvSpPr/>
          <p:nvPr/>
        </p:nvSpPr>
        <p:spPr>
          <a:xfrm>
            <a:off x="7395845" y="1744028"/>
            <a:ext cx="4728845" cy="3636010"/>
          </a:xfrm>
          <a:prstGeom prst="rect">
            <a:avLst/>
          </a:prstGeom>
          <a:noFill/>
          <a:ln w="19050">
            <a:noFill/>
          </a:ln>
        </p:spPr>
        <p:txBody>
          <a:bodyPr wrap="square" anchor="ctr" anchorCtr="0">
            <a:spAutoFit/>
          </a:bodyPr>
          <a:p>
            <a:pPr algn="just">
              <a:lnSpc>
                <a:spcPct val="120000"/>
              </a:lnSpc>
            </a:pPr>
            <a:r>
              <a:rPr lang="en-US" altLang="zh-CN" sz="2400" u="sng" dirty="0">
                <a:solidFill>
                  <a:srgbClr val="C00000"/>
                </a:solidFill>
                <a:latin typeface="Times New Roman" panose="02020603050405020304" charset="0"/>
                <a:cs typeface="Times New Roman" panose="02020603050405020304" charset="0"/>
              </a:rPr>
              <a:t>1) -b</a:t>
            </a:r>
            <a:r>
              <a:rPr lang="en-US" altLang="zh-CN" sz="2400" dirty="0">
                <a:solidFill>
                  <a:srgbClr val="C00000"/>
                </a:solidFill>
                <a:latin typeface="Times New Roman" panose="02020603050405020304" charset="0"/>
                <a:cs typeface="Times New Roman" panose="02020603050405020304" charset="0"/>
              </a:rPr>
              <a:t>   </a:t>
            </a:r>
            <a:r>
              <a:rPr lang="en-US" altLang="zh-CN" sz="2400" u="sng" dirty="0">
                <a:solidFill>
                  <a:srgbClr val="C00000"/>
                </a:solidFill>
                <a:latin typeface="Times New Roman" panose="02020603050405020304" charset="0"/>
                <a:cs typeface="Times New Roman" panose="02020603050405020304" charset="0"/>
              </a:rPr>
              <a:t>2)- a</a:t>
            </a:r>
            <a:r>
              <a:rPr lang="en-US" altLang="zh-CN" sz="2400" dirty="0">
                <a:solidFill>
                  <a:srgbClr val="C00000"/>
                </a:solidFill>
                <a:latin typeface="Times New Roman" panose="02020603050405020304" charset="0"/>
                <a:cs typeface="Times New Roman" panose="02020603050405020304" charset="0"/>
              </a:rPr>
              <a:t>   </a:t>
            </a:r>
            <a:r>
              <a:rPr lang="en-US" altLang="zh-CN" sz="2400" u="sng" dirty="0">
                <a:solidFill>
                  <a:srgbClr val="C00000"/>
                </a:solidFill>
                <a:latin typeface="Times New Roman" panose="02020603050405020304" charset="0"/>
                <a:cs typeface="Times New Roman" panose="02020603050405020304" charset="0"/>
              </a:rPr>
              <a:t>3) -d</a:t>
            </a:r>
            <a:r>
              <a:rPr lang="en-US" altLang="zh-CN" sz="2400" dirty="0">
                <a:solidFill>
                  <a:srgbClr val="C00000"/>
                </a:solidFill>
                <a:latin typeface="Times New Roman" panose="02020603050405020304" charset="0"/>
                <a:cs typeface="Times New Roman" panose="02020603050405020304" charset="0"/>
              </a:rPr>
              <a:t>  </a:t>
            </a:r>
            <a:r>
              <a:rPr lang="en-US" altLang="zh-CN" sz="2400" u="sng" dirty="0">
                <a:solidFill>
                  <a:srgbClr val="C00000"/>
                </a:solidFill>
                <a:latin typeface="Times New Roman" panose="02020603050405020304" charset="0"/>
                <a:cs typeface="Times New Roman" panose="02020603050405020304" charset="0"/>
              </a:rPr>
              <a:t>4) -c</a:t>
            </a:r>
            <a:r>
              <a:rPr lang="en-US" altLang="zh-CN" sz="2400" dirty="0">
                <a:solidFill>
                  <a:srgbClr val="C00000"/>
                </a:solidFill>
                <a:latin typeface="Times New Roman" panose="02020603050405020304" charset="0"/>
                <a:cs typeface="Times New Roman" panose="02020603050405020304" charset="0"/>
              </a:rPr>
              <a:t>   </a:t>
            </a:r>
            <a:endParaRPr lang="en-US" altLang="zh-CN" sz="2400" dirty="0">
              <a:solidFill>
                <a:srgbClr val="C00000"/>
              </a:solidFill>
              <a:latin typeface="Times New Roman" panose="02020603050405020304" charset="0"/>
              <a:cs typeface="Times New Roman" panose="02020603050405020304" charset="0"/>
            </a:endParaRPr>
          </a:p>
          <a:p>
            <a:pPr algn="just">
              <a:lnSpc>
                <a:spcPct val="120000"/>
              </a:lnSpc>
            </a:pPr>
            <a:r>
              <a:rPr lang="en-US" altLang="zh-CN" sz="2400" dirty="0">
                <a:solidFill>
                  <a:srgbClr val="C00000"/>
                </a:solidFill>
                <a:latin typeface="Times New Roman" panose="02020603050405020304" charset="0"/>
                <a:cs typeface="Times New Roman" panose="02020603050405020304" charset="0"/>
              </a:rPr>
              <a:t>Note: </a:t>
            </a:r>
            <a:endParaRPr lang="en-US" altLang="zh-CN" sz="2400" dirty="0">
              <a:solidFill>
                <a:srgbClr val="C00000"/>
              </a:solidFill>
              <a:latin typeface="Times New Roman" panose="02020603050405020304" charset="0"/>
              <a:cs typeface="Times New Roman" panose="02020603050405020304" charset="0"/>
            </a:endParaRPr>
          </a:p>
          <a:p>
            <a:pPr algn="just">
              <a:lnSpc>
                <a:spcPct val="120000"/>
              </a:lnSpc>
            </a:pPr>
            <a:r>
              <a:rPr lang="en-US" altLang="zh-CN" sz="2400" dirty="0">
                <a:solidFill>
                  <a:srgbClr val="C00000"/>
                </a:solidFill>
                <a:latin typeface="Times New Roman" panose="02020603050405020304" charset="0"/>
                <a:cs typeface="Times New Roman" panose="02020603050405020304" charset="0"/>
              </a:rPr>
              <a:t>德勤（Deloitte Touche Tohmatsu）；</a:t>
            </a:r>
            <a:endParaRPr lang="en-US" altLang="zh-CN" sz="2400" dirty="0">
              <a:solidFill>
                <a:srgbClr val="C00000"/>
              </a:solidFill>
              <a:latin typeface="Times New Roman" panose="02020603050405020304" charset="0"/>
              <a:cs typeface="Times New Roman" panose="02020603050405020304" charset="0"/>
            </a:endParaRPr>
          </a:p>
          <a:p>
            <a:pPr algn="just">
              <a:lnSpc>
                <a:spcPct val="120000"/>
              </a:lnSpc>
            </a:pPr>
            <a:r>
              <a:rPr lang="en-US" altLang="zh-CN" sz="2400" dirty="0">
                <a:solidFill>
                  <a:srgbClr val="C00000"/>
                </a:solidFill>
                <a:latin typeface="Times New Roman" panose="02020603050405020304" charset="0"/>
                <a:cs typeface="Times New Roman" panose="02020603050405020304" charset="0"/>
              </a:rPr>
              <a:t>安永（Ernst &amp; Young）；</a:t>
            </a:r>
            <a:endParaRPr lang="en-US" altLang="zh-CN" sz="2400" dirty="0">
              <a:solidFill>
                <a:srgbClr val="C00000"/>
              </a:solidFill>
              <a:latin typeface="Times New Roman" panose="02020603050405020304" charset="0"/>
              <a:cs typeface="Times New Roman" panose="02020603050405020304" charset="0"/>
            </a:endParaRPr>
          </a:p>
          <a:p>
            <a:pPr algn="just">
              <a:lnSpc>
                <a:spcPct val="120000"/>
              </a:lnSpc>
            </a:pPr>
            <a:r>
              <a:rPr lang="en-US" altLang="zh-CN" sz="2400" dirty="0">
                <a:solidFill>
                  <a:srgbClr val="C00000"/>
                </a:solidFill>
                <a:latin typeface="Times New Roman" panose="02020603050405020304" charset="0"/>
                <a:cs typeface="Times New Roman" panose="02020603050405020304" charset="0"/>
              </a:rPr>
              <a:t>毕马威（Klynveld Peat Marwick Goerdeler）；</a:t>
            </a:r>
            <a:endParaRPr lang="en-US" altLang="zh-CN" sz="2400" dirty="0">
              <a:solidFill>
                <a:srgbClr val="C00000"/>
              </a:solidFill>
              <a:latin typeface="Times New Roman" panose="02020603050405020304" charset="0"/>
              <a:cs typeface="Times New Roman" panose="02020603050405020304" charset="0"/>
            </a:endParaRPr>
          </a:p>
          <a:p>
            <a:pPr algn="just">
              <a:lnSpc>
                <a:spcPct val="120000"/>
              </a:lnSpc>
            </a:pPr>
            <a:r>
              <a:rPr lang="en-US" altLang="zh-CN" sz="2400" dirty="0">
                <a:solidFill>
                  <a:srgbClr val="C00000"/>
                </a:solidFill>
                <a:latin typeface="Times New Roman" panose="02020603050405020304" charset="0"/>
                <a:cs typeface="Times New Roman" panose="02020603050405020304" charset="0"/>
              </a:rPr>
              <a:t>普华永道（Price Waterhouse Coopers）</a:t>
            </a:r>
            <a:endParaRPr lang="en-US" altLang="zh-CN" sz="24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53" grpId="0"/>
      <p:bldP spid="84053"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698500" y="764540"/>
            <a:ext cx="10323830" cy="4034790"/>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9</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In the above example, more information is needed to help the accountant choose between methods A and B. As an ethical matter, however, the accountant’s decision should not be influenced by the fact that method A is more favorable to Smith and method B is more favorable to Jones.</a:t>
            </a:r>
            <a:endParaRPr lang="en-US" altLang="zh-CN" sz="2800" dirty="0">
              <a:latin typeface="Times New Roman" panose="02020603050405020304" charset="0"/>
            </a:endParaRPr>
          </a:p>
          <a:p>
            <a:pPr algn="just" eaLnBrk="1" latinLnBrk="0" hangingPunct="1">
              <a:lnSpc>
                <a:spcPts val="3075"/>
              </a:lnSpc>
            </a:pPr>
            <a:r>
              <a:rPr lang="en-US" altLang="zh-CN" sz="2800" b="1" i="1" dirty="0">
                <a:solidFill>
                  <a:srgbClr val="00B0F0"/>
                </a:solidFill>
                <a:latin typeface="Times New Roman" panose="02020603050405020304" charset="0"/>
                <a:sym typeface="宋体" panose="02010600030101010101" pitchFamily="2" charset="-122"/>
              </a:rPr>
              <a:t>10</a:t>
            </a:r>
            <a:r>
              <a:rPr lang="en-US" altLang="zh-CN" sz="2800" b="1" i="1" dirty="0">
                <a:latin typeface="Times New Roman" panose="02020603050405020304" charset="0"/>
                <a:sym typeface="+mn-ea"/>
              </a:rPr>
              <a:t>    </a:t>
            </a:r>
            <a:r>
              <a:rPr lang="en-US" altLang="zh-CN" sz="2800" dirty="0">
                <a:latin typeface="Times New Roman" panose="02020603050405020304" charset="0"/>
                <a:sym typeface="+mn-ea"/>
              </a:rPr>
              <a:t>The above example is not unusual. Accountants are frequently </a:t>
            </a:r>
            <a:r>
              <a:rPr lang="en-US" altLang="zh-CN" sz="2800" b="1" dirty="0">
                <a:solidFill>
                  <a:srgbClr val="FF0000"/>
                </a:solidFill>
                <a:latin typeface="Times New Roman" panose="02020603050405020304" charset="0"/>
                <a:sym typeface="+mn-ea"/>
              </a:rPr>
              <a:t>called on</a:t>
            </a:r>
            <a:r>
              <a:rPr lang="en-US" altLang="zh-CN" sz="2800" dirty="0">
                <a:latin typeface="Times New Roman" panose="02020603050405020304" charset="0"/>
                <a:sym typeface="+mn-ea"/>
              </a:rPr>
              <a:t> to choose between alternative methods for recognizing profits. These decisions cannot be made lightly because, as the example shows, </a:t>
            </a:r>
            <a:r>
              <a:rPr lang="en-US" altLang="zh-CN" sz="2800" dirty="0">
                <a:latin typeface="Times New Roman" panose="02020603050405020304" charset="0"/>
                <a:sym typeface="+mn-ea"/>
              </a:rPr>
              <a:t>the decisions may shift wealth from one party to another.</a:t>
            </a:r>
            <a:endParaRPr lang="en-US" altLang="zh-CN" sz="2800" dirty="0">
              <a:latin typeface="Times New Roman" panose="02020603050405020304" charset="0"/>
              <a:sym typeface="+mn-ea"/>
            </a:endParaRPr>
          </a:p>
        </p:txBody>
      </p:sp>
      <p:sp>
        <p:nvSpPr>
          <p:cNvPr id="8" name="圆角矩形 7"/>
          <p:cNvSpPr/>
          <p:nvPr/>
        </p:nvSpPr>
        <p:spPr>
          <a:xfrm>
            <a:off x="2355215" y="5300980"/>
            <a:ext cx="735012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call on </a:t>
            </a:r>
            <a:r>
              <a:rPr sz="2800">
                <a:solidFill>
                  <a:schemeClr val="tx1"/>
                </a:solidFill>
                <a:latin typeface="Times New Roman" panose="02020603050405020304" charset="0"/>
                <a:cs typeface="Times New Roman" panose="02020603050405020304" charset="0"/>
                <a:sym typeface="+mn-ea"/>
              </a:rPr>
              <a:t>请求；要求</a:t>
            </a:r>
            <a:endParaRPr sz="2800">
              <a:solidFill>
                <a:schemeClr val="tx1"/>
              </a:solidFill>
              <a:latin typeface="Times New Roman" panose="02020603050405020304" charset="0"/>
              <a:cs typeface="Times New Roman" panose="02020603050405020304" charset="0"/>
              <a:sym typeface="+mn-ea"/>
            </a:endParaRPr>
          </a:p>
        </p:txBody>
      </p:sp>
      <p:sp>
        <p:nvSpPr>
          <p:cNvPr id="19" name="矩形 18"/>
          <p:cNvSpPr/>
          <p:nvPr/>
        </p:nvSpPr>
        <p:spPr>
          <a:xfrm>
            <a:off x="698500" y="3140710"/>
            <a:ext cx="182499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10845" y="692785"/>
            <a:ext cx="11495405" cy="285178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sym typeface="宋体" panose="02010600030101010101" pitchFamily="2" charset="-122"/>
              </a:rPr>
              <a:t>11</a:t>
            </a:r>
            <a:r>
              <a:rPr lang="en-US" altLang="zh-CN" sz="2800" b="1" i="1" dirty="0">
                <a:latin typeface="Times New Roman" panose="02020603050405020304" charset="0"/>
                <a:sym typeface="+mn-ea"/>
              </a:rPr>
              <a:t>    </a:t>
            </a:r>
            <a:r>
              <a:rPr lang="en-US" altLang="zh-CN" sz="2800" dirty="0">
                <a:latin typeface="Times New Roman" panose="02020603050405020304" charset="0"/>
              </a:rPr>
              <a:t>Another aspect of accounting that illustrates the importance of ethical behavior involves the issue of </a:t>
            </a:r>
            <a:r>
              <a:rPr lang="en-US" altLang="zh-CN" sz="2800" b="1" dirty="0">
                <a:solidFill>
                  <a:srgbClr val="FF0000"/>
                </a:solidFill>
                <a:latin typeface="Times New Roman" panose="02020603050405020304" charset="0"/>
              </a:rPr>
              <a:t>confidentiality</a:t>
            </a:r>
            <a:r>
              <a:rPr lang="en-US" altLang="zh-CN" sz="2800" dirty="0">
                <a:latin typeface="Times New Roman" panose="02020603050405020304" charset="0"/>
              </a:rPr>
              <a:t>. Accountants, by the very nature of their duties, frequently work with private, </a:t>
            </a:r>
            <a:r>
              <a:rPr lang="en-US" altLang="zh-CN" sz="2800" b="1" dirty="0">
                <a:solidFill>
                  <a:srgbClr val="FF0000"/>
                </a:solidFill>
                <a:latin typeface="Times New Roman" panose="02020603050405020304" charset="0"/>
              </a:rPr>
              <a:t>confidential</a:t>
            </a:r>
            <a:r>
              <a:rPr lang="en-US" altLang="zh-CN" sz="2800" dirty="0">
                <a:latin typeface="Times New Roman" panose="02020603050405020304" charset="0"/>
              </a:rPr>
              <a:t> information. For example, accountants have access to individual salary records, future business plans and budgets, and a variety of information about the financial status of their clients or employers. As an ethical matter, accountants must respect and maintain the confidentiality of this type of information.</a:t>
            </a:r>
            <a:endParaRPr lang="en-US" altLang="zh-CN" sz="2800" dirty="0">
              <a:latin typeface="Times New Roman" panose="02020603050405020304" charset="0"/>
            </a:endParaRPr>
          </a:p>
        </p:txBody>
      </p:sp>
      <p:sp>
        <p:nvSpPr>
          <p:cNvPr id="6" name="圆角矩形 5"/>
          <p:cNvSpPr/>
          <p:nvPr/>
        </p:nvSpPr>
        <p:spPr>
          <a:xfrm>
            <a:off x="1851025" y="422084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confidentiality </a:t>
            </a:r>
            <a:r>
              <a:rPr sz="2800" i="1">
                <a:solidFill>
                  <a:schemeClr val="tx1"/>
                </a:solidFill>
                <a:latin typeface="Times New Roman" panose="02020603050405020304" charset="0"/>
                <a:cs typeface="Times New Roman" panose="02020603050405020304" charset="0"/>
                <a:sym typeface="+mn-ea"/>
              </a:rPr>
              <a:t>n</a:t>
            </a:r>
            <a:r>
              <a:rPr sz="2800">
                <a:solidFill>
                  <a:schemeClr val="tx1"/>
                </a:solidFill>
                <a:latin typeface="Times New Roman" panose="02020603050405020304" charset="0"/>
                <a:cs typeface="Times New Roman" panose="02020603050405020304" charset="0"/>
                <a:sym typeface="+mn-ea"/>
              </a:rPr>
              <a:t>.</a:t>
            </a:r>
            <a:r>
              <a:rPr sz="2800">
                <a:solidFill>
                  <a:schemeClr val="tx1"/>
                </a:solidFill>
                <a:latin typeface="Times New Roman" panose="02020603050405020304" charset="0"/>
                <a:cs typeface="Times New Roman" panose="02020603050405020304" charset="0"/>
                <a:sym typeface="+mn-ea"/>
              </a:rPr>
              <a:t> 保密性；机密性</a:t>
            </a:r>
            <a:endParaRPr sz="2800">
              <a:solidFill>
                <a:schemeClr val="tx1"/>
              </a:solidFill>
              <a:latin typeface="Times New Roman" panose="02020603050405020304" charset="0"/>
              <a:cs typeface="Times New Roman" panose="02020603050405020304" charset="0"/>
              <a:sym typeface="+mn-ea"/>
            </a:endParaRPr>
          </a:p>
        </p:txBody>
      </p:sp>
      <p:sp>
        <p:nvSpPr>
          <p:cNvPr id="15" name="圆角矩形 14"/>
          <p:cNvSpPr/>
          <p:nvPr/>
        </p:nvSpPr>
        <p:spPr>
          <a:xfrm>
            <a:off x="3002915" y="5229225"/>
            <a:ext cx="6831330"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confidential </a:t>
            </a:r>
            <a:r>
              <a:rPr sz="2800">
                <a:solidFill>
                  <a:schemeClr val="tx1"/>
                </a:solidFill>
                <a:latin typeface="Times New Roman" panose="02020603050405020304" charset="0"/>
                <a:cs typeface="Times New Roman" panose="02020603050405020304" charset="0"/>
                <a:sym typeface="+mn-ea"/>
              </a:rPr>
              <a:t> </a:t>
            </a:r>
            <a:r>
              <a:rPr sz="2800" i="1">
                <a:solidFill>
                  <a:schemeClr val="tx1"/>
                </a:solidFill>
                <a:latin typeface="Times New Roman" panose="02020603050405020304" charset="0"/>
                <a:cs typeface="Times New Roman" panose="02020603050405020304" charset="0"/>
                <a:sym typeface="+mn-ea"/>
              </a:rPr>
              <a:t>a</a:t>
            </a:r>
            <a:r>
              <a:rPr sz="2800">
                <a:solidFill>
                  <a:schemeClr val="tx1"/>
                </a:solidFill>
                <a:latin typeface="Times New Roman" panose="02020603050405020304" charset="0"/>
                <a:cs typeface="Times New Roman" panose="02020603050405020304" charset="0"/>
                <a:sym typeface="+mn-ea"/>
              </a:rPr>
              <a:t>. 机密的；保密的</a:t>
            </a:r>
            <a:endParaRPr sz="2800">
              <a:solidFill>
                <a:schemeClr val="tx1"/>
              </a:solidFill>
              <a:latin typeface="Times New Roman" panose="02020603050405020304" charset="0"/>
              <a:cs typeface="Times New Roman" panose="02020603050405020304" charset="0"/>
              <a:sym typeface="+mn-ea"/>
            </a:endParaRPr>
          </a:p>
        </p:txBody>
      </p:sp>
      <p:sp>
        <p:nvSpPr>
          <p:cNvPr id="20" name="矩形 19"/>
          <p:cNvSpPr/>
          <p:nvPr/>
        </p:nvSpPr>
        <p:spPr>
          <a:xfrm>
            <a:off x="4874895" y="1196340"/>
            <a:ext cx="244475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21" name="矩形 20"/>
          <p:cNvSpPr/>
          <p:nvPr/>
        </p:nvSpPr>
        <p:spPr>
          <a:xfrm>
            <a:off x="7107555" y="1484630"/>
            <a:ext cx="252730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childTnLst>
        </p:cTn>
      </p:par>
    </p:tnLst>
    <p:bldLst>
      <p:bldP spid="6" grpId="0" bldLvl="0" animBg="1"/>
      <p:bldP spid="15"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626745" y="548640"/>
            <a:ext cx="10649585" cy="521779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dirty="0">
                <a:solidFill>
                  <a:schemeClr val="tx1"/>
                </a:solidFill>
                <a:latin typeface="Times New Roman" panose="02020603050405020304" charset="0"/>
                <a:ea typeface="宋体" panose="02010600030101010101" pitchFamily="2" charset="-122"/>
                <a:sym typeface="宋体" panose="02010600030101010101" pitchFamily="2" charset="-122"/>
              </a:rPr>
              <a:t>     The Ethical Challenge</a:t>
            </a:r>
            <a:endParaRPr lang="en-US" altLang="zh-CN" sz="2800" b="1" dirty="0">
              <a:solidFill>
                <a:schemeClr val="tx1"/>
              </a:solidFill>
              <a:latin typeface="Times New Roman" panose="02020603050405020304" charset="0"/>
              <a:ea typeface="宋体" panose="02010600030101010101" pitchFamily="2" charset="-122"/>
              <a:sym typeface="宋体" panose="02010600030101010101" pitchFamily="2" charset="-122"/>
            </a:endParaRPr>
          </a:p>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12</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As you proceed in your study of accounting, you will encounter many other situations in which ethical considerations are important. We encourage you to seek out and explore any ethical issues that may arise. Accounting must be done ethically if it is to be an effective tool in the service of society. This is perhaps the most fundamental principle of accounting.</a:t>
            </a:r>
            <a:endParaRPr lang="en-US" altLang="zh-CN" sz="2800" dirty="0">
              <a:latin typeface="Times New Roman" panose="02020603050405020304" charset="0"/>
            </a:endParaRPr>
          </a:p>
          <a:p>
            <a:pPr algn="just" eaLnBrk="1" latinLnBrk="0" hangingPunct="1">
              <a:lnSpc>
                <a:spcPts val="3075"/>
              </a:lnSpc>
            </a:pPr>
            <a:r>
              <a:rPr lang="en-US" altLang="zh-CN" sz="2800" b="1" i="1" dirty="0">
                <a:solidFill>
                  <a:srgbClr val="00B0F0"/>
                </a:solidFill>
                <a:latin typeface="Times New Roman" panose="02020603050405020304" charset="0"/>
                <a:sym typeface="宋体" panose="02010600030101010101" pitchFamily="2" charset="-122"/>
              </a:rPr>
              <a:t>13</a:t>
            </a:r>
            <a:r>
              <a:rPr lang="en-US" altLang="zh-CN" sz="2800" b="1" i="1" dirty="0">
                <a:latin typeface="Times New Roman" panose="02020603050405020304" charset="0"/>
                <a:sym typeface="+mn-ea"/>
              </a:rPr>
              <a:t>   </a:t>
            </a:r>
            <a:r>
              <a:rPr lang="en-US" altLang="zh-CN" sz="2800" dirty="0">
                <a:latin typeface="Times New Roman" panose="02020603050405020304" charset="0"/>
                <a:sym typeface="+mn-ea"/>
              </a:rPr>
              <a:t>Ethical decisions and the development of ethical standards are areas in your life where you are in control. Each one of us as individuals is free to shape our own moral positions. Adapting a phrase originally spoken by Supreme Court Justice Earl Warren in reference to the law: “In civilized life, accounting floats on a sea of ethics.” It is your choice how you elect to</a:t>
            </a:r>
            <a:r>
              <a:rPr lang="en-US" altLang="zh-CN" sz="2800" b="1" dirty="0">
                <a:solidFill>
                  <a:srgbClr val="FF0000"/>
                </a:solidFill>
                <a:latin typeface="Times New Roman" panose="02020603050405020304" charset="0"/>
                <a:sym typeface="+mn-ea"/>
              </a:rPr>
              <a:t> navigate</a:t>
            </a:r>
            <a:r>
              <a:rPr lang="en-US" altLang="zh-CN" sz="2800" dirty="0">
                <a:latin typeface="Times New Roman" panose="02020603050405020304" charset="0"/>
                <a:sym typeface="+mn-ea"/>
              </a:rPr>
              <a:t> this sea. (1,070 words)</a:t>
            </a:r>
            <a:endParaRPr lang="en-US" altLang="zh-CN" sz="2800" dirty="0">
              <a:latin typeface="Times New Roman" panose="02020603050405020304" charset="0"/>
              <a:sym typeface="+mn-ea"/>
            </a:endParaRPr>
          </a:p>
        </p:txBody>
      </p:sp>
      <p:sp>
        <p:nvSpPr>
          <p:cNvPr id="8" name="圆角矩形 7"/>
          <p:cNvSpPr/>
          <p:nvPr/>
        </p:nvSpPr>
        <p:spPr>
          <a:xfrm>
            <a:off x="2884170" y="5766435"/>
            <a:ext cx="6429375" cy="675005"/>
          </a:xfrm>
          <a:prstGeom prst="roundRect">
            <a:avLst/>
          </a:prstGeom>
          <a:solidFill>
            <a:srgbClr val="FFA9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00000"/>
              </a:lnSpc>
            </a:pPr>
            <a:r>
              <a:rPr sz="2800" b="1">
                <a:solidFill>
                  <a:schemeClr val="tx1"/>
                </a:solidFill>
                <a:latin typeface="Times New Roman" panose="02020603050405020304" charset="0"/>
                <a:cs typeface="Times New Roman" panose="02020603050405020304" charset="0"/>
                <a:sym typeface="+mn-ea"/>
              </a:rPr>
              <a:t>navigate</a:t>
            </a:r>
            <a:r>
              <a:rPr sz="2800" i="1">
                <a:solidFill>
                  <a:schemeClr val="tx1"/>
                </a:solidFill>
                <a:latin typeface="Times New Roman" panose="02020603050405020304" charset="0"/>
                <a:cs typeface="Times New Roman" panose="02020603050405020304" charset="0"/>
                <a:sym typeface="+mn-ea"/>
              </a:rPr>
              <a:t> v.</a:t>
            </a:r>
            <a:r>
              <a:rPr sz="2800">
                <a:solidFill>
                  <a:schemeClr val="tx1"/>
                </a:solidFill>
                <a:latin typeface="Times New Roman" panose="02020603050405020304" charset="0"/>
                <a:cs typeface="Times New Roman" panose="02020603050405020304" charset="0"/>
                <a:sym typeface="+mn-ea"/>
              </a:rPr>
              <a:t>航行；航海</a:t>
            </a:r>
            <a:endParaRPr sz="2800">
              <a:solidFill>
                <a:schemeClr val="tx1"/>
              </a:solidFill>
              <a:latin typeface="Times New Roman" panose="02020603050405020304" charset="0"/>
              <a:cs typeface="Times New Roman" panose="02020603050405020304" charset="0"/>
              <a:sym typeface="+mn-ea"/>
            </a:endParaRPr>
          </a:p>
        </p:txBody>
      </p:sp>
      <p:sp>
        <p:nvSpPr>
          <p:cNvPr id="17" name="矩形 16"/>
          <p:cNvSpPr/>
          <p:nvPr/>
        </p:nvSpPr>
        <p:spPr>
          <a:xfrm>
            <a:off x="2355215" y="5300980"/>
            <a:ext cx="1689100" cy="43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791845" algn="l" fontAlgn="auto"/>
            <a:endParaRPr lang="zh-CN" altLang="en-US" sz="2800" b="1">
              <a:solidFill>
                <a:schemeClr val="tx1"/>
              </a:solidFill>
              <a:latin typeface="Times New Roman" panose="02020603050405020304" charset="0"/>
              <a:cs typeface="Times New Roman" panose="02020603050405020304" charset="0"/>
            </a:endParaRPr>
          </a:p>
        </p:txBody>
      </p:sp>
      <p:sp>
        <p:nvSpPr>
          <p:cNvPr id="3" name="圆角矩形 2">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Next</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childTnLst>
        </p:cTn>
      </p:par>
    </p:tnLst>
    <p:bldLst>
      <p:bldP spid="8"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1210945"/>
          </a:xfrm>
          <a:prstGeom prst="rect">
            <a:avLst/>
          </a:prstGeom>
          <a:solidFill>
            <a:schemeClr val="accent6">
              <a:lumMod val="20000"/>
              <a:lumOff val="80000"/>
            </a:schemeClr>
          </a:solidFill>
          <a:ln w="76200">
            <a:noFill/>
          </a:ln>
        </p:spPr>
        <p:txBody>
          <a:bodyPr wrap="square" anchor="t" anchorCtr="0">
            <a:spAutoFit/>
          </a:bodyPr>
          <a:lstStyle/>
          <a:p>
            <a:pPr algn="just" eaLnBrk="1" latinLnBrk="0" hangingPunct="1">
              <a:lnSpc>
                <a:spcPct val="130000"/>
              </a:lnSpc>
            </a:pPr>
            <a:r>
              <a:rPr lang="en-US" altLang="zh-CN" sz="2800" b="1" dirty="0">
                <a:solidFill>
                  <a:srgbClr val="FF0000"/>
                </a:solidFill>
                <a:latin typeface="Times New Roman" panose="02020603050405020304" charset="0"/>
              </a:rPr>
              <a:t>Wall Street </a:t>
            </a:r>
            <a:r>
              <a:rPr lang="en-US" altLang="zh-CN" sz="2800" dirty="0">
                <a:latin typeface="Times New Roman" panose="02020603050405020304" charset="0"/>
              </a:rPr>
              <a:t>华尔街，世界金融中心，位于美国纽约市曼哈顿，集中了具有全球影响力的财团和金融机构</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2" name="矩形 10245"/>
          <p:cNvSpPr/>
          <p:nvPr/>
        </p:nvSpPr>
        <p:spPr>
          <a:xfrm>
            <a:off x="554990" y="1916430"/>
            <a:ext cx="10547350" cy="650875"/>
          </a:xfrm>
          <a:prstGeom prst="rect">
            <a:avLst/>
          </a:prstGeom>
          <a:solidFill>
            <a:schemeClr val="accent6">
              <a:lumMod val="20000"/>
              <a:lumOff val="80000"/>
            </a:schemeClr>
          </a:solidFill>
          <a:ln w="76200">
            <a:noFill/>
          </a:ln>
        </p:spPr>
        <p:txBody>
          <a:bodyPr wrap="square" anchor="t" anchorCtr="0">
            <a:spAutoFit/>
          </a:bodyPr>
          <a:lstStyle/>
          <a:p>
            <a:pPr algn="just" eaLnBrk="1" latinLnBrk="0" hangingPunct="1">
              <a:lnSpc>
                <a:spcPct val="130000"/>
              </a:lnSpc>
            </a:pPr>
            <a:r>
              <a:rPr lang="en-US" altLang="zh-CN" sz="2800" b="1" dirty="0">
                <a:solidFill>
                  <a:srgbClr val="FF0000"/>
                </a:solidFill>
                <a:latin typeface="Times New Roman" panose="02020603050405020304" charset="0"/>
              </a:rPr>
              <a:t>Touche Ross</a:t>
            </a:r>
            <a:r>
              <a:rPr lang="en-US" altLang="zh-CN" sz="2800" dirty="0">
                <a:latin typeface="Times New Roman" panose="02020603050405020304" charset="0"/>
              </a:rPr>
              <a:t> 塔奇罗斯会计师事务所</a:t>
            </a:r>
            <a:endParaRPr lang="en-US" altLang="zh-CN" sz="2800" dirty="0">
              <a:latin typeface="Times New Roman" panose="02020603050405020304" charset="0"/>
            </a:endParaRPr>
          </a:p>
        </p:txBody>
      </p:sp>
      <p:sp>
        <p:nvSpPr>
          <p:cNvPr id="3" name="文本框 2"/>
          <p:cNvSpPr txBox="1"/>
          <p:nvPr/>
        </p:nvSpPr>
        <p:spPr>
          <a:xfrm>
            <a:off x="626745" y="1196340"/>
            <a:ext cx="3265170" cy="583565"/>
          </a:xfrm>
          <a:prstGeom prst="rect">
            <a:avLst/>
          </a:prstGeom>
          <a:solidFill>
            <a:schemeClr val="accent6">
              <a:lumMod val="75000"/>
            </a:schemeClr>
          </a:solidFill>
        </p:spPr>
        <p:txBody>
          <a:bodyPr wrap="square" rtlCol="0">
            <a:spAutoFit/>
          </a:bodyPr>
          <a:p>
            <a:r>
              <a:rPr lang="zh-CN" altLang="en-US" sz="3200" b="1">
                <a:solidFill>
                  <a:schemeClr val="bg1">
                    <a:lumMod val="95000"/>
                  </a:schemeClr>
                </a:solidFill>
                <a:latin typeface="Times New Roman" panose="02020603050405020304" charset="0"/>
                <a:cs typeface="Times New Roman" panose="02020603050405020304" charset="0"/>
              </a:rPr>
              <a:t>Proper Nouns</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102575"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14655" y="3284855"/>
            <a:ext cx="11015345" cy="2676525"/>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2800" dirty="0">
                <a:latin typeface="Times New Roman" panose="02020603050405020304" charset="0"/>
              </a:rPr>
              <a:t>(     ) a. Each individual is free to shape his own moral stance.</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 b. Many accounting-related professional organizations have developed 	codes of ethics over the years.</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 c. Codes of ethics are not equivalent to legal provisions.</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)d. To be an effective tool for serving society may be the most 	fundamental principle of accounting.</a:t>
            </a:r>
            <a:endParaRPr lang="en-US" altLang="zh-CN" sz="2800" dirty="0">
              <a:latin typeface="Times New Roman" panose="02020603050405020304" charset="0"/>
            </a:endParaRPr>
          </a:p>
        </p:txBody>
      </p:sp>
      <p:sp>
        <p:nvSpPr>
          <p:cNvPr id="2" name="圆角矩形 1"/>
          <p:cNvSpPr/>
          <p:nvPr/>
        </p:nvSpPr>
        <p:spPr>
          <a:xfrm>
            <a:off x="481965" y="476250"/>
            <a:ext cx="4718685" cy="537210"/>
          </a:xfrm>
          <a:prstGeom prst="round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ctr" eaLnBrk="1" fontAlgn="auto" latinLnBrk="0" hangingPunct="1"/>
            <a:r>
              <a:rPr lang="zh-CN" altLang="en-US" sz="3200" b="1">
                <a:solidFill>
                  <a:schemeClr val="bg1">
                    <a:lumMod val="95000"/>
                  </a:schemeClr>
                </a:solidFill>
                <a:latin typeface="Times New Roman" panose="02020603050405020304" charset="0"/>
                <a:cs typeface="Times New Roman" panose="02020603050405020304" charset="0"/>
              </a:rPr>
              <a:t>Reading Comprehension</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8" name="文本框 7"/>
          <p:cNvSpPr txBox="1"/>
          <p:nvPr/>
        </p:nvSpPr>
        <p:spPr>
          <a:xfrm>
            <a:off x="414864" y="1124373"/>
            <a:ext cx="11369040" cy="2059940"/>
          </a:xfrm>
          <a:prstGeom prst="rect">
            <a:avLst/>
          </a:prstGeom>
          <a:noFill/>
        </p:spPr>
        <p:txBody>
          <a:bodyPr wrap="square" rtlCol="0" anchor="t">
            <a:spAutoFit/>
          </a:bodyPr>
          <a:p>
            <a:pPr marL="323850" indent="-323850" algn="just" eaLnBrk="1" latinLnBrk="0" hangingPunct="1">
              <a:lnSpc>
                <a:spcPct val="8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1. Each of the following statements contains information given in one of the paragraphs in Text B. Identify the paragraph from which the information is derived and write the paragraph number in the brackets before the statement. You may choose a paragraph more than once.</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
        <p:nvSpPr>
          <p:cNvPr id="6" name="Rectangle 85"/>
          <p:cNvSpPr/>
          <p:nvPr/>
        </p:nvSpPr>
        <p:spPr>
          <a:xfrm>
            <a:off x="535940" y="3285173"/>
            <a:ext cx="56769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13</a:t>
            </a:r>
            <a:endParaRPr lang="en-US" altLang="zh-CN" sz="2800" dirty="0">
              <a:solidFill>
                <a:srgbClr val="C00000"/>
              </a:solidFill>
              <a:latin typeface="Times New Roman" panose="02020603050405020304" charset="0"/>
              <a:cs typeface="Times New Roman" panose="02020603050405020304" charset="0"/>
            </a:endParaRPr>
          </a:p>
        </p:txBody>
      </p:sp>
      <p:sp>
        <p:nvSpPr>
          <p:cNvPr id="3" name="Rectangle 85"/>
          <p:cNvSpPr/>
          <p:nvPr/>
        </p:nvSpPr>
        <p:spPr>
          <a:xfrm>
            <a:off x="626110" y="3807460"/>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7</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626110" y="4581525"/>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3</a:t>
            </a:r>
            <a:endParaRPr lang="en-US" altLang="zh-CN" sz="2800" dirty="0">
              <a:solidFill>
                <a:srgbClr val="C00000"/>
              </a:solidFill>
              <a:latin typeface="Times New Roman" panose="02020603050405020304" charset="0"/>
              <a:cs typeface="Times New Roman" panose="02020603050405020304" charset="0"/>
            </a:endParaRPr>
          </a:p>
        </p:txBody>
      </p:sp>
      <p:sp>
        <p:nvSpPr>
          <p:cNvPr id="11" name="圆角矩形 10">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
        <p:nvSpPr>
          <p:cNvPr id="5" name="Rectangle 85"/>
          <p:cNvSpPr/>
          <p:nvPr/>
        </p:nvSpPr>
        <p:spPr>
          <a:xfrm>
            <a:off x="535940" y="5085398"/>
            <a:ext cx="56134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12</a:t>
            </a:r>
            <a:endParaRPr lang="en-US" altLang="zh-CN" sz="28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 grpId="0"/>
      <p:bldP spid="3" grpId="1"/>
      <p:bldP spid="4" grpId="0"/>
      <p:bldP spid="4" grpId="1"/>
      <p:bldP spid="5" grpId="0"/>
      <p:bldP spid="5"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10845" y="620395"/>
            <a:ext cx="11402695" cy="3969385"/>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2800" dirty="0">
                <a:latin typeface="Times New Roman" panose="02020603050405020304" charset="0"/>
              </a:rPr>
              <a:t>(     ) e. Respecting and maintaining the confidentiality of clients’ information 	is one of the ethical requirements for accountants.</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 f. The significance of ethics to society is reflected in all aspects.</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 g. A survey was conducted on whether today’s business world is plagued 	by ethical issues.</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 h. Ethical standards in business and accounting are issues of public 	concern.</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 i. Violations of ethics come in many forms.</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 j. Ethics are different from laws.</a:t>
            </a:r>
            <a:endParaRPr lang="en-US" altLang="zh-CN" sz="2800" dirty="0">
              <a:latin typeface="Times New Roman" panose="02020603050405020304" charset="0"/>
            </a:endParaRPr>
          </a:p>
        </p:txBody>
      </p:sp>
      <p:sp>
        <p:nvSpPr>
          <p:cNvPr id="6" name="Rectangle 85"/>
          <p:cNvSpPr/>
          <p:nvPr/>
        </p:nvSpPr>
        <p:spPr>
          <a:xfrm>
            <a:off x="626745" y="620713"/>
            <a:ext cx="64262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11</a:t>
            </a:r>
            <a:endParaRPr lang="en-US" altLang="zh-CN" sz="2800" dirty="0">
              <a:solidFill>
                <a:srgbClr val="C00000"/>
              </a:solidFill>
              <a:latin typeface="Times New Roman" panose="02020603050405020304" charset="0"/>
              <a:cs typeface="Times New Roman" panose="02020603050405020304" charset="0"/>
            </a:endParaRPr>
          </a:p>
        </p:txBody>
      </p:sp>
      <p:sp>
        <p:nvSpPr>
          <p:cNvPr id="2" name="Rectangle 85"/>
          <p:cNvSpPr/>
          <p:nvPr/>
        </p:nvSpPr>
        <p:spPr>
          <a:xfrm>
            <a:off x="626745" y="1485265"/>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2</a:t>
            </a:r>
            <a:endParaRPr lang="en-US" altLang="zh-CN" sz="2800" dirty="0">
              <a:solidFill>
                <a:srgbClr val="C00000"/>
              </a:solidFill>
              <a:latin typeface="Times New Roman" panose="02020603050405020304" charset="0"/>
              <a:cs typeface="Times New Roman" panose="02020603050405020304" charset="0"/>
            </a:endParaRPr>
          </a:p>
        </p:txBody>
      </p:sp>
      <p:sp>
        <p:nvSpPr>
          <p:cNvPr id="3" name="Rectangle 85"/>
          <p:cNvSpPr/>
          <p:nvPr/>
        </p:nvSpPr>
        <p:spPr>
          <a:xfrm>
            <a:off x="626110" y="1917065"/>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5</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698500" y="2708910"/>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5</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626745" y="3645535"/>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2</a:t>
            </a:r>
            <a:endParaRPr lang="en-US" altLang="zh-CN" sz="2800" dirty="0">
              <a:solidFill>
                <a:srgbClr val="C00000"/>
              </a:solidFill>
              <a:latin typeface="Times New Roman" panose="02020603050405020304" charset="0"/>
              <a:cs typeface="Times New Roman" panose="02020603050405020304" charset="0"/>
            </a:endParaRPr>
          </a:p>
        </p:txBody>
      </p:sp>
      <p:sp>
        <p:nvSpPr>
          <p:cNvPr id="7" name="Rectangle 85"/>
          <p:cNvSpPr/>
          <p:nvPr/>
        </p:nvSpPr>
        <p:spPr>
          <a:xfrm>
            <a:off x="626745" y="4067810"/>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3</a:t>
            </a:r>
            <a:endParaRPr lang="en-US" altLang="zh-CN" sz="2800" dirty="0">
              <a:solidFill>
                <a:srgbClr val="C00000"/>
              </a:solidFill>
              <a:latin typeface="Times New Roman" panose="02020603050405020304" charset="0"/>
              <a:cs typeface="Times New Roman" panose="02020603050405020304" charset="0"/>
            </a:endParaRPr>
          </a:p>
        </p:txBody>
      </p:sp>
      <p:sp>
        <p:nvSpPr>
          <p:cNvPr id="11" name="圆角矩形 10">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p:bldP spid="2" grpId="1"/>
      <p:bldP spid="3" grpId="0"/>
      <p:bldP spid="3" grpId="1"/>
      <p:bldP spid="4" grpId="0"/>
      <p:bldP spid="4" grpId="1"/>
      <p:bldP spid="5" grpId="0"/>
      <p:bldP spid="5" grpId="1"/>
      <p:bldP spid="7" grpId="0"/>
      <p:bldP spid="7"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95154" y="476038"/>
            <a:ext cx="11369040" cy="779780"/>
          </a:xfrm>
          <a:prstGeom prst="rect">
            <a:avLst/>
          </a:prstGeom>
          <a:noFill/>
        </p:spPr>
        <p:txBody>
          <a:bodyPr wrap="square" rtlCol="0" anchor="t">
            <a:spAutoFit/>
          </a:bodyPr>
          <a:p>
            <a:pPr marL="323850" indent="-323850" algn="just" eaLnBrk="1" latinLnBrk="0" hangingPunct="1">
              <a:lnSpc>
                <a:spcPct val="7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2. Complete the table by filling in the blanks with appropriate information.</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graphicFrame>
        <p:nvGraphicFramePr>
          <p:cNvPr id="3" name="表格 2"/>
          <p:cNvGraphicFramePr/>
          <p:nvPr>
            <p:custDataLst>
              <p:tags r:id="rId1"/>
            </p:custDataLst>
          </p:nvPr>
        </p:nvGraphicFramePr>
        <p:xfrm>
          <a:off x="408305" y="1268730"/>
          <a:ext cx="11381105" cy="5081905"/>
        </p:xfrm>
        <a:graphic>
          <a:graphicData uri="http://schemas.openxmlformats.org/drawingml/2006/table">
            <a:tbl>
              <a:tblPr firstRow="1" bandRow="1">
                <a:tableStyleId>{5940675A-B579-460E-94D1-54222C63F5DA}</a:tableStyleId>
              </a:tblPr>
              <a:tblGrid>
                <a:gridCol w="3234690"/>
                <a:gridCol w="8146415"/>
              </a:tblGrid>
              <a:tr h="544830">
                <a:tc>
                  <a:txBody>
                    <a:bodyPr/>
                    <a:p>
                      <a:pPr algn="ctr">
                        <a:buNone/>
                      </a:pPr>
                      <a:r>
                        <a:rPr lang="zh-CN" altLang="en-US" sz="2800" b="1">
                          <a:latin typeface="Times New Roman" panose="02020603050405020304" charset="0"/>
                          <a:cs typeface="Times New Roman" panose="02020603050405020304" charset="0"/>
                        </a:rPr>
                        <a:t>Key Standpoints</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A9A9"/>
                    </a:solidFill>
                  </a:tcPr>
                </a:tc>
                <a:tc>
                  <a:txBody>
                    <a:bodyPr/>
                    <a:p>
                      <a:pPr algn="ctr">
                        <a:buNone/>
                      </a:pPr>
                      <a:r>
                        <a:rPr sz="2800" b="1">
                          <a:latin typeface="Times New Roman" panose="02020603050405020304" charset="0"/>
                          <a:cs typeface="Times New Roman" panose="02020603050405020304" charset="0"/>
                        </a:rPr>
                        <a:t>Supporting Details</a:t>
                      </a:r>
                      <a:endParaRPr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A9A9"/>
                    </a:solidFill>
                  </a:tcPr>
                </a:tc>
              </a:tr>
              <a:tr h="1371600">
                <a:tc>
                  <a:txBody>
                    <a:bodyPr/>
                    <a:p>
                      <a:pPr>
                        <a:buNone/>
                      </a:pPr>
                      <a:r>
                        <a:rPr lang="zh-CN" altLang="en-US" sz="2800" b="0">
                          <a:latin typeface="Times New Roman" panose="02020603050405020304" charset="0"/>
                          <a:cs typeface="Times New Roman" panose="02020603050405020304" charset="0"/>
                        </a:rPr>
                        <a:t>The media remind us of the significance of </a:t>
                      </a:r>
                      <a:endParaRPr lang="zh-CN" altLang="en-US" sz="2800" b="0">
                        <a:latin typeface="Times New Roman" panose="02020603050405020304" charset="0"/>
                        <a:cs typeface="Times New Roman" panose="02020603050405020304" charset="0"/>
                      </a:endParaRPr>
                    </a:p>
                    <a:p>
                      <a:pPr>
                        <a:buNone/>
                      </a:pPr>
                      <a:r>
                        <a:rPr lang="zh-CN" altLang="en-US" sz="2800" b="0">
                          <a:latin typeface="Times New Roman" panose="02020603050405020304" charset="0"/>
                          <a:cs typeface="Times New Roman" panose="02020603050405020304" charset="0"/>
                        </a:rPr>
                        <a:t>ethics to society.</a:t>
                      </a:r>
                      <a:endParaRPr lang="zh-CN" altLang="en-US" sz="2800" b="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endParaRPr lang="zh-CN" altLang="en-US" sz="2800">
                        <a:latin typeface="Times New Roman" panose="02020603050405020304" charset="0"/>
                        <a:cs typeface="Times New Roman" panose="02020603050405020304" charset="0"/>
                      </a:endParaRPr>
                    </a:p>
                    <a:p>
                      <a:pPr>
                        <a:buNone/>
                      </a:pPr>
                      <a:endParaRPr lang="zh-CN" altLang="en-US" sz="2800">
                        <a:latin typeface="Times New Roman" panose="02020603050405020304" charset="0"/>
                        <a:cs typeface="Times New Roman" panose="02020603050405020304" charset="0"/>
                      </a:endParaRPr>
                    </a:p>
                    <a:p>
                      <a:pPr>
                        <a:buNone/>
                      </a:pPr>
                      <a:endParaRPr lang="zh-CN" altLang="en-US" sz="2800">
                        <a:latin typeface="Times New Roman" panose="02020603050405020304" charset="0"/>
                        <a:cs typeface="Times New Roman" panose="02020603050405020304" charset="0"/>
                      </a:endParaRPr>
                    </a:p>
                    <a:p>
                      <a:pPr>
                        <a:buNone/>
                      </a:pPr>
                      <a:endParaRPr lang="zh-CN" altLang="en-US" sz="2800">
                        <a:latin typeface="Times New Roman" panose="02020603050405020304" charset="0"/>
                        <a:cs typeface="Times New Roman" panose="02020603050405020304" charset="0"/>
                      </a:endParaRPr>
                    </a:p>
                    <a:p>
                      <a:pPr>
                        <a:buNone/>
                      </a:pPr>
                      <a:endParaRPr lang="zh-CN" altLang="en-US" sz="2800">
                        <a:latin typeface="Times New Roman" panose="02020603050405020304" charset="0"/>
                        <a:cs typeface="Times New Roman" panose="02020603050405020304" charset="0"/>
                      </a:endParaRPr>
                    </a:p>
                    <a:p>
                      <a:pPr>
                        <a:buNone/>
                      </a:pP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1885315">
                <a:tc>
                  <a:txBody>
                    <a:bodyPr/>
                    <a:p>
                      <a:pPr>
                        <a:buNone/>
                      </a:pPr>
                      <a:r>
                        <a:rPr lang="zh-CN" altLang="en-US" sz="2800" b="0">
                          <a:latin typeface="Times New Roman" panose="02020603050405020304" charset="0"/>
                          <a:cs typeface="Times New Roman" panose="02020603050405020304" charset="0"/>
                        </a:rPr>
                        <a:t>Having good ethics makes good business.</a:t>
                      </a:r>
                      <a:endParaRPr lang="zh-CN" altLang="en-US" sz="2800" b="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4" name="Rectangle 85"/>
          <p:cNvSpPr/>
          <p:nvPr/>
        </p:nvSpPr>
        <p:spPr>
          <a:xfrm>
            <a:off x="3722370" y="1844993"/>
            <a:ext cx="8094345" cy="2501265"/>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Civil rights violations, fraudulent attempts to “rip off” the elderly, credit and scams, parents who failed to make child support payments, children who ignored or abused their elderly parents, politicians who failed to disclose past instances of misconduct, the alleged bribery of government officials, and Wall Street moguls who used inside information for personal gain.</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3698240" y="4537710"/>
            <a:ext cx="8118475" cy="1812925"/>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In a survey, 94% agree that the business community is troubled by ethical problems today. Ironically, those surveyed also believe that companies that are successful over the long run seem to have high ethical standards.</a:t>
            </a:r>
            <a:endParaRPr lang="en-US" altLang="zh-CN" sz="2800" dirty="0">
              <a:solidFill>
                <a:srgbClr val="C00000"/>
              </a:solidFill>
              <a:latin typeface="Times New Roman" panose="02020603050405020304" charset="0"/>
              <a:cs typeface="Times New Roman" panose="02020603050405020304" charset="0"/>
            </a:endParaRPr>
          </a:p>
        </p:txBody>
      </p:sp>
      <p:sp>
        <p:nvSpPr>
          <p:cNvPr id="11" name="圆角矩形 10">
            <a:hlinkClick r:id="rId2"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p:nvPr>
            <p:custDataLst>
              <p:tags r:id="rId1"/>
            </p:custDataLst>
          </p:nvPr>
        </p:nvGraphicFramePr>
        <p:xfrm>
          <a:off x="266065" y="765175"/>
          <a:ext cx="11381105" cy="5339080"/>
        </p:xfrm>
        <a:graphic>
          <a:graphicData uri="http://schemas.openxmlformats.org/drawingml/2006/table">
            <a:tbl>
              <a:tblPr firstRow="1" bandRow="1">
                <a:tableStyleId>{5940675A-B579-460E-94D1-54222C63F5DA}</a:tableStyleId>
              </a:tblPr>
              <a:tblGrid>
                <a:gridCol w="3918585"/>
                <a:gridCol w="7462520"/>
              </a:tblGrid>
              <a:tr h="544830">
                <a:tc>
                  <a:txBody>
                    <a:bodyPr/>
                    <a:p>
                      <a:pPr algn="ctr">
                        <a:buNone/>
                      </a:pPr>
                      <a:r>
                        <a:rPr lang="zh-CN" altLang="en-US" sz="2800" b="1">
                          <a:latin typeface="Times New Roman" panose="02020603050405020304" charset="0"/>
                          <a:cs typeface="Times New Roman" panose="02020603050405020304" charset="0"/>
                        </a:rPr>
                        <a:t>Key Standpoints</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A9A9"/>
                    </a:solidFill>
                  </a:tcPr>
                </a:tc>
                <a:tc>
                  <a:txBody>
                    <a:bodyPr/>
                    <a:p>
                      <a:pPr algn="ctr">
                        <a:buNone/>
                      </a:pPr>
                      <a:r>
                        <a:rPr sz="2800" b="1">
                          <a:latin typeface="Times New Roman" panose="02020603050405020304" charset="0"/>
                          <a:cs typeface="Times New Roman" panose="02020603050405020304" charset="0"/>
                        </a:rPr>
                        <a:t>Supporting Details</a:t>
                      </a:r>
                      <a:endParaRPr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A9A9"/>
                    </a:solidFill>
                  </a:tcPr>
                </a:tc>
              </a:tr>
              <a:tr h="2908935">
                <a:tc>
                  <a:txBody>
                    <a:bodyPr/>
                    <a:p>
                      <a:pPr>
                        <a:buNone/>
                      </a:pPr>
                      <a:r>
                        <a:rPr lang="zh-CN" altLang="en-US" sz="2800" b="0">
                          <a:latin typeface="Times New Roman" panose="02020603050405020304" charset="0"/>
                          <a:cs typeface="Times New Roman" panose="02020603050405020304" charset="0"/>
                        </a:rPr>
                        <a:t>The activities performed by accountants </a:t>
                      </a:r>
                      <a:endParaRPr lang="zh-CN" altLang="en-US" sz="2800" b="0">
                        <a:latin typeface="Times New Roman" panose="02020603050405020304" charset="0"/>
                        <a:cs typeface="Times New Roman" panose="02020603050405020304" charset="0"/>
                      </a:endParaRPr>
                    </a:p>
                    <a:p>
                      <a:pPr>
                        <a:buNone/>
                      </a:pPr>
                      <a:r>
                        <a:rPr lang="zh-CN" altLang="en-US" sz="2800" b="0">
                          <a:latin typeface="Times New Roman" panose="02020603050405020304" charset="0"/>
                          <a:cs typeface="Times New Roman" panose="02020603050405020304" charset="0"/>
                        </a:rPr>
                        <a:t>have a profound impact on many individuals, </a:t>
                      </a:r>
                      <a:endParaRPr lang="zh-CN" altLang="en-US" sz="2800" b="0">
                        <a:latin typeface="Times New Roman" panose="02020603050405020304" charset="0"/>
                        <a:cs typeface="Times New Roman" panose="02020603050405020304" charset="0"/>
                      </a:endParaRPr>
                    </a:p>
                    <a:p>
                      <a:pPr>
                        <a:buNone/>
                      </a:pPr>
                      <a:r>
                        <a:rPr lang="zh-CN" altLang="en-US" sz="2800" b="0">
                          <a:latin typeface="Times New Roman" panose="02020603050405020304" charset="0"/>
                          <a:cs typeface="Times New Roman" panose="02020603050405020304" charset="0"/>
                        </a:rPr>
                        <a:t>businesses, and other institutions.</a:t>
                      </a:r>
                      <a:endParaRPr lang="zh-CN" altLang="en-US" sz="2800" b="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endParaRPr lang="zh-CN" altLang="en-US" sz="2800">
                        <a:latin typeface="Times New Roman" panose="02020603050405020304" charset="0"/>
                        <a:cs typeface="Times New Roman" panose="02020603050405020304" charset="0"/>
                      </a:endParaRPr>
                    </a:p>
                    <a:p>
                      <a:pPr>
                        <a:buNone/>
                      </a:pPr>
                      <a:endParaRPr lang="zh-CN" altLang="en-US" sz="2800">
                        <a:latin typeface="Times New Roman" panose="02020603050405020304" charset="0"/>
                        <a:cs typeface="Times New Roman" panose="02020603050405020304" charset="0"/>
                      </a:endParaRPr>
                    </a:p>
                    <a:p>
                      <a:pPr>
                        <a:buNone/>
                      </a:pPr>
                      <a:endParaRPr lang="zh-CN" altLang="en-US" sz="2800">
                        <a:latin typeface="Times New Roman" panose="02020603050405020304" charset="0"/>
                        <a:cs typeface="Times New Roman" panose="02020603050405020304" charset="0"/>
                      </a:endParaRPr>
                    </a:p>
                    <a:p>
                      <a:pPr>
                        <a:buNone/>
                      </a:pPr>
                      <a:endParaRPr lang="zh-CN" altLang="en-US" sz="2800">
                        <a:latin typeface="Times New Roman" panose="02020603050405020304" charset="0"/>
                        <a:cs typeface="Times New Roman" panose="02020603050405020304" charset="0"/>
                      </a:endParaRPr>
                    </a:p>
                    <a:p>
                      <a:pPr>
                        <a:buNone/>
                      </a:pPr>
                      <a:endParaRPr lang="zh-CN" altLang="en-US" sz="2800">
                        <a:latin typeface="Times New Roman" panose="02020603050405020304" charset="0"/>
                        <a:cs typeface="Times New Roman" panose="02020603050405020304" charset="0"/>
                      </a:endParaRPr>
                    </a:p>
                    <a:p>
                      <a:pPr>
                        <a:buNone/>
                      </a:pP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1885315">
                <a:tc>
                  <a:txBody>
                    <a:bodyPr/>
                    <a:p>
                      <a:pPr>
                        <a:buNone/>
                      </a:pPr>
                      <a:r>
                        <a:rPr lang="zh-CN" altLang="en-US" sz="2800" b="0">
                          <a:latin typeface="Times New Roman" panose="02020603050405020304" charset="0"/>
                          <a:cs typeface="Times New Roman" panose="02020603050405020304" charset="0"/>
                        </a:rPr>
                        <a:t>An accountant’s decisions can have an </a:t>
                      </a:r>
                      <a:endParaRPr lang="zh-CN" altLang="en-US" sz="2800" b="0">
                        <a:latin typeface="Times New Roman" panose="02020603050405020304" charset="0"/>
                        <a:cs typeface="Times New Roman" panose="02020603050405020304" charset="0"/>
                      </a:endParaRPr>
                    </a:p>
                    <a:p>
                      <a:pPr>
                        <a:buNone/>
                      </a:pPr>
                      <a:r>
                        <a:rPr lang="zh-CN" altLang="en-US" sz="2800" b="0">
                          <a:latin typeface="Times New Roman" panose="02020603050405020304" charset="0"/>
                          <a:cs typeface="Times New Roman" panose="02020603050405020304" charset="0"/>
                        </a:rPr>
                        <a:t>ethical dimension.</a:t>
                      </a:r>
                      <a:endParaRPr lang="zh-CN" altLang="en-US" sz="2800" b="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4" name="Rectangle 85"/>
          <p:cNvSpPr/>
          <p:nvPr/>
        </p:nvSpPr>
        <p:spPr>
          <a:xfrm>
            <a:off x="4226560" y="1412875"/>
            <a:ext cx="7346315" cy="284607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An accountant’s decisions can affect such things as the amount of money a corporation distributes to its stockholders, the price a buyer pays for a business enterprise, the compensation levels of managers and executives, the success or failure of specific products and divisions, and the amount of local, state, and federal taxes paid by an individual or a business.</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4298950" y="4365625"/>
            <a:ext cx="6985635" cy="1468755"/>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The accountant’s decision should not be influenced by the fact that method A is more favorable to Smith and method B is more favorable to Jones.</a:t>
            </a:r>
            <a:endParaRPr lang="en-US" altLang="zh-CN" sz="2800" dirty="0">
              <a:solidFill>
                <a:srgbClr val="C00000"/>
              </a:solidFill>
              <a:latin typeface="Times New Roman" panose="02020603050405020304" charset="0"/>
              <a:cs typeface="Times New Roman" panose="02020603050405020304" charset="0"/>
            </a:endParaRPr>
          </a:p>
        </p:txBody>
      </p:sp>
      <p:sp>
        <p:nvSpPr>
          <p:cNvPr id="11" name="圆角矩形 10">
            <a:hlinkClick r:id="rId2"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p:nvPr>
            <p:custDataLst>
              <p:tags r:id="rId1"/>
            </p:custDataLst>
          </p:nvPr>
        </p:nvGraphicFramePr>
        <p:xfrm>
          <a:off x="266065" y="765175"/>
          <a:ext cx="11381105" cy="5339080"/>
        </p:xfrm>
        <a:graphic>
          <a:graphicData uri="http://schemas.openxmlformats.org/drawingml/2006/table">
            <a:tbl>
              <a:tblPr firstRow="1" bandRow="1">
                <a:tableStyleId>{5940675A-B579-460E-94D1-54222C63F5DA}</a:tableStyleId>
              </a:tblPr>
              <a:tblGrid>
                <a:gridCol w="3918585"/>
                <a:gridCol w="7462520"/>
              </a:tblGrid>
              <a:tr h="544830">
                <a:tc>
                  <a:txBody>
                    <a:bodyPr/>
                    <a:p>
                      <a:pPr algn="ctr">
                        <a:buNone/>
                      </a:pPr>
                      <a:r>
                        <a:rPr lang="zh-CN" altLang="en-US" sz="2800" b="1">
                          <a:latin typeface="Times New Roman" panose="02020603050405020304" charset="0"/>
                          <a:cs typeface="Times New Roman" panose="02020603050405020304" charset="0"/>
                        </a:rPr>
                        <a:t>Key Standpoints</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A9A9"/>
                    </a:solidFill>
                  </a:tcPr>
                </a:tc>
                <a:tc>
                  <a:txBody>
                    <a:bodyPr/>
                    <a:p>
                      <a:pPr algn="ctr">
                        <a:buNone/>
                      </a:pPr>
                      <a:r>
                        <a:rPr sz="2800" b="1">
                          <a:latin typeface="Times New Roman" panose="02020603050405020304" charset="0"/>
                          <a:cs typeface="Times New Roman" panose="02020603050405020304" charset="0"/>
                        </a:rPr>
                        <a:t>Supporting Details</a:t>
                      </a:r>
                      <a:endParaRPr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A9A9"/>
                    </a:solidFill>
                  </a:tcPr>
                </a:tc>
              </a:tr>
              <a:tr h="2908935">
                <a:tc>
                  <a:txBody>
                    <a:bodyPr/>
                    <a:p>
                      <a:pPr>
                        <a:buNone/>
                      </a:pPr>
                      <a:r>
                        <a:rPr lang="zh-CN" altLang="en-US" sz="2800" b="0">
                          <a:latin typeface="Times New Roman" panose="02020603050405020304" charset="0"/>
                          <a:cs typeface="Times New Roman" panose="02020603050405020304" charset="0"/>
                        </a:rPr>
                        <a:t>As an ethical matter, accountants must </a:t>
                      </a:r>
                      <a:endParaRPr lang="zh-CN" altLang="en-US" sz="2800" b="0">
                        <a:latin typeface="Times New Roman" panose="02020603050405020304" charset="0"/>
                        <a:cs typeface="Times New Roman" panose="02020603050405020304" charset="0"/>
                      </a:endParaRPr>
                    </a:p>
                    <a:p>
                      <a:pPr>
                        <a:buNone/>
                      </a:pPr>
                      <a:r>
                        <a:rPr lang="zh-CN" altLang="en-US" sz="2800" b="0">
                          <a:latin typeface="Times New Roman" panose="02020603050405020304" charset="0"/>
                          <a:cs typeface="Times New Roman" panose="02020603050405020304" charset="0"/>
                        </a:rPr>
                        <a:t>respect and maintain the confidentiality of </a:t>
                      </a:r>
                      <a:endParaRPr lang="zh-CN" altLang="en-US" sz="2800" b="0">
                        <a:latin typeface="Times New Roman" panose="02020603050405020304" charset="0"/>
                        <a:cs typeface="Times New Roman" panose="02020603050405020304" charset="0"/>
                      </a:endParaRPr>
                    </a:p>
                    <a:p>
                      <a:pPr>
                        <a:buNone/>
                      </a:pPr>
                      <a:r>
                        <a:rPr lang="zh-CN" altLang="en-US" sz="2800" b="0">
                          <a:latin typeface="Times New Roman" panose="02020603050405020304" charset="0"/>
                          <a:cs typeface="Times New Roman" panose="02020603050405020304" charset="0"/>
                        </a:rPr>
                        <a:t>some information.</a:t>
                      </a:r>
                      <a:endParaRPr lang="zh-CN" altLang="en-US" sz="2800" b="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endParaRPr lang="zh-CN" altLang="en-US" sz="2800">
                        <a:latin typeface="Times New Roman" panose="02020603050405020304" charset="0"/>
                        <a:cs typeface="Times New Roman" panose="02020603050405020304" charset="0"/>
                      </a:endParaRPr>
                    </a:p>
                    <a:p>
                      <a:pPr>
                        <a:buNone/>
                      </a:pPr>
                      <a:endParaRPr lang="zh-CN" altLang="en-US" sz="2800">
                        <a:latin typeface="Times New Roman" panose="02020603050405020304" charset="0"/>
                        <a:cs typeface="Times New Roman" panose="02020603050405020304" charset="0"/>
                      </a:endParaRPr>
                    </a:p>
                    <a:p>
                      <a:pPr>
                        <a:buNone/>
                      </a:pPr>
                      <a:endParaRPr lang="zh-CN" altLang="en-US" sz="2800">
                        <a:latin typeface="Times New Roman" panose="02020603050405020304" charset="0"/>
                        <a:cs typeface="Times New Roman" panose="02020603050405020304" charset="0"/>
                      </a:endParaRPr>
                    </a:p>
                    <a:p>
                      <a:pPr>
                        <a:buNone/>
                      </a:pPr>
                      <a:endParaRPr lang="zh-CN" altLang="en-US" sz="2800">
                        <a:latin typeface="Times New Roman" panose="02020603050405020304" charset="0"/>
                        <a:cs typeface="Times New Roman" panose="02020603050405020304" charset="0"/>
                      </a:endParaRPr>
                    </a:p>
                    <a:p>
                      <a:pPr>
                        <a:buNone/>
                      </a:pPr>
                      <a:endParaRPr lang="zh-CN" altLang="en-US" sz="2800">
                        <a:latin typeface="Times New Roman" panose="02020603050405020304" charset="0"/>
                        <a:cs typeface="Times New Roman" panose="02020603050405020304" charset="0"/>
                      </a:endParaRPr>
                    </a:p>
                    <a:p>
                      <a:pPr>
                        <a:buNone/>
                      </a:pP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4" name="Rectangle 85"/>
          <p:cNvSpPr/>
          <p:nvPr/>
        </p:nvSpPr>
        <p:spPr>
          <a:xfrm>
            <a:off x="4154805" y="1628458"/>
            <a:ext cx="7346315" cy="1468755"/>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Accountants have access to individual salary records, future business plans and budgets, and a variety of information about the financial status of their clients or employers.</a:t>
            </a:r>
            <a:endParaRPr lang="en-US" altLang="zh-CN" sz="2800" dirty="0">
              <a:solidFill>
                <a:srgbClr val="C00000"/>
              </a:solidFill>
              <a:latin typeface="Times New Roman" panose="02020603050405020304" charset="0"/>
              <a:cs typeface="Times New Roman" panose="02020603050405020304" charset="0"/>
            </a:endParaRPr>
          </a:p>
        </p:txBody>
      </p:sp>
      <p:sp>
        <p:nvSpPr>
          <p:cNvPr id="11" name="圆角矩形 10">
            <a:hlinkClick r:id="rId2"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4519" y="980863"/>
            <a:ext cx="11369040" cy="485140"/>
          </a:xfrm>
          <a:prstGeom prst="rect">
            <a:avLst/>
          </a:prstGeom>
          <a:noFill/>
        </p:spPr>
        <p:txBody>
          <a:bodyPr wrap="square" rtlCol="0" anchor="t">
            <a:spAutoFit/>
          </a:bodyPr>
          <a:p>
            <a:pPr marL="323850" indent="-323850" algn="just" eaLnBrk="1" latinLnBrk="0" hangingPunct="1">
              <a:lnSpc>
                <a:spcPct val="8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2. Watch the video and fill in the blanks with what you’ve heard.</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pic>
        <p:nvPicPr>
          <p:cNvPr id="4" name="cjyy U6">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3051175" y="1714500"/>
            <a:ext cx="6096000" cy="3429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338455" y="548640"/>
            <a:ext cx="3733165" cy="537210"/>
          </a:xfrm>
          <a:prstGeom prst="round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ctr" eaLnBrk="1" fontAlgn="auto" latinLnBrk="0" hangingPunct="1"/>
            <a:r>
              <a:rPr lang="zh-CN" altLang="en-US" sz="3200" b="1">
                <a:solidFill>
                  <a:schemeClr val="bg1">
                    <a:lumMod val="95000"/>
                  </a:schemeClr>
                </a:solidFill>
                <a:latin typeface="Times New Roman" panose="02020603050405020304" charset="0"/>
                <a:cs typeface="Times New Roman" panose="02020603050405020304" charset="0"/>
              </a:rPr>
              <a:t>Language Practice</a:t>
            </a:r>
            <a:endParaRPr lang="zh-CN" altLang="en-US" sz="3200" b="1">
              <a:solidFill>
                <a:schemeClr val="bg1">
                  <a:lumMod val="95000"/>
                </a:schemeClr>
              </a:solidFill>
              <a:latin typeface="Times New Roman" panose="02020603050405020304" charset="0"/>
              <a:cs typeface="Times New Roman" panose="02020603050405020304" charset="0"/>
            </a:endParaRPr>
          </a:p>
        </p:txBody>
      </p:sp>
      <p:sp>
        <p:nvSpPr>
          <p:cNvPr id="8" name="文本框 7"/>
          <p:cNvSpPr txBox="1"/>
          <p:nvPr/>
        </p:nvSpPr>
        <p:spPr>
          <a:xfrm>
            <a:off x="482600" y="1124585"/>
            <a:ext cx="10102850" cy="977265"/>
          </a:xfrm>
          <a:prstGeom prst="rect">
            <a:avLst/>
          </a:prstGeom>
          <a:noFill/>
        </p:spPr>
        <p:txBody>
          <a:bodyPr wrap="square" rtlCol="0" anchor="t">
            <a:spAutoFit/>
          </a:bodyPr>
          <a:p>
            <a:pPr marL="323850" indent="-323850" algn="just" eaLnBrk="1" latinLnBrk="0" hangingPunct="1">
              <a:lnSpc>
                <a:spcPct val="9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1. Choose the most appropriate word or expression to complete the following sentences.</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
        <p:nvSpPr>
          <p:cNvPr id="16392" name="矩形 10245"/>
          <p:cNvSpPr/>
          <p:nvPr/>
        </p:nvSpPr>
        <p:spPr>
          <a:xfrm>
            <a:off x="698500" y="2101850"/>
            <a:ext cx="11402695" cy="353822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p>
            <a:pPr algn="just" eaLnBrk="1" latinLnBrk="0" hangingPunct="1">
              <a:lnSpc>
                <a:spcPct val="100000"/>
              </a:lnSpc>
            </a:pPr>
            <a:r>
              <a:rPr lang="en-US" altLang="zh-CN" sz="2800" dirty="0">
                <a:latin typeface="Times New Roman" panose="02020603050405020304" charset="0"/>
              </a:rPr>
              <a:t>(     ) 1) My manager will make the ____________ decision about who to 	employ.</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a. ultimate		b. later		c. terminal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 2) A worrying trend for insurers has been a rise in ____________ claims.</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a. intentional	b. fraudulent	          c. faithful </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 3) There are a lot of online stores, and some of them are ____________ 	sites.</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a. official		b. charity		c. scam</a:t>
            </a:r>
            <a:endParaRPr lang="en-US" altLang="zh-CN" sz="2800" dirty="0">
              <a:latin typeface="Times New Roman" panose="02020603050405020304" charset="0"/>
            </a:endParaRPr>
          </a:p>
        </p:txBody>
      </p:sp>
      <p:sp>
        <p:nvSpPr>
          <p:cNvPr id="3" name="Rectangle 85"/>
          <p:cNvSpPr/>
          <p:nvPr/>
        </p:nvSpPr>
        <p:spPr>
          <a:xfrm>
            <a:off x="914400" y="2204720"/>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a</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914400" y="3429000"/>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b</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986155" y="4293235"/>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c</a:t>
            </a:r>
            <a:endParaRPr lang="en-US" altLang="zh-CN" sz="2800" dirty="0">
              <a:solidFill>
                <a:srgbClr val="C00000"/>
              </a:solidFill>
              <a:latin typeface="Times New Roman" panose="02020603050405020304" charset="0"/>
              <a:cs typeface="Times New Roman" panose="02020603050405020304" charset="0"/>
            </a:endParaRPr>
          </a:p>
        </p:txBody>
      </p:sp>
      <p:sp>
        <p:nvSpPr>
          <p:cNvPr id="11" name="圆角矩形 10">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338455" y="692785"/>
            <a:ext cx="11402695" cy="435610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p>
            <a:pPr algn="just" eaLnBrk="1" latinLnBrk="0" hangingPunct="1">
              <a:lnSpc>
                <a:spcPct val="110000"/>
              </a:lnSpc>
            </a:pPr>
            <a:r>
              <a:rPr lang="en-US" altLang="zh-CN" sz="2800" dirty="0">
                <a:latin typeface="Times New Roman" panose="02020603050405020304" charset="0"/>
              </a:rPr>
              <a:t>(     ) 4) The media ____________ said he has no plans to buy the failing 	newspaper chain.</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rPr>
              <a:t>	a. figure		b. celebrity		c. mogul</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rPr>
              <a:t>(     ) 5) I ____________ a note of unhappiness in her voice. </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rPr>
              <a:t>	a. perceived		b. recognized	c. observed</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rPr>
              <a:t>(     ) 6) The meat has been ____________ (as) fit for human consumption. </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rPr>
              <a:t>	a. testified		b. certified		c. reconciled </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rPr>
              <a:t>(     ) 7) The political situation in the region has ____________ rapidly.</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rPr>
              <a:t>	a. deteriorated	b. declined		c. increased</a:t>
            </a:r>
            <a:endParaRPr lang="en-US" altLang="zh-CN" sz="2800" dirty="0">
              <a:latin typeface="Times New Roman" panose="02020603050405020304" charset="0"/>
            </a:endParaRPr>
          </a:p>
        </p:txBody>
      </p:sp>
      <p:sp>
        <p:nvSpPr>
          <p:cNvPr id="3" name="Rectangle 85"/>
          <p:cNvSpPr/>
          <p:nvPr/>
        </p:nvSpPr>
        <p:spPr>
          <a:xfrm>
            <a:off x="581025" y="692785"/>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c</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581025" y="2132965"/>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a</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581025" y="3068955"/>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b</a:t>
            </a:r>
            <a:endParaRPr lang="en-US" altLang="zh-CN" sz="2800" dirty="0">
              <a:solidFill>
                <a:srgbClr val="C00000"/>
              </a:solidFill>
              <a:latin typeface="Times New Roman" panose="02020603050405020304" charset="0"/>
              <a:cs typeface="Times New Roman" panose="02020603050405020304" charset="0"/>
            </a:endParaRPr>
          </a:p>
        </p:txBody>
      </p:sp>
      <p:sp>
        <p:nvSpPr>
          <p:cNvPr id="6" name="Rectangle 85"/>
          <p:cNvSpPr/>
          <p:nvPr/>
        </p:nvSpPr>
        <p:spPr>
          <a:xfrm>
            <a:off x="554355" y="4005580"/>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a</a:t>
            </a:r>
            <a:endParaRPr lang="en-US" altLang="zh-CN" sz="2800" dirty="0">
              <a:solidFill>
                <a:srgbClr val="C00000"/>
              </a:solidFill>
              <a:latin typeface="Times New Roman" panose="02020603050405020304" charset="0"/>
              <a:cs typeface="Times New Roman" panose="02020603050405020304" charset="0"/>
            </a:endParaRPr>
          </a:p>
        </p:txBody>
      </p:sp>
      <p:sp>
        <p:nvSpPr>
          <p:cNvPr id="11" name="圆角矩形 10">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6" grpId="0"/>
      <p:bldP spid="6" grpId="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338455" y="620395"/>
            <a:ext cx="11402695" cy="3408045"/>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p>
            <a:pPr algn="just" eaLnBrk="1" latinLnBrk="0" hangingPunct="1">
              <a:lnSpc>
                <a:spcPct val="110000"/>
              </a:lnSpc>
            </a:pPr>
            <a:r>
              <a:rPr lang="en-US" altLang="zh-CN" sz="2800" dirty="0">
                <a:latin typeface="Times New Roman" panose="02020603050405020304" charset="0"/>
              </a:rPr>
              <a:t>(     ) 8) Congress is still ____________ divided on the issue.</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rPr>
              <a:t>	a. uniformly		b. parallelly		c. evenly</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rPr>
              <a:t>(     ) 9) He locked the ____________ documents in his filing cabinet. </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rPr>
              <a:t>	a. unearthly		b. confidential	c. spiritual</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rPr>
              <a:t>(     ) 10) There is accumulating evidence indicating that birds ____________ 	by using a wide variety of environmental cues.</a:t>
            </a:r>
            <a:endParaRPr lang="en-US" altLang="zh-CN" sz="2800" dirty="0">
              <a:latin typeface="Times New Roman" panose="02020603050405020304" charset="0"/>
            </a:endParaRPr>
          </a:p>
          <a:p>
            <a:pPr algn="just" eaLnBrk="1" latinLnBrk="0" hangingPunct="1">
              <a:lnSpc>
                <a:spcPct val="110000"/>
              </a:lnSpc>
            </a:pPr>
            <a:r>
              <a:rPr lang="en-US" altLang="zh-CN" sz="2800" dirty="0">
                <a:latin typeface="Times New Roman" panose="02020603050405020304" charset="0"/>
              </a:rPr>
              <a:t>	a. navigate 		b. steer		c. browse</a:t>
            </a:r>
            <a:endParaRPr lang="en-US" altLang="zh-CN" sz="2800" dirty="0">
              <a:latin typeface="Times New Roman" panose="02020603050405020304" charset="0"/>
            </a:endParaRPr>
          </a:p>
        </p:txBody>
      </p:sp>
      <p:sp>
        <p:nvSpPr>
          <p:cNvPr id="3" name="Rectangle 85"/>
          <p:cNvSpPr/>
          <p:nvPr/>
        </p:nvSpPr>
        <p:spPr>
          <a:xfrm>
            <a:off x="581025" y="692785"/>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c</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554355" y="1701165"/>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b</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554355" y="2565400"/>
            <a:ext cx="4051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a</a:t>
            </a:r>
            <a:endParaRPr lang="en-US" altLang="zh-CN" sz="2800" dirty="0">
              <a:solidFill>
                <a:srgbClr val="C00000"/>
              </a:solidFill>
              <a:latin typeface="Times New Roman" panose="02020603050405020304" charset="0"/>
              <a:cs typeface="Times New Roman" panose="02020603050405020304" charset="0"/>
            </a:endParaRPr>
          </a:p>
        </p:txBody>
      </p:sp>
      <p:sp>
        <p:nvSpPr>
          <p:cNvPr id="11" name="圆角矩形 10">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26720" y="1052830"/>
            <a:ext cx="11344910" cy="3969385"/>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2800" dirty="0">
                <a:latin typeface="Times New Roman" panose="02020603050405020304" charset="0"/>
              </a:rPr>
              <a:t>1) The ultimate locus of moral responsibility is in the individual.</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______________________________________________________________</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2) As college students, you no doubt realize that ethics and ethical behavior are important features of civilized society.</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______________________________________________________________</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______________________________________________________________</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3) Many banks, insurance companies, and other businesses have recently revised or written new codes of ethics.</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______________________________________________________________</a:t>
            </a:r>
            <a:endParaRPr lang="en-US" altLang="zh-CN" sz="2800" dirty="0">
              <a:latin typeface="Times New Roman" panose="02020603050405020304" charset="0"/>
            </a:endParaRPr>
          </a:p>
        </p:txBody>
      </p:sp>
      <p:sp>
        <p:nvSpPr>
          <p:cNvPr id="8" name="文本框 7"/>
          <p:cNvSpPr txBox="1"/>
          <p:nvPr/>
        </p:nvSpPr>
        <p:spPr>
          <a:xfrm>
            <a:off x="200869" y="620183"/>
            <a:ext cx="11369040" cy="485140"/>
          </a:xfrm>
          <a:prstGeom prst="rect">
            <a:avLst/>
          </a:prstGeom>
          <a:noFill/>
        </p:spPr>
        <p:txBody>
          <a:bodyPr wrap="square" rtlCol="0" anchor="t">
            <a:spAutoFit/>
          </a:bodyPr>
          <a:p>
            <a:pPr marL="323850" indent="-323850" algn="just" eaLnBrk="1" latinLnBrk="0" hangingPunct="1">
              <a:lnSpc>
                <a:spcPct val="8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2. Translate the following sentences into Chinese.</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
        <p:nvSpPr>
          <p:cNvPr id="6" name="Rectangle 85"/>
          <p:cNvSpPr/>
          <p:nvPr/>
        </p:nvSpPr>
        <p:spPr>
          <a:xfrm>
            <a:off x="626110" y="2781300"/>
            <a:ext cx="10925810" cy="953135"/>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作为大学生，毫无疑问你可以意识到道德与道德行为是文明社会的重要特征。</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698500" y="1412875"/>
            <a:ext cx="1048194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道德最终取决于个人。</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626745" y="4500245"/>
            <a:ext cx="1188021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许多银行、保险公司和其他企业最近修订或编写了新的道德准则。</a:t>
            </a:r>
            <a:endParaRPr lang="en-US" altLang="zh-CN" sz="2800" dirty="0">
              <a:solidFill>
                <a:srgbClr val="C00000"/>
              </a:solidFill>
              <a:latin typeface="Times New Roman" panose="02020603050405020304" charset="0"/>
              <a:cs typeface="Times New Roman" panose="02020603050405020304" charset="0"/>
            </a:endParaRPr>
          </a:p>
        </p:txBody>
      </p:sp>
      <p:sp>
        <p:nvSpPr>
          <p:cNvPr id="11" name="圆角矩形 10">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P spid="5" grpId="0"/>
      <p:bldP spid="5"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266700" y="836295"/>
            <a:ext cx="11398250" cy="483108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2800" dirty="0">
                <a:latin typeface="Times New Roman" panose="02020603050405020304" charset="0"/>
              </a:rPr>
              <a:t>4) For example, accountants have access to individual salary records, future business plans and budgets, and a variety of information about the financial status of their clients or employers.</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______________________________________________________________________________________________________________________________5) Adapting a phrase originally spoken by Supreme Court Justice Earl Warren in reference to the law: “In civilized life, accounting floats on a sea of ethics.” It is your choice how you elect to navigate this sea.</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_____________________________________________________________________________________________________________________________________________________________________________________________</a:t>
            </a:r>
            <a:endParaRPr lang="en-US" altLang="zh-CN" sz="2800" dirty="0">
              <a:latin typeface="Times New Roman" panose="02020603050405020304" charset="0"/>
            </a:endParaRPr>
          </a:p>
        </p:txBody>
      </p:sp>
      <p:sp>
        <p:nvSpPr>
          <p:cNvPr id="6" name="Rectangle 85"/>
          <p:cNvSpPr/>
          <p:nvPr/>
        </p:nvSpPr>
        <p:spPr>
          <a:xfrm>
            <a:off x="410210" y="4221163"/>
            <a:ext cx="11184890" cy="1383665"/>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改编最高法院法官厄尔·沃伦（Earl Warren）最初在提及法律时所说的一句话：“在文明的生活中，会计（像船一样）漂浮在道德的海洋上。”您可以选择在这片海洋中航行的方向。</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554355" y="2132648"/>
            <a:ext cx="11019790" cy="953135"/>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例如，会计师可以访问个人工资记录、未来的商业计划及预算，以及有关其客户或雇主财务状况的各种信息。</a:t>
            </a:r>
            <a:endParaRPr lang="en-US" altLang="zh-CN" sz="2800" dirty="0">
              <a:solidFill>
                <a:srgbClr val="C00000"/>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245"/>
          <p:cNvSpPr/>
          <p:nvPr/>
        </p:nvSpPr>
        <p:spPr>
          <a:xfrm>
            <a:off x="554355" y="980440"/>
            <a:ext cx="11398250" cy="5262245"/>
          </a:xfrm>
          <a:prstGeom prst="rect">
            <a:avLst/>
          </a:prstGeom>
          <a:solidFill>
            <a:schemeClr val="accent5">
              <a:lumMod val="20000"/>
              <a:lumOff val="80000"/>
            </a:schemeClr>
          </a:solidFill>
          <a:ln w="76200">
            <a:noFill/>
          </a:ln>
        </p:spPr>
        <p:txBody>
          <a:bodyPr wrap="square" anchor="t" anchorCtr="0">
            <a:spAutoFit/>
          </a:bodyPr>
          <a:p>
            <a:pPr algn="just" eaLnBrk="1" latinLnBrk="0" hangingPunct="1">
              <a:lnSpc>
                <a:spcPct val="100000"/>
              </a:lnSpc>
            </a:pPr>
            <a:r>
              <a:rPr lang="en-US" altLang="zh-CN" sz="2800" dirty="0">
                <a:latin typeface="Times New Roman" panose="02020603050405020304" charset="0"/>
              </a:rPr>
              <a:t>     Enron Corporation was a U.S. energy, commodities, and services company based out of Houston, Texas. In one of the most controversial accounting scandals in the past decade, it was discovered in 2001 that the company had been using accounting loopholes to hide billions of dollars of bad debt, while simultaneously inflating the company’s earnings. The scandal resulted in shareholders losing over $74 billion as Enron’s share price collapsed from around $90 to under $1 within a year.</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United States Securities and Exchange Commission (SEC) investigation revealed that the company’s CEO, Jeff Skillings, and former CEO, Ken Lay, had kept billions of dollars of debt off the company’s balance sheet. In addition, they had pressured the company’s auditing firm, Arthur Andersen, to ignore the issue.</a:t>
            </a:r>
            <a:endParaRPr lang="en-US" altLang="zh-CN" sz="2800" dirty="0">
              <a:latin typeface="Times New Roman" panose="02020603050405020304" charset="0"/>
            </a:endParaRPr>
          </a:p>
        </p:txBody>
      </p:sp>
      <p:sp>
        <p:nvSpPr>
          <p:cNvPr id="16392" name="矩形 10245"/>
          <p:cNvSpPr/>
          <p:nvPr/>
        </p:nvSpPr>
        <p:spPr>
          <a:xfrm>
            <a:off x="410845" y="548640"/>
            <a:ext cx="1474470" cy="64516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3600" b="1" dirty="0">
                <a:solidFill>
                  <a:srgbClr val="FF0000"/>
                </a:solidFill>
                <a:latin typeface="Times New Roman" panose="02020603050405020304" charset="0"/>
              </a:rPr>
              <a:t>Case 1</a:t>
            </a:r>
            <a:endParaRPr lang="en-US" altLang="zh-CN" sz="3600" b="1" dirty="0">
              <a:solidFill>
                <a:srgbClr val="FF0000"/>
              </a:solidFill>
              <a:latin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245"/>
          <p:cNvSpPr/>
          <p:nvPr/>
        </p:nvSpPr>
        <p:spPr>
          <a:xfrm>
            <a:off x="554355" y="980440"/>
            <a:ext cx="11160760" cy="4399915"/>
          </a:xfrm>
          <a:prstGeom prst="rect">
            <a:avLst/>
          </a:prstGeom>
          <a:solidFill>
            <a:schemeClr val="accent5">
              <a:lumMod val="20000"/>
              <a:lumOff val="80000"/>
            </a:schemeClr>
          </a:solidFill>
          <a:ln w="76200">
            <a:noFill/>
          </a:ln>
        </p:spPr>
        <p:txBody>
          <a:bodyPr wrap="square" anchor="t" anchorCtr="0">
            <a:spAutoFit/>
          </a:bodyPr>
          <a:p>
            <a:pPr algn="just" eaLnBrk="1" latinLnBrk="0" hangingPunct="1">
              <a:lnSpc>
                <a:spcPct val="100000"/>
              </a:lnSpc>
            </a:pPr>
            <a:r>
              <a:rPr lang="en-US" altLang="zh-CN" sz="2800" dirty="0">
                <a:latin typeface="Times New Roman" panose="02020603050405020304" charset="0"/>
              </a:rPr>
              <a:t>     The two were convicted, largely based on the testimony of former Enron employee, Sherron Watkins. However, Lay died before serving time in prison. Jeff Skillings was sentenced to 24 years in prison. The scandal led to the bankruptcy of Enron and the dissolution of Arthur Andersen.</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After the fact, the convictions were as controversial as the company’s collapse had been shocking, as prosecutor Andrew Weissman indicted not just individuals, but the entire accounting firm of Arthur Andersen, effectively putting the company out of business. It was little consolation to the 20,000 employees who had lost their jobs when the conviction was later overturned.</a:t>
            </a:r>
            <a:endParaRPr lang="en-US" altLang="zh-CN" sz="2800" dirty="0">
              <a:latin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22275" y="1484630"/>
            <a:ext cx="11344910" cy="2414905"/>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90000"/>
              </a:lnSpc>
            </a:pPr>
            <a:r>
              <a:rPr lang="en-US" altLang="zh-CN" sz="2800" dirty="0">
                <a:latin typeface="Times New Roman" panose="02020603050405020304" charset="0"/>
              </a:rPr>
              <a:t>1) What was the main business of Enron Corporation?</a:t>
            </a:r>
            <a:endParaRPr lang="en-US" altLang="zh-CN" sz="2800" dirty="0">
              <a:latin typeface="Times New Roman" panose="02020603050405020304" charset="0"/>
            </a:endParaRPr>
          </a:p>
          <a:p>
            <a:pPr algn="just" eaLnBrk="1" latinLnBrk="0" hangingPunct="1">
              <a:lnSpc>
                <a:spcPct val="90000"/>
              </a:lnSpc>
            </a:pPr>
            <a:endParaRPr lang="en-US" altLang="zh-CN" sz="2800" dirty="0">
              <a:latin typeface="Times New Roman" panose="02020603050405020304" charset="0"/>
            </a:endParaRPr>
          </a:p>
          <a:p>
            <a:pPr algn="just" eaLnBrk="1" latinLnBrk="0" hangingPunct="1">
              <a:lnSpc>
                <a:spcPct val="90000"/>
              </a:lnSpc>
            </a:pPr>
            <a:endParaRPr lang="en-US" altLang="zh-CN" sz="2800" dirty="0">
              <a:latin typeface="Times New Roman" panose="02020603050405020304" charset="0"/>
            </a:endParaRPr>
          </a:p>
          <a:p>
            <a:pPr algn="just" eaLnBrk="1" latinLnBrk="0" hangingPunct="1">
              <a:lnSpc>
                <a:spcPct val="90000"/>
              </a:lnSpc>
            </a:pPr>
            <a:endParaRPr lang="en-US" altLang="zh-CN" sz="2800" dirty="0">
              <a:latin typeface="Times New Roman" panose="02020603050405020304" charset="0"/>
            </a:endParaRPr>
          </a:p>
          <a:p>
            <a:pPr algn="just" eaLnBrk="1" latinLnBrk="0" hangingPunct="1">
              <a:lnSpc>
                <a:spcPct val="90000"/>
              </a:lnSpc>
            </a:pPr>
            <a:endParaRPr lang="en-US" altLang="zh-CN" sz="2800" dirty="0">
              <a:latin typeface="Times New Roman" panose="02020603050405020304" charset="0"/>
            </a:endParaRPr>
          </a:p>
          <a:p>
            <a:pPr algn="just" eaLnBrk="1" latinLnBrk="0" hangingPunct="1">
              <a:lnSpc>
                <a:spcPct val="90000"/>
              </a:lnSpc>
            </a:pPr>
            <a:r>
              <a:rPr lang="en-US" altLang="zh-CN" sz="2800" dirty="0">
                <a:latin typeface="Times New Roman" panose="02020603050405020304" charset="0"/>
              </a:rPr>
              <a:t>2) What caused the Enron scandal and who was responsible?</a:t>
            </a:r>
            <a:endParaRPr lang="en-US" altLang="zh-CN" sz="2800" dirty="0">
              <a:latin typeface="Times New Roman" panose="02020603050405020304" charset="0"/>
            </a:endParaRPr>
          </a:p>
        </p:txBody>
      </p:sp>
      <p:sp>
        <p:nvSpPr>
          <p:cNvPr id="8" name="文本框 7"/>
          <p:cNvSpPr txBox="1"/>
          <p:nvPr/>
        </p:nvSpPr>
        <p:spPr>
          <a:xfrm>
            <a:off x="200869" y="620183"/>
            <a:ext cx="11369040" cy="878840"/>
          </a:xfrm>
          <a:prstGeom prst="rect">
            <a:avLst/>
          </a:prstGeom>
          <a:noFill/>
        </p:spPr>
        <p:txBody>
          <a:bodyPr wrap="square" rtlCol="0" anchor="t">
            <a:spAutoFit/>
          </a:bodyPr>
          <a:p>
            <a:pPr marL="0" indent="-323850" algn="just" eaLnBrk="1" latinLnBrk="0" hangingPunct="1">
              <a:lnSpc>
                <a:spcPct val="8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Study the case, discuss the questions with your classmates, and then report the result of your discussion to the class.c</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
        <p:nvSpPr>
          <p:cNvPr id="6" name="Rectangle 85"/>
          <p:cNvSpPr/>
          <p:nvPr/>
        </p:nvSpPr>
        <p:spPr>
          <a:xfrm>
            <a:off x="554355" y="4077335"/>
            <a:ext cx="10925810" cy="1252855"/>
          </a:xfrm>
          <a:prstGeom prst="rect">
            <a:avLst/>
          </a:prstGeom>
          <a:noFill/>
          <a:ln w="19050">
            <a:noFill/>
          </a:ln>
        </p:spPr>
        <p:txBody>
          <a:bodyPr wrap="square" anchor="ctr" anchorCtr="0">
            <a:spAutoFit/>
          </a:bodyPr>
          <a:p>
            <a:pPr algn="just">
              <a:lnSpc>
                <a:spcPct val="90000"/>
              </a:lnSpc>
            </a:pPr>
            <a:r>
              <a:rPr lang="en-US" altLang="zh-CN" sz="2800" dirty="0">
                <a:solidFill>
                  <a:srgbClr val="C00000"/>
                </a:solidFill>
                <a:latin typeface="Times New Roman" panose="02020603050405020304" charset="0"/>
                <a:cs typeface="Times New Roman" panose="02020603050405020304" charset="0"/>
              </a:rPr>
              <a:t>It was discovered in 2001 that the company had been using accounting loopholes to hide billions of dollars of bad debt, while simultaneously inflating the company’s earnings.</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338455" y="1988503"/>
            <a:ext cx="11638915" cy="953135"/>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The Enron Corporation is a U.S. energy, commodities, and services company based out of Houston, Texas.</a:t>
            </a:r>
            <a:endParaRPr lang="en-US" altLang="zh-CN" sz="2800" dirty="0">
              <a:solidFill>
                <a:srgbClr val="C00000"/>
              </a:solidFill>
              <a:latin typeface="Times New Roman" panose="02020603050405020304" charset="0"/>
              <a:cs typeface="Times New Roman" panose="02020603050405020304" charset="0"/>
            </a:endParaRPr>
          </a:p>
        </p:txBody>
      </p:sp>
      <p:sp>
        <p:nvSpPr>
          <p:cNvPr id="2" name="圆角矩形 1">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426720" y="1052830"/>
            <a:ext cx="11344910" cy="52197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2800" dirty="0">
                <a:latin typeface="Times New Roman" panose="02020603050405020304" charset="0"/>
              </a:rPr>
              <a:t>3) What was the result of the Enron scandal?</a:t>
            </a:r>
            <a:endParaRPr lang="en-US" altLang="zh-CN" sz="2800" dirty="0">
              <a:latin typeface="Times New Roman" panose="02020603050405020304" charset="0"/>
            </a:endParaRPr>
          </a:p>
        </p:txBody>
      </p:sp>
      <p:sp>
        <p:nvSpPr>
          <p:cNvPr id="5" name="Rectangle 85"/>
          <p:cNvSpPr/>
          <p:nvPr/>
        </p:nvSpPr>
        <p:spPr>
          <a:xfrm>
            <a:off x="426720" y="1988820"/>
            <a:ext cx="11295380" cy="2676525"/>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The Enron scandal had far-reaching negative consequences.</a:t>
            </a:r>
            <a:endParaRPr lang="en-US" altLang="zh-CN" sz="2800" dirty="0">
              <a:solidFill>
                <a:srgbClr val="C00000"/>
              </a:solidFill>
              <a:latin typeface="Times New Roman" panose="02020603050405020304" charset="0"/>
              <a:cs typeface="Times New Roman" panose="02020603050405020304" charset="0"/>
            </a:endParaRPr>
          </a:p>
          <a:p>
            <a:pPr marL="457200" indent="-457200" algn="just">
              <a:buFont typeface="Wingdings" panose="05000000000000000000" charset="0"/>
              <a:buChar char="Ø"/>
            </a:pPr>
            <a:r>
              <a:rPr lang="en-US" altLang="zh-CN" sz="2800" dirty="0">
                <a:solidFill>
                  <a:srgbClr val="C00000"/>
                </a:solidFill>
                <a:latin typeface="Times New Roman" panose="02020603050405020304" charset="0"/>
                <a:cs typeface="Times New Roman" panose="02020603050405020304" charset="0"/>
              </a:rPr>
              <a:t>The scandal resulted in shareholders losing over $74 billion as Enron’s share price collapsed from around $90 to under $1 within a year.</a:t>
            </a:r>
            <a:endParaRPr lang="en-US" altLang="zh-CN" sz="2800" dirty="0">
              <a:solidFill>
                <a:srgbClr val="C00000"/>
              </a:solidFill>
              <a:latin typeface="Times New Roman" panose="02020603050405020304" charset="0"/>
              <a:cs typeface="Times New Roman" panose="02020603050405020304" charset="0"/>
            </a:endParaRPr>
          </a:p>
          <a:p>
            <a:pPr marL="457200" indent="-457200" algn="just">
              <a:buFont typeface="Wingdings" panose="05000000000000000000" charset="0"/>
              <a:buChar char="Ø"/>
            </a:pPr>
            <a:r>
              <a:rPr lang="en-US" altLang="zh-CN" sz="2800" dirty="0">
                <a:solidFill>
                  <a:srgbClr val="C00000"/>
                </a:solidFill>
                <a:latin typeface="Times New Roman" panose="02020603050405020304" charset="0"/>
                <a:cs typeface="Times New Roman" panose="02020603050405020304" charset="0"/>
              </a:rPr>
              <a:t>The scandal led to the bankruptcy of Enron and the dissolution of Arthur Andersen.</a:t>
            </a:r>
            <a:endParaRPr lang="en-US" altLang="zh-CN" sz="2800" dirty="0">
              <a:solidFill>
                <a:srgbClr val="C00000"/>
              </a:solidFill>
              <a:latin typeface="Times New Roman" panose="02020603050405020304" charset="0"/>
              <a:cs typeface="Times New Roman" panose="02020603050405020304" charset="0"/>
            </a:endParaRPr>
          </a:p>
          <a:p>
            <a:pPr marL="457200" indent="-457200" algn="just">
              <a:buFont typeface="Wingdings" panose="05000000000000000000" charset="0"/>
              <a:buChar char="Ø"/>
            </a:pPr>
            <a:r>
              <a:rPr lang="en-US" altLang="zh-CN" sz="2800" dirty="0">
                <a:solidFill>
                  <a:srgbClr val="C00000"/>
                </a:solidFill>
                <a:latin typeface="Times New Roman" panose="02020603050405020304" charset="0"/>
                <a:cs typeface="Times New Roman" panose="02020603050405020304" charset="0"/>
              </a:rPr>
              <a:t>20,000 employees lost their jobs because of this scandal.</a:t>
            </a:r>
            <a:endParaRPr lang="en-US" altLang="zh-CN" sz="2800" dirty="0">
              <a:solidFill>
                <a:srgbClr val="C00000"/>
              </a:solidFill>
              <a:latin typeface="Times New Roman" panose="02020603050405020304" charset="0"/>
              <a:cs typeface="Times New Roman" panose="02020603050405020304" charset="0"/>
            </a:endParaRPr>
          </a:p>
        </p:txBody>
      </p:sp>
      <p:sp>
        <p:nvSpPr>
          <p:cNvPr id="4" name="圆角矩形 3">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245"/>
          <p:cNvSpPr/>
          <p:nvPr/>
        </p:nvSpPr>
        <p:spPr>
          <a:xfrm>
            <a:off x="482600" y="1844675"/>
            <a:ext cx="11398250" cy="4399915"/>
          </a:xfrm>
          <a:prstGeom prst="rect">
            <a:avLst/>
          </a:prstGeom>
          <a:solidFill>
            <a:schemeClr val="accent5">
              <a:lumMod val="20000"/>
              <a:lumOff val="80000"/>
            </a:schemeClr>
          </a:solidFill>
          <a:ln w="76200">
            <a:noFill/>
          </a:ln>
        </p:spPr>
        <p:txBody>
          <a:bodyPr wrap="square" anchor="t" anchorCtr="0">
            <a:spAutoFit/>
          </a:bodyPr>
          <a:p>
            <a:pPr algn="just" eaLnBrk="1" latinLnBrk="0" hangingPunct="1">
              <a:lnSpc>
                <a:spcPct val="100000"/>
              </a:lnSpc>
            </a:pPr>
            <a:r>
              <a:rPr lang="en-US" altLang="zh-CN" sz="2800" b="1" dirty="0">
                <a:solidFill>
                  <a:srgbClr val="00B0F0"/>
                </a:solidFill>
                <a:latin typeface="Times New Roman" panose="02020603050405020304" charset="0"/>
              </a:rPr>
              <a:t>A.</a:t>
            </a:r>
            <a:r>
              <a:rPr lang="en-US" altLang="zh-CN" sz="2800" dirty="0">
                <a:latin typeface="Times New Roman" panose="02020603050405020304" charset="0"/>
              </a:rPr>
              <a:t> Lehman Brothers was a global financial services firm based out of New York City, New York. It was one of the largest investment banks in the United States. During the 2008 financial crisis, it was discovered that the company had hidden over $50 billion in loans. These loans had been disguised as sales using accounting loopholes.</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According to an SEC investigation, the company had sold toxic assets to banks in the Cayman Islands on a short-term basis. It was understood that Lehman Brothers would buy back these assets. This gave the impression that the company had $50 billion more in cash and $50 billion less in toxic assets. In the aftermath of the scandal, Lehman Brothers went bankrupt.</a:t>
            </a:r>
            <a:endParaRPr lang="en-US" altLang="zh-CN" sz="2800" dirty="0">
              <a:latin typeface="Times New Roman" panose="02020603050405020304" charset="0"/>
            </a:endParaRPr>
          </a:p>
        </p:txBody>
      </p:sp>
      <p:sp>
        <p:nvSpPr>
          <p:cNvPr id="16392" name="矩形 10245"/>
          <p:cNvSpPr/>
          <p:nvPr/>
        </p:nvSpPr>
        <p:spPr>
          <a:xfrm>
            <a:off x="194945" y="404495"/>
            <a:ext cx="1474470" cy="645160"/>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lstStyle/>
          <a:p>
            <a:pPr algn="just" eaLnBrk="1" latinLnBrk="0" hangingPunct="1">
              <a:lnSpc>
                <a:spcPct val="100000"/>
              </a:lnSpc>
            </a:pPr>
            <a:r>
              <a:rPr lang="en-US" altLang="zh-CN" sz="3600" b="1" dirty="0">
                <a:solidFill>
                  <a:srgbClr val="FF0000"/>
                </a:solidFill>
                <a:latin typeface="Times New Roman" panose="02020603050405020304" charset="0"/>
              </a:rPr>
              <a:t>Case 2</a:t>
            </a:r>
            <a:endParaRPr lang="en-US" altLang="zh-CN" sz="3600" b="1" dirty="0">
              <a:solidFill>
                <a:srgbClr val="FF0000"/>
              </a:solidFill>
              <a:latin typeface="Times New Roman" panose="02020603050405020304" charset="0"/>
            </a:endParaRPr>
          </a:p>
        </p:txBody>
      </p:sp>
      <p:sp>
        <p:nvSpPr>
          <p:cNvPr id="8" name="文本框 7"/>
          <p:cNvSpPr txBox="1"/>
          <p:nvPr/>
        </p:nvSpPr>
        <p:spPr>
          <a:xfrm>
            <a:off x="266909" y="980228"/>
            <a:ext cx="11369040" cy="878840"/>
          </a:xfrm>
          <a:prstGeom prst="rect">
            <a:avLst/>
          </a:prstGeom>
          <a:noFill/>
        </p:spPr>
        <p:txBody>
          <a:bodyPr wrap="square" rtlCol="0" anchor="t">
            <a:spAutoFit/>
          </a:bodyPr>
          <a:p>
            <a:pPr marL="0" indent="-323850" algn="just" eaLnBrk="1" latinLnBrk="0" hangingPunct="1">
              <a:lnSpc>
                <a:spcPct val="8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Study the following mini-cases and complete the tasks together with your classmates.</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554355" y="1341120"/>
            <a:ext cx="11397615" cy="4351655"/>
          </a:xfrm>
          <a:prstGeom prst="rect">
            <a:avLst/>
          </a:prstGeom>
          <a:noFill/>
        </p:spPr>
        <p:txBody>
          <a:bodyPr wrap="square" rtlCol="0">
            <a:spAutoFit/>
          </a:bodyPr>
          <a:p>
            <a:pPr algn="just" eaLnBrk="1" latinLnBrk="0" hangingPunct="1">
              <a:lnSpc>
                <a:spcPct val="90000"/>
              </a:lnSpc>
            </a:pPr>
            <a:r>
              <a:rPr lang="en-US" altLang="zh-CN" sz="2800" dirty="0">
                <a:latin typeface="Times New Roman" panose="02020603050405020304" charset="0"/>
                <a:cs typeface="Times New Roman" panose="02020603050405020304" charset="0"/>
              </a:rPr>
              <a:t>     An accounting cycle consists of the traditional procedures performed to </a:t>
            </a:r>
            <a:endParaRPr lang="en-US" altLang="zh-CN" sz="2800" dirty="0">
              <a:latin typeface="Times New Roman" panose="02020603050405020304" charset="0"/>
              <a:cs typeface="Times New Roman" panose="02020603050405020304" charset="0"/>
            </a:endParaRPr>
          </a:p>
          <a:p>
            <a:pPr algn="just" eaLnBrk="1" latinLnBrk="0" hangingPunct="1">
              <a:lnSpc>
                <a:spcPct val="90000"/>
              </a:lnSpc>
            </a:pPr>
            <a:r>
              <a:rPr lang="en-US" altLang="zh-CN" sz="2800" dirty="0">
                <a:latin typeface="Times New Roman" panose="02020603050405020304" charset="0"/>
                <a:cs typeface="Times New Roman" panose="02020603050405020304" charset="0"/>
              </a:rPr>
              <a:t>record 1) ____________ and transactions in a company’s accounting records. The accounting cycle begins when a 2) ____________ occurs and finishes when the financial statements are prepared and the books are made ready for the next accounting period. Traditionally, the accounting cycle consisted of 3) ____________ steps. One, 4) ____________ data associated with the transaction is collected and analyzed to determine how it should be recorded in the accounting records. Two, the data is entered into the general 5) ____________.Three, entries are posted to the general 6) ____________. Four, an unadjusted trial balance is prepared to make sure total debit balances equal total credit balances.</a:t>
            </a:r>
            <a:endParaRPr lang="en-US" altLang="zh-CN" sz="2800" dirty="0">
              <a:latin typeface="Times New Roman" panose="02020603050405020304" charset="0"/>
              <a:cs typeface="Times New Roman" panose="02020603050405020304" charset="0"/>
            </a:endParaRPr>
          </a:p>
        </p:txBody>
      </p:sp>
      <p:sp>
        <p:nvSpPr>
          <p:cNvPr id="84053" name="Rectangle 85"/>
          <p:cNvSpPr/>
          <p:nvPr/>
        </p:nvSpPr>
        <p:spPr>
          <a:xfrm>
            <a:off x="1922145" y="1700848"/>
            <a:ext cx="263652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business events</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6746875" y="2061210"/>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transaction</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698500" y="3213100"/>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nine</a:t>
            </a:r>
            <a:endParaRPr lang="en-US" altLang="zh-CN" sz="2800" dirty="0">
              <a:solidFill>
                <a:srgbClr val="C00000"/>
              </a:solidFill>
              <a:latin typeface="Times New Roman" panose="02020603050405020304" charset="0"/>
              <a:cs typeface="Times New Roman" panose="02020603050405020304" charset="0"/>
            </a:endParaRPr>
          </a:p>
        </p:txBody>
      </p:sp>
      <p:sp>
        <p:nvSpPr>
          <p:cNvPr id="6" name="Rectangle 85"/>
          <p:cNvSpPr/>
          <p:nvPr/>
        </p:nvSpPr>
        <p:spPr>
          <a:xfrm>
            <a:off x="5379085" y="3141345"/>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financial</a:t>
            </a:r>
            <a:endParaRPr lang="en-US" altLang="zh-CN" sz="2800" dirty="0">
              <a:solidFill>
                <a:srgbClr val="C00000"/>
              </a:solidFill>
              <a:latin typeface="Times New Roman" panose="02020603050405020304" charset="0"/>
              <a:cs typeface="Times New Roman" panose="02020603050405020304" charset="0"/>
            </a:endParaRPr>
          </a:p>
        </p:txBody>
      </p:sp>
      <p:sp>
        <p:nvSpPr>
          <p:cNvPr id="7" name="Rectangle 85"/>
          <p:cNvSpPr/>
          <p:nvPr/>
        </p:nvSpPr>
        <p:spPr>
          <a:xfrm>
            <a:off x="626110" y="4365625"/>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journal</a:t>
            </a:r>
            <a:endParaRPr lang="en-US" altLang="zh-CN" sz="2800" dirty="0">
              <a:solidFill>
                <a:srgbClr val="C00000"/>
              </a:solidFill>
              <a:latin typeface="Times New Roman" panose="02020603050405020304" charset="0"/>
              <a:cs typeface="Times New Roman" panose="02020603050405020304" charset="0"/>
            </a:endParaRPr>
          </a:p>
        </p:txBody>
      </p:sp>
      <p:sp>
        <p:nvSpPr>
          <p:cNvPr id="9" name="Rectangle 85"/>
          <p:cNvSpPr/>
          <p:nvPr/>
        </p:nvSpPr>
        <p:spPr>
          <a:xfrm>
            <a:off x="8835390" y="4293235"/>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ledger</a:t>
            </a:r>
            <a:endParaRPr lang="en-US" altLang="zh-CN" sz="2800" dirty="0">
              <a:solidFill>
                <a:srgbClr val="C00000"/>
              </a:solidFill>
              <a:latin typeface="Times New Roman" panose="02020603050405020304" charset="0"/>
              <a:cs typeface="Times New Roman" panose="02020603050405020304" charset="0"/>
            </a:endParaRPr>
          </a:p>
        </p:txBody>
      </p:sp>
      <p:sp>
        <p:nvSpPr>
          <p:cNvPr id="3" name="圆角矩形 2">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0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53" grpId="0"/>
      <p:bldP spid="84053" grpId="1"/>
      <p:bldP spid="4" grpId="0"/>
      <p:bldP spid="4" grpId="1"/>
      <p:bldP spid="5" grpId="0"/>
      <p:bldP spid="5" grpId="1"/>
      <p:bldP spid="6" grpId="0"/>
      <p:bldP spid="6" grpId="1"/>
      <p:bldP spid="7" grpId="0"/>
      <p:bldP spid="7" grpId="1"/>
      <p:bldP spid="9" grpId="0"/>
      <p:bldP spid="9"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245"/>
          <p:cNvSpPr/>
          <p:nvPr/>
        </p:nvSpPr>
        <p:spPr>
          <a:xfrm>
            <a:off x="410845" y="836295"/>
            <a:ext cx="11160760" cy="4831080"/>
          </a:xfrm>
          <a:prstGeom prst="rect">
            <a:avLst/>
          </a:prstGeom>
          <a:solidFill>
            <a:schemeClr val="accent5">
              <a:lumMod val="20000"/>
              <a:lumOff val="80000"/>
            </a:schemeClr>
          </a:solidFill>
          <a:ln w="76200">
            <a:noFill/>
          </a:ln>
        </p:spPr>
        <p:txBody>
          <a:bodyPr wrap="square" anchor="t" anchorCtr="0">
            <a:spAutoFit/>
          </a:bodyPr>
          <a:p>
            <a:pPr algn="just" eaLnBrk="1" latinLnBrk="0" hangingPunct="1">
              <a:lnSpc>
                <a:spcPct val="100000"/>
              </a:lnSpc>
            </a:pPr>
            <a:r>
              <a:rPr lang="en-US" altLang="zh-CN" sz="2800" b="1" dirty="0">
                <a:solidFill>
                  <a:srgbClr val="00B0F0"/>
                </a:solidFill>
                <a:latin typeface="Times New Roman" panose="02020603050405020304" charset="0"/>
              </a:rPr>
              <a:t>B.</a:t>
            </a:r>
            <a:r>
              <a:rPr lang="en-US" altLang="zh-CN" sz="2800" dirty="0">
                <a:latin typeface="Times New Roman" panose="02020603050405020304" charset="0"/>
              </a:rPr>
              <a:t> Tyco International was an American blue-chip security systems company based out of Princeton, New Jersey. In 2002, it was discovered that CEO, Dennis Kozlowski, and CFO, Mark Swartz, had stolen over $150 million from the company and had inflated the company’s earnings by over $500 million in their reports. Kozlowski and Swartz had siphoned off money using unapproved loans and stock sales.</a:t>
            </a:r>
            <a:endParaRPr lang="en-US" altLang="zh-CN" sz="2800" dirty="0">
              <a:latin typeface="Times New Roman" panose="02020603050405020304" charset="0"/>
            </a:endParaRPr>
          </a:p>
          <a:p>
            <a:pPr algn="just" eaLnBrk="1" latinLnBrk="0" hangingPunct="1">
              <a:lnSpc>
                <a:spcPct val="100000"/>
              </a:lnSpc>
            </a:pPr>
            <a:r>
              <a:rPr lang="en-US" altLang="zh-CN" sz="2800" dirty="0">
                <a:latin typeface="Times New Roman" panose="02020603050405020304" charset="0"/>
              </a:rPr>
              <a:t>    The scandal was discovered when the SEC and the office of the District Attorney of Manhattan carried out investigations related to certain questionable accounting practices by the company. Kozlowski and Swartz were both sentenced to 8 to 25 years in prison. A class-action suit forced them to pay $2.92 billion to investors.</a:t>
            </a:r>
            <a:endParaRPr lang="en-US" altLang="zh-CN" sz="2800" dirty="0">
              <a:latin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245"/>
          <p:cNvSpPr/>
          <p:nvPr/>
        </p:nvSpPr>
        <p:spPr>
          <a:xfrm>
            <a:off x="410845" y="980440"/>
            <a:ext cx="11160760" cy="4351655"/>
          </a:xfrm>
          <a:prstGeom prst="rect">
            <a:avLst/>
          </a:prstGeom>
          <a:solidFill>
            <a:schemeClr val="accent5">
              <a:lumMod val="20000"/>
              <a:lumOff val="80000"/>
            </a:schemeClr>
          </a:solidFill>
          <a:ln w="76200">
            <a:noFill/>
          </a:ln>
        </p:spPr>
        <p:txBody>
          <a:bodyPr wrap="square" anchor="t" anchorCtr="0">
            <a:spAutoFit/>
          </a:bodyPr>
          <a:p>
            <a:pPr algn="just" eaLnBrk="1" latinLnBrk="0" hangingPunct="1">
              <a:lnSpc>
                <a:spcPct val="90000"/>
              </a:lnSpc>
            </a:pPr>
            <a:r>
              <a:rPr lang="en-US" altLang="zh-CN" sz="2800" b="1" dirty="0">
                <a:solidFill>
                  <a:srgbClr val="00B0F0"/>
                </a:solidFill>
                <a:latin typeface="Times New Roman" panose="02020603050405020304" charset="0"/>
              </a:rPr>
              <a:t>C. </a:t>
            </a:r>
            <a:r>
              <a:rPr lang="en-US" altLang="zh-CN" sz="2800" dirty="0">
                <a:latin typeface="Times New Roman" panose="02020603050405020304" charset="0"/>
              </a:rPr>
              <a:t>Satyam Computer Services was an Indian IT services and back-office accounting firm based out of Hyderabad, India. In 2009, it was discovered that the company had inflated revenue by $1.5 billion, marking one of the largest accounting scandals.</a:t>
            </a:r>
            <a:endParaRPr lang="en-US" altLang="zh-CN" sz="2800" dirty="0">
              <a:latin typeface="Times New Roman" panose="02020603050405020304" charset="0"/>
            </a:endParaRPr>
          </a:p>
          <a:p>
            <a:pPr algn="just" eaLnBrk="1" latinLnBrk="0" hangingPunct="1">
              <a:lnSpc>
                <a:spcPct val="90000"/>
              </a:lnSpc>
            </a:pPr>
            <a:r>
              <a:rPr lang="en-US" altLang="zh-CN" sz="2800" dirty="0">
                <a:latin typeface="Times New Roman" panose="02020603050405020304" charset="0"/>
              </a:rPr>
              <a:t>    An investigation by India’s Central Bureau of Investigation revealed that Founder and Chairman, Ramalinga Raju, had falsified revenues, margins, and cash balances. During the investigation, Raju admitted to the fraud in a letter to the company’s board of directors. Although Raju and his brother were charged with breach of trust, conspiracy, fraud, and falsification of records, they were released when the Central Bureau of Investigation failed to file charges on time.</a:t>
            </a:r>
            <a:endParaRPr lang="en-US" altLang="zh-CN" sz="2800" dirty="0">
              <a:latin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245"/>
          <p:cNvSpPr/>
          <p:nvPr/>
        </p:nvSpPr>
        <p:spPr>
          <a:xfrm>
            <a:off x="626745" y="1268730"/>
            <a:ext cx="10735945" cy="3189605"/>
          </a:xfrm>
          <a:prstGeom prst="rect">
            <a:avLst/>
          </a:prstGeom>
          <a:solidFill>
            <a:schemeClr val="accent5">
              <a:lumMod val="20000"/>
              <a:lumOff val="80000"/>
            </a:schemeClr>
          </a:solidFill>
          <a:ln w="76200">
            <a:noFill/>
          </a:ln>
        </p:spPr>
        <p:txBody>
          <a:bodyPr wrap="square" anchor="t" anchorCtr="0">
            <a:spAutoFit/>
          </a:bodyPr>
          <a:p>
            <a:pPr algn="just" eaLnBrk="1" latinLnBrk="0" hangingPunct="1">
              <a:lnSpc>
                <a:spcPct val="90000"/>
              </a:lnSpc>
            </a:pPr>
            <a:r>
              <a:rPr lang="en-US" altLang="zh-CN" sz="2800" b="1" dirty="0">
                <a:solidFill>
                  <a:srgbClr val="00B0F0"/>
                </a:solidFill>
                <a:latin typeface="Times New Roman" panose="02020603050405020304" charset="0"/>
              </a:rPr>
              <a:t>D. </a:t>
            </a:r>
            <a:r>
              <a:rPr lang="en-US" altLang="zh-CN" sz="2800" dirty="0">
                <a:latin typeface="Times New Roman" panose="02020603050405020304" charset="0"/>
              </a:rPr>
              <a:t>HealthSouth Corporation is a top U.S. publicly traded healthcare company based out of Birmingham, Alabama. In 2003, it was discovered that the company had inflated earnings by over $1.8 billion. The SEC had previously been investigating HealthSouth’s CEO, Richard Scrushy, after he sold $75 million in stock a day before the company posted a huge loss. Although charged, Scrushy was acquitted of all 36 counts of accounting fraud. However, he was found guilty of bribing the then Alabama Governor, Don Siegelman, and was sentenced to seven years in prison.</a:t>
            </a:r>
            <a:endParaRPr lang="en-US" altLang="zh-CN" sz="2800" dirty="0">
              <a:latin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245"/>
          <p:cNvSpPr/>
          <p:nvPr/>
        </p:nvSpPr>
        <p:spPr>
          <a:xfrm>
            <a:off x="410845" y="692785"/>
            <a:ext cx="11232515" cy="5513070"/>
          </a:xfrm>
          <a:prstGeom prst="rect">
            <a:avLst/>
          </a:prstGeom>
          <a:solidFill>
            <a:schemeClr val="accent5">
              <a:lumMod val="20000"/>
              <a:lumOff val="80000"/>
            </a:schemeClr>
          </a:solidFill>
          <a:ln w="76200">
            <a:noFill/>
          </a:ln>
        </p:spPr>
        <p:txBody>
          <a:bodyPr wrap="square" anchor="t" anchorCtr="0">
            <a:spAutoFit/>
          </a:bodyPr>
          <a:p>
            <a:pPr algn="just" eaLnBrk="1" latinLnBrk="0" hangingPunct="1">
              <a:lnSpc>
                <a:spcPct val="90000"/>
              </a:lnSpc>
            </a:pPr>
            <a:r>
              <a:rPr lang="en-US" altLang="zh-CN" sz="2800" b="1" dirty="0">
                <a:solidFill>
                  <a:srgbClr val="00B0F0"/>
                </a:solidFill>
                <a:latin typeface="Times New Roman" panose="02020603050405020304" charset="0"/>
              </a:rPr>
              <a:t>E. </a:t>
            </a:r>
            <a:r>
              <a:rPr lang="en-US" altLang="zh-CN" sz="2800" dirty="0">
                <a:latin typeface="Times New Roman" panose="02020603050405020304" charset="0"/>
              </a:rPr>
              <a:t>The Federal Home Loan Mortgage Corporation, also known as Freddie Mac, is a U.S. federally-backed mortgage financing giant based out of Fairfax County, Virginia. In 2003, it was discovered that Freddie Mac had misstated over $5 billion in earnings. COO David Glenn, CEO Leland Brendsel, former CFO Vaughn Clarke, and former Senior Vice Presidents Robert Dean and Nazir Dossani had intentionally overstated earnings in the company’s books. The scandal came to light due to an SEC investigation into Freddie Mac’s accounting practices. Glenn, Clarke, and Brendsel were all fired and the company was fined $125 million. the company’s commitment to privacy. In the letter he stated: “</a:t>
            </a:r>
            <a:r>
              <a:rPr lang="en-US" altLang="zh-CN" sz="2800" i="1" dirty="0">
                <a:latin typeface="Times New Roman" panose="02020603050405020304" charset="0"/>
              </a:rPr>
              <a:t>Our business model is very straightforward: We sell great products. We don’t build a profile based on your e-mail content or web-browsing habits to sell to advertisers. We don’t ‘monetize’ the information you store on your iPhone or in iCloud. And we don’t read your e-mail or your messages to get information to market to you</a:t>
            </a:r>
            <a:r>
              <a:rPr lang="en-US" altLang="zh-CN" sz="2800" dirty="0">
                <a:latin typeface="Times New Roman" panose="02020603050405020304" charset="0"/>
              </a:rPr>
              <a:t>.”</a:t>
            </a:r>
            <a:endParaRPr lang="en-US" altLang="zh-CN" sz="2800" dirty="0">
              <a:latin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00869" y="620183"/>
            <a:ext cx="11369040" cy="485140"/>
          </a:xfrm>
          <a:prstGeom prst="rect">
            <a:avLst/>
          </a:prstGeom>
          <a:noFill/>
        </p:spPr>
        <p:txBody>
          <a:bodyPr wrap="square" rtlCol="0" anchor="t">
            <a:spAutoFit/>
          </a:bodyPr>
          <a:p>
            <a:pPr marL="0" indent="-323850" algn="just" eaLnBrk="1" latinLnBrk="0" hangingPunct="1">
              <a:lnSpc>
                <a:spcPct val="8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1. Complete the following table.</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graphicFrame>
        <p:nvGraphicFramePr>
          <p:cNvPr id="2" name="表格 1"/>
          <p:cNvGraphicFramePr/>
          <p:nvPr>
            <p:custDataLst>
              <p:tags r:id="rId1"/>
            </p:custDataLst>
          </p:nvPr>
        </p:nvGraphicFramePr>
        <p:xfrm>
          <a:off x="482600" y="1196340"/>
          <a:ext cx="11459210" cy="4803775"/>
        </p:xfrm>
        <a:graphic>
          <a:graphicData uri="http://schemas.openxmlformats.org/drawingml/2006/table">
            <a:tbl>
              <a:tblPr firstRow="1" bandRow="1">
                <a:tableStyleId>{5940675A-B579-460E-94D1-54222C63F5DA}</a:tableStyleId>
              </a:tblPr>
              <a:tblGrid>
                <a:gridCol w="3041650"/>
                <a:gridCol w="4082415"/>
                <a:gridCol w="4335145"/>
              </a:tblGrid>
              <a:tr h="457200">
                <a:tc>
                  <a:txBody>
                    <a:bodyPr/>
                    <a:p>
                      <a:pPr algn="ctr">
                        <a:buNone/>
                      </a:pPr>
                      <a:r>
                        <a:rPr lang="zh-CN" altLang="en-US" sz="2800" b="1">
                          <a:latin typeface="Times New Roman" panose="02020603050405020304" charset="0"/>
                          <a:cs typeface="Times New Roman" panose="02020603050405020304" charset="0"/>
                        </a:rPr>
                        <a:t>Companies</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A9A9"/>
                    </a:solidFill>
                  </a:tcPr>
                </a:tc>
                <a:tc>
                  <a:txBody>
                    <a:bodyPr/>
                    <a:p>
                      <a:pPr algn="ctr">
                        <a:buNone/>
                      </a:pPr>
                      <a:r>
                        <a:rPr lang="zh-CN" altLang="en-US" sz="2800" b="1">
                          <a:latin typeface="Times New Roman" panose="02020603050405020304" charset="0"/>
                          <a:cs typeface="Times New Roman" panose="02020603050405020304" charset="0"/>
                        </a:rPr>
                        <a:t>Locations</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A9A9"/>
                    </a:solidFill>
                  </a:tcPr>
                </a:tc>
                <a:tc>
                  <a:txBody>
                    <a:bodyPr/>
                    <a:p>
                      <a:pPr algn="ctr">
                        <a:buNone/>
                      </a:pPr>
                      <a:r>
                        <a:rPr lang="zh-CN" altLang="en-US" sz="2800" b="1">
                          <a:latin typeface="Times New Roman" panose="02020603050405020304" charset="0"/>
                          <a:cs typeface="Times New Roman" panose="02020603050405020304" charset="0"/>
                        </a:rPr>
                        <a:t>Business Range</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A9A9"/>
                    </a:solidFill>
                  </a:tcPr>
                </a:tc>
              </a:tr>
              <a:tr h="775335">
                <a:tc>
                  <a:txBody>
                    <a:bodyPr/>
                    <a:p>
                      <a:pPr>
                        <a:buNone/>
                      </a:pPr>
                      <a:r>
                        <a:rPr lang="zh-CN" altLang="en-US" sz="2800" b="1">
                          <a:latin typeface="Times New Roman" panose="02020603050405020304" charset="0"/>
                          <a:cs typeface="Times New Roman" panose="02020603050405020304" charset="0"/>
                        </a:rPr>
                        <a:t>Lehman Brothers</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911225">
                <a:tc>
                  <a:txBody>
                    <a:bodyPr/>
                    <a:p>
                      <a:pPr>
                        <a:buNone/>
                      </a:pPr>
                      <a:r>
                        <a:rPr lang="zh-CN" altLang="en-US" sz="2800" b="1">
                          <a:latin typeface="Times New Roman" panose="02020603050405020304" charset="0"/>
                          <a:cs typeface="Times New Roman" panose="02020603050405020304" charset="0"/>
                        </a:rPr>
                        <a:t>Satyam Computer Services</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593725">
                <a:tc>
                  <a:txBody>
                    <a:bodyPr/>
                    <a:p>
                      <a:pPr>
                        <a:buNone/>
                      </a:pPr>
                      <a:r>
                        <a:rPr lang="zh-CN" altLang="en-US" sz="2800" b="1">
                          <a:latin typeface="Times New Roman" panose="02020603050405020304" charset="0"/>
                          <a:cs typeface="Times New Roman" panose="02020603050405020304" charset="0"/>
                        </a:rPr>
                        <a:t>Tyco International</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944880">
                <a:tc>
                  <a:txBody>
                    <a:bodyPr/>
                    <a:p>
                      <a:pPr>
                        <a:buNone/>
                      </a:pPr>
                      <a:r>
                        <a:rPr lang="zh-CN" altLang="en-US" sz="2800" b="1">
                          <a:latin typeface="Times New Roman" panose="02020603050405020304" charset="0"/>
                          <a:cs typeface="Times New Roman" panose="02020603050405020304" charset="0"/>
                        </a:rPr>
                        <a:t>HealthSouth Corporation</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1026795">
                <a:tc>
                  <a:txBody>
                    <a:bodyPr/>
                    <a:p>
                      <a:pPr>
                        <a:buNone/>
                      </a:pPr>
                      <a:r>
                        <a:rPr lang="zh-CN" altLang="en-US" sz="2800" b="1">
                          <a:latin typeface="Times New Roman" panose="02020603050405020304" charset="0"/>
                          <a:cs typeface="Times New Roman" panose="02020603050405020304" charset="0"/>
                        </a:rPr>
                        <a:t>Freddie Mac</a:t>
                      </a:r>
                      <a:endParaRPr lang="zh-CN" altLang="en-US" sz="2800" b="1">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endParaRPr lang="zh-CN" altLang="en-US" sz="2800">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6" name="Rectangle 85"/>
          <p:cNvSpPr/>
          <p:nvPr/>
        </p:nvSpPr>
        <p:spPr>
          <a:xfrm>
            <a:off x="3578860" y="1845310"/>
            <a:ext cx="4191000" cy="43561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New York City, New York</a:t>
            </a:r>
            <a:endParaRPr lang="en-US" altLang="zh-CN" sz="2800" dirty="0">
              <a:solidFill>
                <a:srgbClr val="C00000"/>
              </a:solidFill>
              <a:latin typeface="Times New Roman" panose="02020603050405020304" charset="0"/>
              <a:cs typeface="Times New Roman" panose="02020603050405020304" charset="0"/>
            </a:endParaRPr>
          </a:p>
        </p:txBody>
      </p:sp>
      <p:sp>
        <p:nvSpPr>
          <p:cNvPr id="3" name="Rectangle 85"/>
          <p:cNvSpPr/>
          <p:nvPr/>
        </p:nvSpPr>
        <p:spPr>
          <a:xfrm>
            <a:off x="7682865" y="1772920"/>
            <a:ext cx="3796030" cy="43561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global financial services</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3522980" y="2637155"/>
            <a:ext cx="4302760" cy="43561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Hyderabad, India</a:t>
            </a:r>
            <a:endParaRPr lang="en-US" altLang="zh-CN" sz="2800" dirty="0">
              <a:solidFill>
                <a:srgbClr val="C00000"/>
              </a:solidFill>
              <a:latin typeface="Times New Roman" panose="02020603050405020304" charset="0"/>
              <a:cs typeface="Times New Roman" panose="02020603050405020304" charset="0"/>
            </a:endParaRPr>
          </a:p>
        </p:txBody>
      </p:sp>
      <p:sp>
        <p:nvSpPr>
          <p:cNvPr id="7" name="Rectangle 85"/>
          <p:cNvSpPr/>
          <p:nvPr/>
        </p:nvSpPr>
        <p:spPr>
          <a:xfrm>
            <a:off x="7611110" y="2565401"/>
            <a:ext cx="4131945" cy="77978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IT services and back-office accounting</a:t>
            </a:r>
            <a:endParaRPr lang="en-US" altLang="zh-CN" sz="2800" dirty="0">
              <a:solidFill>
                <a:srgbClr val="C00000"/>
              </a:solidFill>
              <a:latin typeface="Times New Roman" panose="02020603050405020304" charset="0"/>
              <a:cs typeface="Times New Roman" panose="02020603050405020304" charset="0"/>
            </a:endParaRPr>
          </a:p>
        </p:txBody>
      </p:sp>
      <p:sp>
        <p:nvSpPr>
          <p:cNvPr id="9" name="Rectangle 85"/>
          <p:cNvSpPr/>
          <p:nvPr/>
        </p:nvSpPr>
        <p:spPr>
          <a:xfrm>
            <a:off x="3578860" y="3501390"/>
            <a:ext cx="3641090" cy="43561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Princeton, New Jersey</a:t>
            </a:r>
            <a:endParaRPr lang="en-US" altLang="zh-CN" sz="2800" dirty="0">
              <a:solidFill>
                <a:srgbClr val="C00000"/>
              </a:solidFill>
              <a:latin typeface="Times New Roman" panose="02020603050405020304" charset="0"/>
              <a:cs typeface="Times New Roman" panose="02020603050405020304" charset="0"/>
            </a:endParaRPr>
          </a:p>
        </p:txBody>
      </p:sp>
      <p:sp>
        <p:nvSpPr>
          <p:cNvPr id="10" name="Rectangle 85"/>
          <p:cNvSpPr/>
          <p:nvPr/>
        </p:nvSpPr>
        <p:spPr>
          <a:xfrm>
            <a:off x="7682865" y="3576955"/>
            <a:ext cx="4255770" cy="43561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blue-chip security systems</a:t>
            </a:r>
            <a:endParaRPr lang="en-US" altLang="zh-CN" sz="2800" dirty="0">
              <a:solidFill>
                <a:srgbClr val="C00000"/>
              </a:solidFill>
              <a:latin typeface="Times New Roman" panose="02020603050405020304" charset="0"/>
              <a:cs typeface="Times New Roman" panose="02020603050405020304" charset="0"/>
            </a:endParaRPr>
          </a:p>
        </p:txBody>
      </p:sp>
      <p:sp>
        <p:nvSpPr>
          <p:cNvPr id="11" name="Rectangle 85"/>
          <p:cNvSpPr/>
          <p:nvPr/>
        </p:nvSpPr>
        <p:spPr>
          <a:xfrm>
            <a:off x="3506470" y="4149090"/>
            <a:ext cx="3439795" cy="43561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Birmingham, Alabama</a:t>
            </a:r>
            <a:endParaRPr lang="en-US" altLang="zh-CN" sz="2800" dirty="0">
              <a:solidFill>
                <a:srgbClr val="C00000"/>
              </a:solidFill>
              <a:latin typeface="Times New Roman" panose="02020603050405020304" charset="0"/>
              <a:cs typeface="Times New Roman" panose="02020603050405020304" charset="0"/>
            </a:endParaRPr>
          </a:p>
        </p:txBody>
      </p:sp>
      <p:sp>
        <p:nvSpPr>
          <p:cNvPr id="12" name="Rectangle 85"/>
          <p:cNvSpPr/>
          <p:nvPr/>
        </p:nvSpPr>
        <p:spPr>
          <a:xfrm>
            <a:off x="7755255" y="4149090"/>
            <a:ext cx="2764790" cy="43561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healthcare</a:t>
            </a:r>
            <a:endParaRPr lang="en-US" altLang="zh-CN" sz="2800" dirty="0">
              <a:solidFill>
                <a:srgbClr val="C00000"/>
              </a:solidFill>
              <a:latin typeface="Times New Roman" panose="02020603050405020304" charset="0"/>
              <a:cs typeface="Times New Roman" panose="02020603050405020304" charset="0"/>
            </a:endParaRPr>
          </a:p>
        </p:txBody>
      </p:sp>
      <p:sp>
        <p:nvSpPr>
          <p:cNvPr id="13" name="Rectangle 85"/>
          <p:cNvSpPr/>
          <p:nvPr/>
        </p:nvSpPr>
        <p:spPr>
          <a:xfrm>
            <a:off x="3578860" y="5085715"/>
            <a:ext cx="3974465" cy="43561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Fairfax County, Virginia</a:t>
            </a:r>
            <a:endParaRPr lang="en-US" altLang="zh-CN" sz="2800" dirty="0">
              <a:solidFill>
                <a:srgbClr val="C00000"/>
              </a:solidFill>
              <a:latin typeface="Times New Roman" panose="02020603050405020304" charset="0"/>
              <a:cs typeface="Times New Roman" panose="02020603050405020304" charset="0"/>
            </a:endParaRPr>
          </a:p>
        </p:txBody>
      </p:sp>
      <p:sp>
        <p:nvSpPr>
          <p:cNvPr id="14" name="Rectangle 85"/>
          <p:cNvSpPr/>
          <p:nvPr/>
        </p:nvSpPr>
        <p:spPr>
          <a:xfrm>
            <a:off x="7682865" y="5049520"/>
            <a:ext cx="3924935" cy="77978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federally-backed mortgage financing</a:t>
            </a:r>
            <a:endParaRPr lang="en-US" altLang="zh-CN" sz="2800" dirty="0">
              <a:solidFill>
                <a:srgbClr val="C00000"/>
              </a:solidFill>
              <a:latin typeface="Times New Roman" panose="02020603050405020304" charset="0"/>
              <a:cs typeface="Times New Roman" panose="02020603050405020304" charset="0"/>
            </a:endParaRPr>
          </a:p>
        </p:txBody>
      </p:sp>
      <p:sp>
        <p:nvSpPr>
          <p:cNvPr id="15" name="圆角矩形 14">
            <a:hlinkClick r:id="rId2" action="ppaction://hlinksldjump"/>
          </p:cNvPr>
          <p:cNvSpPr/>
          <p:nvPr userDrawn="1"/>
        </p:nvSpPr>
        <p:spPr>
          <a:xfrm>
            <a:off x="11067415" y="6294120"/>
            <a:ext cx="1050925" cy="445135"/>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 grpId="0"/>
      <p:bldP spid="3" grpId="1"/>
      <p:bldP spid="5" grpId="0"/>
      <p:bldP spid="5" grpId="1"/>
      <p:bldP spid="7" grpId="0"/>
      <p:bldP spid="7" grpId="1"/>
      <p:bldP spid="9" grpId="0"/>
      <p:bldP spid="9" grpId="1"/>
      <p:bldP spid="10" grpId="0"/>
      <p:bldP spid="10" grpId="1"/>
      <p:bldP spid="11" grpId="0"/>
      <p:bldP spid="11" grpId="1"/>
      <p:bldP spid="12" grpId="0"/>
      <p:bldP spid="12" grpId="1"/>
      <p:bldP spid="13" grpId="0"/>
      <p:bldP spid="13" grpId="1"/>
      <p:bldP spid="14" grpId="0"/>
      <p:bldP spid="14" grpId="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54355" y="621030"/>
            <a:ext cx="10102850" cy="583565"/>
          </a:xfrm>
          <a:prstGeom prst="rect">
            <a:avLst/>
          </a:prstGeom>
          <a:noFill/>
        </p:spPr>
        <p:txBody>
          <a:bodyPr wrap="square" rtlCol="0" anchor="t">
            <a:spAutoFit/>
          </a:bodyPr>
          <a:p>
            <a:pPr marL="323850" indent="-323850" algn="just" eaLnBrk="1" latinLnBrk="0" hangingPunct="1">
              <a:lnSpc>
                <a:spcPct val="100000"/>
              </a:lnSpc>
            </a:pPr>
            <a:r>
              <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rPr>
              <a:t>2. Discuss the following questions.</a:t>
            </a:r>
            <a:endParaRPr lang="en-US" altLang="zh-CN" sz="3200" b="1" dirty="0">
              <a:solidFill>
                <a:srgbClr val="00B0F0"/>
              </a:solidFill>
              <a:latin typeface="Times New Roman" panose="02020603050405020304" charset="0"/>
              <a:ea typeface="微软雅黑" panose="020B0503020204020204" pitchFamily="34" charset="-122"/>
              <a:cs typeface="Times New Roman" panose="02020603050405020304" charset="0"/>
            </a:endParaRPr>
          </a:p>
        </p:txBody>
      </p:sp>
      <p:sp>
        <p:nvSpPr>
          <p:cNvPr id="16392" name="矩形 10245"/>
          <p:cNvSpPr/>
          <p:nvPr/>
        </p:nvSpPr>
        <p:spPr>
          <a:xfrm>
            <a:off x="482600" y="1204595"/>
            <a:ext cx="11049000" cy="478155"/>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p>
            <a:pPr algn="just" eaLnBrk="1" latinLnBrk="0" hangingPunct="1">
              <a:lnSpc>
                <a:spcPct val="90000"/>
              </a:lnSpc>
            </a:pPr>
            <a:r>
              <a:rPr lang="en-US" altLang="zh-CN" sz="2800" dirty="0">
                <a:latin typeface="Times New Roman" panose="02020603050405020304" charset="0"/>
              </a:rPr>
              <a:t>1) What caused these scandals mentioned in the cases above?</a:t>
            </a:r>
            <a:endParaRPr lang="en-US" altLang="zh-CN" sz="2800" dirty="0">
              <a:latin typeface="Times New Roman" panose="02020603050405020304" charset="0"/>
            </a:endParaRPr>
          </a:p>
        </p:txBody>
      </p:sp>
      <p:sp>
        <p:nvSpPr>
          <p:cNvPr id="2" name="圆角矩形 1">
            <a:hlinkClick r:id="rId1" action="ppaction://hlinksldjump"/>
          </p:cNvPr>
          <p:cNvSpPr/>
          <p:nvPr userDrawn="1"/>
        </p:nvSpPr>
        <p:spPr>
          <a:xfrm>
            <a:off x="11068050" y="6309360"/>
            <a:ext cx="1050925" cy="445135"/>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graphicFrame>
        <p:nvGraphicFramePr>
          <p:cNvPr id="3" name="表格 2"/>
          <p:cNvGraphicFramePr/>
          <p:nvPr>
            <p:custDataLst>
              <p:tags r:id="rId2"/>
            </p:custDataLst>
          </p:nvPr>
        </p:nvGraphicFramePr>
        <p:xfrm>
          <a:off x="338455" y="1701165"/>
          <a:ext cx="11536045" cy="4646295"/>
        </p:xfrm>
        <a:graphic>
          <a:graphicData uri="http://schemas.openxmlformats.org/drawingml/2006/table">
            <a:tbl>
              <a:tblPr firstRow="1" bandRow="1">
                <a:tableStyleId>{5940675A-B579-460E-94D1-54222C63F5DA}</a:tableStyleId>
              </a:tblPr>
              <a:tblGrid>
                <a:gridCol w="1916430"/>
                <a:gridCol w="9619615"/>
              </a:tblGrid>
              <a:tr h="775335">
                <a:tc>
                  <a:txBody>
                    <a:bodyPr/>
                    <a:p>
                      <a:pPr>
                        <a:lnSpc>
                          <a:spcPct val="90000"/>
                        </a:lnSpc>
                        <a:buNone/>
                      </a:pPr>
                      <a:r>
                        <a:rPr lang="zh-CN" altLang="en-US" sz="2400" b="0">
                          <a:solidFill>
                            <a:srgbClr val="FF0000"/>
                          </a:solidFill>
                          <a:latin typeface="Times New Roman" panose="02020603050405020304" charset="0"/>
                          <a:cs typeface="Times New Roman" panose="02020603050405020304" charset="0"/>
                        </a:rPr>
                        <a:t>Lehman Brothers</a:t>
                      </a:r>
                      <a:endParaRPr lang="zh-CN" altLang="en-US" sz="2400" b="0">
                        <a:solidFill>
                          <a:srgbClr val="FF0000"/>
                        </a:solidFill>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nSpc>
                          <a:spcPct val="90000"/>
                        </a:lnSpc>
                        <a:buNone/>
                      </a:pPr>
                      <a:r>
                        <a:rPr lang="zh-CN" altLang="en-US" sz="2400">
                          <a:solidFill>
                            <a:srgbClr val="FF0000"/>
                          </a:solidFill>
                          <a:latin typeface="Times New Roman" panose="02020603050405020304" charset="0"/>
                          <a:cs typeface="Times New Roman" panose="02020603050405020304" charset="0"/>
                        </a:rPr>
                        <a:t>It was discovered that the company had hidden over $50 billion in loans. These loans had been disguised as sales using accounting loopholes.</a:t>
                      </a:r>
                      <a:endParaRPr lang="zh-CN" altLang="en-US" sz="2400">
                        <a:solidFill>
                          <a:srgbClr val="FF0000"/>
                        </a:solidFill>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911225">
                <a:tc>
                  <a:txBody>
                    <a:bodyPr/>
                    <a:p>
                      <a:pPr>
                        <a:lnSpc>
                          <a:spcPct val="90000"/>
                        </a:lnSpc>
                        <a:buNone/>
                      </a:pPr>
                      <a:r>
                        <a:rPr lang="zh-CN" altLang="en-US" sz="2400" b="0">
                          <a:solidFill>
                            <a:srgbClr val="FF0000"/>
                          </a:solidFill>
                          <a:latin typeface="Times New Roman" panose="02020603050405020304" charset="0"/>
                          <a:cs typeface="Times New Roman" panose="02020603050405020304" charset="0"/>
                        </a:rPr>
                        <a:t>Satyam Computer Services</a:t>
                      </a:r>
                      <a:endParaRPr lang="zh-CN" altLang="en-US" sz="2400" b="0">
                        <a:solidFill>
                          <a:srgbClr val="FF0000"/>
                        </a:solidFill>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nSpc>
                          <a:spcPct val="90000"/>
                        </a:lnSpc>
                        <a:buNone/>
                      </a:pPr>
                      <a:r>
                        <a:rPr lang="zh-CN" altLang="en-US" sz="2400">
                          <a:solidFill>
                            <a:srgbClr val="FF0000"/>
                          </a:solidFill>
                          <a:latin typeface="Times New Roman" panose="02020603050405020304" charset="0"/>
                          <a:cs typeface="Times New Roman" panose="02020603050405020304" charset="0"/>
                        </a:rPr>
                        <a:t>It was discovered that the company had inflated revenue by $1.5 billion, marking one of the largest accounting scandals.</a:t>
                      </a:r>
                      <a:endParaRPr lang="zh-CN" altLang="en-US" sz="2400">
                        <a:solidFill>
                          <a:srgbClr val="FF0000"/>
                        </a:solidFill>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593725">
                <a:tc>
                  <a:txBody>
                    <a:bodyPr/>
                    <a:p>
                      <a:pPr>
                        <a:lnSpc>
                          <a:spcPct val="90000"/>
                        </a:lnSpc>
                        <a:buNone/>
                      </a:pPr>
                      <a:r>
                        <a:rPr lang="zh-CN" altLang="en-US" sz="2400" b="0">
                          <a:solidFill>
                            <a:srgbClr val="FF0000"/>
                          </a:solidFill>
                          <a:latin typeface="Times New Roman" panose="02020603050405020304" charset="0"/>
                          <a:cs typeface="Times New Roman" panose="02020603050405020304" charset="0"/>
                        </a:rPr>
                        <a:t>Tyco International</a:t>
                      </a:r>
                      <a:endParaRPr lang="zh-CN" altLang="en-US" sz="2400" b="0">
                        <a:solidFill>
                          <a:srgbClr val="FF0000"/>
                        </a:solidFill>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nSpc>
                          <a:spcPct val="90000"/>
                        </a:lnSpc>
                        <a:buNone/>
                      </a:pPr>
                      <a:r>
                        <a:rPr lang="zh-CN" altLang="en-US" sz="2400">
                          <a:solidFill>
                            <a:srgbClr val="FF0000"/>
                          </a:solidFill>
                          <a:latin typeface="Times New Roman" panose="02020603050405020304" charset="0"/>
                          <a:cs typeface="Times New Roman" panose="02020603050405020304" charset="0"/>
                        </a:rPr>
                        <a:t>In 2002, it was discovered that CEO, Dennis Kozlowski, and CFO, Mark Swartz, had stolen over $150 million from the company and had inflated the company’s earnings by over $500 million in their reports. Kozlowski and Swartz had siphoned off money using unapproved loans and stock sales.</a:t>
                      </a:r>
                      <a:endParaRPr lang="zh-CN" altLang="en-US" sz="2400">
                        <a:solidFill>
                          <a:srgbClr val="FF0000"/>
                        </a:solidFill>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802005">
                <a:tc>
                  <a:txBody>
                    <a:bodyPr/>
                    <a:p>
                      <a:pPr>
                        <a:lnSpc>
                          <a:spcPct val="90000"/>
                        </a:lnSpc>
                        <a:buNone/>
                      </a:pPr>
                      <a:r>
                        <a:rPr lang="zh-CN" altLang="en-US" sz="2400" b="0">
                          <a:solidFill>
                            <a:srgbClr val="FF0000"/>
                          </a:solidFill>
                          <a:latin typeface="Times New Roman" panose="02020603050405020304" charset="0"/>
                          <a:cs typeface="Times New Roman" panose="02020603050405020304" charset="0"/>
                        </a:rPr>
                        <a:t>HealthSouth Corporation</a:t>
                      </a:r>
                      <a:endParaRPr lang="zh-CN" altLang="en-US" sz="2400" b="0">
                        <a:solidFill>
                          <a:srgbClr val="FF0000"/>
                        </a:solidFill>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nSpc>
                          <a:spcPct val="90000"/>
                        </a:lnSpc>
                        <a:buNone/>
                      </a:pPr>
                      <a:r>
                        <a:rPr lang="zh-CN" altLang="en-US" sz="2400">
                          <a:solidFill>
                            <a:srgbClr val="FF0000"/>
                          </a:solidFill>
                          <a:latin typeface="Times New Roman" panose="02020603050405020304" charset="0"/>
                          <a:cs typeface="Times New Roman" panose="02020603050405020304" charset="0"/>
                        </a:rPr>
                        <a:t>It was discovered that the company had inflated earnings by over $1.8 billion.</a:t>
                      </a:r>
                      <a:endParaRPr lang="zh-CN" altLang="en-US" sz="2400">
                        <a:solidFill>
                          <a:srgbClr val="FF0000"/>
                        </a:solidFill>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583565">
                <a:tc>
                  <a:txBody>
                    <a:bodyPr/>
                    <a:p>
                      <a:pPr>
                        <a:lnSpc>
                          <a:spcPct val="90000"/>
                        </a:lnSpc>
                        <a:buNone/>
                      </a:pPr>
                      <a:r>
                        <a:rPr lang="zh-CN" altLang="en-US" sz="2400" b="0">
                          <a:solidFill>
                            <a:srgbClr val="FF0000"/>
                          </a:solidFill>
                          <a:latin typeface="Times New Roman" panose="02020603050405020304" charset="0"/>
                          <a:cs typeface="Times New Roman" panose="02020603050405020304" charset="0"/>
                        </a:rPr>
                        <a:t>Freddie Mac</a:t>
                      </a:r>
                      <a:endParaRPr lang="zh-CN" altLang="en-US" sz="2400" b="0">
                        <a:solidFill>
                          <a:srgbClr val="FF0000"/>
                        </a:solidFill>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p>
                      <a:pPr>
                        <a:lnSpc>
                          <a:spcPct val="90000"/>
                        </a:lnSpc>
                        <a:buNone/>
                      </a:pPr>
                      <a:r>
                        <a:rPr lang="zh-CN" altLang="en-US" sz="2400">
                          <a:solidFill>
                            <a:srgbClr val="FF0000"/>
                          </a:solidFill>
                          <a:latin typeface="Times New Roman" panose="02020603050405020304" charset="0"/>
                          <a:cs typeface="Times New Roman" panose="02020603050405020304" charset="0"/>
                        </a:rPr>
                        <a:t>It was discovered that Freddie Mac had misstated over $5 billion in earnings.</a:t>
                      </a:r>
                      <a:endParaRPr lang="zh-CN" altLang="en-US" sz="2400">
                        <a:solidFill>
                          <a:srgbClr val="FF0000"/>
                        </a:solidFill>
                        <a:latin typeface="Times New Roman" panose="02020603050405020304" charset="0"/>
                        <a:cs typeface="Times New Roman" panose="0202060305040502030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770890" y="1268730"/>
            <a:ext cx="10173335" cy="865505"/>
          </a:xfrm>
          <a:prstGeom prst="rect">
            <a:avLst/>
          </a:prstGeom>
          <a:noFill/>
          <a:ln w="76200">
            <a:noFill/>
          </a:ln>
          <a:extLst>
            <a:ext uri="{909E8E84-426E-40DD-AFC4-6F175D3DCCD1}">
              <a14:hiddenFill xmlns:a14="http://schemas.microsoft.com/office/drawing/2010/main">
                <a:solidFill>
                  <a:schemeClr val="accent6">
                    <a:lumMod val="20000"/>
                    <a:lumOff val="80000"/>
                  </a:schemeClr>
                </a:solidFill>
              </a14:hiddenFill>
            </a:ext>
          </a:extLst>
        </p:spPr>
        <p:txBody>
          <a:bodyPr wrap="square" anchor="t" anchorCtr="0">
            <a:spAutoFit/>
          </a:bodyPr>
          <a:p>
            <a:pPr algn="just" eaLnBrk="1" latinLnBrk="0" hangingPunct="1">
              <a:lnSpc>
                <a:spcPct val="90000"/>
              </a:lnSpc>
            </a:pPr>
            <a:r>
              <a:rPr lang="en-US" altLang="zh-CN" sz="2800" dirty="0">
                <a:latin typeface="Times New Roman" panose="02020603050405020304" charset="0"/>
              </a:rPr>
              <a:t>2) What are the strategies to cope with fraudulent accounting? (With reference to Text B)</a:t>
            </a:r>
            <a:endParaRPr lang="en-US" altLang="zh-CN" sz="2800" dirty="0">
              <a:latin typeface="Times New Roman" panose="02020603050405020304" charset="0"/>
            </a:endParaRPr>
          </a:p>
        </p:txBody>
      </p:sp>
      <p:sp>
        <p:nvSpPr>
          <p:cNvPr id="2" name="圆角矩形 1">
            <a:hlinkClick r:id="rId1" action="ppaction://hlinksldjump"/>
          </p:cNvPr>
          <p:cNvSpPr/>
          <p:nvPr userDrawn="1"/>
        </p:nvSpPr>
        <p:spPr>
          <a:xfrm>
            <a:off x="11068050" y="6309360"/>
            <a:ext cx="1050925" cy="445135"/>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
        <p:nvSpPr>
          <p:cNvPr id="13" name="Rectangle 85"/>
          <p:cNvSpPr/>
          <p:nvPr/>
        </p:nvSpPr>
        <p:spPr>
          <a:xfrm>
            <a:off x="2066925" y="2708910"/>
            <a:ext cx="3974465" cy="435610"/>
          </a:xfrm>
          <a:prstGeom prst="rect">
            <a:avLst/>
          </a:prstGeom>
          <a:noFill/>
          <a:ln w="19050">
            <a:noFill/>
          </a:ln>
        </p:spPr>
        <p:txBody>
          <a:bodyPr wrap="square" anchor="ctr" anchorCtr="0">
            <a:spAutoFit/>
          </a:bodyPr>
          <a:p>
            <a:pPr algn="just">
              <a:lnSpc>
                <a:spcPct val="80000"/>
              </a:lnSpc>
            </a:pPr>
            <a:r>
              <a:rPr lang="en-US" altLang="zh-CN" sz="2800" dirty="0">
                <a:solidFill>
                  <a:srgbClr val="C00000"/>
                </a:solidFill>
                <a:latin typeface="Times New Roman" panose="02020603050405020304" charset="0"/>
                <a:cs typeface="Times New Roman" panose="02020603050405020304" charset="0"/>
              </a:rPr>
              <a:t>Open-ended question. </a:t>
            </a:r>
            <a:endParaRPr lang="en-US" altLang="zh-CN" sz="2800" dirty="0">
              <a:solidFill>
                <a:srgbClr val="C0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554990" y="1412875"/>
            <a:ext cx="10612120" cy="2457450"/>
          </a:xfrm>
          <a:prstGeom prst="rect">
            <a:avLst/>
          </a:prstGeom>
          <a:noFill/>
          <a:ln w="76200">
            <a:noFill/>
          </a:ln>
        </p:spPr>
        <p:txBody>
          <a:bodyPr wrap="square" anchor="t" anchorCtr="0">
            <a:spAutoFit/>
          </a:bodyPr>
          <a:lstStyle/>
          <a:p>
            <a:pPr algn="just" eaLnBrk="1" latinLnBrk="0" hangingPunct="1">
              <a:lnSpc>
                <a:spcPts val="3075"/>
              </a:lnSpc>
            </a:pPr>
            <a:r>
              <a:rPr lang="en-US" altLang="zh-CN" sz="2800" dirty="0">
                <a:latin typeface="Times New Roman" panose="02020603050405020304" charset="0"/>
              </a:rPr>
              <a:t>     The importance of accounting in our daily life shows up everywhere, from tracking our spending to shopping for groceries to paying bills. Chances are you’ve already used some basic accounting principles to manage your own personal finances. Write a short essay of about 150 words to illustrate how you apply some of the core elements of accounting in your daily life.</a:t>
            </a:r>
            <a:endParaRPr lang="en-US" altLang="zh-CN" sz="2800" dirty="0">
              <a:latin typeface="Times New Roman" panose="02020603050405020304" charset="0"/>
            </a:endParaRPr>
          </a:p>
        </p:txBody>
      </p:sp>
      <p:sp>
        <p:nvSpPr>
          <p:cNvPr id="3" name="圆角矩形 2">
            <a:hlinkClick r:id="rId1" action="ppaction://hlinksldjump"/>
          </p:cNvPr>
          <p:cNvSpPr/>
          <p:nvPr/>
        </p:nvSpPr>
        <p:spPr>
          <a:xfrm>
            <a:off x="4856480" y="5300980"/>
            <a:ext cx="1945640" cy="68643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ctr" eaLnBrk="1" fontAlgn="auto" latinLnBrk="0" hangingPunct="1"/>
            <a:r>
              <a:rPr lang="zh-CN" altLang="en-US" sz="3200" b="1">
                <a:solidFill>
                  <a:schemeClr val="bg1"/>
                </a:solidFill>
                <a:latin typeface="Times New Roman" panose="02020603050405020304" charset="0"/>
                <a:cs typeface="Times New Roman" panose="02020603050405020304" charset="0"/>
              </a:rPr>
              <a:t>Sample</a:t>
            </a:r>
            <a:endParaRPr lang="zh-CN" altLang="en-US" sz="3200" b="1">
              <a:solidFill>
                <a:schemeClr val="bg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矩形 34"/>
          <p:cNvSpPr/>
          <p:nvPr/>
        </p:nvSpPr>
        <p:spPr>
          <a:xfrm>
            <a:off x="632460" y="1052830"/>
            <a:ext cx="10933430" cy="5118100"/>
          </a:xfrm>
          <a:prstGeom prst="rect">
            <a:avLst/>
          </a:prstGeom>
          <a:solidFill>
            <a:schemeClr val="bg2">
              <a:lumMod val="90000"/>
            </a:schemeClr>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indent="457200" algn="just" eaLnBrk="1" fontAlgn="auto" latinLnBrk="0" hangingPunct="1">
              <a:lnSpc>
                <a:spcPts val="2800"/>
              </a:lnSpc>
            </a:pPr>
            <a:r>
              <a:rPr lang="zh-CN" altLang="en-US" sz="2800" dirty="0">
                <a:solidFill>
                  <a:srgbClr val="C00000"/>
                </a:solidFill>
                <a:latin typeface="Times New Roman" panose="02020603050405020304" charset="0"/>
                <a:cs typeface="Times New Roman" panose="02020603050405020304" charset="0"/>
                <a:sym typeface="+mn-ea"/>
              </a:rPr>
              <a:t>Accounting is one of the most essential disciplines for daily life. People have used physical checkbooks to track their spending and income for a long time. While these checkbooks have mostly been replaced with apps and digital tracking software.</a:t>
            </a:r>
            <a:endParaRPr lang="zh-CN" altLang="en-US" sz="2800" dirty="0">
              <a:solidFill>
                <a:srgbClr val="C00000"/>
              </a:solidFill>
              <a:latin typeface="Times New Roman" panose="02020603050405020304" charset="0"/>
              <a:cs typeface="Times New Roman" panose="02020603050405020304" charset="0"/>
              <a:sym typeface="+mn-ea"/>
            </a:endParaRPr>
          </a:p>
          <a:p>
            <a:pPr indent="457200" algn="just" eaLnBrk="1" fontAlgn="auto" latinLnBrk="0" hangingPunct="1">
              <a:lnSpc>
                <a:spcPts val="2800"/>
              </a:lnSpc>
            </a:pPr>
            <a:r>
              <a:rPr lang="zh-CN" altLang="en-US" sz="2800" dirty="0">
                <a:solidFill>
                  <a:srgbClr val="C00000"/>
                </a:solidFill>
                <a:latin typeface="Times New Roman" panose="02020603050405020304" charset="0"/>
                <a:cs typeface="Times New Roman" panose="02020603050405020304" charset="0"/>
                <a:sym typeface="+mn-ea"/>
              </a:rPr>
              <a:t>The importance of accounting in our daily life shows up everywhere, from tracking our spending to shopping for groceries to paying bills. I’ve used some basic accounting principles to manage my own personal finances. For instance, monthly budgeting helps me balance spending with income and reminds me to save money for unexpected emergencies, expensive purchases or investment. By setting an annual budget properly, I managed to buy a new cell phone and make a long-distance trip. What’s more, a common interaction that most people have with accounting is during tax season. If you’ve kept up with tracking your expenses and income throughout the year, tax season will be easier.</a:t>
            </a:r>
            <a:endParaRPr lang="zh-CN" altLang="en-US" sz="2800" dirty="0">
              <a:solidFill>
                <a:srgbClr val="C00000"/>
              </a:solidFill>
              <a:latin typeface="Times New Roman" panose="02020603050405020304" charset="0"/>
              <a:cs typeface="Times New Roman" panose="02020603050405020304" charset="0"/>
              <a:sym typeface="+mn-ea"/>
            </a:endParaRPr>
          </a:p>
        </p:txBody>
      </p:sp>
      <p:sp>
        <p:nvSpPr>
          <p:cNvPr id="5" name="文本框 4"/>
          <p:cNvSpPr txBox="1"/>
          <p:nvPr/>
        </p:nvSpPr>
        <p:spPr>
          <a:xfrm>
            <a:off x="698500" y="548640"/>
            <a:ext cx="1557020" cy="521970"/>
          </a:xfrm>
          <a:prstGeom prst="rect">
            <a:avLst/>
          </a:prstGeom>
          <a:solidFill>
            <a:srgbClr val="C00000"/>
          </a:solidFill>
        </p:spPr>
        <p:txBody>
          <a:bodyPr wrap="square" rtlCol="0">
            <a:spAutoFit/>
          </a:bodyPr>
          <a:lstStyle/>
          <a:p>
            <a:pPr marL="0" algn="ctr" eaLnBrk="1" fontAlgn="auto" latinLnBrk="0" hangingPunct="1"/>
            <a:r>
              <a:rPr lang="zh-CN" altLang="en-US" sz="2800" b="1">
                <a:solidFill>
                  <a:schemeClr val="bg1"/>
                </a:solidFill>
                <a:latin typeface="Times New Roman" panose="02020603050405020304" charset="0"/>
                <a:cs typeface="Times New Roman" panose="02020603050405020304" charset="0"/>
                <a:sym typeface="+mn-ea"/>
              </a:rPr>
              <a:t>Sample</a:t>
            </a:r>
            <a:endParaRPr lang="zh-CN" altLang="en-US" sz="2800" b="1">
              <a:solidFill>
                <a:schemeClr val="bg1"/>
              </a:solidFill>
              <a:latin typeface="Times New Roman" panose="02020603050405020304" charset="0"/>
              <a:cs typeface="Times New Roman" panose="02020603050405020304" charset="0"/>
              <a:sym typeface="+mn-ea"/>
            </a:endParaRPr>
          </a:p>
        </p:txBody>
      </p:sp>
      <p:sp>
        <p:nvSpPr>
          <p:cNvPr id="3" name="文本框 2"/>
          <p:cNvSpPr txBox="1"/>
          <p:nvPr/>
        </p:nvSpPr>
        <p:spPr>
          <a:xfrm>
            <a:off x="4658995" y="6165215"/>
            <a:ext cx="4149725" cy="460375"/>
          </a:xfrm>
          <a:prstGeom prst="rect">
            <a:avLst/>
          </a:prstGeom>
          <a:noFill/>
        </p:spPr>
        <p:txBody>
          <a:bodyPr wrap="square" rtlCol="0" anchor="t">
            <a:spAutoFit/>
          </a:bodyPr>
          <a:p>
            <a:r>
              <a:rPr lang="zh-CN" altLang="en-US" sz="2400" b="1">
                <a:solidFill>
                  <a:srgbClr val="C00000"/>
                </a:solidFill>
              </a:rPr>
              <a:t> (to be continued)</a:t>
            </a:r>
            <a:endParaRPr lang="zh-CN" altLang="en-US" sz="2400" b="1">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ppt_x</p:attrName>
                                        </p:attrNameLst>
                                      </p:cBhvr>
                                      <p:tavLst>
                                        <p:tav tm="0">
                                          <p:val>
                                            <p:strVal val="#ppt_x"/>
                                          </p:val>
                                        </p:tav>
                                        <p:tav tm="100000">
                                          <p:val>
                                            <p:strVal val="#ppt_x"/>
                                          </p:val>
                                        </p:tav>
                                      </p:tavLst>
                                    </p:anim>
                                    <p:anim calcmode="lin" valueType="num">
                                      <p:cBhvr>
                                        <p:cTn id="8" dur="500" fill="hold"/>
                                        <p:tgtEl>
                                          <p:spTgt spid="35"/>
                                        </p:tgtEl>
                                        <p:attrNameLst>
                                          <p:attrName>ppt_y</p:attrName>
                                        </p:attrNameLst>
                                      </p:cBhvr>
                                      <p:tavLst>
                                        <p:tav tm="0">
                                          <p:val>
                                            <p:strVal val="#ppt_y-#ppt_h/2"/>
                                          </p:val>
                                        </p:tav>
                                        <p:tav tm="100000">
                                          <p:val>
                                            <p:strVal val="#ppt_y"/>
                                          </p:val>
                                        </p:tav>
                                      </p:tavLst>
                                    </p:anim>
                                    <p:anim calcmode="lin" valueType="num">
                                      <p:cBhvr>
                                        <p:cTn id="9" dur="500" fill="hold"/>
                                        <p:tgtEl>
                                          <p:spTgt spid="35"/>
                                        </p:tgtEl>
                                        <p:attrNameLst>
                                          <p:attrName>ppt_w</p:attrName>
                                        </p:attrNameLst>
                                      </p:cBhvr>
                                      <p:tavLst>
                                        <p:tav tm="0">
                                          <p:val>
                                            <p:strVal val="#ppt_w"/>
                                          </p:val>
                                        </p:tav>
                                        <p:tav tm="100000">
                                          <p:val>
                                            <p:strVal val="#ppt_w"/>
                                          </p:val>
                                        </p:tav>
                                      </p:tavLst>
                                    </p:anim>
                                    <p:anim calcmode="lin" valueType="num">
                                      <p:cBhvr>
                                        <p:cTn id="10"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矩形 34"/>
          <p:cNvSpPr/>
          <p:nvPr/>
        </p:nvSpPr>
        <p:spPr>
          <a:xfrm>
            <a:off x="632460" y="1052830"/>
            <a:ext cx="10933430" cy="1168400"/>
          </a:xfrm>
          <a:prstGeom prst="rect">
            <a:avLst/>
          </a:prstGeom>
          <a:solidFill>
            <a:schemeClr val="bg2">
              <a:lumMod val="90000"/>
            </a:schemeClr>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indent="457200" algn="just" eaLnBrk="1" fontAlgn="auto" latinLnBrk="0" hangingPunct="1">
              <a:lnSpc>
                <a:spcPts val="2800"/>
              </a:lnSpc>
            </a:pPr>
            <a:r>
              <a:rPr lang="zh-CN" altLang="en-US" sz="2800" dirty="0">
                <a:solidFill>
                  <a:srgbClr val="C00000"/>
                </a:solidFill>
                <a:latin typeface="Times New Roman" panose="02020603050405020304" charset="0"/>
                <a:cs typeface="Times New Roman" panose="02020603050405020304" charset="0"/>
                <a:sym typeface="+mn-ea"/>
              </a:rPr>
              <a:t>Proper budgeting, saving, investing and preparing for tax season are essential to me, which enables me to be a rational consumer and smart financial planner, thus enjoying life better with a limited salary. (181 words)</a:t>
            </a:r>
            <a:endParaRPr lang="zh-CN" altLang="en-US" sz="2800" dirty="0">
              <a:solidFill>
                <a:srgbClr val="C00000"/>
              </a:solidFill>
              <a:latin typeface="Times New Roman" panose="02020603050405020304" charset="0"/>
              <a:cs typeface="Times New Roman" panose="02020603050405020304" charset="0"/>
              <a:sym typeface="+mn-ea"/>
            </a:endParaRPr>
          </a:p>
        </p:txBody>
      </p:sp>
      <p:sp>
        <p:nvSpPr>
          <p:cNvPr id="5" name="文本框 4"/>
          <p:cNvSpPr txBox="1"/>
          <p:nvPr/>
        </p:nvSpPr>
        <p:spPr>
          <a:xfrm>
            <a:off x="698500" y="548640"/>
            <a:ext cx="1557020" cy="521970"/>
          </a:xfrm>
          <a:prstGeom prst="rect">
            <a:avLst/>
          </a:prstGeom>
          <a:solidFill>
            <a:srgbClr val="C00000"/>
          </a:solidFill>
        </p:spPr>
        <p:txBody>
          <a:bodyPr wrap="square" rtlCol="0">
            <a:spAutoFit/>
          </a:bodyPr>
          <a:lstStyle/>
          <a:p>
            <a:pPr marL="0" algn="ctr" eaLnBrk="1" fontAlgn="auto" latinLnBrk="0" hangingPunct="1"/>
            <a:r>
              <a:rPr lang="zh-CN" altLang="en-US" sz="2800" b="1">
                <a:solidFill>
                  <a:schemeClr val="bg1"/>
                </a:solidFill>
                <a:latin typeface="Times New Roman" panose="02020603050405020304" charset="0"/>
                <a:cs typeface="Times New Roman" panose="02020603050405020304" charset="0"/>
                <a:sym typeface="+mn-ea"/>
              </a:rPr>
              <a:t>Sample</a:t>
            </a:r>
            <a:endParaRPr lang="zh-CN" altLang="en-US" sz="2800" b="1">
              <a:solidFill>
                <a:schemeClr val="bg1"/>
              </a:solidFill>
              <a:latin typeface="Times New Roman" panose="02020603050405020304" charset="0"/>
              <a:cs typeface="Times New Roman" panose="02020603050405020304" charset="0"/>
              <a:sym typeface="+mn-ea"/>
            </a:endParaRPr>
          </a:p>
        </p:txBody>
      </p:sp>
      <p:sp>
        <p:nvSpPr>
          <p:cNvPr id="4" name="圆角矩形 3">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ppt_x</p:attrName>
                                        </p:attrNameLst>
                                      </p:cBhvr>
                                      <p:tavLst>
                                        <p:tav tm="0">
                                          <p:val>
                                            <p:strVal val="#ppt_x"/>
                                          </p:val>
                                        </p:tav>
                                        <p:tav tm="100000">
                                          <p:val>
                                            <p:strVal val="#ppt_x"/>
                                          </p:val>
                                        </p:tav>
                                      </p:tavLst>
                                    </p:anim>
                                    <p:anim calcmode="lin" valueType="num">
                                      <p:cBhvr>
                                        <p:cTn id="8" dur="500" fill="hold"/>
                                        <p:tgtEl>
                                          <p:spTgt spid="35"/>
                                        </p:tgtEl>
                                        <p:attrNameLst>
                                          <p:attrName>ppt_y</p:attrName>
                                        </p:attrNameLst>
                                      </p:cBhvr>
                                      <p:tavLst>
                                        <p:tav tm="0">
                                          <p:val>
                                            <p:strVal val="#ppt_y-#ppt_h/2"/>
                                          </p:val>
                                        </p:tav>
                                        <p:tav tm="100000">
                                          <p:val>
                                            <p:strVal val="#ppt_y"/>
                                          </p:val>
                                        </p:tav>
                                      </p:tavLst>
                                    </p:anim>
                                    <p:anim calcmode="lin" valueType="num">
                                      <p:cBhvr>
                                        <p:cTn id="9" dur="500" fill="hold"/>
                                        <p:tgtEl>
                                          <p:spTgt spid="35"/>
                                        </p:tgtEl>
                                        <p:attrNameLst>
                                          <p:attrName>ppt_w</p:attrName>
                                        </p:attrNameLst>
                                      </p:cBhvr>
                                      <p:tavLst>
                                        <p:tav tm="0">
                                          <p:val>
                                            <p:strVal val="#ppt_w"/>
                                          </p:val>
                                        </p:tav>
                                        <p:tav tm="100000">
                                          <p:val>
                                            <p:strVal val="#ppt_w"/>
                                          </p:val>
                                        </p:tav>
                                      </p:tavLst>
                                    </p:anim>
                                    <p:anim calcmode="lin" valueType="num">
                                      <p:cBhvr>
                                        <p:cTn id="10"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400050" y="836930"/>
            <a:ext cx="11397615" cy="4351655"/>
          </a:xfrm>
          <a:prstGeom prst="rect">
            <a:avLst/>
          </a:prstGeom>
          <a:noFill/>
        </p:spPr>
        <p:txBody>
          <a:bodyPr wrap="square" rtlCol="0">
            <a:spAutoFit/>
          </a:bodyPr>
          <a:p>
            <a:pPr algn="just" eaLnBrk="1" latinLnBrk="0" hangingPunct="1">
              <a:lnSpc>
                <a:spcPct val="90000"/>
              </a:lnSpc>
            </a:pPr>
            <a:r>
              <a:rPr lang="en-US" altLang="zh-CN" sz="2800" dirty="0">
                <a:latin typeface="Times New Roman" panose="02020603050405020304" charset="0"/>
                <a:cs typeface="Times New Roman" panose="02020603050405020304" charset="0"/>
              </a:rPr>
              <a:t>Five, appropriate adjusting entries such as 7) ____________ adjustments and periodic depreciation and amortization are made to the unadjusted trial balance. Six, the adjusted trial balance is prepared. Seven, the adjusted trial balance is used to create financial statements such as the income statement, balance sheet and statement of 8) ____________. Eight, the books are closed. This involves zeroing out the income and expense accounts with the difference going to retained 9) ____________ as either income or loss. Nine, a 10) ____________ trial balance is prepared to check the accuracy of the closing entries. These steps are considered traditional because they are a holdover from when accounting and bookkeeping were a manual process. Sophisticated accounting software has made many of these steps obsolete.</a:t>
            </a:r>
            <a:endParaRPr lang="en-US" altLang="zh-CN" sz="2800" dirty="0">
              <a:latin typeface="Times New Roman" panose="02020603050405020304" charset="0"/>
              <a:cs typeface="Times New Roman" panose="02020603050405020304" charset="0"/>
            </a:endParaRPr>
          </a:p>
        </p:txBody>
      </p:sp>
      <p:sp>
        <p:nvSpPr>
          <p:cNvPr id="9" name="Rectangle 85"/>
          <p:cNvSpPr/>
          <p:nvPr/>
        </p:nvSpPr>
        <p:spPr>
          <a:xfrm>
            <a:off x="7106920" y="765175"/>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accrual</a:t>
            </a:r>
            <a:endParaRPr lang="en-US" altLang="zh-CN" sz="2800" dirty="0">
              <a:solidFill>
                <a:srgbClr val="C00000"/>
              </a:solidFill>
              <a:latin typeface="Times New Roman" panose="02020603050405020304" charset="0"/>
              <a:cs typeface="Times New Roman" panose="02020603050405020304" charset="0"/>
            </a:endParaRPr>
          </a:p>
        </p:txBody>
      </p:sp>
      <p:sp>
        <p:nvSpPr>
          <p:cNvPr id="3" name="Rectangle 85"/>
          <p:cNvSpPr/>
          <p:nvPr/>
        </p:nvSpPr>
        <p:spPr>
          <a:xfrm>
            <a:off x="5450840" y="2277110"/>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cash flows</a:t>
            </a:r>
            <a:endParaRPr lang="en-US" altLang="zh-CN" sz="2800" dirty="0">
              <a:solidFill>
                <a:srgbClr val="C00000"/>
              </a:solidFill>
              <a:latin typeface="Times New Roman" panose="02020603050405020304" charset="0"/>
              <a:cs typeface="Times New Roman" panose="02020603050405020304" charset="0"/>
            </a:endParaRPr>
          </a:p>
        </p:txBody>
      </p:sp>
      <p:sp>
        <p:nvSpPr>
          <p:cNvPr id="4" name="Rectangle 85"/>
          <p:cNvSpPr/>
          <p:nvPr/>
        </p:nvSpPr>
        <p:spPr>
          <a:xfrm>
            <a:off x="4946650" y="3141345"/>
            <a:ext cx="1916430"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earnings</a:t>
            </a:r>
            <a:endParaRPr lang="en-US" altLang="zh-CN" sz="2800" dirty="0">
              <a:solidFill>
                <a:srgbClr val="C00000"/>
              </a:solidFill>
              <a:latin typeface="Times New Roman" panose="02020603050405020304" charset="0"/>
              <a:cs typeface="Times New Roman" panose="02020603050405020304" charset="0"/>
            </a:endParaRPr>
          </a:p>
        </p:txBody>
      </p:sp>
      <p:sp>
        <p:nvSpPr>
          <p:cNvPr id="5" name="Rectangle 85"/>
          <p:cNvSpPr/>
          <p:nvPr/>
        </p:nvSpPr>
        <p:spPr>
          <a:xfrm>
            <a:off x="1130300" y="3428683"/>
            <a:ext cx="2468245" cy="521970"/>
          </a:xfrm>
          <a:prstGeom prst="rect">
            <a:avLst/>
          </a:prstGeom>
          <a:noFill/>
          <a:ln w="19050">
            <a:noFill/>
          </a:ln>
        </p:spPr>
        <p:txBody>
          <a:bodyPr wrap="square" anchor="ctr" anchorCtr="0">
            <a:spAutoFit/>
          </a:bodyPr>
          <a:p>
            <a:pPr algn="just"/>
            <a:r>
              <a:rPr lang="en-US" altLang="zh-CN" sz="2800" dirty="0">
                <a:solidFill>
                  <a:srgbClr val="C00000"/>
                </a:solidFill>
                <a:latin typeface="Times New Roman" panose="02020603050405020304" charset="0"/>
                <a:cs typeface="Times New Roman" panose="02020603050405020304" charset="0"/>
              </a:rPr>
              <a:t>post-closing</a:t>
            </a:r>
            <a:endParaRPr lang="en-US" altLang="zh-CN" sz="2800" dirty="0">
              <a:solidFill>
                <a:srgbClr val="C00000"/>
              </a:solidFill>
              <a:latin typeface="Times New Roman" panose="02020603050405020304" charset="0"/>
              <a:cs typeface="Times New Roman" panose="02020603050405020304" charset="0"/>
            </a:endParaRPr>
          </a:p>
        </p:txBody>
      </p:sp>
      <p:sp>
        <p:nvSpPr>
          <p:cNvPr id="7" name="圆角矩形 6">
            <a:hlinkClick r:id="rId1"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3" grpId="0"/>
      <p:bldP spid="3" grpId="1"/>
      <p:bldP spid="4" grpId="0"/>
      <p:bldP spid="4" grpId="1"/>
      <p:bldP spid="5" grpId="0"/>
      <p:bldP spid="5" grpId="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770890" y="620395"/>
            <a:ext cx="11132820" cy="2784475"/>
          </a:xfrm>
          <a:prstGeom prst="rect">
            <a:avLst/>
          </a:prstGeom>
          <a:noFill/>
          <a:ln w="76200">
            <a:noFill/>
          </a:ln>
        </p:spPr>
        <p:txBody>
          <a:bodyPr wrap="square" anchor="t" anchorCtr="0">
            <a:spAutoFit/>
          </a:bodyPr>
          <a:lstStyle/>
          <a:p>
            <a:pPr indent="0" algn="ctr" eaLnBrk="1" latinLnBrk="0" hangingPunct="1">
              <a:lnSpc>
                <a:spcPts val="3000"/>
              </a:lnSpc>
              <a:buNone/>
            </a:pPr>
            <a:r>
              <a:rPr lang="en-US" altLang="zh-CN" sz="3200" b="1">
                <a:latin typeface="Times New Roman" panose="02020603050405020304" charset="0"/>
                <a:sym typeface="+mn-ea"/>
              </a:rPr>
              <a:t>Make a Personal Income Statement</a:t>
            </a:r>
            <a:endParaRPr lang="en-US" altLang="zh-CN" sz="3200" b="1">
              <a:latin typeface="Times New Roman" panose="02020603050405020304" charset="0"/>
              <a:sym typeface="+mn-ea"/>
            </a:endParaRPr>
          </a:p>
          <a:p>
            <a:pPr indent="0" algn="just" eaLnBrk="1" latinLnBrk="0" hangingPunct="1">
              <a:lnSpc>
                <a:spcPts val="3000"/>
              </a:lnSpc>
              <a:buNone/>
            </a:pPr>
            <a:r>
              <a:rPr lang="en-US" altLang="zh-CN" sz="2800">
                <a:latin typeface="Times New Roman" panose="02020603050405020304" charset="0"/>
                <a:sym typeface="+mn-ea"/>
              </a:rPr>
              <a:t>     A personal income statement is a personal financial statement that outlines your income and expenses over a certain period of time, giving you some insight into your financial position. This personal financial statement makes it easier for you to improve your spending habits. Please make your own monthly income statement, and then discuss with your partners to work out a better budget in order to use your money more wisely.</a:t>
            </a:r>
            <a:endParaRPr lang="en-US" altLang="zh-CN" sz="2800">
              <a:latin typeface="Times New Roman" panose="02020603050405020304" charset="0"/>
              <a:sym typeface="+mn-ea"/>
            </a:endParaRPr>
          </a:p>
        </p:txBody>
      </p:sp>
      <p:pic>
        <p:nvPicPr>
          <p:cNvPr id="3" name="图片 2"/>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1202690" y="3500755"/>
            <a:ext cx="10511155" cy="285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915035" y="548640"/>
            <a:ext cx="9391650" cy="5904865"/>
            <a:chOff x="1441" y="864"/>
            <a:chExt cx="14790" cy="9299"/>
          </a:xfrm>
        </p:grpSpPr>
        <p:pic>
          <p:nvPicPr>
            <p:cNvPr id="2" name="图片 1"/>
            <p:cNvPicPr>
              <a:picLocks noChangeAspect="1"/>
            </p:cNvPicPr>
            <p:nvPr/>
          </p:nvPicPr>
          <p:blipFill>
            <a:blip r:embed="rId1"/>
            <a:stretch>
              <a:fillRect/>
            </a:stretch>
          </p:blipFill>
          <p:spPr>
            <a:xfrm>
              <a:off x="1487" y="864"/>
              <a:ext cx="14744" cy="7043"/>
            </a:xfrm>
            <a:prstGeom prst="rect">
              <a:avLst/>
            </a:prstGeom>
          </p:spPr>
        </p:pic>
        <p:pic>
          <p:nvPicPr>
            <p:cNvPr id="4" name="图片 3"/>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1441" y="7895"/>
              <a:ext cx="14764" cy="2269"/>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42010" y="1052830"/>
            <a:ext cx="10612120" cy="2019935"/>
          </a:xfrm>
          <a:prstGeom prst="rect">
            <a:avLst/>
          </a:prstGeom>
        </p:spPr>
      </p:pic>
      <p:sp>
        <p:nvSpPr>
          <p:cNvPr id="6" name="圆角矩形 5">
            <a:hlinkClick r:id="rId2" action="ppaction://hlinksldjump"/>
          </p:cNvPr>
          <p:cNvSpPr/>
          <p:nvPr userDrawn="1"/>
        </p:nvSpPr>
        <p:spPr>
          <a:xfrm>
            <a:off x="11067650" y="6309360"/>
            <a:ext cx="1062671" cy="430107"/>
          </a:xfrm>
          <a:prstGeom prst="roundRect">
            <a:avLst/>
          </a:prstGeom>
          <a:solidFill>
            <a:srgbClr val="FF9B9B"/>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rPr>
              <a:t>Back</a:t>
            </a:r>
            <a:endParaRPr kumimoji="0" lang="en-US" altLang="zh-CN" sz="2400" b="1" i="0" u="none" strike="noStrike" kern="1200" cap="none" spc="0" normalizeH="0" baseline="0" noProof="0" dirty="0">
              <a:ln>
                <a:noFill/>
              </a:ln>
              <a:solidFill>
                <a:schemeClr val="lt1"/>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778635" y="1700530"/>
            <a:ext cx="8785225" cy="1322070"/>
          </a:xfrm>
          <a:prstGeom prst="rect">
            <a:avLst/>
          </a:prstGeom>
          <a:solidFill>
            <a:schemeClr val="accent5">
              <a:lumMod val="75000"/>
            </a:schemeClr>
          </a:solidFill>
        </p:spPr>
        <p:txBody>
          <a:bodyPr wrap="square" rtlCol="0">
            <a:spAutoFit/>
          </a:bodyPr>
          <a:p>
            <a:pPr algn="dist"/>
            <a:r>
              <a:rPr lang="zh-CN" altLang="en-US" sz="8000" b="1">
                <a:solidFill>
                  <a:schemeClr val="bg1"/>
                </a:solidFill>
                <a:latin typeface="微软雅黑" panose="020B0503020204020204" pitchFamily="34" charset="-122"/>
                <a:ea typeface="微软雅黑" panose="020B0503020204020204" pitchFamily="34" charset="-122"/>
                <a:cs typeface="+mn-ea"/>
                <a:sym typeface="+mn-lt"/>
              </a:rPr>
              <a:t>感谢观看欣赏</a:t>
            </a:r>
            <a:endParaRPr lang="zh-CN" altLang="en-US" sz="8000" b="1" dirty="0">
              <a:solidFill>
                <a:schemeClr val="bg1"/>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矩形 10245"/>
          <p:cNvSpPr/>
          <p:nvPr/>
        </p:nvSpPr>
        <p:spPr>
          <a:xfrm>
            <a:off x="914976" y="2204834"/>
            <a:ext cx="10447655" cy="2851785"/>
          </a:xfrm>
          <a:prstGeom prst="rect">
            <a:avLst/>
          </a:prstGeom>
          <a:solidFill>
            <a:schemeClr val="accent5">
              <a:lumMod val="20000"/>
              <a:lumOff val="80000"/>
            </a:schemeClr>
          </a:solidFill>
          <a:ln w="76200">
            <a:noFill/>
          </a:ln>
        </p:spPr>
        <p:txBody>
          <a:bodyPr wrap="square" anchor="t" anchorCtr="0">
            <a:spAutoFit/>
          </a:bodyPr>
          <a:lstStyle/>
          <a:p>
            <a:pPr algn="just" eaLnBrk="1" latinLnBrk="0" hangingPunct="1">
              <a:lnSpc>
                <a:spcPts val="3075"/>
              </a:lnSpc>
            </a:pPr>
            <a:r>
              <a:rPr lang="en-US" altLang="zh-CN" sz="2800" b="1" i="1" dirty="0">
                <a:solidFill>
                  <a:srgbClr val="00B0F0"/>
                </a:solidFill>
                <a:latin typeface="Times New Roman" panose="02020603050405020304" charset="0"/>
                <a:ea typeface="宋体" panose="02010600030101010101" pitchFamily="2" charset="-122"/>
                <a:sym typeface="宋体" panose="02010600030101010101" pitchFamily="2" charset="-122"/>
              </a:rPr>
              <a:t>1</a:t>
            </a:r>
            <a:r>
              <a:rPr lang="en-US" altLang="zh-CN" sz="2800" b="1" i="1" dirty="0">
                <a:latin typeface="Times New Roman" panose="02020603050405020304" charset="0"/>
                <a:ea typeface="宋体" panose="02010600030101010101" pitchFamily="2" charset="-122"/>
              </a:rPr>
              <a:t>    </a:t>
            </a:r>
            <a:r>
              <a:rPr lang="en-US" altLang="zh-CN" sz="2800" dirty="0">
                <a:latin typeface="Times New Roman" panose="02020603050405020304" charset="0"/>
              </a:rPr>
              <a:t>Now we live in an information age, where information and its reliability greatly influence our financial well-being. Accounting is playing an increasingly important role in this age. Knowledge of accounting gives us career opportunities and the insight to take advantage of them. Accounting is also called the language of business, as all organizations set up an accounting information system to communicate data to help people make better decisions.</a:t>
            </a:r>
            <a:endParaRPr lang="en-US" altLang="zh-CN" sz="2800" dirty="0">
              <a:latin typeface="Times New Roman" panose="02020603050405020304" charset="0"/>
            </a:endParaRPr>
          </a:p>
        </p:txBody>
      </p:sp>
      <p:sp>
        <p:nvSpPr>
          <p:cNvPr id="4" name="文本框 3"/>
          <p:cNvSpPr txBox="1"/>
          <p:nvPr/>
        </p:nvSpPr>
        <p:spPr>
          <a:xfrm>
            <a:off x="1922780" y="764540"/>
            <a:ext cx="8684895" cy="706755"/>
          </a:xfrm>
          <a:prstGeom prst="rect">
            <a:avLst/>
          </a:prstGeom>
          <a:noFill/>
        </p:spPr>
        <p:txBody>
          <a:bodyPr wrap="square" rtlCol="0">
            <a:spAutoFit/>
          </a:bodyPr>
          <a:p>
            <a:r>
              <a:rPr lang="zh-CN" altLang="en-US" sz="4000" b="1" i="1">
                <a:solidFill>
                  <a:srgbClr val="00B0F0"/>
                </a:solidFill>
                <a:cs typeface="Arial" panose="020B0604020202020204" pitchFamily="34" charset="0"/>
              </a:rPr>
              <a:t>Accounting in Business</a:t>
            </a:r>
            <a:endParaRPr lang="zh-CN" altLang="en-US" sz="4000" b="1" i="1">
              <a:solidFill>
                <a:srgbClr val="00B0F0"/>
              </a:solidFill>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tags/tag1.xml><?xml version="1.0" encoding="utf-8"?>
<p:tagLst xmlns:p="http://schemas.openxmlformats.org/presentationml/2006/main">
  <p:tag name="MH" val="20170115101533"/>
  <p:tag name="MH_LIBRARY" val="CONTENTS"/>
  <p:tag name="MH_TYPE" val="OTHERS"/>
  <p:tag name="ID" val="547135"/>
</p:tagLst>
</file>

<file path=ppt/tags/tag10.xml><?xml version="1.0" encoding="utf-8"?>
<p:tagLst xmlns:p="http://schemas.openxmlformats.org/presentationml/2006/main">
  <p:tag name="MH" val="20170115101533"/>
  <p:tag name="MH_LIBRARY" val="CONTENTS"/>
  <p:tag name="MH_TYPE" val="ENTRY"/>
  <p:tag name="ID" val="547135"/>
  <p:tag name="MH_ORDER" val="1"/>
</p:tagLst>
</file>

<file path=ppt/tags/tag11.xml><?xml version="1.0" encoding="utf-8"?>
<p:tagLst xmlns:p="http://schemas.openxmlformats.org/presentationml/2006/main">
  <p:tag name="MH" val="20170115101533"/>
  <p:tag name="MH_LIBRARY" val="CONTENTS"/>
  <p:tag name="MH_TYPE" val="ENTRY"/>
  <p:tag name="ID" val="547135"/>
  <p:tag name="MH_ORDER" val="1"/>
</p:tagLst>
</file>

<file path=ppt/tags/tag12.xml><?xml version="1.0" encoding="utf-8"?>
<p:tagLst xmlns:p="http://schemas.openxmlformats.org/presentationml/2006/main">
  <p:tag name="MH" val="20170115101533"/>
  <p:tag name="MH_LIBRARY" val="CONTENTS"/>
  <p:tag name="MH_TYPE" val="ENTRY"/>
  <p:tag name="ID" val="547135"/>
  <p:tag name="MH_ORDER" val="4"/>
</p:tagLst>
</file>

<file path=ppt/tags/tag13.xml><?xml version="1.0" encoding="utf-8"?>
<p:tagLst xmlns:p="http://schemas.openxmlformats.org/presentationml/2006/main">
  <p:tag name="MH" val="20170115101533"/>
  <p:tag name="MH_LIBRARY" val="CONTENTS"/>
  <p:tag name="MH_TYPE" val="ENTRY"/>
  <p:tag name="ID" val="547135"/>
  <p:tag name="MH_ORDER" val="1"/>
</p:tagLst>
</file>

<file path=ppt/tags/tag14.xml><?xml version="1.0" encoding="utf-8"?>
<p:tagLst xmlns:p="http://schemas.openxmlformats.org/presentationml/2006/main">
  <p:tag name="MH" val="20170115101533"/>
  <p:tag name="MH_LIBRARY" val="CONTENTS"/>
  <p:tag name="MH_TYPE" val="ENTRY"/>
  <p:tag name="ID" val="547135"/>
  <p:tag name="MH_ORDER" val="1"/>
</p:tagLst>
</file>

<file path=ppt/tags/tag15.xml><?xml version="1.0" encoding="utf-8"?>
<p:tagLst xmlns:p="http://schemas.openxmlformats.org/presentationml/2006/main">
  <p:tag name="MH" val="20170115101533"/>
  <p:tag name="MH_LIBRARY" val="CONTENTS"/>
  <p:tag name="MH_AUTOCOLOR" val="TRUE"/>
  <p:tag name="MH_TYPE" val="CONTENTS"/>
  <p:tag name="ID" val="547135"/>
</p:tagLst>
</file>

<file path=ppt/tags/tag16.xml><?xml version="1.0" encoding="utf-8"?>
<p:tagLst xmlns:p="http://schemas.openxmlformats.org/presentationml/2006/main">
  <p:tag name="TABLE_ENDDRAG_ORIGIN_RECT" val="556*391"/>
  <p:tag name="TABLE_ENDDRAG_RECT" val="32*104*556*391"/>
  <p:tag name="KSO_WM_UNIT_TABLE_BEAUTIFY" val="smartTable{c0ff75dd-af19-4444-a4eb-3a551fd73486}"/>
</p:tagLst>
</file>

<file path=ppt/tags/tag17.xml><?xml version="1.0" encoding="utf-8"?>
<p:tagLst xmlns:p="http://schemas.openxmlformats.org/presentationml/2006/main">
  <p:tag name="KSO_WM_MEDIACOVER_FLAG" val="1"/>
  <p:tag name="KSO_WM_UNIT_MEDIACOVER_BTN_STATE" val="1"/>
  <p:tag name="KSO_WM_UNIT_MEDIACOVER_BTNRECT" val="4569*2469*460*46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8.xml><?xml version="1.0" encoding="utf-8"?>
<p:tagLst xmlns:p="http://schemas.openxmlformats.org/presentationml/2006/main">
  <p:tag name="TABLE_ENDDRAG_ORIGIN_RECT" val="765*172"/>
  <p:tag name="TABLE_ENDDRAG_RECT" val="174*204*765*172"/>
  <p:tag name="KSO_WM_UNIT_TABLE_BEAUTIFY" val="smartTable{c0ff75dd-af19-4444-a4eb-3a551fd73486}"/>
</p:tagLst>
</file>

<file path=ppt/tags/tag19.xml><?xml version="1.0" encoding="utf-8"?>
<p:tagLst xmlns:p="http://schemas.openxmlformats.org/presentationml/2006/main">
  <p:tag name="TABLE_ENDDRAG_ORIGIN_RECT" val="765*172"/>
  <p:tag name="TABLE_ENDDRAG_RECT" val="174*204*765*172"/>
  <p:tag name="KSO_WM_UNIT_TABLE_BEAUTIFY" val="smartTable{c0ff75dd-af19-4444-a4eb-3a551fd73486}"/>
</p:tagLst>
</file>

<file path=ppt/tags/tag2.xml><?xml version="1.0" encoding="utf-8"?>
<p:tagLst xmlns:p="http://schemas.openxmlformats.org/presentationml/2006/main">
  <p:tag name="MH" val="20170115101533"/>
  <p:tag name="MH_LIBRARY" val="CONTENTS"/>
  <p:tag name="MH_TYPE" val="OTHERS"/>
  <p:tag name="ID" val="547135"/>
</p:tagLst>
</file>

<file path=ppt/tags/tag20.xml><?xml version="1.0" encoding="utf-8"?>
<p:tagLst xmlns:p="http://schemas.openxmlformats.org/presentationml/2006/main">
  <p:tag name="TABLE_ENDDRAG_ORIGIN_RECT" val="765*172"/>
  <p:tag name="TABLE_ENDDRAG_RECT" val="174*204*765*172"/>
  <p:tag name="KSO_WM_UNIT_TABLE_BEAUTIFY" val="smartTable{c0ff75dd-af19-4444-a4eb-3a551fd73486}"/>
</p:tagLst>
</file>

<file path=ppt/tags/tag21.xml><?xml version="1.0" encoding="utf-8"?>
<p:tagLst xmlns:p="http://schemas.openxmlformats.org/presentationml/2006/main">
  <p:tag name="TABLE_ENDDRAG_ORIGIN_RECT" val="765*172"/>
  <p:tag name="TABLE_ENDDRAG_RECT" val="174*204*765*172"/>
  <p:tag name="KSO_WM_UNIT_TABLE_BEAUTIFY" val="smartTable{c0ff75dd-af19-4444-a4eb-3a551fd73486}"/>
</p:tagLst>
</file>

<file path=ppt/tags/tag22.xml><?xml version="1.0" encoding="utf-8"?>
<p:tagLst xmlns:p="http://schemas.openxmlformats.org/presentationml/2006/main">
  <p:tag name="TABLE_ENDDRAG_ORIGIN_RECT" val="890*437"/>
  <p:tag name="TABLE_ENDDRAG_RECT" val="48*54*890*437"/>
  <p:tag name="KSO_WM_UNIT_TABLE_BEAUTIFY" val="smartTable{c0ff75dd-af19-4444-a4eb-3a551fd73486}"/>
</p:tagLst>
</file>

<file path=ppt/tags/tag23.xml><?xml version="1.0" encoding="utf-8"?>
<p:tagLst xmlns:p="http://schemas.openxmlformats.org/presentationml/2006/main">
  <p:tag name="TABLE_ENDDRAG_ORIGIN_RECT" val="765*172"/>
  <p:tag name="TABLE_ENDDRAG_RECT" val="174*204*765*172"/>
  <p:tag name="KSO_WM_UNIT_TABLE_BEAUTIFY" val="smartTable{c0ff75dd-af19-4444-a4eb-3a551fd73486}"/>
</p:tagLst>
</file>

<file path=ppt/tags/tag24.xml><?xml version="1.0" encoding="utf-8"?>
<p:tagLst xmlns:p="http://schemas.openxmlformats.org/presentationml/2006/main">
  <p:tag name="TABLE_ENDDRAG_ORIGIN_RECT" val="765*172"/>
  <p:tag name="TABLE_ENDDRAG_RECT" val="174*204*765*172"/>
  <p:tag name="KSO_WM_UNIT_TABLE_BEAUTIFY" val="smartTable{c0ff75dd-af19-4444-a4eb-3a551fd73486}"/>
</p:tagLst>
</file>

<file path=ppt/tags/tag25.xml><?xml version="1.0" encoding="utf-8"?>
<p:tagLst xmlns:p="http://schemas.openxmlformats.org/presentationml/2006/main">
  <p:tag name="TABLE_ENDDRAG_ORIGIN_RECT" val="765*172"/>
  <p:tag name="TABLE_ENDDRAG_RECT" val="174*204*765*172"/>
  <p:tag name="KSO_WM_UNIT_TABLE_BEAUTIFY" val="smartTable{c0ff75dd-af19-4444-a4eb-3a551fd73486}"/>
</p:tagLst>
</file>

<file path=ppt/tags/tag26.xml><?xml version="1.0" encoding="utf-8"?>
<p:tagLst xmlns:p="http://schemas.openxmlformats.org/presentationml/2006/main">
  <p:tag name="TABLE_ENDDRAG_ORIGIN_RECT" val="761*28"/>
  <p:tag name="TABLE_ENDDRAG_RECT" val="38*153*761*28"/>
</p:tagLst>
</file>

<file path=ppt/tags/tag27.xml><?xml version="1.0" encoding="utf-8"?>
<p:tagLst xmlns:p="http://schemas.openxmlformats.org/presentationml/2006/main">
  <p:tag name="TABLE_ENDDRAG_ORIGIN_RECT" val="908*365"/>
  <p:tag name="TABLE_ENDDRAG_RECT" val="26*133*908*365"/>
</p:tagLst>
</file>

<file path=ppt/tags/tag28.xml><?xml version="1.0" encoding="utf-8"?>
<p:tagLst xmlns:p="http://schemas.openxmlformats.org/presentationml/2006/main">
  <p:tag name="COMMONDATA" val="eyJoZGlkIjoiZTYyNDZhYWRiYzk5Mjk0Y2Y1MjMyMDljMTk1NDc2NzMifQ=="/>
  <p:tag name="KSO_WPP_MARK_KEY" val="34c88ea2-b183-4b3d-b9ed-6e0ed49183bc"/>
</p:tagLst>
</file>

<file path=ppt/tags/tag3.xml><?xml version="1.0" encoding="utf-8"?>
<p:tagLst xmlns:p="http://schemas.openxmlformats.org/presentationml/2006/main">
  <p:tag name="MH" val="20170115101533"/>
  <p:tag name="MH_LIBRARY" val="CONTENTS"/>
  <p:tag name="MH_TYPE" val="ENTRY"/>
  <p:tag name="ID" val="547135"/>
  <p:tag name="MH_ORDER" val="1"/>
</p:tagLst>
</file>

<file path=ppt/tags/tag4.xml><?xml version="1.0" encoding="utf-8"?>
<p:tagLst xmlns:p="http://schemas.openxmlformats.org/presentationml/2006/main">
  <p:tag name="MH" val="20170115101533"/>
  <p:tag name="MH_LIBRARY" val="CONTENTS"/>
  <p:tag name="MH_TYPE" val="ENTRY"/>
  <p:tag name="ID" val="547135"/>
  <p:tag name="MH_ORDER" val="1"/>
</p:tagLst>
</file>

<file path=ppt/tags/tag5.xml><?xml version="1.0" encoding="utf-8"?>
<p:tagLst xmlns:p="http://schemas.openxmlformats.org/presentationml/2006/main">
  <p:tag name="MH" val="20170115101533"/>
  <p:tag name="MH_LIBRARY" val="CONTENTS"/>
  <p:tag name="MH_TYPE" val="ENTRY"/>
  <p:tag name="ID" val="547135"/>
  <p:tag name="MH_ORDER" val="2"/>
</p:tagLst>
</file>

<file path=ppt/tags/tag6.xml><?xml version="1.0" encoding="utf-8"?>
<p:tagLst xmlns:p="http://schemas.openxmlformats.org/presentationml/2006/main">
  <p:tag name="MH" val="20170115101533"/>
  <p:tag name="MH_LIBRARY" val="CONTENTS"/>
  <p:tag name="MH_TYPE" val="ENTRY"/>
  <p:tag name="ID" val="547135"/>
  <p:tag name="MH_ORDER" val="1"/>
</p:tagLst>
</file>

<file path=ppt/tags/tag7.xml><?xml version="1.0" encoding="utf-8"?>
<p:tagLst xmlns:p="http://schemas.openxmlformats.org/presentationml/2006/main">
  <p:tag name="MH" val="20170115101533"/>
  <p:tag name="MH_LIBRARY" val="CONTENTS"/>
  <p:tag name="MH_TYPE" val="ENTRY"/>
  <p:tag name="ID" val="547135"/>
  <p:tag name="MH_ORDER" val="3"/>
</p:tagLst>
</file>

<file path=ppt/tags/tag8.xml><?xml version="1.0" encoding="utf-8"?>
<p:tagLst xmlns:p="http://schemas.openxmlformats.org/presentationml/2006/main">
  <p:tag name="MH" val="20170115101533"/>
  <p:tag name="MH_LIBRARY" val="CONTENTS"/>
  <p:tag name="MH_TYPE" val="ENTRY"/>
  <p:tag name="ID" val="547135"/>
  <p:tag name="MH_ORDER" val="1"/>
</p:tagLst>
</file>

<file path=ppt/tags/tag9.xml><?xml version="1.0" encoding="utf-8"?>
<p:tagLst xmlns:p="http://schemas.openxmlformats.org/presentationml/2006/main">
  <p:tag name="MH" val="20170115101533"/>
  <p:tag name="MH_LIBRARY" val="CONTENTS"/>
  <p:tag name="MH_TYPE" val="ENTRY"/>
  <p:tag name="ID" val="547135"/>
  <p:tag name="MH_ORDER" val="4"/>
</p:tagLst>
</file>

<file path=ppt/theme/theme1.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rgbClr val="00B0F0"/>
          </a:solidFill>
        </a:ln>
      </a:spPr>
      <a:bodyPr rtlCol="0" anchor="ctr"/>
      <a:lstStyle>
        <a:defPPr marL="791845" algn="l" fontAlgn="auto">
          <a:defRPr lang="zh-CN" altLang="en-US" sz="2800" b="1">
            <a:solidFill>
              <a:schemeClr val="tx1"/>
            </a:solidFill>
            <a:latin typeface="Times New Roman" panose="02020603050405020304" charset="0"/>
            <a:cs typeface="Times New Roman" panose="0202060305040502030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44645</Words>
  <Application>WPS 演示</Application>
  <PresentationFormat>自定义</PresentationFormat>
  <Paragraphs>962</Paragraphs>
  <Slides>83</Slides>
  <Notes>81</Notes>
  <HiddenSlides>23</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83</vt:i4>
      </vt:variant>
    </vt:vector>
  </HeadingPairs>
  <TitlesOfParts>
    <vt:vector size="97" baseType="lpstr">
      <vt:lpstr>Arial</vt:lpstr>
      <vt:lpstr>宋体</vt:lpstr>
      <vt:lpstr>Wingdings</vt:lpstr>
      <vt:lpstr>Times New Roman</vt:lpstr>
      <vt:lpstr>微软雅黑</vt:lpstr>
      <vt:lpstr>Square721 Cn BT</vt:lpstr>
      <vt:lpstr>Kozuka Gothic Pro H</vt:lpstr>
      <vt:lpstr>Calibri</vt:lpstr>
      <vt:lpstr>字体视界-一风尚黑体</vt:lpstr>
      <vt:lpstr>黑体</vt:lpstr>
      <vt:lpstr>Wingdings</vt:lpstr>
      <vt:lpstr>等线</vt:lpstr>
      <vt:lpstr>Arial Unicode MS</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丨丶灬MsJ</cp:lastModifiedBy>
  <cp:revision>1171</cp:revision>
  <dcterms:created xsi:type="dcterms:W3CDTF">2013-01-25T01:44:00Z</dcterms:created>
  <dcterms:modified xsi:type="dcterms:W3CDTF">2023-02-16T02:13:14Z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2052-11.1.0.12132</vt:lpwstr>
  </property>
  <property fmtid="{D5CDD505-2E9C-101B-9397-08002B2CF9AE}" pid="3" name="ICV">
    <vt:lpwstr>DDA93A5CE611484CBA2AD7D39DD1EDD6</vt:lpwstr>
  </property>
</Properties>
</file>