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9"/>
  </p:handoutMasterIdLst>
  <p:sldIdLst>
    <p:sldId id="12470" r:id="rId3"/>
    <p:sldId id="12493" r:id="rId5"/>
    <p:sldId id="12697" r:id="rId6"/>
    <p:sldId id="279" r:id="rId7"/>
    <p:sldId id="277" r:id="rId8"/>
    <p:sldId id="13018" r:id="rId9"/>
    <p:sldId id="13017" r:id="rId10"/>
    <p:sldId id="13019" r:id="rId11"/>
    <p:sldId id="12518" r:id="rId12"/>
    <p:sldId id="13107" r:id="rId13"/>
    <p:sldId id="12698" r:id="rId14"/>
    <p:sldId id="272" r:id="rId15"/>
    <p:sldId id="13020" r:id="rId16"/>
    <p:sldId id="12895" r:id="rId17"/>
    <p:sldId id="12700" r:id="rId18"/>
    <p:sldId id="12701" r:id="rId19"/>
    <p:sldId id="12702" r:id="rId20"/>
    <p:sldId id="12839" r:id="rId21"/>
    <p:sldId id="12703" r:id="rId22"/>
    <p:sldId id="12704" r:id="rId23"/>
    <p:sldId id="12705" r:id="rId24"/>
    <p:sldId id="12840" r:id="rId25"/>
    <p:sldId id="12706" r:id="rId26"/>
    <p:sldId id="13021" r:id="rId27"/>
    <p:sldId id="13022" r:id="rId28"/>
    <p:sldId id="12707" r:id="rId29"/>
    <p:sldId id="12957" r:id="rId30"/>
    <p:sldId id="12959" r:id="rId31"/>
    <p:sldId id="12960" r:id="rId32"/>
    <p:sldId id="13023" r:id="rId33"/>
    <p:sldId id="12708" r:id="rId34"/>
    <p:sldId id="12709" r:id="rId35"/>
    <p:sldId id="12710" r:id="rId36"/>
    <p:sldId id="12711" r:id="rId37"/>
    <p:sldId id="13024" r:id="rId38"/>
    <p:sldId id="12712" r:id="rId39"/>
    <p:sldId id="12713" r:id="rId40"/>
    <p:sldId id="13025" r:id="rId41"/>
    <p:sldId id="13026" r:id="rId42"/>
    <p:sldId id="12789" r:id="rId43"/>
    <p:sldId id="12791" r:id="rId44"/>
    <p:sldId id="12792" r:id="rId45"/>
    <p:sldId id="12793" r:id="rId46"/>
    <p:sldId id="12795" r:id="rId47"/>
    <p:sldId id="12796" r:id="rId48"/>
    <p:sldId id="12797" r:id="rId49"/>
    <p:sldId id="12798" r:id="rId50"/>
    <p:sldId id="12820" r:id="rId51"/>
    <p:sldId id="12799" r:id="rId52"/>
    <p:sldId id="12800" r:id="rId53"/>
    <p:sldId id="12801" r:id="rId54"/>
    <p:sldId id="12802" r:id="rId55"/>
    <p:sldId id="12896" r:id="rId56"/>
    <p:sldId id="12803" r:id="rId57"/>
    <p:sldId id="13027" r:id="rId58"/>
    <p:sldId id="13028" r:id="rId59"/>
    <p:sldId id="13029" r:id="rId60"/>
    <p:sldId id="13030" r:id="rId61"/>
    <p:sldId id="13031" r:id="rId62"/>
    <p:sldId id="12961" r:id="rId63"/>
    <p:sldId id="12962" r:id="rId64"/>
    <p:sldId id="12963" r:id="rId65"/>
    <p:sldId id="12964" r:id="rId66"/>
    <p:sldId id="12965" r:id="rId67"/>
    <p:sldId id="12966" r:id="rId68"/>
    <p:sldId id="12967" r:id="rId69"/>
    <p:sldId id="12968" r:id="rId70"/>
    <p:sldId id="13032" r:id="rId71"/>
    <p:sldId id="12807" r:id="rId72"/>
    <p:sldId id="12808" r:id="rId73"/>
    <p:sldId id="12811" r:id="rId74"/>
    <p:sldId id="12813" r:id="rId75"/>
    <p:sldId id="12821" r:id="rId76"/>
    <p:sldId id="12822" r:id="rId77"/>
    <p:sldId id="12815" r:id="rId78"/>
    <p:sldId id="12816" r:id="rId79"/>
    <p:sldId id="13033" r:id="rId80"/>
    <p:sldId id="12817" r:id="rId81"/>
    <p:sldId id="12823" r:id="rId82"/>
    <p:sldId id="12825" r:id="rId83"/>
    <p:sldId id="12826" r:id="rId84"/>
    <p:sldId id="12827" r:id="rId85"/>
    <p:sldId id="12828" r:id="rId86"/>
    <p:sldId id="13034" r:id="rId87"/>
    <p:sldId id="12829" r:id="rId88"/>
    <p:sldId id="13035" r:id="rId89"/>
    <p:sldId id="12830" r:id="rId90"/>
    <p:sldId id="13036" r:id="rId91"/>
    <p:sldId id="12818" r:id="rId92"/>
    <p:sldId id="12522" r:id="rId93"/>
    <p:sldId id="12832" r:id="rId94"/>
    <p:sldId id="12833" r:id="rId95"/>
    <p:sldId id="12524" r:id="rId96"/>
    <p:sldId id="12525" r:id="rId97"/>
    <p:sldId id="12835" r:id="rId98"/>
  </p:sldIdLst>
  <p:sldSz cx="12198350" cy="6858000"/>
  <p:notesSz cx="6858000" cy="9144000"/>
  <p:custDataLst>
    <p:tags r:id="rId103"/>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B"/>
    <a:srgbClr val="FFA9A9"/>
    <a:srgbClr val="008CBA"/>
    <a:srgbClr val="BAD6EF"/>
    <a:srgbClr val="FFBDBD"/>
    <a:srgbClr val="FFFFFF"/>
    <a:srgbClr val="FFCDCD"/>
    <a:srgbClr val="938AC0"/>
    <a:srgbClr val="CFC8E3"/>
    <a:srgbClr val="837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3" autoAdjust="0"/>
    <p:restoredTop sz="49635" autoAdjust="0"/>
  </p:normalViewPr>
  <p:slideViewPr>
    <p:cSldViewPr showGuides="1">
      <p:cViewPr varScale="1">
        <p:scale>
          <a:sx n="62" d="100"/>
          <a:sy n="62" d="100"/>
        </p:scale>
        <p:origin x="736" y="48"/>
      </p:cViewPr>
      <p:guideLst>
        <p:guide orient="horz" pos="2160"/>
        <p:guide pos="3971"/>
        <p:guide pos="649"/>
        <p:guide orient="horz" pos="3733"/>
        <p:guide orient="horz" pos="4320"/>
        <p:guide orient="horz" pos="803"/>
        <p:guide pos="7026"/>
      </p:guideLst>
    </p:cSldViewPr>
  </p:slideViewPr>
  <p:outlineViewPr>
    <p:cViewPr>
      <p:scale>
        <a:sx n="33" d="100"/>
        <a:sy n="33" d="100"/>
      </p:scale>
      <p:origin x="0" y="0"/>
    </p:cViewPr>
  </p:outlineViewPr>
  <p:notesTextViewPr>
    <p:cViewPr>
      <p:scale>
        <a:sx n="3" d="2"/>
        <a:sy n="3" d="2"/>
      </p:scale>
      <p:origin x="0" y="0"/>
    </p:cViewPr>
  </p:notesTextViewPr>
  <p:sorterViewPr>
    <p:cViewPr>
      <p:scale>
        <a:sx n="55" d="100"/>
        <a:sy n="55" d="100"/>
      </p:scale>
      <p:origin x="0" y="0"/>
    </p:cViewPr>
  </p:sorterViewPr>
  <p:notesViewPr>
    <p:cSldViewPr>
      <p:cViewPr varScale="1">
        <p:scale>
          <a:sx n="81" d="100"/>
          <a:sy n="81" d="100"/>
        </p:scale>
        <p:origin x="-2088" y="-102"/>
      </p:cViewPr>
      <p:guideLst>
        <p:guide orient="horz" pos="2880"/>
        <p:guide pos="2233"/>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handoutMaster" Target="handoutMasters/handoutMaster1.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3" Type="http://schemas.openxmlformats.org/officeDocument/2006/relationships/tags" Target="tags/tag99.xml"/><Relationship Id="rId102" Type="http://schemas.openxmlformats.org/officeDocument/2006/relationships/tableStyles" Target="tableStyles.xml"/><Relationship Id="rId101" Type="http://schemas.openxmlformats.org/officeDocument/2006/relationships/viewProps" Target="viewProps.xml"/><Relationship Id="rId100"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6044AE-6422-40B1-88B0-B88CD884551D}"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38EFE-4C6D-4578-9246-410CF94BF7B5}"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矩形 3"/>
          <p:cNvSpPr/>
          <p:nvPr userDrawn="1"/>
        </p:nvSpPr>
        <p:spPr>
          <a:xfrm>
            <a:off x="-1143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0" y="54864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554355" y="-85090"/>
            <a:ext cx="207708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Lead-in</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11" name="圆角矩形 10">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0" y="0"/>
            <a:ext cx="12209780" cy="474980"/>
          </a:xfrm>
          <a:prstGeom prst="rect">
            <a:avLst/>
          </a:prstGeom>
          <a:solidFill>
            <a:srgbClr val="FF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565785" y="-85090"/>
            <a:ext cx="207708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Text A</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2" name="圆角矩形 1">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13" name="矩形 12"/>
          <p:cNvSpPr/>
          <p:nvPr userDrawn="1"/>
        </p:nvSpPr>
        <p:spPr>
          <a:xfrm>
            <a:off x="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userDrawn="1"/>
        </p:nvSpPr>
        <p:spPr>
          <a:xfrm>
            <a:off x="565785" y="-85090"/>
            <a:ext cx="207708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Text B</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2" name="圆角矩形 1">
            <a:hlinkClick r:id="rId2" action="ppaction://hlinksldjump"/>
          </p:cNvPr>
          <p:cNvSpPr/>
          <p:nvPr userDrawn="1"/>
        </p:nvSpPr>
        <p:spPr>
          <a:xfrm>
            <a:off x="195180" y="6381115"/>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3" name="矩形 12"/>
          <p:cNvSpPr/>
          <p:nvPr userDrawn="1"/>
        </p:nvSpPr>
        <p:spPr>
          <a:xfrm>
            <a:off x="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userDrawn="1"/>
        </p:nvSpPr>
        <p:spPr>
          <a:xfrm>
            <a:off x="554990" y="-85090"/>
            <a:ext cx="338772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Case Study</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2" name="圆角矩形 1">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5" name="矩形 14"/>
          <p:cNvSpPr/>
          <p:nvPr userDrawn="1"/>
        </p:nvSpPr>
        <p:spPr>
          <a:xfrm>
            <a:off x="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userDrawn="1"/>
        </p:nvSpPr>
        <p:spPr>
          <a:xfrm>
            <a:off x="554990" y="-85090"/>
            <a:ext cx="3387725"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Writing</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11" name="圆角矩形 10">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15" name="矩形 14"/>
          <p:cNvSpPr/>
          <p:nvPr userDrawn="1"/>
        </p:nvSpPr>
        <p:spPr>
          <a:xfrm>
            <a:off x="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userDrawn="1"/>
        </p:nvSpPr>
        <p:spPr>
          <a:xfrm>
            <a:off x="554990" y="-85090"/>
            <a:ext cx="2570480" cy="645160"/>
          </a:xfrm>
          <a:prstGeom prst="rect">
            <a:avLst/>
          </a:prstGeom>
          <a:noFill/>
        </p:spPr>
        <p:txBody>
          <a:bodyPr wrap="square" rtlCol="0" anchor="t">
            <a:spAutoFit/>
          </a:bodyPr>
          <a:p>
            <a:pPr algn="l"/>
            <a:r>
              <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rPr>
              <a:t>Project</a:t>
            </a:r>
            <a:endParaRPr lang="zh-CN" altLang="en-US" sz="3600" dirty="0">
              <a:solidFill>
                <a:schemeClr val="tx1"/>
              </a:solidFill>
              <a:latin typeface="微软雅黑" panose="020B0503020204020204" pitchFamily="34" charset="-122"/>
              <a:ea typeface="微软雅黑" panose="020B0503020204020204" pitchFamily="34" charset="-122"/>
              <a:cs typeface="Square721 Cn BT" panose="020B0806030502060204" charset="0"/>
            </a:endParaRPr>
          </a:p>
        </p:txBody>
      </p:sp>
      <p:sp>
        <p:nvSpPr>
          <p:cNvPr id="11" name="圆角矩形 10">
            <a:hlinkClick r:id="rId2" action="ppaction://hlinksldjump"/>
          </p:cNvPr>
          <p:cNvSpPr/>
          <p:nvPr userDrawn="1"/>
        </p:nvSpPr>
        <p:spPr>
          <a:xfrm>
            <a:off x="239630" y="633730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Home</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userDrawn="1"/>
        </p:nvSpPr>
        <p:spPr>
          <a:xfrm>
            <a:off x="1270" y="0"/>
            <a:ext cx="12209780" cy="474980"/>
          </a:xfrm>
          <a:prstGeom prst="rect">
            <a:avLst/>
          </a:prstGeom>
          <a:solidFill>
            <a:srgbClr val="FFA9A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直接连接符 2"/>
          <p:cNvCxnSpPr/>
          <p:nvPr userDrawn="1"/>
        </p:nvCxnSpPr>
        <p:spPr>
          <a:xfrm>
            <a:off x="1270" y="528320"/>
            <a:ext cx="12209145" cy="0"/>
          </a:xfrm>
          <a:prstGeom prst="line">
            <a:avLst/>
          </a:prstGeom>
          <a:ln w="25400">
            <a:solidFill>
              <a:srgbClr val="FFA9A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3" descr="图片1"/>
          <p:cNvPicPr>
            <a:picLocks noChangeAspect="1"/>
          </p:cNvPicPr>
          <p:nvPr userDrawn="1"/>
        </p:nvPicPr>
        <p:blipFill>
          <a:blip r:embed="rId2"/>
          <a:stretch>
            <a:fillRect/>
          </a:stretch>
        </p:blipFill>
        <p:spPr>
          <a:xfrm>
            <a:off x="-635" y="0"/>
            <a:ext cx="12176125" cy="68802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slide" Target="slide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slide" Target="slide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slide" Target="slide30.xml"/><Relationship Id="rId1" Type="http://schemas.openxmlformats.org/officeDocument/2006/relationships/slide" Target="slide29.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 Target="slide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9" Type="http://schemas.openxmlformats.org/officeDocument/2006/relationships/slide" Target="slide31.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2" Type="http://schemas.openxmlformats.org/officeDocument/2006/relationships/notesSlide" Target="../notesSlides/notesSlide23.xml"/><Relationship Id="rId11" Type="http://schemas.openxmlformats.org/officeDocument/2006/relationships/slideLayout" Target="../slideLayouts/slideLayout2.xml"/><Relationship Id="rId10" Type="http://schemas.openxmlformats.org/officeDocument/2006/relationships/tags" Target="../tags/tag70.xml"/><Relationship Id="rId1" Type="http://schemas.openxmlformats.org/officeDocument/2006/relationships/tags" Target="../tags/tag6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slide" Target="slide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slide" Target="slide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slide" Target="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slide" Target="slide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slide" Target="slide12.xml"/><Relationship Id="rId1" Type="http://schemas.openxmlformats.org/officeDocument/2006/relationships/tags" Target="../tags/tag71.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slide" Target="slide12.xml"/><Relationship Id="rId1" Type="http://schemas.openxmlformats.org/officeDocument/2006/relationships/tags" Target="../tags/tag72.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slide" Target="slide12.xml"/><Relationship Id="rId1" Type="http://schemas.openxmlformats.org/officeDocument/2006/relationships/tags" Target="../tags/tag74.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slide" Target="slide12.xml"/><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9" Type="http://schemas.openxmlformats.org/officeDocument/2006/relationships/slide" Target="slide46.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slide" Target="slide4.xml"/><Relationship Id="rId5" Type="http://schemas.openxmlformats.org/officeDocument/2006/relationships/slide" Target="slide12.xml"/><Relationship Id="rId4" Type="http://schemas.openxmlformats.org/officeDocument/2006/relationships/tags" Target="../tags/tag4.xml"/><Relationship Id="rId3" Type="http://schemas.openxmlformats.org/officeDocument/2006/relationships/slide" Target="slide5.xml"/><Relationship Id="rId25" Type="http://schemas.openxmlformats.org/officeDocument/2006/relationships/notesSlide" Target="../notesSlides/notesSlide2.xml"/><Relationship Id="rId24" Type="http://schemas.openxmlformats.org/officeDocument/2006/relationships/slideLayout" Target="../slideLayouts/slideLayout1.xml"/><Relationship Id="rId23" Type="http://schemas.openxmlformats.org/officeDocument/2006/relationships/tags" Target="../tags/tag16.xml"/><Relationship Id="rId22" Type="http://schemas.openxmlformats.org/officeDocument/2006/relationships/tags" Target="../tags/tag15.xml"/><Relationship Id="rId21" Type="http://schemas.openxmlformats.org/officeDocument/2006/relationships/tags" Target="../tags/tag14.xml"/><Relationship Id="rId20" Type="http://schemas.openxmlformats.org/officeDocument/2006/relationships/slide" Target="slide93.xml"/><Relationship Id="rId2" Type="http://schemas.openxmlformats.org/officeDocument/2006/relationships/tags" Target="../tags/tag3.xml"/><Relationship Id="rId19" Type="http://schemas.openxmlformats.org/officeDocument/2006/relationships/tags" Target="../tags/tag13.xml"/><Relationship Id="rId18" Type="http://schemas.openxmlformats.org/officeDocument/2006/relationships/tags" Target="../tags/tag12.xml"/><Relationship Id="rId17" Type="http://schemas.openxmlformats.org/officeDocument/2006/relationships/tags" Target="../tags/tag11.xml"/><Relationship Id="rId16" Type="http://schemas.openxmlformats.org/officeDocument/2006/relationships/slide" Target="slide90.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slide" Target="slide78.xml"/><Relationship Id="rId12" Type="http://schemas.openxmlformats.org/officeDocument/2006/relationships/tags" Target="../tags/tag8.xml"/><Relationship Id="rId11" Type="http://schemas.openxmlformats.org/officeDocument/2006/relationships/slide" Target="slide1.xml"/><Relationship Id="rId10" Type="http://schemas.openxmlformats.org/officeDocument/2006/relationships/tags" Target="../tags/tag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slide" Target="slide12.xml"/><Relationship Id="rId1" Type="http://schemas.openxmlformats.org/officeDocument/2006/relationships/tags" Target="../tags/tag78.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slide" Target="slide12.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 Target="slide12.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slide" Target="slide12.xml"/><Relationship Id="rId1"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slide" Target="slide4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3.xml"/><Relationship Id="rId2" Type="http://schemas.openxmlformats.org/officeDocument/2006/relationships/tags" Target="../tags/tag84.xml"/><Relationship Id="rId1" Type="http://schemas.openxmlformats.org/officeDocument/2006/relationships/tags" Target="../tags/tag8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slide" Target="slide60.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4.png"/><Relationship Id="rId2" Type="http://schemas.openxmlformats.org/officeDocument/2006/relationships/tags" Target="../tags/tag1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3.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 Target="slide6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slideLayout" Target="../slideLayouts/slideLayout3.xml"/><Relationship Id="rId5" Type="http://schemas.openxmlformats.org/officeDocument/2006/relationships/slide" Target="slide66.xml"/><Relationship Id="rId4" Type="http://schemas.openxmlformats.org/officeDocument/2006/relationships/slide" Target="slide65.xml"/><Relationship Id="rId3" Type="http://schemas.openxmlformats.org/officeDocument/2006/relationships/slide" Target="slide64.xml"/><Relationship Id="rId2" Type="http://schemas.openxmlformats.org/officeDocument/2006/relationships/slide" Target="slide63.xml"/><Relationship Id="rId1" Type="http://schemas.openxmlformats.org/officeDocument/2006/relationships/slide" Target="slide6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slide" Target="slide6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slide" Target="slide68.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slide" Target="slide69.xml"/></Relationships>
</file>

<file path=ppt/slides/_rels/slide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media/image6.png"/><Relationship Id="rId3" Type="http://schemas.openxmlformats.org/officeDocument/2006/relationships/tags" Target="../tags/tag23.xml"/><Relationship Id="rId2" Type="http://schemas.openxmlformats.org/officeDocument/2006/relationships/image" Target="../media/image5.png"/><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tags" Target="../tags/tag30.xml"/><Relationship Id="rId11" Type="http://schemas.openxmlformats.org/officeDocument/2006/relationships/slide" Target="slide5.xml"/><Relationship Id="rId10" Type="http://schemas.openxmlformats.org/officeDocument/2006/relationships/tags" Target="../tags/tag29.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slide" Target="slide4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slide" Target="slide5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slide" Target="slide55.xm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slide" Target="slide55.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slide" Target="slide55.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slide" Target="slide55.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slide" Target="slide5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slide" Target="slide5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slide" Target="slide5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slide" Target="slide46.xml"/></Relationships>
</file>

<file path=ppt/slides/_rels/slide7.xml.rels><?xml version="1.0" encoding="UTF-8" standalone="yes"?>
<Relationships xmlns="http://schemas.openxmlformats.org/package/2006/relationships"><Relationship Id="rId9" Type="http://schemas.openxmlformats.org/officeDocument/2006/relationships/slide" Target="slide5.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image" Target="../media/image8.png"/><Relationship Id="rId4" Type="http://schemas.openxmlformats.org/officeDocument/2006/relationships/tags" Target="../tags/tag33.xml"/><Relationship Id="rId3" Type="http://schemas.openxmlformats.org/officeDocument/2006/relationships/image" Target="../media/image7.png"/><Relationship Id="rId2" Type="http://schemas.openxmlformats.org/officeDocument/2006/relationships/tags" Target="../tags/tag32.xml"/><Relationship Id="rId12" Type="http://schemas.openxmlformats.org/officeDocument/2006/relationships/notesSlide" Target="../notesSlides/notesSlide5.xml"/><Relationship Id="rId11" Type="http://schemas.openxmlformats.org/officeDocument/2006/relationships/slideLayout" Target="../slideLayouts/slideLayout1.xml"/><Relationship Id="rId10" Type="http://schemas.openxmlformats.org/officeDocument/2006/relationships/tags" Target="../tags/tag37.xml"/><Relationship Id="rId1" Type="http://schemas.openxmlformats.org/officeDocument/2006/relationships/tags" Target="../tags/tag3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slide" Target="slide46.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3.xml"/><Relationship Id="rId2" Type="http://schemas.openxmlformats.org/officeDocument/2006/relationships/slide" Target="slide46.xml"/><Relationship Id="rId1" Type="http://schemas.openxmlformats.org/officeDocument/2006/relationships/tags" Target="../tags/tag9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slide" Target="slide4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slide" Target="slide4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slide" Target="slide4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slide" Target="slide4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slide" Target="slide4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slide" Target="slide4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tags" Target="../tags/tag41.xml"/><Relationship Id="rId4" Type="http://schemas.openxmlformats.org/officeDocument/2006/relationships/image" Target="../media/image9.png"/><Relationship Id="rId3" Type="http://schemas.openxmlformats.org/officeDocument/2006/relationships/tags" Target="../tags/tag40.xml"/><Relationship Id="rId2" Type="http://schemas.openxmlformats.org/officeDocument/2006/relationships/tags" Target="../tags/tag39.xml"/><Relationship Id="rId13" Type="http://schemas.openxmlformats.org/officeDocument/2006/relationships/notesSlide" Target="../notesSlides/notesSlide6.xml"/><Relationship Id="rId12" Type="http://schemas.openxmlformats.org/officeDocument/2006/relationships/slideLayout" Target="../slideLayouts/slideLayout1.xml"/><Relationship Id="rId11" Type="http://schemas.openxmlformats.org/officeDocument/2006/relationships/tags" Target="../tags/tag45.xml"/><Relationship Id="rId10" Type="http://schemas.openxmlformats.org/officeDocument/2006/relationships/slide" Target="slide5.xml"/><Relationship Id="rId1" Type="http://schemas.openxmlformats.org/officeDocument/2006/relationships/tags" Target="../tags/tag3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slide" Target="slide78.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slide" Target="slide7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6" Type="http://schemas.openxmlformats.org/officeDocument/2006/relationships/notesSlide" Target="../notesSlides/notesSlide85.xml"/><Relationship Id="rId5" Type="http://schemas.openxmlformats.org/officeDocument/2006/relationships/slideLayout" Target="../slideLayouts/slideLayout4.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slide" Target="slide82.xml"/><Relationship Id="rId1" Type="http://schemas.openxmlformats.org/officeDocument/2006/relationships/tags" Target="../tags/tag93.xml"/></Relationships>
</file>

<file path=ppt/slides/_rels/slide88.xml.rels><?xml version="1.0" encoding="UTF-8" standalone="yes"?>
<Relationships xmlns="http://schemas.openxmlformats.org/package/2006/relationships"><Relationship Id="rId6" Type="http://schemas.openxmlformats.org/officeDocument/2006/relationships/notesSlide" Target="../notesSlides/notesSlide86.xml"/><Relationship Id="rId5" Type="http://schemas.openxmlformats.org/officeDocument/2006/relationships/slideLayout" Target="../slideLayouts/slideLayout4.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slide" Target="slide82.xml"/><Relationship Id="rId1" Type="http://schemas.openxmlformats.org/officeDocument/2006/relationships/tags" Target="../tags/tag9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slide" Target="slide8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tags" Target="../tags/tag46.xml"/><Relationship Id="rId2" Type="http://schemas.microsoft.com/office/2007/relationships/media" Target="../media/media1.mp4"/><Relationship Id="rId1" Type="http://schemas.openxmlformats.org/officeDocument/2006/relationships/video" Target="../media/media1.mp4"/></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5.xml"/><Relationship Id="rId1" Type="http://schemas.openxmlformats.org/officeDocument/2006/relationships/slide" Target="slide9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5.xml"/><Relationship Id="rId1" Type="http://schemas.openxmlformats.org/officeDocument/2006/relationships/slide" Target="slide9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slide" Target="slide9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739130" y="620395"/>
            <a:ext cx="5099685" cy="1322070"/>
          </a:xfrm>
          <a:prstGeom prst="rect">
            <a:avLst/>
          </a:prstGeom>
          <a:noFill/>
        </p:spPr>
        <p:txBody>
          <a:bodyPr wrap="square" rtlCol="0">
            <a:spAutoFit/>
          </a:bodyPr>
          <a:p>
            <a:pPr algn="dist"/>
            <a:r>
              <a:rPr lang="zh-CN" altLang="en-US" sz="8000" b="1" dirty="0">
                <a:solidFill>
                  <a:schemeClr val="tx1">
                    <a:lumMod val="75000"/>
                    <a:lumOff val="25000"/>
                  </a:schemeClr>
                </a:solidFill>
                <a:latin typeface="微软雅黑" panose="020B0503020204020204" pitchFamily="34" charset="-122"/>
                <a:ea typeface="微软雅黑" panose="020B0503020204020204" pitchFamily="34" charset="-122"/>
              </a:rPr>
              <a:t>财经英语</a:t>
            </a:r>
            <a:endParaRPr lang="zh-CN" altLang="en-US" sz="8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027420" y="2060575"/>
            <a:ext cx="3207385" cy="1938020"/>
          </a:xfrm>
          <a:prstGeom prst="rect">
            <a:avLst/>
          </a:prstGeom>
          <a:noFill/>
        </p:spPr>
        <p:txBody>
          <a:bodyPr wrap="square" rtlCol="0">
            <a:spAutoFit/>
          </a:bodyPr>
          <a:p>
            <a:pPr algn="just" fontAlgn="auto"/>
            <a:r>
              <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rPr>
              <a:t>English for</a:t>
            </a:r>
            <a:endPar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endParaRPr>
          </a:p>
          <a:p>
            <a:pPr algn="just" fontAlgn="auto"/>
            <a:r>
              <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rPr>
              <a:t>Finance </a:t>
            </a:r>
            <a:r>
              <a:rPr lang="zh-CN" altLang="en-US" sz="4000">
                <a:solidFill>
                  <a:schemeClr val="tx1">
                    <a:lumMod val="75000"/>
                    <a:lumOff val="25000"/>
                  </a:schemeClr>
                </a:solidFill>
                <a:latin typeface="Times New Roman" panose="02020603050405020304" charset="0"/>
                <a:cs typeface="Times New Roman" panose="02020603050405020304" charset="0"/>
                <a:sym typeface="+mn-ea"/>
              </a:rPr>
              <a:t>&amp;</a:t>
            </a:r>
            <a:endParaRPr lang="zh-CN" altLang="en-US" sz="4000">
              <a:solidFill>
                <a:schemeClr val="tx1">
                  <a:lumMod val="75000"/>
                  <a:lumOff val="25000"/>
                </a:schemeClr>
              </a:solidFill>
              <a:latin typeface="Times New Roman" panose="02020603050405020304" charset="0"/>
              <a:cs typeface="Times New Roman" panose="02020603050405020304" charset="0"/>
              <a:sym typeface="+mn-ea"/>
            </a:endParaRPr>
          </a:p>
          <a:p>
            <a:pPr algn="just" fontAlgn="auto"/>
            <a:r>
              <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sym typeface="+mn-ea"/>
              </a:rPr>
              <a:t>Economics</a:t>
            </a:r>
            <a:endParaRPr lang="en-US" altLang="zh-CN" sz="4000" b="1" spc="-100" dirty="0">
              <a:solidFill>
                <a:schemeClr val="tx1">
                  <a:lumMod val="75000"/>
                  <a:lumOff val="25000"/>
                </a:schemeClr>
              </a:solidFill>
              <a:latin typeface="Times New Roman" panose="02020603050405020304" charset="0"/>
              <a:ea typeface="字体视界-一风尚黑体" panose="02000500000000000000" pitchFamily="2" charset="-122"/>
              <a:cs typeface="Times New Roman" panose="02020603050405020304" charset="0"/>
              <a:sym typeface="+mn-ea"/>
            </a:endParaRPr>
          </a:p>
        </p:txBody>
      </p:sp>
      <p:grpSp>
        <p:nvGrpSpPr>
          <p:cNvPr id="46" name="组合 45"/>
          <p:cNvGrpSpPr/>
          <p:nvPr/>
        </p:nvGrpSpPr>
        <p:grpSpPr>
          <a:xfrm>
            <a:off x="1808480" y="1340485"/>
            <a:ext cx="1539240" cy="1445260"/>
            <a:chOff x="2848" y="2111"/>
            <a:chExt cx="2424" cy="2276"/>
          </a:xfrm>
        </p:grpSpPr>
        <p:sp>
          <p:nvSpPr>
            <p:cNvPr id="25" name="椭圆 24"/>
            <p:cNvSpPr/>
            <p:nvPr/>
          </p:nvSpPr>
          <p:spPr>
            <a:xfrm>
              <a:off x="2936" y="2111"/>
              <a:ext cx="2247" cy="227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848" y="2979"/>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预算</a:t>
              </a:r>
              <a:endParaRPr lang="zh-CN" altLang="zh-CN" sz="2400" b="1">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306445" y="404495"/>
            <a:ext cx="1539240" cy="1445260"/>
            <a:chOff x="5207" y="637"/>
            <a:chExt cx="2424" cy="2276"/>
          </a:xfrm>
        </p:grpSpPr>
        <p:sp>
          <p:nvSpPr>
            <p:cNvPr id="26" name="椭圆 25"/>
            <p:cNvSpPr/>
            <p:nvPr/>
          </p:nvSpPr>
          <p:spPr>
            <a:xfrm>
              <a:off x="5296" y="637"/>
              <a:ext cx="2247" cy="2276"/>
            </a:xfrm>
            <a:prstGeom prst="ellipse">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5207" y="1354"/>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定价策略</a:t>
              </a:r>
              <a:endParaRPr lang="zh-CN" altLang="zh-CN" sz="2400" b="1">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593215" y="3500755"/>
            <a:ext cx="1539240" cy="1445260"/>
            <a:chOff x="2509" y="5513"/>
            <a:chExt cx="2424" cy="2276"/>
          </a:xfrm>
        </p:grpSpPr>
        <p:sp>
          <p:nvSpPr>
            <p:cNvPr id="28" name="椭圆 27"/>
            <p:cNvSpPr/>
            <p:nvPr/>
          </p:nvSpPr>
          <p:spPr>
            <a:xfrm>
              <a:off x="2597" y="5513"/>
              <a:ext cx="2247" cy="227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2509" y="6307"/>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员工激励</a:t>
              </a:r>
              <a:endParaRPr lang="zh-CN" altLang="zh-CN" sz="2400" b="1">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3219450" y="2420620"/>
            <a:ext cx="1539240" cy="1445260"/>
            <a:chOff x="5070" y="3812"/>
            <a:chExt cx="2424" cy="2276"/>
          </a:xfrm>
        </p:grpSpPr>
        <p:sp>
          <p:nvSpPr>
            <p:cNvPr id="27" name="椭圆 26"/>
            <p:cNvSpPr/>
            <p:nvPr/>
          </p:nvSpPr>
          <p:spPr>
            <a:xfrm>
              <a:off x="5183" y="3812"/>
              <a:ext cx="2247" cy="2276"/>
            </a:xfrm>
            <a:prstGeom prst="ellipse">
              <a:avLst/>
            </a:prstGeom>
            <a:solidFill>
              <a:srgbClr val="BA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5070" y="4604"/>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市场经销</a:t>
              </a:r>
              <a:endParaRPr lang="zh-CN" altLang="zh-CN" sz="2400" b="1">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947285" y="5300980"/>
            <a:ext cx="1426210" cy="1445260"/>
            <a:chOff x="8131" y="7781"/>
            <a:chExt cx="2246" cy="2276"/>
          </a:xfrm>
        </p:grpSpPr>
        <p:sp>
          <p:nvSpPr>
            <p:cNvPr id="37" name="椭圆 36"/>
            <p:cNvSpPr/>
            <p:nvPr/>
          </p:nvSpPr>
          <p:spPr>
            <a:xfrm>
              <a:off x="8131" y="7781"/>
              <a:ext cx="2247" cy="227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8317" y="8557"/>
              <a:ext cx="1876"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会计</a:t>
              </a:r>
              <a:endParaRPr lang="zh-CN" altLang="zh-CN" sz="2400" b="1">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131820" y="4592955"/>
            <a:ext cx="1539240" cy="1445260"/>
            <a:chOff x="4932" y="7233"/>
            <a:chExt cx="2424" cy="2276"/>
          </a:xfrm>
        </p:grpSpPr>
        <p:sp>
          <p:nvSpPr>
            <p:cNvPr id="30" name="椭圆 29"/>
            <p:cNvSpPr/>
            <p:nvPr/>
          </p:nvSpPr>
          <p:spPr>
            <a:xfrm>
              <a:off x="5070" y="7233"/>
              <a:ext cx="2247" cy="2276"/>
            </a:xfrm>
            <a:prstGeom prst="ellipse">
              <a:avLst/>
            </a:prstGeom>
            <a:solidFill>
              <a:srgbClr val="CFC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文本框 35"/>
            <p:cNvSpPr txBox="1"/>
            <p:nvPr/>
          </p:nvSpPr>
          <p:spPr>
            <a:xfrm>
              <a:off x="4932" y="8008"/>
              <a:ext cx="2424" cy="725"/>
            </a:xfrm>
            <a:prstGeom prst="rect">
              <a:avLst/>
            </a:prstGeom>
            <a:noFill/>
          </p:spPr>
          <p:txBody>
            <a:bodyPr wrap="square" rtlCol="0">
              <a:spAutoFit/>
            </a:bodyPr>
            <a:p>
              <a:pPr algn="ctr"/>
              <a:r>
                <a:rPr lang="zh-CN" altLang="zh-CN" sz="2400" b="1">
                  <a:latin typeface="微软雅黑" panose="020B0503020204020204" pitchFamily="34" charset="-122"/>
                  <a:ea typeface="微软雅黑" panose="020B0503020204020204" pitchFamily="34" charset="-122"/>
                </a:rPr>
                <a:t>品牌故事</a:t>
              </a:r>
              <a:endParaRPr lang="zh-CN" altLang="zh-CN" sz="2400" b="1">
                <a:latin typeface="微软雅黑" panose="020B0503020204020204" pitchFamily="34" charset="-122"/>
                <a:ea typeface="微软雅黑" panose="020B0503020204020204" pitchFamily="34" charset="-122"/>
              </a:endParaRPr>
            </a:p>
          </p:txBody>
        </p:sp>
      </p:grpSp>
      <p:sp>
        <p:nvSpPr>
          <p:cNvPr id="44" name="文本框 43"/>
          <p:cNvSpPr txBox="1"/>
          <p:nvPr/>
        </p:nvSpPr>
        <p:spPr>
          <a:xfrm>
            <a:off x="7827645" y="4963795"/>
            <a:ext cx="4124325" cy="829945"/>
          </a:xfrm>
          <a:prstGeom prst="rect">
            <a:avLst/>
          </a:prstGeom>
          <a:solidFill>
            <a:srgbClr val="FF9B9B"/>
          </a:solidFill>
        </p:spPr>
        <p:txBody>
          <a:bodyPr wrap="square" rtlCol="0" anchor="t">
            <a:spAutoFit/>
          </a:bodyPr>
          <a:p>
            <a:pPr algn="ctr" fontAlgn="auto">
              <a:lnSpc>
                <a:spcPct val="150000"/>
              </a:lnSpc>
            </a:pPr>
            <a:r>
              <a:rPr sz="3200" b="1">
                <a:latin typeface="微软雅黑" panose="020B0503020204020204" pitchFamily="34" charset="-122"/>
                <a:ea typeface="微软雅黑" panose="020B0503020204020204" pitchFamily="34" charset="-122"/>
                <a:cs typeface="微软雅黑" panose="020B0503020204020204" pitchFamily="34" charset="-122"/>
              </a:rPr>
              <a:t>主 编 </a:t>
            </a:r>
            <a:r>
              <a:rPr lang="en-US" sz="3200" b="1">
                <a:latin typeface="微软雅黑" panose="020B0503020204020204" pitchFamily="34" charset="-122"/>
                <a:ea typeface="微软雅黑" panose="020B0503020204020204" pitchFamily="34" charset="-122"/>
                <a:cs typeface="微软雅黑" panose="020B0503020204020204" pitchFamily="34" charset="-122"/>
              </a:rPr>
              <a:t>  </a:t>
            </a:r>
            <a:r>
              <a:rPr sz="3200" b="1">
                <a:latin typeface="微软雅黑" panose="020B0503020204020204" pitchFamily="34" charset="-122"/>
                <a:ea typeface="微软雅黑" panose="020B0503020204020204" pitchFamily="34" charset="-122"/>
                <a:cs typeface="微软雅黑" panose="020B0503020204020204" pitchFamily="34" charset="-122"/>
              </a:rPr>
              <a:t>陈冬纯 </a:t>
            </a:r>
            <a:r>
              <a:rPr lang="en-US" sz="3200" b="1">
                <a:latin typeface="微软雅黑" panose="020B0503020204020204" pitchFamily="34" charset="-122"/>
                <a:ea typeface="微软雅黑" panose="020B0503020204020204" pitchFamily="34" charset="-122"/>
                <a:cs typeface="微软雅黑" panose="020B0503020204020204" pitchFamily="34" charset="-122"/>
              </a:rPr>
              <a:t>  </a:t>
            </a:r>
            <a:r>
              <a:rPr sz="3200" b="1">
                <a:latin typeface="微软雅黑" panose="020B0503020204020204" pitchFamily="34" charset="-122"/>
                <a:ea typeface="微软雅黑" panose="020B0503020204020204" pitchFamily="34" charset="-122"/>
                <a:cs typeface="微软雅黑" panose="020B0503020204020204" pitchFamily="34" charset="-122"/>
              </a:rPr>
              <a:t>武 敏</a:t>
            </a:r>
            <a:endParaRPr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4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626110" y="1628775"/>
            <a:ext cx="10899775" cy="4399915"/>
          </a:xfrm>
          <a:prstGeom prst="rect">
            <a:avLst/>
          </a:prstGeom>
          <a:noFill/>
        </p:spPr>
        <p:txBody>
          <a:bodyPr wrap="square" rtlCol="0">
            <a:spAutoFit/>
          </a:bodyPr>
          <a:p>
            <a:pPr algn="just" eaLnBrk="1" latinLnBrk="0" hangingPunct="1">
              <a:lnSpc>
                <a:spcPct val="100000"/>
              </a:lnSpc>
            </a:pPr>
            <a:r>
              <a:rPr lang="en-US" altLang="zh-CN" sz="2800" dirty="0">
                <a:latin typeface="Times New Roman" panose="02020603050405020304" charset="0"/>
                <a:cs typeface="Times New Roman" panose="02020603050405020304" charset="0"/>
              </a:rPr>
              <a:t>     Pricing your products is a big 1) ____________ that will 2) ____________ have a large effect on your business. A 3) ____________ pricing strategy is a lot more than just calculating the costs and adding a 4) ____________. So today I’m going to show you eight effective pricing strategies that will help you make your business more 5) ____________, and make more sales. Now, pricing your products always starts off with 6) ____________. You absolutely need to know how much it costs to make a product or obtain a product and get it to 7) _____________. This includes your production costs, business costs, marketing costs and 8) ____________ and handling costs.</a:t>
            </a:r>
            <a:endParaRPr lang="en-US" altLang="zh-CN" sz="2800" dirty="0">
              <a:latin typeface="Times New Roman" panose="02020603050405020304" charset="0"/>
              <a:cs typeface="Times New Roman" panose="02020603050405020304" charset="0"/>
            </a:endParaRPr>
          </a:p>
        </p:txBody>
      </p:sp>
      <p:sp>
        <p:nvSpPr>
          <p:cNvPr id="84053" name="Rectangle 85"/>
          <p:cNvSpPr/>
          <p:nvPr/>
        </p:nvSpPr>
        <p:spPr>
          <a:xfrm>
            <a:off x="6675120" y="153924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decision </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770255" y="198882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ultimately</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9195435" y="198882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strong</a:t>
            </a:r>
            <a:endParaRPr lang="en-US" altLang="zh-CN" sz="2800" dirty="0">
              <a:solidFill>
                <a:srgbClr val="C00000"/>
              </a:solidFill>
              <a:latin typeface="Times New Roman" panose="02020603050405020304" charset="0"/>
              <a:cs typeface="Times New Roman" panose="02020603050405020304" charset="0"/>
            </a:endParaRPr>
          </a:p>
        </p:txBody>
      </p:sp>
      <p:sp>
        <p:nvSpPr>
          <p:cNvPr id="6" name="Rectangle 85"/>
          <p:cNvSpPr/>
          <p:nvPr/>
        </p:nvSpPr>
        <p:spPr>
          <a:xfrm>
            <a:off x="797560" y="285305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markup</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9051290" y="328485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competitive</a:t>
            </a:r>
            <a:endParaRPr lang="en-US" altLang="zh-CN" sz="2800" dirty="0">
              <a:solidFill>
                <a:srgbClr val="C00000"/>
              </a:solidFill>
              <a:latin typeface="Times New Roman" panose="02020603050405020304" charset="0"/>
              <a:cs typeface="Times New Roman" panose="02020603050405020304" charset="0"/>
            </a:endParaRPr>
          </a:p>
        </p:txBody>
      </p:sp>
      <p:sp>
        <p:nvSpPr>
          <p:cNvPr id="9" name="Rectangle 85"/>
          <p:cNvSpPr/>
          <p:nvPr/>
        </p:nvSpPr>
        <p:spPr>
          <a:xfrm>
            <a:off x="770255" y="407733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math</a:t>
            </a:r>
            <a:endParaRPr lang="en-US" altLang="zh-CN" sz="2800" dirty="0">
              <a:solidFill>
                <a:srgbClr val="C00000"/>
              </a:solidFill>
              <a:latin typeface="Times New Roman" panose="02020603050405020304" charset="0"/>
              <a:cs typeface="Times New Roman" panose="02020603050405020304" charset="0"/>
            </a:endParaRPr>
          </a:p>
        </p:txBody>
      </p:sp>
      <p:sp>
        <p:nvSpPr>
          <p:cNvPr id="3" name="圆角矩形 2">
            <a:hlinkClick r:id="rId1" tooltip=""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8" name="Rectangle 85"/>
          <p:cNvSpPr/>
          <p:nvPr>
            <p:custDataLst>
              <p:tags r:id="rId2"/>
            </p:custDataLst>
          </p:nvPr>
        </p:nvSpPr>
        <p:spPr>
          <a:xfrm>
            <a:off x="6962775" y="459930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market </a:t>
            </a:r>
            <a:endParaRPr lang="en-US" altLang="zh-CN" sz="2800" dirty="0">
              <a:solidFill>
                <a:srgbClr val="C00000"/>
              </a:solidFill>
              <a:latin typeface="Times New Roman" panose="02020603050405020304" charset="0"/>
              <a:cs typeface="Times New Roman" panose="02020603050405020304" charset="0"/>
            </a:endParaRPr>
          </a:p>
        </p:txBody>
      </p:sp>
      <p:sp>
        <p:nvSpPr>
          <p:cNvPr id="10" name="Rectangle 85"/>
          <p:cNvSpPr/>
          <p:nvPr>
            <p:custDataLst>
              <p:tags r:id="rId3"/>
            </p:custDataLst>
          </p:nvPr>
        </p:nvSpPr>
        <p:spPr>
          <a:xfrm>
            <a:off x="797560" y="537337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shipping</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53" grpId="0"/>
      <p:bldP spid="84053" grpId="1"/>
      <p:bldP spid="4" grpId="0"/>
      <p:bldP spid="4" grpId="1"/>
      <p:bldP spid="5" grpId="0"/>
      <p:bldP spid="5" grpId="1"/>
      <p:bldP spid="6" grpId="0"/>
      <p:bldP spid="6" grpId="1"/>
      <p:bldP spid="7" grpId="0"/>
      <p:bldP spid="7" grpId="1"/>
      <p:bldP spid="9" grpId="0"/>
      <p:bldP spid="9" grpId="1"/>
      <p:bldP spid="8" grpId="0"/>
      <p:bldP spid="8" grpId="1"/>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400050" y="981075"/>
            <a:ext cx="11397615" cy="3538220"/>
          </a:xfrm>
          <a:prstGeom prst="rect">
            <a:avLst/>
          </a:prstGeom>
          <a:noFill/>
        </p:spPr>
        <p:txBody>
          <a:bodyPr wrap="square" rtlCol="0">
            <a:spAutoFit/>
          </a:bodyPr>
          <a:p>
            <a:pPr algn="just" eaLnBrk="1" latinLnBrk="0" hangingPunct="1">
              <a:lnSpc>
                <a:spcPct val="100000"/>
              </a:lnSpc>
            </a:pPr>
            <a:r>
              <a:rPr lang="en-US" altLang="zh-CN" sz="2800" dirty="0">
                <a:latin typeface="Times New Roman" panose="02020603050405020304" charset="0"/>
                <a:cs typeface="Times New Roman" panose="02020603050405020304" charset="0"/>
              </a:rPr>
              <a:t>But though it always starts with simple math, a pricing strategy isn’t all 9) ____________. The reality is that humans are creatures of emotion, and it’s incredibly rare that we make all our decisions 10) ____________ through the lens of logic. Here is a simple truth. What a customer is willing to pay for the product isn’t really about how much the product costs. What it’s actually about is how they perceive the product’s value. So let’s get into some pricing strategies that just might change the way you think about pricing your products.</a:t>
            </a:r>
            <a:endParaRPr lang="en-US" altLang="zh-CN" sz="2800" dirty="0">
              <a:latin typeface="Times New Roman" panose="02020603050405020304" charset="0"/>
              <a:cs typeface="Times New Roman" panose="02020603050405020304" charset="0"/>
            </a:endParaRPr>
          </a:p>
        </p:txBody>
      </p:sp>
      <p:sp>
        <p:nvSpPr>
          <p:cNvPr id="9" name="Rectangle 85"/>
          <p:cNvSpPr/>
          <p:nvPr/>
        </p:nvSpPr>
        <p:spPr>
          <a:xfrm>
            <a:off x="626110" y="134112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arithmetic</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7827010" y="179133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exclusively</a:t>
            </a:r>
            <a:endParaRPr lang="en-US" altLang="zh-CN" sz="2800" dirty="0">
              <a:solidFill>
                <a:srgbClr val="C00000"/>
              </a:solidFill>
              <a:latin typeface="Times New Roman" panose="02020603050405020304" charset="0"/>
              <a:cs typeface="Times New Roman" panose="02020603050405020304" charset="0"/>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1275021" y="2564879"/>
            <a:ext cx="10447655" cy="166878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The current climate crisis makes it clear that it is becoming increasingly</a:t>
            </a:r>
            <a:r>
              <a:rPr lang="en-US" altLang="zh-CN" sz="2800" b="1" dirty="0">
                <a:solidFill>
                  <a:srgbClr val="FF0000"/>
                </a:solidFill>
                <a:latin typeface="Times New Roman" panose="02020603050405020304" charset="0"/>
              </a:rPr>
              <a:t> urgent </a:t>
            </a:r>
            <a:r>
              <a:rPr lang="en-US" altLang="zh-CN" sz="2800" dirty="0">
                <a:latin typeface="Times New Roman" panose="02020603050405020304" charset="0"/>
              </a:rPr>
              <a:t>to drastically limit climate-damaging behavior in all areas and to switch to sustainable behavior—that is, behavior that protects the planet and thus its </a:t>
            </a:r>
            <a:r>
              <a:rPr lang="en-US" altLang="zh-CN" sz="2800" b="1" dirty="0">
                <a:solidFill>
                  <a:srgbClr val="FF0000"/>
                </a:solidFill>
                <a:latin typeface="Times New Roman" panose="02020603050405020304" charset="0"/>
              </a:rPr>
              <a:t>inhabitants</a:t>
            </a:r>
            <a:r>
              <a:rPr lang="en-US" altLang="zh-CN" sz="2800" dirty="0">
                <a:latin typeface="Times New Roman" panose="02020603050405020304" charset="0"/>
              </a:rPr>
              <a:t> in the long term.</a:t>
            </a:r>
            <a:endParaRPr lang="en-US" altLang="zh-CN" sz="2800" dirty="0">
              <a:latin typeface="Times New Roman" panose="02020603050405020304" charset="0"/>
            </a:endParaRPr>
          </a:p>
        </p:txBody>
      </p:sp>
      <p:sp>
        <p:nvSpPr>
          <p:cNvPr id="33" name="文本框 32"/>
          <p:cNvSpPr txBox="1"/>
          <p:nvPr/>
        </p:nvSpPr>
        <p:spPr>
          <a:xfrm>
            <a:off x="3219450" y="1988820"/>
            <a:ext cx="6137275" cy="478155"/>
          </a:xfrm>
          <a:prstGeom prst="rect">
            <a:avLst/>
          </a:prstGeom>
          <a:noFill/>
        </p:spPr>
        <p:txBody>
          <a:bodyPr wrap="square" rtlCol="0">
            <a:spAutoFit/>
          </a:bodyPr>
          <a:p>
            <a:pPr algn="just" eaLnBrk="1" latinLnBrk="0" hangingPunct="1">
              <a:lnSpc>
                <a:spcPct val="90000"/>
              </a:lnSpc>
            </a:pPr>
            <a:r>
              <a:rPr lang="en-US" altLang="zh-CN" sz="2800" b="1" i="1" dirty="0">
                <a:latin typeface="Times New Roman" panose="02020603050405020304" charset="0"/>
                <a:cs typeface="Times New Roman" panose="02020603050405020304" charset="0"/>
              </a:rPr>
              <a:t>     By Robert Wilken &amp; David Bürgin</a:t>
            </a:r>
            <a:endParaRPr lang="en-US" altLang="zh-CN" sz="2800" b="1" i="1" dirty="0">
              <a:latin typeface="Times New Roman" panose="02020603050405020304" charset="0"/>
              <a:cs typeface="Times New Roman" panose="02020603050405020304" charset="0"/>
            </a:endParaRPr>
          </a:p>
        </p:txBody>
      </p:sp>
      <p:sp>
        <p:nvSpPr>
          <p:cNvPr id="4" name="文本框 3"/>
          <p:cNvSpPr txBox="1"/>
          <p:nvPr/>
        </p:nvSpPr>
        <p:spPr>
          <a:xfrm>
            <a:off x="699135" y="764540"/>
            <a:ext cx="10857230" cy="1076325"/>
          </a:xfrm>
          <a:prstGeom prst="rect">
            <a:avLst/>
          </a:prstGeom>
          <a:noFill/>
        </p:spPr>
        <p:txBody>
          <a:bodyPr wrap="square" rtlCol="0">
            <a:spAutoFit/>
          </a:bodyPr>
          <a:p>
            <a:pPr algn="ctr"/>
            <a:r>
              <a:rPr lang="zh-CN" altLang="en-US" sz="3200" b="1" i="1">
                <a:solidFill>
                  <a:srgbClr val="00B0F0"/>
                </a:solidFill>
                <a:cs typeface="Arial" panose="020B0604020202020204" pitchFamily="34" charset="0"/>
              </a:rPr>
              <a:t>Overcoming </a:t>
            </a:r>
            <a:r>
              <a:rPr lang="zh-CN" altLang="en-US" sz="3200" b="1" i="1">
                <a:solidFill>
                  <a:srgbClr val="00B0F0"/>
                </a:solidFill>
                <a:cs typeface="Arial" panose="020B0604020202020204" pitchFamily="34" charset="0"/>
                <a:hlinkClick r:id="rId1" action="ppaction://hlinksldjump"/>
              </a:rPr>
              <a:t>Fair-Trade</a:t>
            </a:r>
            <a:r>
              <a:rPr lang="zh-CN" altLang="en-US" sz="3200" b="1" i="1">
                <a:solidFill>
                  <a:srgbClr val="00B0F0"/>
                </a:solidFill>
                <a:cs typeface="Arial" panose="020B0604020202020204" pitchFamily="34" charset="0"/>
              </a:rPr>
              <a:t> Products’ Price Disadvantage with Clever Pricing Decisions</a:t>
            </a:r>
            <a:endParaRPr lang="zh-CN" altLang="en-US" sz="3200" b="1" i="1">
              <a:solidFill>
                <a:srgbClr val="00B0F0"/>
              </a:solidFill>
              <a:cs typeface="Arial" panose="020B0604020202020204" pitchFamily="34" charset="0"/>
            </a:endParaRPr>
          </a:p>
        </p:txBody>
      </p:sp>
      <p:sp>
        <p:nvSpPr>
          <p:cNvPr id="6" name="矩形 5"/>
          <p:cNvSpPr/>
          <p:nvPr/>
        </p:nvSpPr>
        <p:spPr>
          <a:xfrm>
            <a:off x="3002915" y="2924810"/>
            <a:ext cx="1703070" cy="64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7" name="圆角矩形 6"/>
          <p:cNvSpPr/>
          <p:nvPr/>
        </p:nvSpPr>
        <p:spPr>
          <a:xfrm>
            <a:off x="3507105" y="5013325"/>
            <a:ext cx="596138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r>
              <a:rPr sz="2800" b="1">
                <a:solidFill>
                  <a:schemeClr val="tx1"/>
                </a:solidFill>
                <a:latin typeface="Times New Roman" panose="02020603050405020304" charset="0"/>
                <a:cs typeface="Times New Roman" panose="02020603050405020304" charset="0"/>
                <a:sym typeface="+mn-ea"/>
              </a:rPr>
              <a:t>urgent</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紧急的；急迫的</a:t>
            </a:r>
            <a:endParaRPr sz="28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3506470" y="5949315"/>
            <a:ext cx="5961380" cy="675005"/>
          </a:xfrm>
          <a:prstGeom prst="roundRect">
            <a:avLst/>
          </a:prstGeom>
          <a:solidFill>
            <a:srgbClr val="FFA9A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r>
              <a:rPr sz="2800" b="1">
                <a:solidFill>
                  <a:schemeClr val="tx1"/>
                </a:solidFill>
                <a:latin typeface="Times New Roman" panose="02020603050405020304" charset="0"/>
                <a:cs typeface="Times New Roman" panose="02020603050405020304" charset="0"/>
                <a:sym typeface="+mn-ea"/>
              </a:rPr>
              <a:t>inhabitant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居民；栖息动物</a:t>
            </a:r>
            <a:endParaRPr sz="2800">
              <a:solidFill>
                <a:schemeClr val="tx1"/>
              </a:solidFill>
              <a:latin typeface="Times New Roman" panose="02020603050405020304" charset="0"/>
              <a:cs typeface="Times New Roman" panose="02020603050405020304" charset="0"/>
              <a:sym typeface="+mn-ea"/>
            </a:endParaRPr>
          </a:p>
        </p:txBody>
      </p:sp>
      <p:sp>
        <p:nvSpPr>
          <p:cNvPr id="10" name="矩形 9"/>
          <p:cNvSpPr/>
          <p:nvPr/>
        </p:nvSpPr>
        <p:spPr>
          <a:xfrm>
            <a:off x="5739130" y="3644900"/>
            <a:ext cx="1876425" cy="64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65" fill="hold" display="1"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set>
                                      <p:cBhvr override="childStyle">
                                        <p:cTn dur="65" fill="hold" display="1"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bldLst>
      <p:bldP spid="7" grpId="0" bldLvl="0" animBg="1"/>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686" y="1484744"/>
            <a:ext cx="10447655" cy="245745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2</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Consumer behavior—and particularly that of industrialized countries—must also change to make a significant contribution to sustainable development. It is true that there is a growing demand for sustainable products—for example, those that have a </a:t>
            </a:r>
            <a:r>
              <a:rPr lang="en-US" altLang="zh-CN" sz="2800" b="1" dirty="0">
                <a:solidFill>
                  <a:srgbClr val="FF0000"/>
                </a:solidFill>
                <a:latin typeface="Times New Roman" panose="02020603050405020304" charset="0"/>
              </a:rPr>
              <a:t>certified </a:t>
            </a:r>
            <a:r>
              <a:rPr lang="en-US" altLang="zh-CN" sz="2800" dirty="0">
                <a:latin typeface="Times New Roman" panose="02020603050405020304" charset="0"/>
              </a:rPr>
              <a:t>label and understand sustainability to mean not only climate friendliness but also social justice.</a:t>
            </a:r>
            <a:endParaRPr lang="en-US" altLang="zh-CN" sz="2800" dirty="0">
              <a:latin typeface="Times New Roman" panose="02020603050405020304" charset="0"/>
            </a:endParaRPr>
          </a:p>
        </p:txBody>
      </p:sp>
      <p:sp>
        <p:nvSpPr>
          <p:cNvPr id="6" name="矩形 5"/>
          <p:cNvSpPr/>
          <p:nvPr/>
        </p:nvSpPr>
        <p:spPr>
          <a:xfrm>
            <a:off x="8187690" y="2493010"/>
            <a:ext cx="1703070" cy="64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7" name="圆角矩形 6"/>
          <p:cNvSpPr/>
          <p:nvPr/>
        </p:nvSpPr>
        <p:spPr>
          <a:xfrm>
            <a:off x="3507105" y="5013325"/>
            <a:ext cx="596138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r>
              <a:rPr sz="2800" b="1">
                <a:solidFill>
                  <a:schemeClr val="tx1"/>
                </a:solidFill>
                <a:latin typeface="Times New Roman" panose="02020603050405020304" charset="0"/>
                <a:cs typeface="Times New Roman" panose="02020603050405020304" charset="0"/>
                <a:sym typeface="+mn-ea"/>
              </a:rPr>
              <a:t>certify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.证明；证实</a:t>
            </a:r>
            <a:endParaRPr sz="2800">
              <a:solidFill>
                <a:schemeClr val="tx1"/>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65" fill="hold" display="1"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bldLst>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975360" y="1052830"/>
            <a:ext cx="10479405" cy="285178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3</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However, current demand </a:t>
            </a:r>
            <a:r>
              <a:rPr lang="en-US" altLang="zh-CN" sz="2800" b="1" dirty="0">
                <a:solidFill>
                  <a:srgbClr val="FF0000"/>
                </a:solidFill>
                <a:latin typeface="Times New Roman" panose="02020603050405020304" charset="0"/>
                <a:sym typeface="+mn-ea"/>
              </a:rPr>
              <a:t>falls</a:t>
            </a:r>
            <a:r>
              <a:rPr lang="en-US" altLang="zh-CN" sz="2800" dirty="0">
                <a:latin typeface="Times New Roman" panose="02020603050405020304" charset="0"/>
                <a:sym typeface="+mn-ea"/>
              </a:rPr>
              <a:t> far </a:t>
            </a:r>
            <a:r>
              <a:rPr lang="en-US" altLang="zh-CN" sz="2800" b="1" dirty="0">
                <a:solidFill>
                  <a:srgbClr val="FF0000"/>
                </a:solidFill>
                <a:latin typeface="Times New Roman" panose="02020603050405020304" charset="0"/>
                <a:sym typeface="+mn-ea"/>
              </a:rPr>
              <a:t>short of</a:t>
            </a:r>
            <a:r>
              <a:rPr lang="en-US" altLang="zh-CN" sz="2800" dirty="0">
                <a:latin typeface="Times New Roman" panose="02020603050405020304" charset="0"/>
                <a:sym typeface="+mn-ea"/>
              </a:rPr>
              <a:t> what is possible. In surveys, consumers repeatedly affirm the preference for sustainable over </a:t>
            </a:r>
            <a:r>
              <a:rPr lang="en-US" altLang="zh-CN" sz="2800" b="1" dirty="0">
                <a:solidFill>
                  <a:srgbClr val="FF0000"/>
                </a:solidFill>
                <a:latin typeface="Times New Roman" panose="02020603050405020304" charset="0"/>
                <a:sym typeface="+mn-ea"/>
              </a:rPr>
              <a:t>conventional</a:t>
            </a:r>
            <a:r>
              <a:rPr lang="en-US" altLang="zh-CN" sz="2800" dirty="0">
                <a:latin typeface="Times New Roman" panose="02020603050405020304" charset="0"/>
                <a:sym typeface="+mn-ea"/>
              </a:rPr>
              <a:t> products. But when they make their choice in the supermarket, they often </a:t>
            </a:r>
            <a:r>
              <a:rPr lang="en-US" altLang="zh-CN" sz="2800" b="1" dirty="0">
                <a:solidFill>
                  <a:srgbClr val="FF0000"/>
                </a:solidFill>
                <a:latin typeface="Times New Roman" panose="02020603050405020304" charset="0"/>
                <a:sym typeface="+mn-ea"/>
              </a:rPr>
              <a:t>fall back on</a:t>
            </a:r>
            <a:r>
              <a:rPr lang="en-US" altLang="zh-CN" sz="2800" dirty="0">
                <a:latin typeface="Times New Roman" panose="02020603050405020304" charset="0"/>
                <a:sym typeface="+mn-ea"/>
              </a:rPr>
              <a:t> cheaper conventional </a:t>
            </a:r>
            <a:r>
              <a:rPr lang="en-US" altLang="zh-CN" sz="2800" b="1" dirty="0">
                <a:solidFill>
                  <a:srgbClr val="FF0000"/>
                </a:solidFill>
                <a:latin typeface="Times New Roman" panose="02020603050405020304" charset="0"/>
                <a:sym typeface="+mn-ea"/>
              </a:rPr>
              <a:t>alternatives</a:t>
            </a:r>
            <a:r>
              <a:rPr lang="en-US" altLang="zh-CN" sz="2800" dirty="0">
                <a:latin typeface="Times New Roman" panose="02020603050405020304" charset="0"/>
                <a:sym typeface="+mn-ea"/>
              </a:rPr>
              <a:t>. In short, they often pay only a lip service to their preference for sustainable products, a phenomenon discussed in the scientific literature as the</a:t>
            </a:r>
            <a:r>
              <a:rPr lang="en-US" altLang="zh-CN" sz="2800" b="1" dirty="0">
                <a:latin typeface="Times New Roman" panose="02020603050405020304" charset="0"/>
                <a:sym typeface="+mn-ea"/>
              </a:rPr>
              <a:t> </a:t>
            </a:r>
            <a:r>
              <a:rPr lang="en-US" altLang="zh-CN" sz="2800" b="1" dirty="0">
                <a:latin typeface="Times New Roman" panose="02020603050405020304" charset="0"/>
                <a:sym typeface="+mn-ea"/>
                <a:hlinkClick r:id="rId1" action="ppaction://hlinksldjump"/>
              </a:rPr>
              <a:t>attitude-behavior</a:t>
            </a:r>
            <a:r>
              <a:rPr lang="en-US" altLang="zh-CN" sz="2800" dirty="0">
                <a:latin typeface="Times New Roman" panose="02020603050405020304" charset="0"/>
                <a:sym typeface="+mn-ea"/>
                <a:hlinkClick r:id="rId1" action="ppaction://hlinksldjump"/>
              </a:rPr>
              <a:t> </a:t>
            </a:r>
            <a:r>
              <a:rPr lang="en-US" altLang="zh-CN" sz="2800" b="1" dirty="0">
                <a:latin typeface="Times New Roman" panose="02020603050405020304" charset="0"/>
                <a:sym typeface="+mn-ea"/>
                <a:hlinkClick r:id="rId1" action="ppaction://hlinksldjump"/>
              </a:rPr>
              <a:t>gap</a:t>
            </a:r>
            <a:r>
              <a:rPr lang="en-US" altLang="zh-CN" sz="2800" dirty="0">
                <a:latin typeface="Times New Roman" panose="02020603050405020304" charset="0"/>
                <a:sym typeface="+mn-ea"/>
              </a:rPr>
              <a:t>.</a:t>
            </a:r>
            <a:endParaRPr lang="en-US" altLang="zh-CN" sz="2800" dirty="0">
              <a:latin typeface="Times New Roman" panose="02020603050405020304" charset="0"/>
              <a:sym typeface="+mn-ea"/>
            </a:endParaRPr>
          </a:p>
        </p:txBody>
      </p:sp>
      <p:sp>
        <p:nvSpPr>
          <p:cNvPr id="7" name="圆角矩形 6"/>
          <p:cNvSpPr/>
          <p:nvPr/>
        </p:nvSpPr>
        <p:spPr>
          <a:xfrm>
            <a:off x="1634490" y="4077335"/>
            <a:ext cx="692086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fall short of </a:t>
            </a:r>
            <a:r>
              <a:rPr sz="2800">
                <a:solidFill>
                  <a:schemeClr val="tx1"/>
                </a:solidFill>
                <a:latin typeface="Times New Roman" panose="02020603050405020304" charset="0"/>
                <a:cs typeface="Times New Roman" panose="02020603050405020304" charset="0"/>
                <a:sym typeface="+mn-ea"/>
              </a:rPr>
              <a:t>缺乏；达不到</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2570480" y="4581525"/>
            <a:ext cx="6878320" cy="688340"/>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conventional</a:t>
            </a:r>
            <a:r>
              <a:rPr lang="en-US" sz="2800" b="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传统的；普通的</a:t>
            </a:r>
            <a:endParaRPr sz="2800">
              <a:solidFill>
                <a:schemeClr val="tx1"/>
              </a:solidFill>
              <a:latin typeface="Times New Roman" panose="02020603050405020304" charset="0"/>
              <a:cs typeface="Times New Roman" panose="02020603050405020304" charset="0"/>
              <a:sym typeface="+mn-ea"/>
            </a:endParaRPr>
          </a:p>
        </p:txBody>
      </p:sp>
      <p:sp>
        <p:nvSpPr>
          <p:cNvPr id="4" name="圆角矩形 3"/>
          <p:cNvSpPr/>
          <p:nvPr/>
        </p:nvSpPr>
        <p:spPr>
          <a:xfrm>
            <a:off x="3434715" y="5229225"/>
            <a:ext cx="695896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l" eaLnBrk="1" fontAlgn="auto" latinLnBrk="0" hangingPunct="1"/>
            <a:r>
              <a:rPr sz="2800" b="1">
                <a:solidFill>
                  <a:schemeClr val="tx1"/>
                </a:solidFill>
                <a:latin typeface="Times New Roman" panose="02020603050405020304" charset="0"/>
                <a:cs typeface="Times New Roman" panose="02020603050405020304" charset="0"/>
                <a:sym typeface="+mn-ea"/>
              </a:rPr>
              <a:t>fall back on</a:t>
            </a:r>
            <a:r>
              <a:rPr sz="2800">
                <a:solidFill>
                  <a:schemeClr val="tx1"/>
                </a:solidFill>
                <a:latin typeface="Times New Roman" panose="02020603050405020304" charset="0"/>
                <a:cs typeface="Times New Roman" panose="02020603050405020304" charset="0"/>
                <a:sym typeface="+mn-ea"/>
              </a:rPr>
              <a:t> 转而依靠</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3938905" y="5805170"/>
            <a:ext cx="7092315" cy="63055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alternative</a:t>
            </a:r>
            <a:r>
              <a:rPr lang="en-US" sz="2800" i="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可供选择的事物</a:t>
            </a:r>
            <a:endParaRPr sz="2800">
              <a:solidFill>
                <a:schemeClr val="tx1"/>
              </a:solidFill>
              <a:latin typeface="Times New Roman" panose="02020603050405020304" charset="0"/>
              <a:cs typeface="Times New Roman" panose="02020603050405020304" charset="0"/>
              <a:sym typeface="+mn-ea"/>
            </a:endParaRPr>
          </a:p>
        </p:txBody>
      </p:sp>
      <p:sp>
        <p:nvSpPr>
          <p:cNvPr id="8" name="矩形 7"/>
          <p:cNvSpPr/>
          <p:nvPr/>
        </p:nvSpPr>
        <p:spPr>
          <a:xfrm>
            <a:off x="5523230" y="960120"/>
            <a:ext cx="3076575" cy="576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9" name="矩形 8"/>
          <p:cNvSpPr/>
          <p:nvPr/>
        </p:nvSpPr>
        <p:spPr>
          <a:xfrm>
            <a:off x="1850390" y="1844675"/>
            <a:ext cx="2294890" cy="497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0" name="矩形 9"/>
          <p:cNvSpPr/>
          <p:nvPr/>
        </p:nvSpPr>
        <p:spPr>
          <a:xfrm>
            <a:off x="4443095" y="2277110"/>
            <a:ext cx="2326005" cy="60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矩形 10"/>
          <p:cNvSpPr/>
          <p:nvPr/>
        </p:nvSpPr>
        <p:spPr>
          <a:xfrm>
            <a:off x="9377045" y="2204720"/>
            <a:ext cx="2329815" cy="54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7" grpId="0" bldLvl="0" animBg="1"/>
      <p:bldP spid="2" grpId="0" bldLvl="0" animBg="1"/>
      <p:bldP spid="4" grpId="0" bldLvl="0"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621030"/>
            <a:ext cx="11456035" cy="377825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2875"/>
              </a:lnSpc>
            </a:pPr>
            <a:r>
              <a:rPr lang="en-US" altLang="zh-CN" sz="2800" b="1" dirty="0">
                <a:solidFill>
                  <a:schemeClr val="tx1"/>
                </a:solidFill>
                <a:latin typeface="Times New Roman" panose="02020603050405020304" charset="0"/>
                <a:ea typeface="宋体" panose="02010600030101010101" pitchFamily="2" charset="-122"/>
                <a:sym typeface="宋体" panose="02010600030101010101" pitchFamily="2" charset="-122"/>
              </a:rPr>
              <a:t>     Sustainability Has Its Price</a:t>
            </a:r>
            <a:endParaRPr lang="en-US" altLang="zh-CN" sz="2800" b="1" dirty="0">
              <a:solidFill>
                <a:schemeClr val="tx1"/>
              </a:solidFill>
              <a:latin typeface="Times New Roman" panose="02020603050405020304" charset="0"/>
              <a:ea typeface="宋体" panose="02010600030101010101" pitchFamily="2" charset="-122"/>
              <a:sym typeface="宋体" panose="02010600030101010101" pitchFamily="2" charset="-122"/>
            </a:endParaRPr>
          </a:p>
          <a:p>
            <a:pPr algn="just" eaLnBrk="1" latinLnBrk="0" hangingPunct="1">
              <a:lnSpc>
                <a:spcPts val="28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4</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A key problem we see in marketing sustainable products is their higher price compared to less sustainable conventional alternatives. As various studies have shown, there is indeed a higher willingness to pay for products certified by means of fair-trade, which must</a:t>
            </a:r>
            <a:r>
              <a:rPr lang="en-US" altLang="zh-CN" sz="2800" b="1" dirty="0">
                <a:solidFill>
                  <a:srgbClr val="FF0000"/>
                </a:solidFill>
                <a:latin typeface="Times New Roman" panose="02020603050405020304" charset="0"/>
              </a:rPr>
              <a:t> comply </a:t>
            </a:r>
            <a:r>
              <a:rPr lang="en-US" altLang="zh-CN" sz="2800" dirty="0">
                <a:latin typeface="Times New Roman" panose="02020603050405020304" charset="0"/>
              </a:rPr>
              <a:t>with various specifications regarding social, </a:t>
            </a:r>
            <a:r>
              <a:rPr lang="en-US" altLang="zh-CN" sz="2800" b="1" dirty="0">
                <a:solidFill>
                  <a:srgbClr val="FF0000"/>
                </a:solidFill>
                <a:latin typeface="Times New Roman" panose="02020603050405020304" charset="0"/>
              </a:rPr>
              <a:t>ecological</a:t>
            </a:r>
            <a:r>
              <a:rPr lang="en-US" altLang="zh-CN" sz="2800" dirty="0">
                <a:latin typeface="Times New Roman" panose="02020603050405020304" charset="0"/>
              </a:rPr>
              <a:t>, and economic criteria, than for products that are not certified in this way. However, the actual price difference compared to the conventional alternative often </a:t>
            </a:r>
            <a:r>
              <a:rPr lang="en-US" altLang="zh-CN" sz="2800" b="1" dirty="0">
                <a:solidFill>
                  <a:srgbClr val="FF0000"/>
                </a:solidFill>
                <a:latin typeface="Times New Roman" panose="02020603050405020304" charset="0"/>
              </a:rPr>
              <a:t>exceeds</a:t>
            </a:r>
            <a:r>
              <a:rPr lang="en-US" altLang="zh-CN" sz="2800" dirty="0">
                <a:latin typeface="Times New Roman" panose="02020603050405020304" charset="0"/>
              </a:rPr>
              <a:t> this additional willingness to pay, or the willingness to buy fair-trade productsdespite a higher price decreases considerably as the price difference increases.</a:t>
            </a:r>
            <a:endParaRPr lang="en-US" altLang="zh-CN" sz="2800" dirty="0">
              <a:latin typeface="Times New Roman" panose="02020603050405020304" charset="0"/>
            </a:endParaRPr>
          </a:p>
        </p:txBody>
      </p:sp>
      <p:sp>
        <p:nvSpPr>
          <p:cNvPr id="7" name="圆角矩形 6"/>
          <p:cNvSpPr/>
          <p:nvPr/>
        </p:nvSpPr>
        <p:spPr>
          <a:xfrm>
            <a:off x="1850390" y="4483735"/>
            <a:ext cx="692086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comply</a:t>
            </a:r>
            <a:r>
              <a:rPr lang="en-US" sz="2800" b="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服从；遵从；依从</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2714625" y="5085080"/>
            <a:ext cx="692086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ecological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生态的；环保的</a:t>
            </a:r>
            <a:endParaRPr sz="2800">
              <a:solidFill>
                <a:schemeClr val="tx1"/>
              </a:solidFill>
              <a:latin typeface="Times New Roman" panose="02020603050405020304" charset="0"/>
              <a:cs typeface="Times New Roman" panose="02020603050405020304" charset="0"/>
              <a:sym typeface="+mn-ea"/>
            </a:endParaRPr>
          </a:p>
        </p:txBody>
      </p:sp>
      <p:sp>
        <p:nvSpPr>
          <p:cNvPr id="4" name="圆角矩形 3"/>
          <p:cNvSpPr/>
          <p:nvPr/>
        </p:nvSpPr>
        <p:spPr>
          <a:xfrm>
            <a:off x="3723005" y="5661660"/>
            <a:ext cx="692086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exceed</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超过；超出</a:t>
            </a:r>
            <a:endParaRPr sz="2800">
              <a:solidFill>
                <a:schemeClr val="tx1"/>
              </a:solidFill>
              <a:latin typeface="Times New Roman" panose="02020603050405020304" charset="0"/>
              <a:cs typeface="Times New Roman" panose="02020603050405020304" charset="0"/>
              <a:sym typeface="+mn-ea"/>
            </a:endParaRPr>
          </a:p>
        </p:txBody>
      </p:sp>
      <p:sp>
        <p:nvSpPr>
          <p:cNvPr id="11" name="矩形 10"/>
          <p:cNvSpPr/>
          <p:nvPr/>
        </p:nvSpPr>
        <p:spPr>
          <a:xfrm>
            <a:off x="7827010" y="2061210"/>
            <a:ext cx="1827530" cy="506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8" name="矩形 7"/>
          <p:cNvSpPr/>
          <p:nvPr/>
        </p:nvSpPr>
        <p:spPr>
          <a:xfrm>
            <a:off x="5090795" y="2348865"/>
            <a:ext cx="2120265" cy="55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9" name="矩形 8"/>
          <p:cNvSpPr/>
          <p:nvPr/>
        </p:nvSpPr>
        <p:spPr>
          <a:xfrm>
            <a:off x="7899400" y="3141345"/>
            <a:ext cx="159131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bldLvl="0" animBg="1"/>
      <p:bldP spid="2" grpId="0" bldLvl="0"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740410" y="764540"/>
            <a:ext cx="10716895" cy="482346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5</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In the long term, therefore, sustainable and fair-trade products need to become cheaper in order to encourage more consumers to prefer these products over less sustainable products more frequently and more regularly. However, sustainability and fair-trade have their price; fair-trade is, among other things, about ensuring that producers (e.g., coffee farmers and plantation workers) are paid appropriately.</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6</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How can the attitude-behavior gap be closed or at least reduced?</a:t>
            </a:r>
            <a:endParaRPr lang="en-US" altLang="zh-CN" sz="2800" dirty="0">
              <a:latin typeface="Times New Roman" panose="02020603050405020304" charset="0"/>
              <a:sym typeface="+mn-ea"/>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7</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The higher price of fair-trade is a factor that inhibits or limits the market share of such sustainable products. At the same time, a higher price is justified and desirable from various points of view. Our research is based on the idea that the role of price can be changed through the skilful use of price-based tactics.</a:t>
            </a:r>
            <a:endParaRPr lang="en-US" altLang="zh-CN" sz="2800" dirty="0">
              <a:latin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99135" y="1196975"/>
            <a:ext cx="10612120" cy="245745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8</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A price can be viewed by the consumer as a </a:t>
            </a:r>
            <a:r>
              <a:rPr lang="en-US" altLang="zh-CN" sz="2800" b="1" dirty="0">
                <a:solidFill>
                  <a:srgbClr val="FF0000"/>
                </a:solidFill>
                <a:latin typeface="Times New Roman" panose="02020603050405020304" charset="0"/>
              </a:rPr>
              <a:t>monetary </a:t>
            </a:r>
            <a:r>
              <a:rPr lang="en-US" altLang="zh-CN" sz="2800" dirty="0">
                <a:latin typeface="Times New Roman" panose="02020603050405020304" charset="0"/>
              </a:rPr>
              <a:t>sacrifice that </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must be made to purchase a product. At the same time, a price can also </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express quality and benefit. It is precisely this function of the price that </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must be emphasized in the marketing of fair-trade products: consumers </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must be made aware of the additional benefits of fair-trade products over </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conventional ones.</a:t>
            </a:r>
            <a:endParaRPr lang="en-US" altLang="zh-CN" sz="2800" dirty="0">
              <a:latin typeface="Times New Roman" panose="02020603050405020304" charset="0"/>
            </a:endParaRPr>
          </a:p>
        </p:txBody>
      </p:sp>
      <p:sp>
        <p:nvSpPr>
          <p:cNvPr id="10" name="矩形 9"/>
          <p:cNvSpPr/>
          <p:nvPr/>
        </p:nvSpPr>
        <p:spPr>
          <a:xfrm>
            <a:off x="7303135" y="1196975"/>
            <a:ext cx="1950085"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5" name="圆角矩形 4"/>
          <p:cNvSpPr/>
          <p:nvPr/>
        </p:nvSpPr>
        <p:spPr>
          <a:xfrm>
            <a:off x="2858770" y="44373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monetary</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货币的；金融的</a:t>
            </a:r>
            <a:endParaRPr sz="2800">
              <a:solidFill>
                <a:schemeClr val="tx1"/>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745" y="908685"/>
            <a:ext cx="10612120" cy="364045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9</a:t>
            </a:r>
            <a:r>
              <a:rPr lang="en-US" altLang="zh-CN" sz="2800" b="1" i="1" dirty="0">
                <a:latin typeface="Times New Roman" panose="02020603050405020304" charset="0"/>
                <a:sym typeface="+mn-ea"/>
              </a:rPr>
              <a:t>   </a:t>
            </a:r>
            <a:r>
              <a:rPr lang="en-US" altLang="zh-CN" sz="2800" b="1" i="1" dirty="0">
                <a:solidFill>
                  <a:srgbClr val="FF0000"/>
                </a:solidFill>
                <a:latin typeface="Times New Roman" panose="02020603050405020304" charset="0"/>
                <a:sym typeface="+mn-ea"/>
              </a:rPr>
              <a:t> </a:t>
            </a:r>
            <a:r>
              <a:rPr lang="en-US" altLang="zh-CN" sz="2800" b="1" dirty="0">
                <a:solidFill>
                  <a:srgbClr val="FF0000"/>
                </a:solidFill>
                <a:latin typeface="Times New Roman" panose="02020603050405020304" charset="0"/>
                <a:sym typeface="+mn-ea"/>
              </a:rPr>
              <a:t>Paradoxically</a:t>
            </a:r>
            <a:r>
              <a:rPr lang="en-US" altLang="zh-CN" sz="2800" dirty="0">
                <a:latin typeface="Times New Roman" panose="02020603050405020304" charset="0"/>
                <a:sym typeface="+mn-ea"/>
              </a:rPr>
              <a:t>, this can be achieved through pricing—by using so-called </a:t>
            </a:r>
            <a:r>
              <a:rPr lang="en-US" altLang="zh-CN" sz="2800" b="1" dirty="0">
                <a:latin typeface="Times New Roman" panose="02020603050405020304" charset="0"/>
                <a:sym typeface="+mn-ea"/>
                <a:hlinkClick r:id="rId1" action="ppaction://hlinksldjump"/>
              </a:rPr>
              <a:t>partitioned pricing</a:t>
            </a:r>
            <a:r>
              <a:rPr lang="en-US" altLang="zh-CN" sz="2800" dirty="0">
                <a:latin typeface="Times New Roman" panose="02020603050405020304" charset="0"/>
                <a:sym typeface="+mn-ea"/>
              </a:rPr>
              <a:t> rather than </a:t>
            </a:r>
            <a:r>
              <a:rPr lang="en-US" altLang="zh-CN" sz="2800" b="1" dirty="0">
                <a:latin typeface="Times New Roman" panose="02020603050405020304" charset="0"/>
                <a:sym typeface="+mn-ea"/>
                <a:hlinkClick r:id="rId2" action="ppaction://hlinksldjump"/>
              </a:rPr>
              <a:t>combined pricing</a:t>
            </a:r>
            <a:r>
              <a:rPr lang="en-US" altLang="zh-CN" sz="2800" dirty="0">
                <a:latin typeface="Times New Roman" panose="02020603050405020304" charset="0"/>
                <a:sym typeface="+mn-ea"/>
              </a:rPr>
              <a:t>. Partitioned pricing means that the total price is broken down into mandatory price components: the consumer thus sees a base price as well as the </a:t>
            </a:r>
            <a:r>
              <a:rPr lang="en-US" altLang="zh-CN" sz="2800" b="1" dirty="0">
                <a:solidFill>
                  <a:srgbClr val="FF0000"/>
                </a:solidFill>
                <a:latin typeface="Times New Roman" panose="02020603050405020304" charset="0"/>
                <a:sym typeface="+mn-ea"/>
              </a:rPr>
              <a:t>premium</a:t>
            </a:r>
            <a:r>
              <a:rPr lang="en-US" altLang="zh-CN" sz="2800" dirty="0">
                <a:latin typeface="Times New Roman" panose="02020603050405020304" charset="0"/>
                <a:sym typeface="+mn-ea"/>
              </a:rPr>
              <a:t> for fair-trade. This way, the communicati on of an additional product benefit takes place, which can be further strengthened by a </a:t>
            </a:r>
            <a:r>
              <a:rPr lang="en-US" altLang="zh-CN" sz="2800" b="1" dirty="0">
                <a:solidFill>
                  <a:srgbClr val="FF0000"/>
                </a:solidFill>
                <a:latin typeface="Times New Roman" panose="02020603050405020304" charset="0"/>
                <a:sym typeface="+mn-ea"/>
              </a:rPr>
              <a:t>complementary </a:t>
            </a:r>
            <a:r>
              <a:rPr lang="en-US" altLang="zh-CN" sz="2800" dirty="0">
                <a:latin typeface="Times New Roman" panose="02020603050405020304" charset="0"/>
                <a:sym typeface="+mn-ea"/>
              </a:rPr>
              <a:t>verbal message. In any case, consumers can better understand the price difference to the conventional alternative and are more willing to actually choose the fair-trade product.</a:t>
            </a:r>
            <a:endParaRPr lang="en-US" altLang="zh-CN" sz="2800" dirty="0">
              <a:latin typeface="Times New Roman" panose="02020603050405020304" charset="0"/>
              <a:sym typeface="+mn-ea"/>
            </a:endParaRPr>
          </a:p>
        </p:txBody>
      </p:sp>
      <p:sp>
        <p:nvSpPr>
          <p:cNvPr id="5" name="圆角矩形 4"/>
          <p:cNvSpPr/>
          <p:nvPr/>
        </p:nvSpPr>
        <p:spPr>
          <a:xfrm>
            <a:off x="2570480" y="4581525"/>
            <a:ext cx="545782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paradoxically </a:t>
            </a:r>
            <a:r>
              <a:rPr sz="2800" i="1">
                <a:solidFill>
                  <a:schemeClr val="tx1"/>
                </a:solidFill>
                <a:latin typeface="Times New Roman" panose="02020603050405020304" charset="0"/>
                <a:cs typeface="Times New Roman" panose="02020603050405020304" charset="0"/>
                <a:sym typeface="+mn-ea"/>
              </a:rPr>
              <a:t> ad</a:t>
            </a:r>
            <a:r>
              <a:rPr sz="2800">
                <a:solidFill>
                  <a:schemeClr val="tx1"/>
                </a:solidFill>
                <a:latin typeface="Times New Roman" panose="02020603050405020304" charset="0"/>
                <a:cs typeface="Times New Roman" panose="02020603050405020304" charset="0"/>
                <a:sym typeface="+mn-ea"/>
              </a:rPr>
              <a:t>.自相矛盾地</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3578860" y="5157470"/>
            <a:ext cx="548894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premium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加价；附加费</a:t>
            </a:r>
            <a:endParaRPr sz="2800">
              <a:solidFill>
                <a:schemeClr val="tx1"/>
              </a:solidFill>
              <a:latin typeface="Times New Roman" panose="02020603050405020304" charset="0"/>
              <a:cs typeface="Times New Roman" panose="02020603050405020304" charset="0"/>
              <a:sym typeface="+mn-ea"/>
            </a:endParaRPr>
          </a:p>
        </p:txBody>
      </p:sp>
      <p:sp>
        <p:nvSpPr>
          <p:cNvPr id="4" name="圆角矩形 3"/>
          <p:cNvSpPr/>
          <p:nvPr/>
        </p:nvSpPr>
        <p:spPr>
          <a:xfrm>
            <a:off x="4227195" y="5733415"/>
            <a:ext cx="56051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complementary</a:t>
            </a:r>
            <a:r>
              <a:rPr sz="2800" b="1" i="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补充的；互补的</a:t>
            </a:r>
            <a:endParaRPr sz="2800">
              <a:solidFill>
                <a:schemeClr val="tx1"/>
              </a:solidFill>
              <a:latin typeface="Times New Roman" panose="02020603050405020304" charset="0"/>
              <a:cs typeface="Times New Roman" panose="02020603050405020304" charset="0"/>
              <a:sym typeface="+mn-ea"/>
            </a:endParaRPr>
          </a:p>
        </p:txBody>
      </p:sp>
      <p:sp>
        <p:nvSpPr>
          <p:cNvPr id="9" name="矩形 8"/>
          <p:cNvSpPr/>
          <p:nvPr/>
        </p:nvSpPr>
        <p:spPr>
          <a:xfrm>
            <a:off x="1130935" y="981075"/>
            <a:ext cx="2503170"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6" name="矩形 5"/>
          <p:cNvSpPr/>
          <p:nvPr/>
        </p:nvSpPr>
        <p:spPr>
          <a:xfrm>
            <a:off x="9267825" y="2061210"/>
            <a:ext cx="2273935" cy="46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7" name="矩形 6"/>
          <p:cNvSpPr/>
          <p:nvPr/>
        </p:nvSpPr>
        <p:spPr>
          <a:xfrm>
            <a:off x="698500" y="3284855"/>
            <a:ext cx="2747010" cy="62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5" grpId="0" bldLvl="0" animBg="1"/>
      <p:bldP spid="2"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1058545" y="1484630"/>
            <a:ext cx="9541510" cy="206311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10</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In the case of combined pricing, on the other hand, only the </a:t>
            </a:r>
            <a:endParaRPr lang="en-US" altLang="zh-CN" sz="2800" dirty="0">
              <a:latin typeface="Times New Roman" panose="02020603050405020304" charset="0"/>
              <a:sym typeface="+mn-ea"/>
            </a:endParaRPr>
          </a:p>
          <a:p>
            <a:pPr algn="just" eaLnBrk="1" latinLnBrk="0" hangingPunct="1">
              <a:lnSpc>
                <a:spcPts val="3075"/>
              </a:lnSpc>
            </a:pPr>
            <a:r>
              <a:rPr lang="en-US" altLang="zh-CN" sz="2800" dirty="0">
                <a:latin typeface="Times New Roman" panose="02020603050405020304" charset="0"/>
                <a:sym typeface="+mn-ea"/>
              </a:rPr>
              <a:t>respective total prices (fair-trade product and conventional alternative) are opposed to each other, and the impression of a greater monetary sacrifice for the fair-trade product </a:t>
            </a:r>
            <a:r>
              <a:rPr lang="en-US" altLang="zh-CN" sz="2800" b="1" dirty="0">
                <a:solidFill>
                  <a:srgbClr val="FF0000"/>
                </a:solidFill>
                <a:latin typeface="Times New Roman" panose="02020603050405020304" charset="0"/>
                <a:sym typeface="+mn-ea"/>
              </a:rPr>
              <a:t>prevails</a:t>
            </a:r>
            <a:r>
              <a:rPr lang="en-US" altLang="zh-CN" sz="2800" dirty="0">
                <a:latin typeface="Times New Roman" panose="02020603050405020304" charset="0"/>
                <a:sym typeface="+mn-ea"/>
              </a:rPr>
              <a:t>, while the additional benefit is pushed into the background.</a:t>
            </a:r>
            <a:endParaRPr lang="en-US" altLang="zh-CN" sz="2800" dirty="0">
              <a:latin typeface="Times New Roman" panose="02020603050405020304" charset="0"/>
              <a:sym typeface="+mn-ea"/>
            </a:endParaRPr>
          </a:p>
        </p:txBody>
      </p:sp>
      <p:sp>
        <p:nvSpPr>
          <p:cNvPr id="4" name="圆角矩形 3"/>
          <p:cNvSpPr/>
          <p:nvPr>
            <p:custDataLst>
              <p:tags r:id="rId1"/>
            </p:custDataLst>
          </p:nvPr>
        </p:nvSpPr>
        <p:spPr>
          <a:xfrm>
            <a:off x="2642870" y="4725035"/>
            <a:ext cx="56051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prevail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占上风；占优势</a:t>
            </a:r>
            <a:endParaRPr sz="2800">
              <a:solidFill>
                <a:schemeClr val="tx1"/>
              </a:solidFill>
              <a:latin typeface="Times New Roman" panose="02020603050405020304" charset="0"/>
              <a:cs typeface="Times New Roman" panose="02020603050405020304" charset="0"/>
              <a:sym typeface="+mn-ea"/>
            </a:endParaRPr>
          </a:p>
        </p:txBody>
      </p:sp>
      <p:sp>
        <p:nvSpPr>
          <p:cNvPr id="7" name="矩形 6"/>
          <p:cNvSpPr/>
          <p:nvPr>
            <p:custDataLst>
              <p:tags r:id="rId2"/>
            </p:custDataLst>
          </p:nvPr>
        </p:nvSpPr>
        <p:spPr>
          <a:xfrm>
            <a:off x="8846820" y="2581275"/>
            <a:ext cx="1938020" cy="53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alphaModFix amt="34000"/>
          </a:blip>
          <a:stretch>
            <a:fillRect/>
          </a:stretch>
        </p:blipFill>
        <p:spPr>
          <a:xfrm>
            <a:off x="0" y="-27305"/>
            <a:ext cx="12205335" cy="6907530"/>
          </a:xfrm>
          <a:prstGeom prst="rect">
            <a:avLst/>
          </a:prstGeom>
        </p:spPr>
      </p:pic>
      <p:sp>
        <p:nvSpPr>
          <p:cNvPr id="12" name="文本框 11"/>
          <p:cNvSpPr txBox="1"/>
          <p:nvPr/>
        </p:nvSpPr>
        <p:spPr>
          <a:xfrm>
            <a:off x="1130935" y="1412875"/>
            <a:ext cx="10190480" cy="2306955"/>
          </a:xfrm>
          <a:prstGeom prst="rect">
            <a:avLst/>
          </a:prstGeom>
          <a:noFill/>
          <a:ln>
            <a:noFill/>
          </a:ln>
          <a:extLst>
            <a:ext uri="{909E8E84-426E-40DD-AFC4-6F175D3DCCD1}">
              <a14:hiddenFill xmlns:a14="http://schemas.microsoft.com/office/drawing/2010/main">
                <a:solidFill>
                  <a:srgbClr val="CFC8E3"/>
                </a:solidFill>
              </a14:hiddenFill>
            </a:ext>
          </a:extLst>
        </p:spPr>
        <p:txBody>
          <a:bodyPr wrap="square">
            <a:spAutoFit/>
          </a:bodyPr>
          <a:lstStyle/>
          <a:p>
            <a:pPr algn="ctr"/>
            <a:r>
              <a:rPr lang="en-US" altLang="zh-CN" sz="7200" b="1" dirty="0">
                <a:solidFill>
                  <a:schemeClr val="tx1"/>
                </a:solidFill>
                <a:uFillTx/>
                <a:latin typeface="Times New Roman" panose="02020603050405020304" charset="0"/>
                <a:ea typeface="微软雅黑" panose="020B0503020204020204" pitchFamily="34" charset="-122"/>
                <a:cs typeface="Times New Roman" panose="02020603050405020304" charset="0"/>
              </a:rPr>
              <a:t>Unit 2 </a:t>
            </a:r>
            <a:endParaRPr lang="en-US" altLang="zh-CN" sz="7200" b="1" dirty="0">
              <a:solidFill>
                <a:schemeClr val="tx1"/>
              </a:solidFill>
              <a:uFillTx/>
              <a:latin typeface="Times New Roman" panose="02020603050405020304" charset="0"/>
              <a:ea typeface="微软雅黑" panose="020B0503020204020204" pitchFamily="34" charset="-122"/>
              <a:cs typeface="Times New Roman" panose="02020603050405020304" charset="0"/>
            </a:endParaRPr>
          </a:p>
          <a:p>
            <a:pPr algn="ctr"/>
            <a:r>
              <a:rPr lang="en-US" altLang="zh-CN" sz="7200" b="1" dirty="0">
                <a:solidFill>
                  <a:schemeClr val="tx1"/>
                </a:solidFill>
                <a:uFillTx/>
                <a:latin typeface="Times New Roman" panose="02020603050405020304" charset="0"/>
                <a:ea typeface="微软雅黑" panose="020B0503020204020204" pitchFamily="34" charset="-122"/>
                <a:cs typeface="Times New Roman" panose="02020603050405020304" charset="0"/>
              </a:rPr>
              <a:t>Pricing Strategy</a:t>
            </a:r>
            <a:endParaRPr lang="en-US" altLang="zh-CN" sz="7200" b="1" dirty="0">
              <a:solidFill>
                <a:schemeClr val="tx1"/>
              </a:solidFill>
              <a:uFillTx/>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770890" y="981075"/>
            <a:ext cx="10649585" cy="364045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dirty="0">
                <a:solidFill>
                  <a:schemeClr val="tx1"/>
                </a:solidFill>
                <a:latin typeface="Times New Roman" panose="02020603050405020304" charset="0"/>
                <a:ea typeface="宋体" panose="02010600030101010101" pitchFamily="2" charset="-122"/>
                <a:sym typeface="宋体" panose="02010600030101010101" pitchFamily="2" charset="-122"/>
              </a:rPr>
              <a:t>     Partitioned Pricing Works!</a:t>
            </a:r>
            <a:endParaRPr lang="en-US" altLang="zh-CN" sz="2800" b="1" dirty="0">
              <a:solidFill>
                <a:schemeClr val="tx1"/>
              </a:solidFill>
              <a:latin typeface="Times New Roman" panose="02020603050405020304" charset="0"/>
              <a:ea typeface="宋体" panose="02010600030101010101" pitchFamily="2" charset="-122"/>
              <a:sym typeface="宋体" panose="02010600030101010101" pitchFamily="2" charset="-122"/>
            </a:endParaRPr>
          </a:p>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11</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We </a:t>
            </a:r>
            <a:r>
              <a:rPr lang="en-US" altLang="zh-CN" sz="2800" b="1" dirty="0">
                <a:solidFill>
                  <a:srgbClr val="FF0000"/>
                </a:solidFill>
                <a:latin typeface="Times New Roman" panose="02020603050405020304" charset="0"/>
              </a:rPr>
              <a:t>conducted </a:t>
            </a:r>
            <a:r>
              <a:rPr lang="en-US" altLang="zh-CN" sz="2800" dirty="0">
                <a:latin typeface="Times New Roman" panose="02020603050405020304" charset="0"/>
              </a:rPr>
              <a:t>several </a:t>
            </a:r>
            <a:r>
              <a:rPr lang="en-US" altLang="zh-CN" sz="2800" b="1" dirty="0">
                <a:solidFill>
                  <a:srgbClr val="FF0000"/>
                </a:solidFill>
                <a:latin typeface="Times New Roman" panose="02020603050405020304" charset="0"/>
              </a:rPr>
              <a:t>empirical </a:t>
            </a:r>
            <a:r>
              <a:rPr lang="en-US" altLang="zh-CN" sz="2800" dirty="0">
                <a:latin typeface="Times New Roman" panose="02020603050405020304" charset="0"/>
              </a:rPr>
              <a:t>studies to test the effectiveness of this idea—increasing the market share of fair-trade products by pricing via partitioned pricing to highlight fair-trade benefits. The results show the following: offering the fair-trade product under partitioned pricing rather than combined pricing does increase consumers’ purchase intention over and behavior regarding the conventional alternative. This is a cost-and-time efficient </a:t>
            </a:r>
            <a:r>
              <a:rPr lang="en-US" altLang="zh-CN" sz="2800" b="1" dirty="0">
                <a:latin typeface="Times New Roman" panose="02020603050405020304" charset="0"/>
                <a:hlinkClick r:id="rId1" action="ppaction://hlinksldjump"/>
              </a:rPr>
              <a:t>pricing</a:t>
            </a:r>
            <a:r>
              <a:rPr lang="en-US" altLang="zh-CN" sz="2800" b="1" u="sng" dirty="0">
                <a:latin typeface="Times New Roman" panose="02020603050405020304" charset="0"/>
              </a:rPr>
              <a:t> </a:t>
            </a:r>
            <a:r>
              <a:rPr lang="en-US" altLang="zh-CN" sz="2800" b="1" u="sng" dirty="0">
                <a:solidFill>
                  <a:srgbClr val="FF0000"/>
                </a:solidFill>
                <a:latin typeface="Times New Roman" panose="02020603050405020304" charset="0"/>
              </a:rPr>
              <a:t>mechanism</a:t>
            </a:r>
            <a:r>
              <a:rPr lang="en-US" altLang="zh-CN" sz="2800" dirty="0">
                <a:latin typeface="Times New Roman" panose="02020603050405020304" charset="0"/>
              </a:rPr>
              <a:t> to increase consumers’ choices of sustainable alternatives by communicating a benefit to them.</a:t>
            </a:r>
            <a:endParaRPr lang="en-US" altLang="zh-CN" sz="2800" dirty="0">
              <a:latin typeface="Times New Roman" panose="02020603050405020304" charset="0"/>
            </a:endParaRPr>
          </a:p>
        </p:txBody>
      </p:sp>
      <p:sp>
        <p:nvSpPr>
          <p:cNvPr id="5" name="圆角矩形 4"/>
          <p:cNvSpPr/>
          <p:nvPr/>
        </p:nvSpPr>
        <p:spPr>
          <a:xfrm>
            <a:off x="2211070" y="4653280"/>
            <a:ext cx="565467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conduct</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 </a:t>
            </a:r>
            <a:r>
              <a:rPr sz="2800">
                <a:solidFill>
                  <a:schemeClr val="tx1"/>
                </a:solidFill>
                <a:latin typeface="Times New Roman" panose="02020603050405020304" charset="0"/>
                <a:cs typeface="Times New Roman" panose="02020603050405020304" charset="0"/>
                <a:sym typeface="+mn-ea"/>
              </a:rPr>
              <a:t>实施；进行</a:t>
            </a:r>
            <a:endParaRPr sz="2800">
              <a:solidFill>
                <a:schemeClr val="tx1"/>
              </a:solidFill>
              <a:latin typeface="Times New Roman" panose="02020603050405020304" charset="0"/>
              <a:cs typeface="Times New Roman" panose="02020603050405020304" charset="0"/>
              <a:sym typeface="+mn-ea"/>
            </a:endParaRPr>
          </a:p>
        </p:txBody>
      </p:sp>
      <p:sp>
        <p:nvSpPr>
          <p:cNvPr id="7" name="矩形 6"/>
          <p:cNvSpPr/>
          <p:nvPr/>
        </p:nvSpPr>
        <p:spPr>
          <a:xfrm>
            <a:off x="8907145" y="2348865"/>
            <a:ext cx="2273935" cy="62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 name="圆角矩形 1"/>
          <p:cNvSpPr/>
          <p:nvPr>
            <p:custDataLst>
              <p:tags r:id="rId2"/>
            </p:custDataLst>
          </p:nvPr>
        </p:nvSpPr>
        <p:spPr>
          <a:xfrm>
            <a:off x="3218815" y="5229225"/>
            <a:ext cx="7202170" cy="87058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empirical</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以经验（或实验）为依据的；经验主义的</a:t>
            </a:r>
            <a:endParaRPr sz="2800">
              <a:solidFill>
                <a:schemeClr val="tx1"/>
              </a:solidFill>
              <a:latin typeface="Times New Roman" panose="02020603050405020304" charset="0"/>
              <a:cs typeface="Times New Roman" panose="02020603050405020304" charset="0"/>
              <a:sym typeface="+mn-ea"/>
            </a:endParaRPr>
          </a:p>
        </p:txBody>
      </p:sp>
      <p:sp>
        <p:nvSpPr>
          <p:cNvPr id="3" name="圆角矩形 2"/>
          <p:cNvSpPr/>
          <p:nvPr>
            <p:custDataLst>
              <p:tags r:id="rId3"/>
            </p:custDataLst>
          </p:nvPr>
        </p:nvSpPr>
        <p:spPr>
          <a:xfrm>
            <a:off x="5451475" y="5949315"/>
            <a:ext cx="52438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mechanism</a:t>
            </a:r>
            <a:r>
              <a:rPr sz="2800" b="1" i="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机制</a:t>
            </a:r>
            <a:endParaRPr sz="2800">
              <a:solidFill>
                <a:schemeClr val="tx1"/>
              </a:solidFill>
              <a:latin typeface="Times New Roman" panose="02020603050405020304" charset="0"/>
              <a:cs typeface="Times New Roman" panose="02020603050405020304" charset="0"/>
              <a:sym typeface="+mn-ea"/>
            </a:endParaRPr>
          </a:p>
        </p:txBody>
      </p:sp>
      <p:sp>
        <p:nvSpPr>
          <p:cNvPr id="4" name="矩形 3"/>
          <p:cNvSpPr/>
          <p:nvPr>
            <p:custDataLst>
              <p:tags r:id="rId4"/>
            </p:custDataLst>
          </p:nvPr>
        </p:nvSpPr>
        <p:spPr>
          <a:xfrm>
            <a:off x="1922780" y="1341120"/>
            <a:ext cx="1938020" cy="53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6" name="矩形 5"/>
          <p:cNvSpPr/>
          <p:nvPr>
            <p:custDataLst>
              <p:tags r:id="rId5"/>
            </p:custDataLst>
          </p:nvPr>
        </p:nvSpPr>
        <p:spPr>
          <a:xfrm>
            <a:off x="4803140" y="1412875"/>
            <a:ext cx="1938020" cy="53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8" name="矩形 7"/>
          <p:cNvSpPr/>
          <p:nvPr>
            <p:custDataLst>
              <p:tags r:id="rId6"/>
            </p:custDataLst>
          </p:nvPr>
        </p:nvSpPr>
        <p:spPr>
          <a:xfrm>
            <a:off x="6189345" y="3644265"/>
            <a:ext cx="1847850" cy="532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5" grpId="0" bldLvl="0" animBg="1"/>
      <p:bldP spid="2" grpId="0" bldLvl="0" animBg="1"/>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78790" y="764540"/>
            <a:ext cx="11015345"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12</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Interestingly, partitioned pricing is</a:t>
            </a:r>
            <a:r>
              <a:rPr lang="en-US" altLang="zh-CN" sz="2800" b="1" dirty="0">
                <a:solidFill>
                  <a:srgbClr val="FF0000"/>
                </a:solidFill>
                <a:latin typeface="Times New Roman" panose="02020603050405020304" charset="0"/>
              </a:rPr>
              <a:t> beneficial</a:t>
            </a:r>
            <a:r>
              <a:rPr lang="en-US" altLang="zh-CN" sz="2800" dirty="0">
                <a:latin typeface="Times New Roman" panose="02020603050405020304" charset="0"/>
              </a:rPr>
              <a:t> regardless of whether the fair-trade price component is additionally explained verbally or not, and regardless of whether the price premium is presented relatively (in %) or absolutely (in </a:t>
            </a:r>
            <a:r>
              <a:rPr lang="en-US" altLang="zh-CN" sz="2800" b="1" dirty="0">
                <a:solidFill>
                  <a:srgbClr val="FF0000"/>
                </a:solidFill>
                <a:latin typeface="Times New Roman" panose="02020603050405020304" charset="0"/>
              </a:rPr>
              <a:t>euros</a:t>
            </a:r>
            <a:r>
              <a:rPr lang="en-US" altLang="zh-CN" sz="2800" dirty="0">
                <a:latin typeface="Times New Roman" panose="02020603050405020304" charset="0"/>
              </a:rPr>
              <a:t>). Partitioned pricing is also effective independent of consumer attitudes towards or purchase frequency of fair-trade products and in different age, gender, and income </a:t>
            </a:r>
            <a:r>
              <a:rPr lang="en-US" altLang="zh-CN" sz="2800" b="1" dirty="0">
                <a:solidFill>
                  <a:srgbClr val="FF0000"/>
                </a:solidFill>
                <a:latin typeface="Times New Roman" panose="02020603050405020304" charset="0"/>
              </a:rPr>
              <a:t>segments</a:t>
            </a:r>
            <a:r>
              <a:rPr lang="en-US" altLang="zh-CN" sz="2800" dirty="0">
                <a:latin typeface="Times New Roman" panose="02020603050405020304" charset="0"/>
              </a:rPr>
              <a:t>. Further, the effect occurred in different product categories (chocolate, or bananas) and had nothing to do with whether the product was a branded or no-name product. And the price differences between the fair-trade and the conventional product were quite</a:t>
            </a:r>
            <a:r>
              <a:rPr lang="en-US" altLang="zh-CN" sz="2800" b="1" dirty="0">
                <a:solidFill>
                  <a:srgbClr val="FF0000"/>
                </a:solidFill>
                <a:latin typeface="Times New Roman" panose="02020603050405020304" charset="0"/>
              </a:rPr>
              <a:t> substantial</a:t>
            </a:r>
            <a:r>
              <a:rPr lang="en-US" altLang="zh-CN" sz="2800" dirty="0">
                <a:latin typeface="Times New Roman" panose="02020603050405020304" charset="0"/>
              </a:rPr>
              <a:t> (up to 50%).</a:t>
            </a:r>
            <a:endParaRPr lang="en-US" altLang="zh-CN" sz="2800" dirty="0">
              <a:latin typeface="Times New Roman" panose="02020603050405020304" charset="0"/>
            </a:endParaRPr>
          </a:p>
        </p:txBody>
      </p:sp>
      <p:sp>
        <p:nvSpPr>
          <p:cNvPr id="7" name="圆角矩形 6"/>
          <p:cNvSpPr/>
          <p:nvPr/>
        </p:nvSpPr>
        <p:spPr>
          <a:xfrm>
            <a:off x="1130300" y="48691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beneficia</a:t>
            </a:r>
            <a:r>
              <a:rPr sz="2800" b="1" i="1">
                <a:solidFill>
                  <a:schemeClr val="tx1"/>
                </a:solidFill>
                <a:latin typeface="Times New Roman" panose="02020603050405020304" charset="0"/>
                <a:cs typeface="Times New Roman" panose="02020603050405020304" charset="0"/>
                <a:sym typeface="+mn-ea"/>
              </a:rPr>
              <a:t>l</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 有益的；有用的；有利的</a:t>
            </a:r>
            <a:endParaRPr sz="2800">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1778635" y="522922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euro</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欧元</a:t>
            </a:r>
            <a:endParaRPr sz="2800">
              <a:solidFill>
                <a:schemeClr val="tx1"/>
              </a:solidFill>
              <a:latin typeface="Times New Roman" panose="02020603050405020304" charset="0"/>
              <a:cs typeface="Times New Roman" panose="02020603050405020304" charset="0"/>
              <a:sym typeface="+mn-ea"/>
            </a:endParaRPr>
          </a:p>
        </p:txBody>
      </p:sp>
      <p:sp>
        <p:nvSpPr>
          <p:cNvPr id="10" name="圆角矩形 9"/>
          <p:cNvSpPr/>
          <p:nvPr/>
        </p:nvSpPr>
        <p:spPr>
          <a:xfrm>
            <a:off x="2498725" y="561403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segment</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部分；片；段</a:t>
            </a:r>
            <a:endParaRPr sz="2800">
              <a:solidFill>
                <a:schemeClr val="tx1"/>
              </a:solidFill>
              <a:latin typeface="Times New Roman" panose="02020603050405020304" charset="0"/>
              <a:cs typeface="Times New Roman" panose="02020603050405020304" charset="0"/>
              <a:sym typeface="+mn-ea"/>
            </a:endParaRPr>
          </a:p>
        </p:txBody>
      </p:sp>
      <p:sp>
        <p:nvSpPr>
          <p:cNvPr id="11" name="圆角矩形 10"/>
          <p:cNvSpPr/>
          <p:nvPr/>
        </p:nvSpPr>
        <p:spPr>
          <a:xfrm>
            <a:off x="3723005" y="594931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substantial</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大量的；价值巨大的</a:t>
            </a:r>
            <a:endParaRPr sz="2800">
              <a:solidFill>
                <a:schemeClr val="tx1"/>
              </a:solidFill>
              <a:latin typeface="Times New Roman" panose="02020603050405020304" charset="0"/>
              <a:cs typeface="Times New Roman" panose="02020603050405020304" charset="0"/>
              <a:sym typeface="+mn-ea"/>
            </a:endParaRPr>
          </a:p>
        </p:txBody>
      </p:sp>
      <p:sp>
        <p:nvSpPr>
          <p:cNvPr id="12" name="矩形 11"/>
          <p:cNvSpPr/>
          <p:nvPr/>
        </p:nvSpPr>
        <p:spPr>
          <a:xfrm>
            <a:off x="6387465" y="764540"/>
            <a:ext cx="1950085" cy="51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3" name="矩形 12"/>
          <p:cNvSpPr/>
          <p:nvPr/>
        </p:nvSpPr>
        <p:spPr>
          <a:xfrm>
            <a:off x="2426970" y="1917065"/>
            <a:ext cx="1797050" cy="465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4" name="矩形 13"/>
          <p:cNvSpPr/>
          <p:nvPr/>
        </p:nvSpPr>
        <p:spPr>
          <a:xfrm>
            <a:off x="6720840" y="2781300"/>
            <a:ext cx="203263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5" name="矩形 14"/>
          <p:cNvSpPr/>
          <p:nvPr/>
        </p:nvSpPr>
        <p:spPr>
          <a:xfrm>
            <a:off x="5163185" y="4293235"/>
            <a:ext cx="1915160" cy="491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7" grpId="0" bldLvl="0" animBg="1"/>
      <p:bldP spid="9" grpId="0" bldLvl="0" animBg="1"/>
      <p:bldP spid="10" grpId="0" bldLvl="0" animBg="1"/>
      <p:bldP spid="1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194945" y="621030"/>
            <a:ext cx="11252200" cy="482346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13</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In one of our studies, where real purchase decisions were observed, we found that 20% more consumers chose the fair-trade product when the total price was split into a base price and a fair-trade component. Mind you, the price difference with the conventional alternative was still there.</a:t>
            </a:r>
            <a:endParaRPr lang="en-US" altLang="zh-CN" sz="2800" dirty="0">
              <a:latin typeface="Times New Roman" panose="02020603050405020304" charset="0"/>
              <a:sym typeface="+mn-ea"/>
            </a:endParaRPr>
          </a:p>
          <a:p>
            <a:pPr algn="just" eaLnBrk="1" latinLnBrk="0" hangingPunct="1">
              <a:lnSpc>
                <a:spcPts val="3075"/>
              </a:lnSpc>
            </a:pPr>
            <a:r>
              <a:rPr lang="en-US" altLang="zh-CN" sz="2800" b="1" i="1" dirty="0">
                <a:solidFill>
                  <a:srgbClr val="00B0F0"/>
                </a:solidFill>
                <a:latin typeface="Times New Roman" panose="02020603050405020304" charset="0"/>
                <a:sym typeface="+mn-ea"/>
              </a:rPr>
              <a:t>14</a:t>
            </a:r>
            <a:r>
              <a:rPr lang="en-US" altLang="zh-CN" sz="2800" dirty="0">
                <a:latin typeface="Times New Roman" panose="02020603050405020304" charset="0"/>
                <a:sym typeface="+mn-ea"/>
              </a:rPr>
              <a:t>   To further </a:t>
            </a:r>
            <a:r>
              <a:rPr lang="en-US" altLang="zh-CN" sz="2800" b="1" dirty="0">
                <a:solidFill>
                  <a:srgbClr val="FF0000"/>
                </a:solidFill>
                <a:latin typeface="Times New Roman" panose="02020603050405020304" charset="0"/>
                <a:sym typeface="+mn-ea"/>
              </a:rPr>
              <a:t>exemplify </a:t>
            </a:r>
            <a:r>
              <a:rPr lang="en-US" altLang="zh-CN" sz="2800" dirty="0">
                <a:latin typeface="Times New Roman" panose="02020603050405020304" charset="0"/>
                <a:sym typeface="+mn-ea"/>
              </a:rPr>
              <a:t>the beneficial effect of partitioned pricing and relate it to the daily lives of many consumers, imagine a supermarket chain that offers conventional whole coffee beans (one kilo priced at €7.75) and fair-trade whole coffee beans (one kilo priced at €9.98). If the supermarket wants to </a:t>
            </a:r>
            <a:r>
              <a:rPr lang="en-US" altLang="zh-CN" sz="2800" b="1" dirty="0">
                <a:solidFill>
                  <a:srgbClr val="FF0000"/>
                </a:solidFill>
                <a:latin typeface="Times New Roman" panose="02020603050405020304" charset="0"/>
                <a:sym typeface="+mn-ea"/>
              </a:rPr>
              <a:t>foster ethical</a:t>
            </a:r>
            <a:r>
              <a:rPr lang="en-US" altLang="zh-CN" sz="2800" dirty="0">
                <a:latin typeface="Times New Roman" panose="02020603050405020304" charset="0"/>
                <a:sym typeface="+mn-ea"/>
              </a:rPr>
              <a:t> consumption decisions, it can do so by using partitioned pricing for the fair-trade product. This means that the price display would include a base price of e.g. €7.98 and a fair-trade premium of €2 (instead of just stating the overall price of €9.98).</a:t>
            </a:r>
            <a:endParaRPr lang="en-US" altLang="zh-CN" sz="2800" dirty="0">
              <a:latin typeface="Times New Roman" panose="02020603050405020304" charset="0"/>
              <a:sym typeface="+mn-ea"/>
            </a:endParaRPr>
          </a:p>
        </p:txBody>
      </p:sp>
      <p:sp>
        <p:nvSpPr>
          <p:cNvPr id="11" name="圆角矩形 10"/>
          <p:cNvSpPr/>
          <p:nvPr>
            <p:custDataLst>
              <p:tags r:id="rId1"/>
            </p:custDataLst>
          </p:nvPr>
        </p:nvSpPr>
        <p:spPr>
          <a:xfrm>
            <a:off x="2498725" y="544512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exemplify</a:t>
            </a:r>
            <a:r>
              <a:rPr sz="2800" b="1" i="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举例说明；例证</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custDataLst>
              <p:tags r:id="rId2"/>
            </p:custDataLst>
          </p:nvPr>
        </p:nvSpPr>
        <p:spPr>
          <a:xfrm>
            <a:off x="3218815" y="580517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foster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鼓励；促进；培养</a:t>
            </a:r>
            <a:endParaRPr sz="2800">
              <a:solidFill>
                <a:schemeClr val="tx1"/>
              </a:solidFill>
              <a:latin typeface="Times New Roman" panose="02020603050405020304" charset="0"/>
              <a:cs typeface="Times New Roman" panose="02020603050405020304" charset="0"/>
              <a:sym typeface="+mn-ea"/>
            </a:endParaRPr>
          </a:p>
        </p:txBody>
      </p:sp>
      <p:sp>
        <p:nvSpPr>
          <p:cNvPr id="3" name="圆角矩形 2"/>
          <p:cNvSpPr/>
          <p:nvPr>
            <p:custDataLst>
              <p:tags r:id="rId3"/>
            </p:custDataLst>
          </p:nvPr>
        </p:nvSpPr>
        <p:spPr>
          <a:xfrm>
            <a:off x="3723005" y="612013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ethical</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道德的；伦理的</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custDataLst>
              <p:tags r:id="rId4"/>
            </p:custDataLst>
          </p:nvPr>
        </p:nvSpPr>
        <p:spPr>
          <a:xfrm>
            <a:off x="2498725" y="2204720"/>
            <a:ext cx="1915160" cy="491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4" name="矩形 3"/>
          <p:cNvSpPr/>
          <p:nvPr>
            <p:custDataLst>
              <p:tags r:id="rId5"/>
            </p:custDataLst>
          </p:nvPr>
        </p:nvSpPr>
        <p:spPr>
          <a:xfrm>
            <a:off x="1636395" y="3717290"/>
            <a:ext cx="1097915" cy="436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5" name="矩形 4"/>
          <p:cNvSpPr/>
          <p:nvPr>
            <p:custDataLst>
              <p:tags r:id="rId6"/>
            </p:custDataLst>
          </p:nvPr>
        </p:nvSpPr>
        <p:spPr>
          <a:xfrm>
            <a:off x="2858770" y="3717290"/>
            <a:ext cx="1213485" cy="491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11" grpId="0" bldLvl="0" animBg="1"/>
      <p:bldP spid="2" grpId="0" bldLvl="0" animBg="1"/>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842645" y="834390"/>
            <a:ext cx="11015345"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15</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This breakdown of price components better justifies the higher fair-trade prices, and also connects to something consumers think is worth paying for. The result is that more consumers would choose the fair-trade component although the overall price has remained unchanged.</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16</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Partitioned pricing thus ensures that attention is paid to the additional benefits arising from sustainability-related product characteristics, which is then also reflected in greater preference for this product and allows the higher price to be accepted. More precisely, through the division of the total price into its components, consumers </a:t>
            </a:r>
            <a:r>
              <a:rPr lang="en-US" altLang="zh-CN" sz="2800" b="1" dirty="0">
                <a:solidFill>
                  <a:srgbClr val="FF0000"/>
                </a:solidFill>
                <a:latin typeface="Times New Roman" panose="02020603050405020304" charset="0"/>
                <a:sym typeface="+mn-ea"/>
              </a:rPr>
              <a:t>classify</a:t>
            </a:r>
            <a:r>
              <a:rPr lang="en-US" altLang="zh-CN" sz="2800" dirty="0">
                <a:latin typeface="Times New Roman" panose="02020603050405020304" charset="0"/>
                <a:sym typeface="+mn-ea"/>
              </a:rPr>
              <a:t> the price itself as more </a:t>
            </a:r>
            <a:r>
              <a:rPr lang="en-US" altLang="zh-CN" sz="2800" b="1" dirty="0">
                <a:solidFill>
                  <a:srgbClr val="FF0000"/>
                </a:solidFill>
                <a:latin typeface="Times New Roman" panose="02020603050405020304" charset="0"/>
                <a:sym typeface="+mn-ea"/>
              </a:rPr>
              <a:t>transparent </a:t>
            </a:r>
            <a:r>
              <a:rPr lang="en-US" altLang="zh-CN" sz="2800" dirty="0">
                <a:latin typeface="Times New Roman" panose="02020603050405020304" charset="0"/>
                <a:sym typeface="+mn-ea"/>
              </a:rPr>
              <a:t>and thus as fairer.</a:t>
            </a:r>
            <a:endParaRPr lang="en-US" altLang="zh-CN" sz="2800" dirty="0">
              <a:latin typeface="Times New Roman" panose="02020603050405020304" charset="0"/>
              <a:sym typeface="+mn-ea"/>
            </a:endParaRPr>
          </a:p>
        </p:txBody>
      </p:sp>
      <p:sp>
        <p:nvSpPr>
          <p:cNvPr id="5" name="圆角矩形 4"/>
          <p:cNvSpPr/>
          <p:nvPr/>
        </p:nvSpPr>
        <p:spPr>
          <a:xfrm>
            <a:off x="3578860" y="4869180"/>
            <a:ext cx="581723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classify</a:t>
            </a:r>
            <a:r>
              <a:rPr lang="en-US" sz="2800" b="1" i="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.把……分级</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4514850" y="5445125"/>
            <a:ext cx="574548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transparent</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 透明的；易懂的</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nvSpPr>
        <p:spPr>
          <a:xfrm>
            <a:off x="6530975" y="4004945"/>
            <a:ext cx="157416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4" name="矩形 3"/>
          <p:cNvSpPr/>
          <p:nvPr/>
        </p:nvSpPr>
        <p:spPr>
          <a:xfrm>
            <a:off x="698500" y="4364990"/>
            <a:ext cx="236156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5" grpId="0" bldLvl="0" animBg="1"/>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745" y="1341120"/>
            <a:ext cx="10401300" cy="285178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dirty="0">
                <a:solidFill>
                  <a:schemeClr val="tx1"/>
                </a:solidFill>
                <a:latin typeface="Times New Roman" panose="02020603050405020304" charset="0"/>
                <a:ea typeface="宋体" panose="02010600030101010101" pitchFamily="2" charset="-122"/>
                <a:sym typeface="宋体" panose="02010600030101010101" pitchFamily="2" charset="-122"/>
              </a:rPr>
              <a:t>     Partitioned Pricing Can Also Be Applied Easily</a:t>
            </a:r>
            <a:endParaRPr lang="en-US" altLang="zh-CN" sz="2800" b="1" dirty="0">
              <a:solidFill>
                <a:schemeClr val="tx1"/>
              </a:solidFill>
              <a:latin typeface="Times New Roman" panose="02020603050405020304" charset="0"/>
              <a:ea typeface="宋体" panose="02010600030101010101" pitchFamily="2" charset="-122"/>
              <a:sym typeface="宋体" panose="02010600030101010101" pitchFamily="2" charset="-122"/>
            </a:endParaRPr>
          </a:p>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17</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In a sense, partitioned pricing creates a feeling (price fairness), which</a:t>
            </a:r>
            <a:r>
              <a:rPr lang="en-US" altLang="zh-CN" sz="2800" b="1" dirty="0">
                <a:solidFill>
                  <a:srgbClr val="FF0000"/>
                </a:solidFill>
                <a:latin typeface="Times New Roman" panose="02020603050405020304" charset="0"/>
              </a:rPr>
              <a:t> fits in</a:t>
            </a:r>
            <a:r>
              <a:rPr lang="en-US" altLang="zh-CN" sz="2800" dirty="0">
                <a:latin typeface="Times New Roman" panose="02020603050405020304" charset="0"/>
              </a:rPr>
              <a:t> with the central characteristic of fair-trade products (fairness in the sense of social, ecological, and economic aspects). In summary, it can be said that partitioned pricing is quite universally advantageous as a measure to increase sales and market share of fair-trade products, and can therefore be applied widely.</a:t>
            </a:r>
            <a:endParaRPr lang="en-US" altLang="zh-CN" sz="2800" dirty="0">
              <a:latin typeface="Times New Roman" panose="02020603050405020304" charset="0"/>
            </a:endParaRPr>
          </a:p>
        </p:txBody>
      </p:sp>
      <p:sp>
        <p:nvSpPr>
          <p:cNvPr id="5" name="圆角矩形 4"/>
          <p:cNvSpPr/>
          <p:nvPr/>
        </p:nvSpPr>
        <p:spPr>
          <a:xfrm>
            <a:off x="2498725" y="4364990"/>
            <a:ext cx="581723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fit in</a:t>
            </a:r>
            <a:r>
              <a:rPr sz="2800">
                <a:solidFill>
                  <a:schemeClr val="tx1"/>
                </a:solidFill>
                <a:latin typeface="Times New Roman" panose="02020603050405020304" charset="0"/>
                <a:cs typeface="Times New Roman" panose="02020603050405020304" charset="0"/>
                <a:sym typeface="+mn-ea"/>
              </a:rPr>
              <a:t> 适应；适合</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nvSpPr>
        <p:spPr>
          <a:xfrm>
            <a:off x="1562735" y="2132965"/>
            <a:ext cx="157416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745" y="1341120"/>
            <a:ext cx="10401300" cy="285178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18</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A complex and sometimes costly</a:t>
            </a:r>
            <a:r>
              <a:rPr lang="en-US" altLang="zh-CN" sz="2800" b="1" dirty="0">
                <a:solidFill>
                  <a:srgbClr val="FF0000"/>
                </a:solidFill>
                <a:latin typeface="Times New Roman" panose="02020603050405020304" charset="0"/>
              </a:rPr>
              <a:t> segmentation </a:t>
            </a:r>
            <a:r>
              <a:rPr lang="en-US" altLang="zh-CN" sz="2800" dirty="0">
                <a:latin typeface="Times New Roman" panose="02020603050405020304" charset="0"/>
              </a:rPr>
              <a:t>and separate addressing of segments are thus not necessary. </a:t>
            </a:r>
            <a:r>
              <a:rPr lang="en-US" altLang="zh-CN" sz="2800" b="1" dirty="0">
                <a:solidFill>
                  <a:srgbClr val="FF0000"/>
                </a:solidFill>
                <a:latin typeface="Times New Roman" panose="02020603050405020304" charset="0"/>
              </a:rPr>
              <a:t>Conversely</a:t>
            </a:r>
            <a:r>
              <a:rPr lang="en-US" altLang="zh-CN" sz="2800" dirty="0">
                <a:solidFill>
                  <a:schemeClr val="tx1"/>
                </a:solidFill>
                <a:latin typeface="Times New Roman" panose="02020603050405020304" charset="0"/>
              </a:rPr>
              <a:t>,</a:t>
            </a:r>
            <a:r>
              <a:rPr lang="en-US" altLang="zh-CN" sz="2800" dirty="0">
                <a:latin typeface="Times New Roman" panose="02020603050405020304" charset="0"/>
              </a:rPr>
              <a:t> partitioned </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pricing is a measure that is easy to </a:t>
            </a:r>
            <a:r>
              <a:rPr lang="en-US" altLang="zh-CN" sz="2800" b="1" dirty="0">
                <a:solidFill>
                  <a:srgbClr val="FF0000"/>
                </a:solidFill>
                <a:latin typeface="Times New Roman" panose="02020603050405020304" charset="0"/>
              </a:rPr>
              <a:t>implement </a:t>
            </a:r>
            <a:r>
              <a:rPr lang="en-US" altLang="zh-CN" sz="2800" dirty="0">
                <a:latin typeface="Times New Roman" panose="02020603050405020304" charset="0"/>
              </a:rPr>
              <a:t>in the retail sector and can be applied quickly. It appeals to many consumers and is likely to lead to greater acceptance of fair-trade products </a:t>
            </a:r>
            <a:r>
              <a:rPr lang="en-US" altLang="zh-CN" sz="2800" b="1" dirty="0">
                <a:solidFill>
                  <a:srgbClr val="FF0000"/>
                </a:solidFill>
                <a:latin typeface="Times New Roman" panose="02020603050405020304" charset="0"/>
              </a:rPr>
              <a:t>across the board</a:t>
            </a:r>
            <a:r>
              <a:rPr lang="en-US" altLang="zh-CN" sz="2800" dirty="0">
                <a:latin typeface="Times New Roman" panose="02020603050405020304" charset="0"/>
              </a:rPr>
              <a:t>. In any case, partitioned pricing can help mainstream supermarkets contribute to improved social </a:t>
            </a:r>
            <a:r>
              <a:rPr lang="en-US" altLang="zh-CN" sz="2800" b="1" dirty="0">
                <a:solidFill>
                  <a:srgbClr val="FF0000"/>
                </a:solidFill>
                <a:latin typeface="Times New Roman" panose="02020603050405020304" charset="0"/>
              </a:rPr>
              <a:t>welfare </a:t>
            </a:r>
            <a:r>
              <a:rPr lang="en-US" altLang="zh-CN" sz="2800" dirty="0">
                <a:latin typeface="Times New Roman" panose="02020603050405020304" charset="0"/>
              </a:rPr>
              <a:t>and sustainability. (1,152 words)</a:t>
            </a:r>
            <a:endParaRPr lang="en-US" altLang="zh-CN" sz="2800" dirty="0">
              <a:latin typeface="Times New Roman" panose="02020603050405020304" charset="0"/>
            </a:endParaRPr>
          </a:p>
        </p:txBody>
      </p:sp>
      <p:sp>
        <p:nvSpPr>
          <p:cNvPr id="5" name="圆角矩形 4"/>
          <p:cNvSpPr/>
          <p:nvPr/>
        </p:nvSpPr>
        <p:spPr>
          <a:xfrm>
            <a:off x="1995170" y="4203065"/>
            <a:ext cx="581723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segmentation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.分割；划分</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nvSpPr>
        <p:spPr>
          <a:xfrm>
            <a:off x="6531610" y="1341120"/>
            <a:ext cx="2447925" cy="389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3" name="矩形 2"/>
          <p:cNvSpPr/>
          <p:nvPr>
            <p:custDataLst>
              <p:tags r:id="rId1"/>
            </p:custDataLst>
          </p:nvPr>
        </p:nvSpPr>
        <p:spPr>
          <a:xfrm>
            <a:off x="7179310" y="1844675"/>
            <a:ext cx="244792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4" name="矩形 3"/>
          <p:cNvSpPr/>
          <p:nvPr>
            <p:custDataLst>
              <p:tags r:id="rId2"/>
            </p:custDataLst>
          </p:nvPr>
        </p:nvSpPr>
        <p:spPr>
          <a:xfrm>
            <a:off x="5307330" y="2204720"/>
            <a:ext cx="244792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6" name="矩形 5"/>
          <p:cNvSpPr/>
          <p:nvPr>
            <p:custDataLst>
              <p:tags r:id="rId3"/>
            </p:custDataLst>
          </p:nvPr>
        </p:nvSpPr>
        <p:spPr>
          <a:xfrm>
            <a:off x="7827645" y="2924810"/>
            <a:ext cx="285178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7" name="矩形 6"/>
          <p:cNvSpPr/>
          <p:nvPr>
            <p:custDataLst>
              <p:tags r:id="rId4"/>
            </p:custDataLst>
          </p:nvPr>
        </p:nvSpPr>
        <p:spPr>
          <a:xfrm>
            <a:off x="4731385" y="3762375"/>
            <a:ext cx="162877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8" name="圆角矩形 7"/>
          <p:cNvSpPr/>
          <p:nvPr>
            <p:custDataLst>
              <p:tags r:id="rId5"/>
            </p:custDataLst>
          </p:nvPr>
        </p:nvSpPr>
        <p:spPr>
          <a:xfrm>
            <a:off x="2355215" y="4627880"/>
            <a:ext cx="581723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conversely</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ad.</a:t>
            </a:r>
            <a:r>
              <a:rPr sz="2800">
                <a:solidFill>
                  <a:schemeClr val="tx1"/>
                </a:solidFill>
                <a:latin typeface="Times New Roman" panose="02020603050405020304" charset="0"/>
                <a:cs typeface="Times New Roman" panose="02020603050405020304" charset="0"/>
                <a:sym typeface="+mn-ea"/>
              </a:rPr>
              <a:t> 相反地</a:t>
            </a:r>
            <a:endParaRPr sz="2800">
              <a:solidFill>
                <a:schemeClr val="tx1"/>
              </a:solidFill>
              <a:latin typeface="Times New Roman" panose="02020603050405020304" charset="0"/>
              <a:cs typeface="Times New Roman" panose="02020603050405020304" charset="0"/>
              <a:sym typeface="+mn-ea"/>
            </a:endParaRPr>
          </a:p>
        </p:txBody>
      </p:sp>
      <p:sp>
        <p:nvSpPr>
          <p:cNvPr id="9" name="圆角矩形 8"/>
          <p:cNvSpPr/>
          <p:nvPr>
            <p:custDataLst>
              <p:tags r:id="rId6"/>
            </p:custDataLst>
          </p:nvPr>
        </p:nvSpPr>
        <p:spPr>
          <a:xfrm>
            <a:off x="2580640" y="5013325"/>
            <a:ext cx="593090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implement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使生效；贯彻；执行</a:t>
            </a:r>
            <a:endParaRPr sz="2800">
              <a:solidFill>
                <a:schemeClr val="tx1"/>
              </a:solidFill>
              <a:latin typeface="Times New Roman" panose="02020603050405020304" charset="0"/>
              <a:cs typeface="Times New Roman" panose="02020603050405020304" charset="0"/>
              <a:sym typeface="+mn-ea"/>
            </a:endParaRPr>
          </a:p>
        </p:txBody>
      </p:sp>
      <p:sp>
        <p:nvSpPr>
          <p:cNvPr id="10" name="圆角矩形 9"/>
          <p:cNvSpPr/>
          <p:nvPr>
            <p:custDataLst>
              <p:tags r:id="rId7"/>
            </p:custDataLst>
          </p:nvPr>
        </p:nvSpPr>
        <p:spPr>
          <a:xfrm>
            <a:off x="3075305" y="5445125"/>
            <a:ext cx="581723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across the board</a:t>
            </a:r>
            <a:r>
              <a:rPr sz="2800">
                <a:solidFill>
                  <a:schemeClr val="tx1"/>
                </a:solidFill>
                <a:latin typeface="Times New Roman" panose="02020603050405020304" charset="0"/>
                <a:cs typeface="Times New Roman" panose="02020603050405020304" charset="0"/>
                <a:sym typeface="+mn-ea"/>
              </a:rPr>
              <a:t> 全体；整体；全面</a:t>
            </a:r>
            <a:endParaRPr sz="2800">
              <a:solidFill>
                <a:schemeClr val="tx1"/>
              </a:solidFill>
              <a:latin typeface="Times New Roman" panose="02020603050405020304" charset="0"/>
              <a:cs typeface="Times New Roman" panose="02020603050405020304" charset="0"/>
              <a:sym typeface="+mn-ea"/>
            </a:endParaRPr>
          </a:p>
        </p:txBody>
      </p:sp>
      <p:sp>
        <p:nvSpPr>
          <p:cNvPr id="11" name="圆角矩形 10"/>
          <p:cNvSpPr/>
          <p:nvPr>
            <p:custDataLst>
              <p:tags r:id="rId8"/>
            </p:custDataLst>
          </p:nvPr>
        </p:nvSpPr>
        <p:spPr>
          <a:xfrm>
            <a:off x="3794760" y="5877560"/>
            <a:ext cx="581723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welfare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福利救济；社会福利</a:t>
            </a:r>
            <a:endParaRPr sz="2800">
              <a:solidFill>
                <a:schemeClr val="tx1"/>
              </a:solidFill>
              <a:latin typeface="Times New Roman" panose="02020603050405020304" charset="0"/>
              <a:cs typeface="Times New Roman" panose="02020603050405020304" charset="0"/>
              <a:sym typeface="+mn-ea"/>
            </a:endParaRPr>
          </a:p>
        </p:txBody>
      </p:sp>
      <p:sp>
        <p:nvSpPr>
          <p:cNvPr id="16" name="圆角矩形 15">
            <a:hlinkClick r:id="rId9" action="ppaction://hlinksldjump"/>
          </p:cNvPr>
          <p:cNvSpPr/>
          <p:nvPr userDrawn="1">
            <p:custDataLst>
              <p:tags r:id="rId10"/>
            </p:custDataLst>
          </p:nvPr>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Next</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5" grpId="0" bldLvl="0" animBg="1"/>
      <p:bldP spid="8" grpId="0" bldLvl="0" animBg="1"/>
      <p:bldP spid="9" grpId="0" bldLvl="0" animBg="1"/>
      <p:bldP spid="10" grpId="0" bldLvl="0" animBg="1"/>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fair-trade</a:t>
            </a:r>
            <a:r>
              <a:rPr lang="en-US" altLang="zh-CN" sz="2800" dirty="0">
                <a:latin typeface="Times New Roman" panose="02020603050405020304" charset="0"/>
              </a:rPr>
              <a:t> 公平贸易；互惠贸易</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Technical Terms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attitude-behavior gap </a:t>
            </a:r>
            <a:r>
              <a:rPr lang="en-US" altLang="zh-CN" sz="2800" dirty="0">
                <a:latin typeface="Times New Roman" panose="02020603050405020304" charset="0"/>
              </a:rPr>
              <a:t>态度—行为差距</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Technical Terms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pricing mechanism</a:t>
            </a:r>
            <a:r>
              <a:rPr lang="en-US" altLang="zh-CN" sz="2800" dirty="0">
                <a:latin typeface="Times New Roman" panose="02020603050405020304" charset="0"/>
              </a:rPr>
              <a:t> 定价机制</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Technical Terms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102575"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partitioned pricing </a:t>
            </a:r>
            <a:r>
              <a:rPr lang="en-US" altLang="zh-CN" sz="2800" dirty="0">
                <a:latin typeface="Times New Roman" panose="02020603050405020304" charset="0"/>
              </a:rPr>
              <a:t>分标定价</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Technical Terms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23005" y="765175"/>
            <a:ext cx="3864610" cy="583565"/>
          </a:xfrm>
          <a:prstGeom prst="rect">
            <a:avLst/>
          </a:prstGeom>
          <a:noFill/>
        </p:spPr>
        <p:txBody>
          <a:bodyPr wrap="square" rtlCol="0">
            <a:spAutoFit/>
          </a:bodyPr>
          <a:p>
            <a:r>
              <a:rPr lang="zh-CN" altLang="en-US" sz="3200" b="1">
                <a:solidFill>
                  <a:srgbClr val="00B0F0"/>
                </a:solidFill>
                <a:latin typeface="Times New Roman" panose="02020603050405020304" charset="0"/>
                <a:cs typeface="Times New Roman" panose="02020603050405020304" charset="0"/>
              </a:rPr>
              <a:t>Learning Objectives</a:t>
            </a:r>
            <a:endParaRPr lang="zh-CN" altLang="en-US" sz="3200" b="1">
              <a:solidFill>
                <a:srgbClr val="00B0F0"/>
              </a:solidFill>
              <a:latin typeface="Times New Roman" panose="02020603050405020304" charset="0"/>
              <a:cs typeface="Times New Roman" panose="02020603050405020304" charset="0"/>
            </a:endParaRPr>
          </a:p>
        </p:txBody>
      </p:sp>
      <p:sp>
        <p:nvSpPr>
          <p:cNvPr id="3" name="矩形 2"/>
          <p:cNvSpPr/>
          <p:nvPr/>
        </p:nvSpPr>
        <p:spPr>
          <a:xfrm>
            <a:off x="626745" y="1557020"/>
            <a:ext cx="10921365" cy="4471670"/>
          </a:xfrm>
          <a:prstGeom prst="rect">
            <a:avLst/>
          </a:prstGeom>
          <a:noFill/>
          <a:ln>
            <a:solidFill>
              <a:srgbClr val="00B0F0"/>
            </a:solid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a:p>
            <a:pPr marL="791845" algn="l" fontAlgn="auto">
              <a:lnSpc>
                <a:spcPct val="110000"/>
              </a:lnSpc>
            </a:pPr>
            <a:r>
              <a:rPr lang="zh-CN" altLang="en-US" sz="2800" b="1">
                <a:solidFill>
                  <a:schemeClr val="tx1"/>
                </a:solidFill>
                <a:latin typeface="Times New Roman" panose="02020603050405020304" charset="0"/>
                <a:cs typeface="Times New Roman" panose="02020603050405020304" charset="0"/>
              </a:rPr>
              <a:t>In this unit, you are going to:</a:t>
            </a:r>
            <a:endParaRPr lang="zh-CN" altLang="en-US" sz="2800" b="1">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learn the functions of pricing strategies;</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understand different kinds of pricing strategies;</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develop critical thinking skills of comparing, evaluating and analyzing different pricing strategies;</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know how to apply a pricing strategy; </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r>
              <a:rPr lang="zh-CN" altLang="en-US" sz="2800">
                <a:solidFill>
                  <a:schemeClr val="tx1"/>
                </a:solidFill>
                <a:latin typeface="Times New Roman" panose="02020603050405020304" charset="0"/>
                <a:cs typeface="Times New Roman" panose="02020603050405020304" charset="0"/>
              </a:rPr>
              <a:t>recognize the features of Chinese market and customers, and consider appropriate pricing strategies.</a:t>
            </a:r>
            <a:endParaRPr lang="zh-CN" altLang="en-US" sz="2800">
              <a:solidFill>
                <a:schemeClr val="tx1"/>
              </a:solidFill>
              <a:latin typeface="Times New Roman" panose="02020603050405020304" charset="0"/>
              <a:cs typeface="Times New Roman" panose="02020603050405020304" charset="0"/>
            </a:endParaRPr>
          </a:p>
          <a:p>
            <a:pPr marL="1249045" indent="-457200" algn="l" fontAlgn="auto">
              <a:lnSpc>
                <a:spcPct val="110000"/>
              </a:lnSpc>
              <a:buFont typeface="Wingdings" panose="05000000000000000000" charset="0"/>
              <a:buChar char="l"/>
            </a:pPr>
            <a:endParaRPr lang="zh-CN" altLang="en-US" sz="2800">
              <a:solidFill>
                <a:schemeClr val="tx1"/>
              </a:solidFill>
              <a:latin typeface="Times New Roman" panose="02020603050405020304" charset="0"/>
              <a:cs typeface="Times New Roman" panose="0202060305040502030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combined pricing</a:t>
            </a:r>
            <a:r>
              <a:rPr lang="en-US" altLang="zh-CN" sz="2800" dirty="0">
                <a:latin typeface="Times New Roman" panose="02020603050405020304" charset="0"/>
              </a:rPr>
              <a:t> 组合定价</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sym typeface="+mn-ea"/>
              </a:rPr>
              <a:t>Technical Terms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2121535"/>
            <a:ext cx="11015345" cy="396430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90000"/>
              </a:lnSpc>
            </a:pPr>
            <a:r>
              <a:rPr lang="en-US" altLang="zh-CN" sz="2800" dirty="0">
                <a:latin typeface="Times New Roman" panose="02020603050405020304" charset="0"/>
              </a:rPr>
              <a:t>(      )  1) What is the customer’s consumption of sustainable products in    </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rPr>
              <a:t>               reality?</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rPr>
              <a:t>           a. Consumers repeatedly affirm the preference for sustainable </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sym typeface="+mn-ea"/>
              </a:rPr>
              <a:t>           </a:t>
            </a:r>
            <a:r>
              <a:rPr lang="en-US" altLang="zh-CN" sz="2800" dirty="0">
                <a:latin typeface="Times New Roman" panose="02020603050405020304" charset="0"/>
              </a:rPr>
              <a:t>    products over conventional products.</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sym typeface="+mn-ea"/>
              </a:rPr>
              <a:t>           </a:t>
            </a:r>
            <a:r>
              <a:rPr lang="en-US" altLang="zh-CN" sz="2800" dirty="0">
                <a:latin typeface="Times New Roman" panose="02020603050405020304" charset="0"/>
              </a:rPr>
              <a:t>b. They often fall back on cheaper conventional alternatives in the </a:t>
            </a:r>
            <a:r>
              <a:rPr lang="en-US" altLang="zh-CN" sz="2800" dirty="0">
                <a:latin typeface="Times New Roman" panose="02020603050405020304" charset="0"/>
                <a:sym typeface="+mn-ea"/>
              </a:rPr>
              <a:t>           </a:t>
            </a:r>
            <a:endParaRPr lang="en-US" altLang="zh-CN" sz="2800" dirty="0">
              <a:latin typeface="Times New Roman" panose="02020603050405020304" charset="0"/>
              <a:sym typeface="+mn-ea"/>
            </a:endParaRPr>
          </a:p>
          <a:p>
            <a:pPr algn="just" eaLnBrk="1" latinLnBrk="0" hangingPunct="1">
              <a:lnSpc>
                <a:spcPct val="90000"/>
              </a:lnSpc>
            </a:pPr>
            <a:r>
              <a:rPr lang="en-US" altLang="zh-CN" sz="2800" dirty="0">
                <a:latin typeface="Times New Roman" panose="02020603050405020304" charset="0"/>
                <a:sym typeface="+mn-ea"/>
              </a:rPr>
              <a:t>                </a:t>
            </a:r>
            <a:r>
              <a:rPr lang="en-US" altLang="zh-CN" sz="2800" dirty="0">
                <a:latin typeface="Times New Roman" panose="02020603050405020304" charset="0"/>
              </a:rPr>
              <a:t>supermarket.</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sym typeface="+mn-ea"/>
              </a:rPr>
              <a:t>           </a:t>
            </a:r>
            <a:r>
              <a:rPr lang="en-US" altLang="zh-CN" sz="2800" dirty="0">
                <a:latin typeface="Times New Roman" panose="02020603050405020304" charset="0"/>
              </a:rPr>
              <a:t>c. They often pay only a lip service to their preference for </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sym typeface="+mn-ea"/>
              </a:rPr>
              <a:t>           </a:t>
            </a:r>
            <a:r>
              <a:rPr lang="en-US" altLang="zh-CN" sz="2800" dirty="0">
                <a:latin typeface="Times New Roman" panose="02020603050405020304" charset="0"/>
              </a:rPr>
              <a:t>    sustainable products.</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sym typeface="+mn-ea"/>
              </a:rPr>
              <a:t>           </a:t>
            </a:r>
            <a:r>
              <a:rPr lang="en-US" altLang="zh-CN" sz="2800" dirty="0">
                <a:latin typeface="Times New Roman" panose="02020603050405020304" charset="0"/>
              </a:rPr>
              <a:t>d. Consumers repeatedly affirm the preference for conventional </a:t>
            </a: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sym typeface="+mn-ea"/>
              </a:rPr>
              <a:t>           </a:t>
            </a:r>
            <a:r>
              <a:rPr lang="en-US" altLang="zh-CN" sz="2800" dirty="0">
                <a:latin typeface="Times New Roman" panose="02020603050405020304" charset="0"/>
              </a:rPr>
              <a:t>    products over sustainable products.</a:t>
            </a:r>
            <a:endParaRPr lang="en-US" altLang="zh-CN" sz="2800" dirty="0">
              <a:latin typeface="Times New Roman" panose="02020603050405020304" charset="0"/>
            </a:endParaRPr>
          </a:p>
        </p:txBody>
      </p:sp>
      <p:sp>
        <p:nvSpPr>
          <p:cNvPr id="2" name="圆角矩形 1"/>
          <p:cNvSpPr/>
          <p:nvPr/>
        </p:nvSpPr>
        <p:spPr>
          <a:xfrm>
            <a:off x="554355" y="692785"/>
            <a:ext cx="4718685"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Reading Comprehension</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338664" y="1412663"/>
            <a:ext cx="11369040" cy="4851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Choose the best answer to each question.</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770255" y="2108200"/>
            <a:ext cx="391160" cy="58801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9090" y="1013460"/>
            <a:ext cx="11015345" cy="396938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      )  2) Which of the following statements is NOT true about sustainable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products?</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 Compared to less sustainable conventional alternatives, sustainable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products’ prices are higher.</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b. Compared to less sustainable conventional alternatives, sustainable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products’ prices are lower.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c. There is indeed a higher willingness to pay for sustainable products.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d. Sustainable products must comply with various specifications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regarding social, ecological, and economic criteria.</a:t>
            </a:r>
            <a:endParaRPr lang="en-US" altLang="zh-CN" sz="2800" dirty="0">
              <a:latin typeface="Times New Roman" panose="02020603050405020304" charset="0"/>
            </a:endParaRPr>
          </a:p>
        </p:txBody>
      </p:sp>
      <p:sp>
        <p:nvSpPr>
          <p:cNvPr id="6" name="Rectangle 85"/>
          <p:cNvSpPr/>
          <p:nvPr/>
        </p:nvSpPr>
        <p:spPr>
          <a:xfrm>
            <a:off x="626110" y="101346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9090" y="836930"/>
            <a:ext cx="11015345" cy="526224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      ) 3) Which of the following statements does NOT reflect the functions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that a price plays in the marketing of fair-trade?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 A price can reflect supply and demand.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b. A price can be viewed by the consumer as a monetary sacrifice to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purchase a sustainable product.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c. A price can express quality.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d. A price can express benefit.</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 4) How can the attitude-behavior gap be closed or at least reduced?</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a. By discounted pricing.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b. By promotional pricing.</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c. By combined pricing.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d. By partitioned pricing.</a:t>
            </a:r>
            <a:endParaRPr lang="en-US" altLang="zh-CN" sz="2800" dirty="0">
              <a:latin typeface="Times New Roman" panose="02020603050405020304" charset="0"/>
            </a:endParaRPr>
          </a:p>
        </p:txBody>
      </p:sp>
      <p:sp>
        <p:nvSpPr>
          <p:cNvPr id="6" name="Rectangle 85"/>
          <p:cNvSpPr/>
          <p:nvPr/>
        </p:nvSpPr>
        <p:spPr>
          <a:xfrm>
            <a:off x="626110" y="83693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
        <p:nvSpPr>
          <p:cNvPr id="2" name="Rectangle 85"/>
          <p:cNvSpPr/>
          <p:nvPr/>
        </p:nvSpPr>
        <p:spPr>
          <a:xfrm>
            <a:off x="525145" y="3932873"/>
            <a:ext cx="60642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 d</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9090" y="1013460"/>
            <a:ext cx="11015345" cy="353822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      ) 5) Which of the following statements is NOT true about partitioned </a:t>
            </a:r>
            <a:r>
              <a:rPr lang="en-US" altLang="zh-CN" sz="2800" dirty="0">
                <a:latin typeface="Times New Roman" panose="02020603050405020304" charset="0"/>
                <a:sym typeface="+mn-ea"/>
              </a:rPr>
              <a:t>              </a:t>
            </a:r>
            <a:endParaRPr lang="en-US" altLang="zh-CN" sz="2800" dirty="0">
              <a:latin typeface="Times New Roman" panose="02020603050405020304" charset="0"/>
              <a:sym typeface="+mn-ea"/>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pricing?</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 Partitioned pricing means that the price components are summed </a:t>
            </a:r>
            <a:r>
              <a:rPr lang="en-US" altLang="zh-CN" sz="2800" dirty="0">
                <a:latin typeface="Times New Roman" panose="02020603050405020304" charset="0"/>
                <a:sym typeface="+mn-ea"/>
              </a:rPr>
              <a:t>          </a:t>
            </a:r>
            <a:endParaRPr lang="en-US" altLang="zh-CN" sz="2800" dirty="0">
              <a:latin typeface="Times New Roman" panose="02020603050405020304" charset="0"/>
              <a:sym typeface="+mn-ea"/>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up into a total price.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b. The consumers can see a base price and the premium for fair-trade.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c. The communication of an additional product benefit takes place.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d. This way can be further strengthened by a complementary verbal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message.</a:t>
            </a:r>
            <a:endParaRPr lang="en-US" altLang="zh-CN" sz="2800" dirty="0">
              <a:latin typeface="Times New Roman" panose="02020603050405020304" charset="0"/>
            </a:endParaRPr>
          </a:p>
        </p:txBody>
      </p:sp>
      <p:sp>
        <p:nvSpPr>
          <p:cNvPr id="6" name="Rectangle 85"/>
          <p:cNvSpPr/>
          <p:nvPr/>
        </p:nvSpPr>
        <p:spPr>
          <a:xfrm>
            <a:off x="626110" y="1268730"/>
            <a:ext cx="782320" cy="41084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a	</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9090" y="1013460"/>
            <a:ext cx="11015345" cy="439991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      ) 6) Which of the following statements does NOT illustrate the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advantages of partitioned pricing?</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a. It is beneficial no matter whether the fair-trade price component is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additionally explained verbally or not.</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b. It is beneficial no matter whether the price premium is presented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relatively or absolutely.</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c. It is heavily dependent on consumers’ age, gender, and income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segments.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d. It is beneficial independent of consumer attitudes towards or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sym typeface="+mn-ea"/>
              </a:rPr>
              <a:t>          </a:t>
            </a:r>
            <a:r>
              <a:rPr lang="en-US" altLang="zh-CN" sz="2800" dirty="0">
                <a:latin typeface="Times New Roman" panose="02020603050405020304" charset="0"/>
              </a:rPr>
              <a:t>    purchase frequency of fair-trade products.</a:t>
            </a:r>
            <a:endParaRPr lang="en-US" altLang="zh-CN" sz="2800" dirty="0">
              <a:latin typeface="Times New Roman" panose="02020603050405020304" charset="0"/>
            </a:endParaRPr>
          </a:p>
        </p:txBody>
      </p:sp>
      <p:sp>
        <p:nvSpPr>
          <p:cNvPr id="6" name="Rectangle 85"/>
          <p:cNvSpPr/>
          <p:nvPr/>
        </p:nvSpPr>
        <p:spPr>
          <a:xfrm>
            <a:off x="626110" y="101346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66274" y="692573"/>
            <a:ext cx="11369040" cy="8788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Complete the table by filling in the blanks with appropriate words.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graphicFrame>
        <p:nvGraphicFramePr>
          <p:cNvPr id="3" name="表格 2"/>
          <p:cNvGraphicFramePr/>
          <p:nvPr>
            <p:custDataLst>
              <p:tags r:id="rId1"/>
            </p:custDataLst>
          </p:nvPr>
        </p:nvGraphicFramePr>
        <p:xfrm>
          <a:off x="410210" y="2061210"/>
          <a:ext cx="11550650" cy="2316480"/>
        </p:xfrm>
        <a:graphic>
          <a:graphicData uri="http://schemas.openxmlformats.org/drawingml/2006/table">
            <a:tbl>
              <a:tblPr firstRow="1" bandRow="1">
                <a:tableStyleId>{5940675A-B579-460E-94D1-54222C63F5DA}</a:tableStyleId>
              </a:tblPr>
              <a:tblGrid>
                <a:gridCol w="2769870"/>
                <a:gridCol w="2140585"/>
                <a:gridCol w="6640195"/>
              </a:tblGrid>
              <a:tr h="518160">
                <a:tc>
                  <a:txBody>
                    <a:bodyPr/>
                    <a:p>
                      <a:pPr algn="ctr">
                        <a:buNone/>
                      </a:pPr>
                      <a:r>
                        <a:rPr lang="zh-CN" altLang="en-US" sz="2800" b="1">
                          <a:latin typeface="Times New Roman" panose="02020603050405020304" charset="0"/>
                          <a:cs typeface="Times New Roman" panose="02020603050405020304" charset="0"/>
                        </a:rPr>
                        <a:t>Key Points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latin typeface="Times New Roman" panose="02020603050405020304" charset="0"/>
                          <a:cs typeface="Times New Roman" panose="02020603050405020304" charset="0"/>
                        </a:rPr>
                        <a:t>Paragraphs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latin typeface="Times New Roman" panose="02020603050405020304" charset="0"/>
                          <a:cs typeface="Times New Roman" panose="02020603050405020304" charset="0"/>
                        </a:rPr>
                        <a:t>Important Details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1257935">
                <a:tc>
                  <a:txBody>
                    <a:bodyPr/>
                    <a:p>
                      <a:pPr>
                        <a:buNone/>
                      </a:pPr>
                      <a:r>
                        <a:rPr lang="zh-CN" altLang="en-US" sz="2800" b="1">
                          <a:latin typeface="Times New Roman" panose="02020603050405020304" charset="0"/>
                          <a:cs typeface="Times New Roman" panose="02020603050405020304" charset="0"/>
                        </a:rPr>
                        <a:t>Attitude</a:t>
                      </a:r>
                      <a:r>
                        <a:rPr lang="en-US" altLang="zh-CN" sz="2800" b="1">
                          <a:latin typeface="Times New Roman" panose="02020603050405020304" charset="0"/>
                          <a:cs typeface="Times New Roman" panose="02020603050405020304" charset="0"/>
                        </a:rPr>
                        <a:t>-</a:t>
                      </a:r>
                      <a:r>
                        <a:rPr lang="zh-CN" altLang="en-US" sz="2800" b="1">
                          <a:latin typeface="Times New Roman" panose="02020603050405020304" charset="0"/>
                          <a:cs typeface="Times New Roman" panose="02020603050405020304" charset="0"/>
                        </a:rPr>
                        <a:t>Behavior Gap in Consumer </a:t>
                      </a:r>
                      <a:endParaRPr lang="zh-CN" altLang="en-US" sz="2800" b="1">
                        <a:latin typeface="Times New Roman" panose="02020603050405020304" charset="0"/>
                        <a:cs typeface="Times New Roman" panose="02020603050405020304" charset="0"/>
                      </a:endParaRPr>
                    </a:p>
                    <a:p>
                      <a:pPr>
                        <a:buNone/>
                      </a:pPr>
                      <a:r>
                        <a:rPr lang="zh-CN" altLang="en-US" sz="2800" b="1">
                          <a:latin typeface="Times New Roman" panose="02020603050405020304" charset="0"/>
                          <a:cs typeface="Times New Roman" panose="02020603050405020304" charset="0"/>
                        </a:rPr>
                        <a:t>Behavior</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800">
                          <a:latin typeface="Times New Roman" panose="02020603050405020304" charset="0"/>
                          <a:cs typeface="Times New Roman" panose="02020603050405020304" charset="0"/>
                        </a:rPr>
                        <a:t>Paras. 1–3</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800">
                          <a:latin typeface="Times New Roman" panose="02020603050405020304" charset="0"/>
                          <a:cs typeface="Times New Roman" panose="02020603050405020304" charset="0"/>
                        </a:rPr>
                        <a:t>Although it is true that there is a growing demand for 1) ___________ products, consumers often fall back on cheaper 2) ____________ alternatives.</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Rectangle 85"/>
          <p:cNvSpPr/>
          <p:nvPr/>
        </p:nvSpPr>
        <p:spPr>
          <a:xfrm>
            <a:off x="7618730" y="2924493"/>
            <a:ext cx="343217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sustainable</a:t>
            </a:r>
            <a:endParaRPr lang="en-US" altLang="zh-CN" sz="2800" dirty="0">
              <a:solidFill>
                <a:srgbClr val="C00000"/>
              </a:solidFill>
              <a:latin typeface="Times New Roman" panose="02020603050405020304" charset="0"/>
              <a:cs typeface="Times New Roman" panose="02020603050405020304" charset="0"/>
            </a:endParaRPr>
          </a:p>
        </p:txBody>
      </p:sp>
      <p:sp>
        <p:nvSpPr>
          <p:cNvPr id="2" name="Rectangle 85"/>
          <p:cNvSpPr/>
          <p:nvPr/>
        </p:nvSpPr>
        <p:spPr>
          <a:xfrm>
            <a:off x="5450840" y="3789045"/>
            <a:ext cx="240982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conventional</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266065" y="836930"/>
          <a:ext cx="11784965" cy="5304790"/>
        </p:xfrm>
        <a:graphic>
          <a:graphicData uri="http://schemas.openxmlformats.org/drawingml/2006/table">
            <a:tbl>
              <a:tblPr firstRow="1" bandRow="1">
                <a:tableStyleId>{5940675A-B579-460E-94D1-54222C63F5DA}</a:tableStyleId>
              </a:tblPr>
              <a:tblGrid>
                <a:gridCol w="2344420"/>
                <a:gridCol w="1990090"/>
                <a:gridCol w="7450455"/>
              </a:tblGrid>
              <a:tr h="365760">
                <a:tc>
                  <a:txBody>
                    <a:bodyPr/>
                    <a:p>
                      <a:pPr algn="ctr">
                        <a:buNone/>
                      </a:pPr>
                      <a:r>
                        <a:rPr lang="zh-CN" altLang="en-US" sz="2800" b="1">
                          <a:solidFill>
                            <a:schemeClr val="tx1"/>
                          </a:solidFill>
                          <a:latin typeface="Times New Roman" panose="02020603050405020304" charset="0"/>
                          <a:cs typeface="Times New Roman" panose="02020603050405020304" charset="0"/>
                        </a:rPr>
                        <a:t>Key Points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solidFill>
                            <a:schemeClr val="tx1"/>
                          </a:solidFill>
                          <a:latin typeface="Times New Roman" panose="02020603050405020304" charset="0"/>
                          <a:cs typeface="Times New Roman" panose="02020603050405020304" charset="0"/>
                        </a:rPr>
                        <a:t>Paragraphs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solidFill>
                            <a:schemeClr val="tx1"/>
                          </a:solidFill>
                          <a:latin typeface="Times New Roman" panose="02020603050405020304" charset="0"/>
                          <a:cs typeface="Times New Roman" panose="02020603050405020304" charset="0"/>
                        </a:rPr>
                        <a:t>Important Details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4786630">
                <a:tc>
                  <a:txBody>
                    <a:bodyPr/>
                    <a:p>
                      <a:pPr>
                        <a:buNone/>
                      </a:pPr>
                      <a:r>
                        <a:rPr lang="zh-CN" altLang="en-US" sz="2800" b="1">
                          <a:latin typeface="Times New Roman" panose="02020603050405020304" charset="0"/>
                          <a:cs typeface="Times New Roman" panose="02020603050405020304" charset="0"/>
                        </a:rPr>
                        <a:t>Sustainability </a:t>
                      </a:r>
                      <a:endParaRPr lang="zh-CN" altLang="en-US" sz="2800" b="1">
                        <a:latin typeface="Times New Roman" panose="02020603050405020304" charset="0"/>
                        <a:cs typeface="Times New Roman" panose="02020603050405020304" charset="0"/>
                      </a:endParaRPr>
                    </a:p>
                    <a:p>
                      <a:pPr>
                        <a:buNone/>
                      </a:pPr>
                      <a:r>
                        <a:rPr lang="zh-CN" altLang="en-US" sz="2800" b="1">
                          <a:latin typeface="Times New Roman" panose="02020603050405020304" charset="0"/>
                          <a:cs typeface="Times New Roman" panose="02020603050405020304" charset="0"/>
                        </a:rPr>
                        <a:t>Has Its Price</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800">
                          <a:latin typeface="Times New Roman" panose="02020603050405020304" charset="0"/>
                          <a:cs typeface="Times New Roman" panose="02020603050405020304" charset="0"/>
                        </a:rPr>
                        <a:t>Paras. 4–10</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90000"/>
                        </a:lnSpc>
                        <a:buNone/>
                      </a:pPr>
                      <a:r>
                        <a:rPr sz="2800">
                          <a:latin typeface="Times New Roman" panose="02020603050405020304" charset="0"/>
                          <a:cs typeface="Times New Roman" panose="02020603050405020304" charset="0"/>
                        </a:rPr>
                        <a:t>Compared to conventional products, sustainable products are characterized by their 3) __________ price.</a:t>
                      </a:r>
                      <a:endParaRPr sz="2800">
                        <a:latin typeface="Times New Roman" panose="02020603050405020304" charset="0"/>
                        <a:cs typeface="Times New Roman" panose="02020603050405020304" charset="0"/>
                      </a:endParaRPr>
                    </a:p>
                    <a:p>
                      <a:pPr>
                        <a:lnSpc>
                          <a:spcPct val="90000"/>
                        </a:lnSpc>
                        <a:buNone/>
                      </a:pPr>
                      <a:r>
                        <a:rPr sz="2800">
                          <a:latin typeface="Times New Roman" panose="02020603050405020304" charset="0"/>
                          <a:cs typeface="Times New Roman" panose="02020603050405020304" charset="0"/>
                        </a:rPr>
                        <a:t>The actual price difference compared to the conventional alternative often 4) ____________ this additional willingness to pay, which is so called the attitude-behavior gap.</a:t>
                      </a:r>
                      <a:endParaRPr sz="2800">
                        <a:latin typeface="Times New Roman" panose="02020603050405020304" charset="0"/>
                        <a:cs typeface="Times New Roman" panose="02020603050405020304" charset="0"/>
                      </a:endParaRPr>
                    </a:p>
                    <a:p>
                      <a:pPr>
                        <a:lnSpc>
                          <a:spcPct val="90000"/>
                        </a:lnSpc>
                        <a:buNone/>
                      </a:pPr>
                      <a:r>
                        <a:rPr sz="2800">
                          <a:latin typeface="Times New Roman" panose="02020603050405020304" charset="0"/>
                          <a:cs typeface="Times New Roman" panose="02020603050405020304" charset="0"/>
                        </a:rPr>
                        <a:t>Attitude-behavior gap can be closed or at least 5) ____________ by adjusting pricing strategies (by using so-called partitioned pricing rather than combined pricing) for product marketing in fair-trade.</a:t>
                      </a:r>
                      <a:endParaRPr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Rectangle 85"/>
          <p:cNvSpPr/>
          <p:nvPr/>
        </p:nvSpPr>
        <p:spPr>
          <a:xfrm>
            <a:off x="10131425" y="1628775"/>
            <a:ext cx="21437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higher</a:t>
            </a:r>
            <a:endParaRPr lang="en-US" altLang="zh-CN" sz="2800" dirty="0">
              <a:solidFill>
                <a:srgbClr val="C00000"/>
              </a:solidFill>
              <a:latin typeface="Times New Roman" panose="02020603050405020304" charset="0"/>
              <a:cs typeface="Times New Roman" panose="02020603050405020304" charset="0"/>
            </a:endParaRPr>
          </a:p>
        </p:txBody>
      </p:sp>
      <p:sp>
        <p:nvSpPr>
          <p:cNvPr id="9" name="Rectangle 85"/>
          <p:cNvSpPr/>
          <p:nvPr/>
        </p:nvSpPr>
        <p:spPr>
          <a:xfrm>
            <a:off x="9267190" y="2853055"/>
            <a:ext cx="214757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exceeds</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11" name="Rectangle 85"/>
          <p:cNvSpPr/>
          <p:nvPr>
            <p:custDataLst>
              <p:tags r:id="rId3"/>
            </p:custDataLst>
          </p:nvPr>
        </p:nvSpPr>
        <p:spPr>
          <a:xfrm>
            <a:off x="4730750" y="4364990"/>
            <a:ext cx="214757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reduced</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94310" y="981075"/>
          <a:ext cx="11784965" cy="4486910"/>
        </p:xfrm>
        <a:graphic>
          <a:graphicData uri="http://schemas.openxmlformats.org/drawingml/2006/table">
            <a:tbl>
              <a:tblPr firstRow="1" bandRow="1">
                <a:tableStyleId>{5940675A-B579-460E-94D1-54222C63F5DA}</a:tableStyleId>
              </a:tblPr>
              <a:tblGrid>
                <a:gridCol w="2011680"/>
                <a:gridCol w="2036445"/>
                <a:gridCol w="7736840"/>
              </a:tblGrid>
              <a:tr h="518160">
                <a:tc>
                  <a:txBody>
                    <a:bodyPr/>
                    <a:p>
                      <a:pPr algn="ctr">
                        <a:buNone/>
                      </a:pPr>
                      <a:r>
                        <a:rPr lang="zh-CN" altLang="en-US" sz="2800" b="1">
                          <a:solidFill>
                            <a:schemeClr val="tx1"/>
                          </a:solidFill>
                          <a:latin typeface="Times New Roman" panose="02020603050405020304" charset="0"/>
                          <a:cs typeface="Times New Roman" panose="02020603050405020304" charset="0"/>
                        </a:rPr>
                        <a:t>Key Points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solidFill>
                            <a:schemeClr val="tx1"/>
                          </a:solidFill>
                          <a:latin typeface="Times New Roman" panose="02020603050405020304" charset="0"/>
                          <a:cs typeface="Times New Roman" panose="02020603050405020304" charset="0"/>
                        </a:rPr>
                        <a:t>Paragraphs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solidFill>
                            <a:schemeClr val="tx1"/>
                          </a:solidFill>
                          <a:latin typeface="Times New Roman" panose="02020603050405020304" charset="0"/>
                          <a:cs typeface="Times New Roman" panose="02020603050405020304" charset="0"/>
                        </a:rPr>
                        <a:t>Important Details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3968750">
                <a:tc>
                  <a:txBody>
                    <a:bodyPr/>
                    <a:p>
                      <a:pPr indent="0" fontAlgn="auto">
                        <a:buNone/>
                      </a:pPr>
                      <a:r>
                        <a:rPr lang="zh-CN" altLang="en-US" sz="2800" b="1">
                          <a:latin typeface="Times New Roman" panose="02020603050405020304" charset="0"/>
                          <a:cs typeface="Times New Roman" panose="02020603050405020304" charset="0"/>
                        </a:rPr>
                        <a:t>Partitioned </a:t>
                      </a:r>
                      <a:endParaRPr lang="zh-CN" altLang="en-US" sz="2800" b="1">
                        <a:latin typeface="Times New Roman" panose="02020603050405020304" charset="0"/>
                        <a:cs typeface="Times New Roman" panose="02020603050405020304" charset="0"/>
                      </a:endParaRPr>
                    </a:p>
                    <a:p>
                      <a:pPr indent="0" fontAlgn="auto">
                        <a:buNone/>
                      </a:pPr>
                      <a:r>
                        <a:rPr lang="zh-CN" altLang="en-US" sz="2800" b="1">
                          <a:latin typeface="Times New Roman" panose="02020603050405020304" charset="0"/>
                          <a:cs typeface="Times New Roman" panose="02020603050405020304" charset="0"/>
                        </a:rPr>
                        <a:t>Pricing </a:t>
                      </a:r>
                      <a:endParaRPr lang="zh-CN" altLang="en-US" sz="2800" b="1">
                        <a:latin typeface="Times New Roman" panose="02020603050405020304" charset="0"/>
                        <a:cs typeface="Times New Roman" panose="02020603050405020304" charset="0"/>
                      </a:endParaRPr>
                    </a:p>
                    <a:p>
                      <a:pPr indent="0" fontAlgn="auto">
                        <a:buNone/>
                      </a:pPr>
                      <a:r>
                        <a:rPr lang="zh-CN" altLang="en-US" sz="2800" b="1">
                          <a:latin typeface="Times New Roman" panose="02020603050405020304" charset="0"/>
                          <a:cs typeface="Times New Roman" panose="02020603050405020304" charset="0"/>
                        </a:rPr>
                        <a:t>Works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800">
                          <a:latin typeface="Times New Roman" panose="02020603050405020304" charset="0"/>
                          <a:cs typeface="Times New Roman" panose="02020603050405020304" charset="0"/>
                        </a:rPr>
                        <a:t>Paras. 11–16</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sz="2800">
                          <a:latin typeface="Times New Roman" panose="02020603050405020304" charset="0"/>
                          <a:cs typeface="Times New Roman" panose="02020603050405020304" charset="0"/>
                        </a:rPr>
                        <a:t>Compared with combined pricing, offering the fair-trade product under partitioned pricing does increase consumers’ purchase 6) ______________ over and behavior regarding the conventional alternative. </a:t>
                      </a:r>
                      <a:endParaRPr sz="2800">
                        <a:latin typeface="Times New Roman" panose="02020603050405020304" charset="0"/>
                        <a:cs typeface="Times New Roman" panose="02020603050405020304" charset="0"/>
                      </a:endParaRPr>
                    </a:p>
                    <a:p>
                      <a:pPr indent="0" fontAlgn="auto">
                        <a:lnSpc>
                          <a:spcPct val="90000"/>
                        </a:lnSpc>
                        <a:buNone/>
                      </a:pPr>
                      <a:r>
                        <a:rPr sz="2800">
                          <a:latin typeface="Times New Roman" panose="02020603050405020304" charset="0"/>
                          <a:cs typeface="Times New Roman" panose="02020603050405020304" charset="0"/>
                        </a:rPr>
                        <a:t>Partitioned pricing is beneficial, which is independent of price component and price 7) ________________.</a:t>
                      </a:r>
                      <a:endParaRPr sz="2800">
                        <a:latin typeface="Times New Roman" panose="02020603050405020304" charset="0"/>
                        <a:cs typeface="Times New Roman" panose="02020603050405020304" charset="0"/>
                      </a:endParaRPr>
                    </a:p>
                    <a:p>
                      <a:pPr indent="0" fontAlgn="auto">
                        <a:lnSpc>
                          <a:spcPct val="90000"/>
                        </a:lnSpc>
                        <a:buNone/>
                      </a:pPr>
                      <a:r>
                        <a:rPr sz="2800">
                          <a:latin typeface="Times New Roman" panose="02020603050405020304" charset="0"/>
                          <a:cs typeface="Times New Roman" panose="02020603050405020304" charset="0"/>
                        </a:rPr>
                        <a:t>Through the 8) ____________ of the total price into its components, consumers classify the price itself as more transparent and thus as fairer.</a:t>
                      </a:r>
                      <a:endParaRPr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Rectangle 85"/>
          <p:cNvSpPr/>
          <p:nvPr/>
        </p:nvSpPr>
        <p:spPr>
          <a:xfrm>
            <a:off x="7682865" y="2132648"/>
            <a:ext cx="343217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intention</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2" name="Rectangle 85"/>
          <p:cNvSpPr/>
          <p:nvPr>
            <p:custDataLst>
              <p:tags r:id="rId3"/>
            </p:custDataLst>
          </p:nvPr>
        </p:nvSpPr>
        <p:spPr>
          <a:xfrm>
            <a:off x="4442460" y="3717290"/>
            <a:ext cx="214757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premiums</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custDataLst>
              <p:tags r:id="rId4"/>
            </p:custDataLst>
          </p:nvPr>
        </p:nvSpPr>
        <p:spPr>
          <a:xfrm>
            <a:off x="6602730" y="4077335"/>
            <a:ext cx="214757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division</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5" grpId="0"/>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94310" y="1052830"/>
          <a:ext cx="11784965" cy="4096385"/>
        </p:xfrm>
        <a:graphic>
          <a:graphicData uri="http://schemas.openxmlformats.org/drawingml/2006/table">
            <a:tbl>
              <a:tblPr firstRow="1" bandRow="1">
                <a:tableStyleId>{5940675A-B579-460E-94D1-54222C63F5DA}</a:tableStyleId>
              </a:tblPr>
              <a:tblGrid>
                <a:gridCol w="2446020"/>
                <a:gridCol w="2369185"/>
                <a:gridCol w="6969760"/>
              </a:tblGrid>
              <a:tr h="518160">
                <a:tc>
                  <a:txBody>
                    <a:bodyPr/>
                    <a:p>
                      <a:pPr algn="ctr">
                        <a:buNone/>
                      </a:pPr>
                      <a:r>
                        <a:rPr lang="zh-CN" altLang="en-US" sz="2800" b="1">
                          <a:solidFill>
                            <a:schemeClr val="tx1"/>
                          </a:solidFill>
                          <a:latin typeface="Times New Roman" panose="02020603050405020304" charset="0"/>
                          <a:cs typeface="Times New Roman" panose="02020603050405020304" charset="0"/>
                        </a:rPr>
                        <a:t>Key Points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solidFill>
                            <a:schemeClr val="tx1"/>
                          </a:solidFill>
                          <a:latin typeface="Times New Roman" panose="02020603050405020304" charset="0"/>
                          <a:cs typeface="Times New Roman" panose="02020603050405020304" charset="0"/>
                        </a:rPr>
                        <a:t>Paragraphs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c>
                  <a:txBody>
                    <a:bodyPr/>
                    <a:p>
                      <a:pPr algn="ctr">
                        <a:buNone/>
                      </a:pPr>
                      <a:r>
                        <a:rPr lang="zh-CN" altLang="en-US" sz="2800" b="1">
                          <a:solidFill>
                            <a:schemeClr val="tx1"/>
                          </a:solidFill>
                          <a:latin typeface="Times New Roman" panose="02020603050405020304" charset="0"/>
                          <a:cs typeface="Times New Roman" panose="02020603050405020304" charset="0"/>
                        </a:rPr>
                        <a:t>Important Details</a:t>
                      </a:r>
                      <a:endParaRPr lang="zh-CN" altLang="en-US" sz="2800" b="1">
                        <a:solidFill>
                          <a:schemeClr val="tx1"/>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2166620">
                <a:tc>
                  <a:txBody>
                    <a:bodyPr/>
                    <a:p>
                      <a:pPr indent="0" fontAlgn="auto">
                        <a:buNone/>
                      </a:pPr>
                      <a:r>
                        <a:rPr lang="zh-CN" altLang="en-US" sz="2800" b="1">
                          <a:latin typeface="Times New Roman" panose="02020603050405020304" charset="0"/>
                          <a:cs typeface="Times New Roman" panose="02020603050405020304" charset="0"/>
                        </a:rPr>
                        <a:t>Partitioned </a:t>
                      </a:r>
                      <a:endParaRPr lang="zh-CN" altLang="en-US" sz="2800" b="1">
                        <a:latin typeface="Times New Roman" panose="02020603050405020304" charset="0"/>
                        <a:cs typeface="Times New Roman" panose="02020603050405020304" charset="0"/>
                      </a:endParaRPr>
                    </a:p>
                    <a:p>
                      <a:pPr indent="0" fontAlgn="auto">
                        <a:buNone/>
                      </a:pPr>
                      <a:r>
                        <a:rPr lang="zh-CN" altLang="en-US" sz="2800" b="1">
                          <a:latin typeface="Times New Roman" panose="02020603050405020304" charset="0"/>
                          <a:cs typeface="Times New Roman" panose="02020603050405020304" charset="0"/>
                        </a:rPr>
                        <a:t>Pricing </a:t>
                      </a:r>
                      <a:endParaRPr lang="zh-CN" altLang="en-US" sz="2800" b="1">
                        <a:latin typeface="Times New Roman" panose="02020603050405020304" charset="0"/>
                        <a:cs typeface="Times New Roman" panose="02020603050405020304" charset="0"/>
                      </a:endParaRPr>
                    </a:p>
                    <a:p>
                      <a:pPr indent="0" fontAlgn="auto">
                        <a:buNone/>
                      </a:pPr>
                      <a:r>
                        <a:rPr lang="zh-CN" altLang="en-US" sz="2800" b="1">
                          <a:latin typeface="Times New Roman" panose="02020603050405020304" charset="0"/>
                          <a:cs typeface="Times New Roman" panose="02020603050405020304" charset="0"/>
                        </a:rPr>
                        <a:t>Can Also </a:t>
                      </a:r>
                      <a:endParaRPr lang="zh-CN" altLang="en-US" sz="2800" b="1">
                        <a:latin typeface="Times New Roman" panose="02020603050405020304" charset="0"/>
                        <a:cs typeface="Times New Roman" panose="02020603050405020304" charset="0"/>
                      </a:endParaRPr>
                    </a:p>
                    <a:p>
                      <a:pPr indent="0" fontAlgn="auto">
                        <a:buNone/>
                      </a:pPr>
                      <a:r>
                        <a:rPr lang="zh-CN" altLang="en-US" sz="2800" b="1">
                          <a:latin typeface="Times New Roman" panose="02020603050405020304" charset="0"/>
                          <a:cs typeface="Times New Roman" panose="02020603050405020304" charset="0"/>
                        </a:rPr>
                        <a:t>Be Applied </a:t>
                      </a:r>
                      <a:endParaRPr lang="zh-CN" altLang="en-US" sz="2800" b="1">
                        <a:latin typeface="Times New Roman" panose="02020603050405020304" charset="0"/>
                        <a:cs typeface="Times New Roman" panose="02020603050405020304" charset="0"/>
                      </a:endParaRPr>
                    </a:p>
                    <a:p>
                      <a:pPr indent="0" fontAlgn="auto">
                        <a:buNone/>
                      </a:pPr>
                      <a:r>
                        <a:rPr lang="zh-CN" altLang="en-US" sz="2800" b="1">
                          <a:latin typeface="Times New Roman" panose="02020603050405020304" charset="0"/>
                          <a:cs typeface="Times New Roman" panose="02020603050405020304" charset="0"/>
                        </a:rPr>
                        <a:t>Easily</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800">
                          <a:latin typeface="Times New Roman" panose="02020603050405020304" charset="0"/>
                          <a:cs typeface="Times New Roman" panose="02020603050405020304" charset="0"/>
                        </a:rPr>
                        <a:t>Para. 17</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sz="2800">
                          <a:latin typeface="Times New Roman" panose="02020603050405020304" charset="0"/>
                          <a:cs typeface="Times New Roman" panose="02020603050405020304" charset="0"/>
                        </a:rPr>
                        <a:t>To some extent, partitioned pricing creates a price fairness, which properly fits in with the 9) ____________ characteristic of the fair-trade product.</a:t>
                      </a:r>
                      <a:endParaRPr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353185">
                <a:tc>
                  <a:txBody>
                    <a:bodyPr/>
                    <a:p>
                      <a:pPr indent="0" fontAlgn="auto">
                        <a:buNone/>
                      </a:pPr>
                      <a:r>
                        <a:rPr lang="zh-CN" altLang="en-US" sz="2800" b="1">
                          <a:latin typeface="Times New Roman" panose="02020603050405020304" charset="0"/>
                          <a:cs typeface="Times New Roman" panose="02020603050405020304" charset="0"/>
                        </a:rPr>
                        <a:t>Conclusion</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800">
                          <a:latin typeface="Times New Roman" panose="02020603050405020304" charset="0"/>
                          <a:cs typeface="Times New Roman" panose="02020603050405020304" charset="0"/>
                        </a:rPr>
                        <a:t>Para. 18</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800">
                          <a:latin typeface="Times New Roman" panose="02020603050405020304" charset="0"/>
                          <a:cs typeface="Times New Roman" panose="02020603050405020304" charset="0"/>
                        </a:rPr>
                        <a:t>Partitioned pricing can help mainstream supermarkets contribute to improved social welfare and 10) ____________.</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Rectangle 85"/>
          <p:cNvSpPr/>
          <p:nvPr/>
        </p:nvSpPr>
        <p:spPr>
          <a:xfrm>
            <a:off x="5379085" y="2277110"/>
            <a:ext cx="125920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central</a:t>
            </a:r>
            <a:endParaRPr lang="en-US" altLang="zh-CN" sz="2800" dirty="0">
              <a:solidFill>
                <a:srgbClr val="C00000"/>
              </a:solidFill>
              <a:latin typeface="Times New Roman" panose="02020603050405020304" charset="0"/>
              <a:cs typeface="Times New Roman" panose="02020603050405020304" charset="0"/>
            </a:endParaRPr>
          </a:p>
        </p:txBody>
      </p:sp>
      <p:sp>
        <p:nvSpPr>
          <p:cNvPr id="9" name="Rectangle 85"/>
          <p:cNvSpPr/>
          <p:nvPr/>
        </p:nvSpPr>
        <p:spPr>
          <a:xfrm>
            <a:off x="7466965" y="4437380"/>
            <a:ext cx="214757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sustainability</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95250" y="0"/>
            <a:ext cx="12293600" cy="6858000"/>
          </a:xfrm>
          <a:prstGeom prst="rect">
            <a:avLst/>
          </a:prstGeom>
          <a:solidFill>
            <a:srgbClr val="FF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226560" y="3469005"/>
            <a:ext cx="5821680" cy="798830"/>
            <a:chOff x="5777198" y="1507941"/>
            <a:chExt cx="6421152" cy="798757"/>
          </a:xfrm>
        </p:grpSpPr>
        <p:sp>
          <p:nvSpPr>
            <p:cNvPr id="27" name="任意多边形: 形状 26"/>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28" name="矩形: 圆角 2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227195" y="1412875"/>
            <a:ext cx="5790565" cy="798830"/>
            <a:chOff x="5777198" y="1507941"/>
            <a:chExt cx="6421152" cy="798757"/>
          </a:xfrm>
        </p:grpSpPr>
        <p:sp>
          <p:nvSpPr>
            <p:cNvPr id="20" name="任意多边形: 形状 19"/>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rgbClr val="6B89C7"/>
                </a:solidFill>
                <a:effectLst/>
                <a:latin typeface="微软雅黑" panose="020B0503020204020204" pitchFamily="34" charset="-122"/>
                <a:ea typeface="微软雅黑" panose="020B0503020204020204" pitchFamily="34" charset="-122"/>
              </a:endParaRPr>
            </a:p>
          </p:txBody>
        </p:sp>
        <p:sp>
          <p:nvSpPr>
            <p:cNvPr id="18" name="矩形: 圆角 1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rgbClr val="6B89C7"/>
                </a:solidFill>
                <a:effectLst/>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35305" y="1700530"/>
            <a:ext cx="3200400" cy="3059430"/>
            <a:chOff x="563788" y="1786786"/>
            <a:chExt cx="3947160" cy="2600960"/>
          </a:xfrm>
        </p:grpSpPr>
        <p:sp>
          <p:nvSpPr>
            <p:cNvPr id="13" name="任意多边形: 形状 12"/>
            <p:cNvSpPr/>
            <p:nvPr/>
          </p:nvSpPr>
          <p:spPr>
            <a:xfrm flipV="1">
              <a:off x="563788" y="1786786"/>
              <a:ext cx="3947160" cy="2600960"/>
            </a:xfrm>
            <a:custGeom>
              <a:avLst/>
              <a:gdLst>
                <a:gd name="connsiteX0" fmla="*/ 0 w 4216400"/>
                <a:gd name="connsiteY0" fmla="*/ 0 h 4748893"/>
                <a:gd name="connsiteX1" fmla="*/ 4216400 w 4216400"/>
                <a:gd name="connsiteY1" fmla="*/ 0 h 4748893"/>
                <a:gd name="connsiteX2" fmla="*/ 4216400 w 4216400"/>
                <a:gd name="connsiteY2" fmla="*/ 4047579 h 4748893"/>
                <a:gd name="connsiteX3" fmla="*/ 3515086 w 4216400"/>
                <a:gd name="connsiteY3" fmla="*/ 4748893 h 4748893"/>
                <a:gd name="connsiteX4" fmla="*/ 701314 w 4216400"/>
                <a:gd name="connsiteY4" fmla="*/ 4748893 h 4748893"/>
                <a:gd name="connsiteX5" fmla="*/ 0 w 4216400"/>
                <a:gd name="connsiteY5" fmla="*/ 4047579 h 474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6400" h="4748893">
                  <a:moveTo>
                    <a:pt x="0" y="0"/>
                  </a:moveTo>
                  <a:lnTo>
                    <a:pt x="4216400" y="0"/>
                  </a:lnTo>
                  <a:lnTo>
                    <a:pt x="4216400" y="4047579"/>
                  </a:lnTo>
                  <a:cubicBezTo>
                    <a:pt x="4216400" y="4434904"/>
                    <a:pt x="3902411" y="4748893"/>
                    <a:pt x="3515086" y="4748893"/>
                  </a:cubicBezTo>
                  <a:lnTo>
                    <a:pt x="701314" y="4748893"/>
                  </a:lnTo>
                  <a:cubicBezTo>
                    <a:pt x="313989" y="4748893"/>
                    <a:pt x="0" y="4434904"/>
                    <a:pt x="0" y="40475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6B89C7"/>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809579" y="2348880"/>
              <a:ext cx="3399880" cy="1867300"/>
              <a:chOff x="915451" y="2348880"/>
              <a:chExt cx="3399880" cy="1867300"/>
            </a:xfrm>
          </p:grpSpPr>
          <p:sp>
            <p:nvSpPr>
              <p:cNvPr id="16" name="MH_Others_1"/>
              <p:cNvSpPr/>
              <p:nvPr>
                <p:custDataLst>
                  <p:tags r:id="rId1"/>
                </p:custDataLst>
              </p:nvPr>
            </p:nvSpPr>
            <p:spPr>
              <a:xfrm>
                <a:off x="1685407" y="2348880"/>
                <a:ext cx="1844239" cy="842487"/>
              </a:xfrm>
              <a:prstGeom prst="rect">
                <a:avLst/>
              </a:prstGeom>
              <a:noFill/>
            </p:spPr>
            <p:txBody>
              <a:bodyPr wrap="square" lIns="0" tIns="0" rIns="0" bIns="0" anchor="ctr" anchorCtr="0">
                <a:noAutofit/>
              </a:bodyPr>
              <a:lstStyle/>
              <a:p>
                <a:pPr algn="ctr"/>
                <a:r>
                  <a:rPr lang="zh-CN" altLang="en-US" sz="6000" b="1">
                    <a:solidFill>
                      <a:schemeClr val="tx1"/>
                    </a:solidFill>
                    <a:latin typeface="微软雅黑" panose="020B0503020204020204" pitchFamily="34" charset="-122"/>
                    <a:ea typeface="微软雅黑" panose="020B0503020204020204" pitchFamily="34" charset="-122"/>
                    <a:cs typeface="+mn-ea"/>
                    <a:sym typeface="+mn-lt"/>
                  </a:rPr>
                  <a:t>目 录</a:t>
                </a:r>
                <a:endParaRPr lang="zh-CN" altLang="en-US" sz="6000" b="1">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7" name="MH_Others_2"/>
              <p:cNvSpPr/>
              <p:nvPr>
                <p:custDataLst>
                  <p:tags r:id="rId2"/>
                </p:custDataLst>
              </p:nvPr>
            </p:nvSpPr>
            <p:spPr>
              <a:xfrm>
                <a:off x="915451" y="3658520"/>
                <a:ext cx="3399880" cy="557660"/>
              </a:xfrm>
              <a:prstGeom prst="rect">
                <a:avLst/>
              </a:prstGeom>
              <a:noFill/>
            </p:spPr>
            <p:txBody>
              <a:bodyPr wrap="square" lIns="0" tIns="0" rIns="0" bIns="0" anchor="ctr" anchorCtr="0">
                <a:noAutofit/>
              </a:bodyPr>
              <a:lstStyle/>
              <a:p>
                <a:pPr algn="ctr"/>
                <a:r>
                  <a:rPr lang="en-US" altLang="zh-CN" sz="3600" spc="200" dirty="0">
                    <a:solidFill>
                      <a:schemeClr val="tx1"/>
                    </a:solidFill>
                    <a:latin typeface="微软雅黑" panose="020B0503020204020204" pitchFamily="34" charset="-122"/>
                    <a:ea typeface="微软雅黑" panose="020B0503020204020204" pitchFamily="34" charset="-122"/>
                    <a:cs typeface="+mn-ea"/>
                    <a:sym typeface="+mn-lt"/>
                  </a:rPr>
                  <a:t>CONTENTS</a:t>
                </a:r>
                <a:endParaRPr lang="en-US" altLang="zh-CN" sz="3600" spc="200"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grpSp>
        <p:nvGrpSpPr>
          <p:cNvPr id="4" name="组合 3"/>
          <p:cNvGrpSpPr/>
          <p:nvPr/>
        </p:nvGrpSpPr>
        <p:grpSpPr>
          <a:xfrm>
            <a:off x="4329477" y="1501202"/>
            <a:ext cx="5176520" cy="613488"/>
            <a:chOff x="5879512" y="1524697"/>
            <a:chExt cx="5176520" cy="613488"/>
          </a:xfrm>
        </p:grpSpPr>
        <p:sp>
          <p:nvSpPr>
            <p:cNvPr id="67" name="MH_Entry_1">
              <a:hlinkClick r:id="rId3" action="ppaction://hlinksldjump"/>
            </p:cNvPr>
            <p:cNvSpPr>
              <a:spLocks noChangeArrowheads="1"/>
            </p:cNvSpPr>
            <p:nvPr>
              <p:custDataLst>
                <p:tags r:id="rId4"/>
              </p:custDataLst>
            </p:nvPr>
          </p:nvSpPr>
          <p:spPr bwMode="auto">
            <a:xfrm>
              <a:off x="7001557" y="1524697"/>
              <a:ext cx="4054475"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5" action="ppaction://hlinksldjump"/>
                </a:rPr>
                <a:t>Text A</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2" name="MH_Entry_1">
              <a:hlinkClick r:id="rId6" action="ppaction://hlinksldjump"/>
            </p:cNvPr>
            <p:cNvSpPr>
              <a:spLocks noChangeArrowheads="1"/>
            </p:cNvSpPr>
            <p:nvPr>
              <p:custDataLst>
                <p:tags r:id="rId7"/>
              </p:custDataLst>
            </p:nvPr>
          </p:nvSpPr>
          <p:spPr bwMode="auto">
            <a:xfrm>
              <a:off x="5879512" y="1534222"/>
              <a:ext cx="551601"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spcBef>
                  <a:spcPct val="0"/>
                </a:spcBef>
                <a:buNone/>
              </a:pPr>
              <a:r>
                <a:rPr lang="en-US" altLang="zh-CN" sz="3600" b="1">
                  <a:solidFill>
                    <a:schemeClr val="tx1"/>
                  </a:solidFill>
                  <a:latin typeface="微软雅黑" panose="020B0503020204020204" pitchFamily="34" charset="-122"/>
                  <a:ea typeface="微软雅黑" panose="020B0503020204020204" pitchFamily="34" charset="-122"/>
                  <a:cs typeface="+mn-ea"/>
                  <a:sym typeface="+mn-lt"/>
                </a:rPr>
                <a:t>02</a:t>
              </a:r>
              <a:endParaRPr lang="en-US" altLang="zh-CN" sz="3600" b="1"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9" name="组合 8"/>
          <p:cNvGrpSpPr/>
          <p:nvPr/>
        </p:nvGrpSpPr>
        <p:grpSpPr>
          <a:xfrm>
            <a:off x="4227195" y="2415540"/>
            <a:ext cx="5790565" cy="798830"/>
            <a:chOff x="5777198" y="1507941"/>
            <a:chExt cx="6421152" cy="798757"/>
          </a:xfrm>
        </p:grpSpPr>
        <p:sp>
          <p:nvSpPr>
            <p:cNvPr id="10" name="任意多边形: 形状 26"/>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1" name="矩形: 圆角 2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329477" y="2484592"/>
            <a:ext cx="5099534" cy="628546"/>
            <a:chOff x="5905547" y="2660487"/>
            <a:chExt cx="5099534" cy="628546"/>
          </a:xfrm>
        </p:grpSpPr>
        <p:sp>
          <p:nvSpPr>
            <p:cNvPr id="170" name="MH_Entry_2">
              <a:hlinkClick r:id="rId5" action="ppaction://hlinksldjump"/>
            </p:cNvPr>
            <p:cNvSpPr>
              <a:spLocks noChangeArrowheads="1"/>
            </p:cNvSpPr>
            <p:nvPr>
              <p:custDataLst>
                <p:tags r:id="rId8"/>
              </p:custDataLst>
            </p:nvPr>
          </p:nvSpPr>
          <p:spPr bwMode="auto">
            <a:xfrm>
              <a:off x="7027277" y="2660487"/>
              <a:ext cx="3977804"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9" action="ppaction://hlinksldjump"/>
                </a:rPr>
                <a:t>Text B</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3" name="MH_Entry_1">
              <a:hlinkClick r:id="rId6" action="ppaction://hlinksldjump"/>
            </p:cNvPr>
            <p:cNvSpPr>
              <a:spLocks noChangeArrowheads="1"/>
            </p:cNvSpPr>
            <p:nvPr>
              <p:custDataLst>
                <p:tags r:id="rId10"/>
              </p:custDataLst>
            </p:nvPr>
          </p:nvSpPr>
          <p:spPr bwMode="auto">
            <a:xfrm>
              <a:off x="5905547" y="2685070"/>
              <a:ext cx="551601"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spcBef>
                  <a:spcPct val="0"/>
                </a:spcBef>
                <a:buNone/>
              </a:pPr>
              <a:r>
                <a:rPr lang="en-US" altLang="zh-CN" sz="3600" b="1">
                  <a:solidFill>
                    <a:schemeClr val="tx1"/>
                  </a:solidFill>
                  <a:latin typeface="微软雅黑" panose="020B0503020204020204" pitchFamily="34" charset="-122"/>
                  <a:ea typeface="微软雅黑" panose="020B0503020204020204" pitchFamily="34" charset="-122"/>
                  <a:cs typeface="+mn-ea"/>
                  <a:sym typeface="+mn-lt"/>
                </a:rPr>
                <a:t>03</a:t>
              </a:r>
              <a:endParaRPr lang="en-US" altLang="zh-CN" sz="3600" b="1">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nvGrpSpPr>
        <p:grpSpPr>
          <a:xfrm>
            <a:off x="4320587" y="3525132"/>
            <a:ext cx="5036034" cy="651859"/>
            <a:chOff x="5854747" y="3718807"/>
            <a:chExt cx="5036034" cy="651859"/>
          </a:xfrm>
        </p:grpSpPr>
        <p:sp>
          <p:nvSpPr>
            <p:cNvPr id="175" name="MH_Entry_3">
              <a:hlinkClick r:id="rId11" action="ppaction://hlinksldjump"/>
            </p:cNvPr>
            <p:cNvSpPr>
              <a:spLocks noChangeArrowheads="1"/>
            </p:cNvSpPr>
            <p:nvPr>
              <p:custDataLst>
                <p:tags r:id="rId12"/>
              </p:custDataLst>
            </p:nvPr>
          </p:nvSpPr>
          <p:spPr bwMode="auto">
            <a:xfrm>
              <a:off x="6912977" y="3718807"/>
              <a:ext cx="3977804"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13" action="ppaction://hlinksldjump"/>
                </a:rPr>
                <a:t>Case Study</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4" name="MH_Entry_1">
              <a:hlinkClick r:id="rId6" action="ppaction://hlinksldjump"/>
            </p:cNvPr>
            <p:cNvSpPr>
              <a:spLocks noChangeArrowheads="1"/>
            </p:cNvSpPr>
            <p:nvPr>
              <p:custDataLst>
                <p:tags r:id="rId14"/>
              </p:custDataLst>
            </p:nvPr>
          </p:nvSpPr>
          <p:spPr bwMode="auto">
            <a:xfrm>
              <a:off x="5854747" y="3766703"/>
              <a:ext cx="551601"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spcBef>
                  <a:spcPct val="0"/>
                </a:spcBef>
                <a:buNone/>
              </a:pPr>
              <a:r>
                <a:rPr lang="en-US" altLang="zh-CN" sz="3600" b="1">
                  <a:solidFill>
                    <a:schemeClr val="tx1"/>
                  </a:solidFill>
                  <a:latin typeface="微软雅黑" panose="020B0503020204020204" pitchFamily="34" charset="-122"/>
                  <a:ea typeface="微软雅黑" panose="020B0503020204020204" pitchFamily="34" charset="-122"/>
                  <a:cs typeface="+mn-ea"/>
                  <a:sym typeface="+mn-lt"/>
                </a:rPr>
                <a:t>04</a:t>
              </a:r>
              <a:endParaRPr lang="en-US" altLang="zh-CN" sz="3600" b="1"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12" name="组合 11"/>
          <p:cNvGrpSpPr/>
          <p:nvPr/>
        </p:nvGrpSpPr>
        <p:grpSpPr>
          <a:xfrm>
            <a:off x="4227195" y="4535805"/>
            <a:ext cx="5821045" cy="798830"/>
            <a:chOff x="5777198" y="1507941"/>
            <a:chExt cx="6421152" cy="798757"/>
          </a:xfrm>
        </p:grpSpPr>
        <p:sp>
          <p:nvSpPr>
            <p:cNvPr id="14" name="任意多边形: 形状 26"/>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15" name="矩形: 圆角 2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329430" y="4536440"/>
            <a:ext cx="5990590" cy="701040"/>
            <a:chOff x="5890905" y="4801981"/>
            <a:chExt cx="8083510" cy="701040"/>
          </a:xfrm>
        </p:grpSpPr>
        <p:sp>
          <p:nvSpPr>
            <p:cNvPr id="180" name="MH_Entry_4">
              <a:hlinkClick r:id="rId11" action="ppaction://hlinksldjump"/>
            </p:cNvPr>
            <p:cNvSpPr>
              <a:spLocks noChangeArrowheads="1"/>
            </p:cNvSpPr>
            <p:nvPr>
              <p:custDataLst>
                <p:tags r:id="rId15"/>
              </p:custDataLst>
            </p:nvPr>
          </p:nvSpPr>
          <p:spPr bwMode="auto">
            <a:xfrm>
              <a:off x="7398990" y="4801981"/>
              <a:ext cx="6575425" cy="70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16" action="ppaction://hlinksldjump"/>
                </a:rPr>
                <a:t>Writing</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5" name="MH_Entry_1">
              <a:hlinkClick r:id="rId6" action="ppaction://hlinksldjump"/>
            </p:cNvPr>
            <p:cNvSpPr>
              <a:spLocks noChangeArrowheads="1"/>
            </p:cNvSpPr>
            <p:nvPr>
              <p:custDataLst>
                <p:tags r:id="rId17"/>
              </p:custDataLst>
            </p:nvPr>
          </p:nvSpPr>
          <p:spPr bwMode="auto">
            <a:xfrm>
              <a:off x="5890905" y="4846431"/>
              <a:ext cx="744601"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buNone/>
              </a:pPr>
              <a:r>
                <a:rPr lang="en-US" altLang="zh-CN" sz="3300" b="1">
                  <a:solidFill>
                    <a:schemeClr val="tx1"/>
                  </a:solidFill>
                  <a:uFillTx/>
                  <a:latin typeface="微软雅黑" panose="020B0503020204020204" pitchFamily="34" charset="-122"/>
                  <a:ea typeface="微软雅黑" panose="020B0503020204020204" pitchFamily="34" charset="-122"/>
                  <a:cs typeface="+mn-ea"/>
                  <a:sym typeface="+mn-lt"/>
                </a:rPr>
                <a:t>05</a:t>
              </a:r>
              <a:endParaRPr lang="en-US" altLang="zh-CN" sz="3300" b="1">
                <a:solidFill>
                  <a:schemeClr val="tx1"/>
                </a:solidFill>
                <a:uFillTx/>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4226560" y="5575935"/>
            <a:ext cx="5820410" cy="798830"/>
            <a:chOff x="5777198" y="1507941"/>
            <a:chExt cx="6421152" cy="798757"/>
          </a:xfrm>
        </p:grpSpPr>
        <p:sp>
          <p:nvSpPr>
            <p:cNvPr id="21" name="任意多边形: 形状 26"/>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29" name="矩形: 圆角 2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311019" y="5631815"/>
            <a:ext cx="5940646" cy="701040"/>
            <a:chOff x="6795" y="9080"/>
            <a:chExt cx="12803" cy="1104"/>
          </a:xfrm>
        </p:grpSpPr>
        <p:sp>
          <p:nvSpPr>
            <p:cNvPr id="31" name="MH_Entry_1">
              <a:hlinkClick r:id="rId6" action="ppaction://hlinksldjump"/>
            </p:cNvPr>
            <p:cNvSpPr>
              <a:spLocks noChangeArrowheads="1"/>
            </p:cNvSpPr>
            <p:nvPr>
              <p:custDataLst>
                <p:tags r:id="rId18"/>
              </p:custDataLst>
            </p:nvPr>
          </p:nvSpPr>
          <p:spPr bwMode="auto">
            <a:xfrm>
              <a:off x="6795" y="9126"/>
              <a:ext cx="1229"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buNone/>
              </a:pPr>
              <a:r>
                <a:rPr lang="en-US" altLang="zh-CN" sz="3200" b="1">
                  <a:solidFill>
                    <a:schemeClr val="tx1"/>
                  </a:solidFill>
                  <a:uFillTx/>
                  <a:latin typeface="微软雅黑" panose="020B0503020204020204" pitchFamily="34" charset="-122"/>
                  <a:ea typeface="微软雅黑" panose="020B0503020204020204" pitchFamily="34" charset="-122"/>
                  <a:cs typeface="+mn-ea"/>
                  <a:sym typeface="+mn-lt"/>
                </a:rPr>
                <a:t>06</a:t>
              </a:r>
              <a:endParaRPr lang="en-US" altLang="zh-CN" sz="3200" b="1">
                <a:solidFill>
                  <a:schemeClr val="tx1"/>
                </a:solidFill>
                <a:uFillTx/>
                <a:latin typeface="微软雅黑" panose="020B0503020204020204" pitchFamily="34" charset="-122"/>
                <a:ea typeface="微软雅黑" panose="020B0503020204020204" pitchFamily="34" charset="-122"/>
                <a:cs typeface="+mn-ea"/>
                <a:sym typeface="+mn-lt"/>
              </a:endParaRPr>
            </a:p>
          </p:txBody>
        </p:sp>
        <p:sp>
          <p:nvSpPr>
            <p:cNvPr id="32" name="MH_Entry_4">
              <a:hlinkClick r:id="rId11" action="ppaction://hlinksldjump"/>
            </p:cNvPr>
            <p:cNvSpPr>
              <a:spLocks noChangeArrowheads="1"/>
            </p:cNvSpPr>
            <p:nvPr>
              <p:custDataLst>
                <p:tags r:id="rId19"/>
              </p:custDataLst>
            </p:nvPr>
          </p:nvSpPr>
          <p:spPr bwMode="auto">
            <a:xfrm>
              <a:off x="9243" y="9080"/>
              <a:ext cx="10355"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20" action="ppaction://hlinksldjump"/>
                </a:rPr>
                <a:t>Project</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grpSp>
      <p:grpSp>
        <p:nvGrpSpPr>
          <p:cNvPr id="36" name="组合 35"/>
          <p:cNvGrpSpPr/>
          <p:nvPr/>
        </p:nvGrpSpPr>
        <p:grpSpPr>
          <a:xfrm>
            <a:off x="4227830" y="410210"/>
            <a:ext cx="5820410" cy="798830"/>
            <a:chOff x="5777198" y="1507941"/>
            <a:chExt cx="6421152" cy="798757"/>
          </a:xfrm>
        </p:grpSpPr>
        <p:sp>
          <p:nvSpPr>
            <p:cNvPr id="37" name="任意多边形: 形状 19"/>
            <p:cNvSpPr/>
            <p:nvPr/>
          </p:nvSpPr>
          <p:spPr bwMode="auto">
            <a:xfrm>
              <a:off x="6747247" y="1507941"/>
              <a:ext cx="5451103" cy="798757"/>
            </a:xfrm>
            <a:custGeom>
              <a:avLst/>
              <a:gdLst>
                <a:gd name="connsiteX0" fmla="*/ 133129 w 5451103"/>
                <a:gd name="connsiteY0" fmla="*/ 0 h 798757"/>
                <a:gd name="connsiteX1" fmla="*/ 5451103 w 5451103"/>
                <a:gd name="connsiteY1" fmla="*/ 0 h 798757"/>
                <a:gd name="connsiteX2" fmla="*/ 5451103 w 5451103"/>
                <a:gd name="connsiteY2" fmla="*/ 798757 h 798757"/>
                <a:gd name="connsiteX3" fmla="*/ 133129 w 5451103"/>
                <a:gd name="connsiteY3" fmla="*/ 798757 h 798757"/>
                <a:gd name="connsiteX4" fmla="*/ 0 w 5451103"/>
                <a:gd name="connsiteY4" fmla="*/ 665628 h 798757"/>
                <a:gd name="connsiteX5" fmla="*/ 0 w 5451103"/>
                <a:gd name="connsiteY5" fmla="*/ 133129 h 798757"/>
                <a:gd name="connsiteX6" fmla="*/ 133129 w 5451103"/>
                <a:gd name="connsiteY6" fmla="*/ 0 h 7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03" h="798757">
                  <a:moveTo>
                    <a:pt x="133129" y="0"/>
                  </a:moveTo>
                  <a:lnTo>
                    <a:pt x="5451103" y="0"/>
                  </a:lnTo>
                  <a:lnTo>
                    <a:pt x="5451103" y="798757"/>
                  </a:lnTo>
                  <a:lnTo>
                    <a:pt x="133129" y="798757"/>
                  </a:lnTo>
                  <a:cubicBezTo>
                    <a:pt x="59604" y="798757"/>
                    <a:pt x="0" y="739153"/>
                    <a:pt x="0" y="665628"/>
                  </a:cubicBezTo>
                  <a:lnTo>
                    <a:pt x="0" y="133129"/>
                  </a:lnTo>
                  <a:cubicBezTo>
                    <a:pt x="0" y="59604"/>
                    <a:pt x="59604" y="0"/>
                    <a:pt x="133129" y="0"/>
                  </a:cubicBezTo>
                  <a:close/>
                </a:path>
              </a:pathLst>
            </a:cu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noAutofit/>
            </a:bodyPr>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rgbClr val="6B89C7"/>
                </a:solidFill>
                <a:effectLst/>
                <a:latin typeface="微软雅黑" panose="020B0503020204020204" pitchFamily="34" charset="-122"/>
                <a:ea typeface="微软雅黑" panose="020B0503020204020204" pitchFamily="34" charset="-122"/>
              </a:endParaRPr>
            </a:p>
          </p:txBody>
        </p:sp>
        <p:sp>
          <p:nvSpPr>
            <p:cNvPr id="38" name="矩形: 圆角 17"/>
            <p:cNvSpPr/>
            <p:nvPr/>
          </p:nvSpPr>
          <p:spPr bwMode="auto">
            <a:xfrm>
              <a:off x="5777198" y="1507941"/>
              <a:ext cx="812744" cy="798757"/>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a:ln>
                  <a:noFill/>
                </a:ln>
                <a:solidFill>
                  <a:srgbClr val="6B89C7"/>
                </a:solidFill>
                <a:effectLst/>
                <a:latin typeface="微软雅黑" panose="020B0503020204020204" pitchFamily="34" charset="-122"/>
                <a:ea typeface="微软雅黑" panose="020B0503020204020204" pitchFamily="34" charset="-122"/>
              </a:endParaRPr>
            </a:p>
          </p:txBody>
        </p:sp>
      </p:grpSp>
      <p:sp>
        <p:nvSpPr>
          <p:cNvPr id="39" name="MH_Entry_1">
            <a:hlinkClick r:id="rId6" action="ppaction://hlinksldjump"/>
          </p:cNvPr>
          <p:cNvSpPr>
            <a:spLocks noChangeArrowheads="1"/>
          </p:cNvSpPr>
          <p:nvPr>
            <p:custDataLst>
              <p:tags r:id="rId21"/>
            </p:custDataLst>
          </p:nvPr>
        </p:nvSpPr>
        <p:spPr bwMode="auto">
          <a:xfrm>
            <a:off x="4329477" y="490282"/>
            <a:ext cx="551601" cy="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spcBef>
                <a:spcPct val="0"/>
              </a:spcBef>
              <a:buNone/>
            </a:pPr>
            <a:r>
              <a:rPr lang="en-US" altLang="zh-CN" sz="3600" b="1">
                <a:solidFill>
                  <a:schemeClr val="tx1"/>
                </a:solidFill>
                <a:latin typeface="微软雅黑" panose="020B0503020204020204" pitchFamily="34" charset="-122"/>
                <a:ea typeface="微软雅黑" panose="020B0503020204020204" pitchFamily="34" charset="-122"/>
                <a:cs typeface="+mn-ea"/>
                <a:sym typeface="+mn-lt"/>
              </a:rPr>
              <a:t>01</a:t>
            </a:r>
            <a:endParaRPr lang="en-US" altLang="zh-CN" sz="3600" b="1"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0" name="MH_Entry_1">
            <a:hlinkClick r:id="rId3" action="ppaction://hlinksldjump"/>
          </p:cNvPr>
          <p:cNvSpPr>
            <a:spLocks noChangeArrowheads="1"/>
          </p:cNvSpPr>
          <p:nvPr>
            <p:custDataLst>
              <p:tags r:id="rId22"/>
            </p:custDataLst>
          </p:nvPr>
        </p:nvSpPr>
        <p:spPr bwMode="auto">
          <a:xfrm>
            <a:off x="5451522" y="489647"/>
            <a:ext cx="4054475"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ct val="0"/>
              </a:spcBef>
              <a:buNone/>
            </a:pPr>
            <a:r>
              <a:rPr lang="zh-CN" altLang="en-US" sz="3200" b="1" dirty="0">
                <a:solidFill>
                  <a:schemeClr val="tx1"/>
                </a:solidFill>
                <a:latin typeface="微软雅黑" panose="020B0503020204020204" pitchFamily="34" charset="-122"/>
                <a:ea typeface="微软雅黑" panose="020B0503020204020204" pitchFamily="34" charset="-122"/>
                <a:cs typeface="+mn-ea"/>
                <a:sym typeface="+mn-lt"/>
                <a:hlinkClick r:id="rId3" action="ppaction://hlinksldjump"/>
              </a:rPr>
              <a:t>Lead-in</a:t>
            </a:r>
            <a:endParaRPr lang="zh-CN" altLang="en-US" sz="3200"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ustDataLst>
      <p:tags r:id="rId2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10210" y="980440"/>
            <a:ext cx="4718685"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Terms and Expressions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626110" y="1916430"/>
            <a:ext cx="10102850" cy="1076325"/>
          </a:xfrm>
          <a:prstGeom prst="rect">
            <a:avLst/>
          </a:prstGeom>
          <a:noFill/>
        </p:spPr>
        <p:txBody>
          <a:bodyPr wrap="square" rtlCol="0" anchor="t">
            <a:spAutoFit/>
          </a:bodyPr>
          <a:p>
            <a:pPr marL="323850" indent="-323850" algn="just" eaLnBrk="1" latinLnBrk="0" hangingPunct="1">
              <a:lnSpc>
                <a:spcPct val="10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Complete the following terms and then match them with their definitions.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608965" y="692785"/>
          <a:ext cx="11379200" cy="5719445"/>
        </p:xfrm>
        <a:graphic>
          <a:graphicData uri="http://schemas.openxmlformats.org/drawingml/2006/table">
            <a:tbl>
              <a:tblPr firstRow="1" bandRow="1">
                <a:tableStyleId>{5940675A-B579-460E-94D1-54222C63F5DA}</a:tableStyleId>
              </a:tblPr>
              <a:tblGrid>
                <a:gridCol w="1943735"/>
                <a:gridCol w="9435465"/>
              </a:tblGrid>
              <a:tr h="627380">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1) f_ _ _ trade</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a. It simply lists a product’s total price, which can lead consumers to perceive it as solely “more expensive”, without taking into account the valuable product attributes.</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2) c_ _ _ _ _ _ _ pricing</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b. It is a strategy that consists of splitting the total price of an offering into mandatory price components.</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3) p_ _ _ _ _ _  pricing</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c. It is the set of deliberate and effective actions that result in the conservation of natural and social resources; it encompasses pro-ecological, frugal, altruistic and equitable behaviors.</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27380">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4) market s_ _ _ _</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d. It is a way of buying and selling products that aims to promote societal well-being by paying people a fair price for the goods they produce.</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0070">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5) s_ _ _ _ _ _ </a:t>
                      </a:r>
                      <a:endParaRPr lang="zh-CN" altLang="en-US" sz="2200">
                        <a:solidFill>
                          <a:schemeClr val="tx1"/>
                        </a:solidFill>
                        <a:uFillTx/>
                        <a:latin typeface="Times New Roman" panose="02020603050405020304" charset="0"/>
                        <a:cs typeface="Times New Roman" panose="02020603050405020304" charset="0"/>
                      </a:endParaRPr>
                    </a:p>
                    <a:p>
                      <a:pPr>
                        <a:lnSpc>
                          <a:spcPct val="70000"/>
                        </a:lnSpc>
                        <a:buNone/>
                      </a:pPr>
                      <a:r>
                        <a:rPr lang="zh-CN" altLang="en-US" sz="2200">
                          <a:solidFill>
                            <a:schemeClr val="tx1"/>
                          </a:solidFill>
                          <a:uFillTx/>
                          <a:latin typeface="Times New Roman" panose="02020603050405020304" charset="0"/>
                          <a:cs typeface="Times New Roman" panose="02020603050405020304" charset="0"/>
                        </a:rPr>
                        <a:t> behavior</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e. Individuals exhibit positive attitudes but fail to execute on these attitudes by engaging in responsible behaviors.</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6)in_ _ _ _ _ _   </a:t>
                      </a:r>
                      <a:endParaRPr lang="zh-CN" altLang="en-US" sz="2200">
                        <a:solidFill>
                          <a:schemeClr val="tx1"/>
                        </a:solidFill>
                        <a:uFillTx/>
                        <a:latin typeface="Times New Roman" panose="02020603050405020304" charset="0"/>
                        <a:cs typeface="Times New Roman" panose="02020603050405020304" charset="0"/>
                      </a:endParaRPr>
                    </a:p>
                    <a:p>
                      <a:pPr>
                        <a:lnSpc>
                          <a:spcPct val="70000"/>
                        </a:lnSpc>
                        <a:buNone/>
                      </a:pPr>
                      <a:r>
                        <a:rPr lang="zh-CN" altLang="en-US" sz="2200">
                          <a:solidFill>
                            <a:schemeClr val="tx1"/>
                          </a:solidFill>
                          <a:uFillTx/>
                          <a:latin typeface="Times New Roman" panose="02020603050405020304" charset="0"/>
                          <a:cs typeface="Times New Roman" panose="02020603050405020304" charset="0"/>
                        </a:rPr>
                        <a:t> countries</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f. It represents a change record of what happened during price calculation to give you the final price of a line item or order.</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7) price c_ _ _ _ _ _ _ _ _</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g. It is the percentage of total sales in an industry generated by a particular company.</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8) attitude-behavior g_ _</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70000"/>
                        </a:lnSpc>
                        <a:buNone/>
                      </a:pPr>
                      <a:r>
                        <a:rPr lang="zh-CN" altLang="en-US" sz="2200">
                          <a:solidFill>
                            <a:schemeClr val="tx1"/>
                          </a:solidFill>
                          <a:uFillTx/>
                          <a:latin typeface="Times New Roman" panose="02020603050405020304" charset="0"/>
                          <a:cs typeface="Times New Roman" panose="02020603050405020304" charset="0"/>
                        </a:rPr>
                        <a:t>h. It is a socioeconomic classification applied to several countries around the world by political scientists and economists. They represent a subset of developing countries whose economic growth is much higher than other developing countries, and where the social consequences of industrialization, such as urbanization, are reorganizing society.</a:t>
                      </a:r>
                      <a:endParaRPr lang="zh-CN" altLang="en-US" sz="220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Rectangle 85"/>
          <p:cNvSpPr/>
          <p:nvPr/>
        </p:nvSpPr>
        <p:spPr>
          <a:xfrm>
            <a:off x="1202690" y="621030"/>
            <a:ext cx="1016635"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air</a:t>
            </a:r>
            <a:endParaRPr lang="en-US" altLang="zh-CN" sz="24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266065" y="620395"/>
            <a:ext cx="37211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d</a:t>
            </a:r>
            <a:endParaRPr lang="en-US" altLang="zh-CN" sz="2400" dirty="0">
              <a:solidFill>
                <a:srgbClr val="C00000"/>
              </a:solidFill>
              <a:latin typeface="Times New Roman" panose="02020603050405020304" charset="0"/>
              <a:cs typeface="Times New Roman" panose="02020603050405020304" charset="0"/>
            </a:endParaRPr>
          </a:p>
        </p:txBody>
      </p:sp>
      <p:sp>
        <p:nvSpPr>
          <p:cNvPr id="6" name="Rectangle 85"/>
          <p:cNvSpPr/>
          <p:nvPr/>
        </p:nvSpPr>
        <p:spPr>
          <a:xfrm>
            <a:off x="246380" y="1341120"/>
            <a:ext cx="37211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a</a:t>
            </a:r>
            <a:endParaRPr lang="en-US" altLang="zh-CN" sz="24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216535" y="1988820"/>
            <a:ext cx="39243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b</a:t>
            </a:r>
            <a:endParaRPr lang="en-US" altLang="zh-CN" sz="2400" dirty="0">
              <a:solidFill>
                <a:srgbClr val="C00000"/>
              </a:solidFill>
              <a:latin typeface="Times New Roman" panose="02020603050405020304" charset="0"/>
              <a:cs typeface="Times New Roman" panose="02020603050405020304" charset="0"/>
            </a:endParaRPr>
          </a:p>
        </p:txBody>
      </p:sp>
      <p:sp>
        <p:nvSpPr>
          <p:cNvPr id="9" name="Rectangle 85"/>
          <p:cNvSpPr/>
          <p:nvPr/>
        </p:nvSpPr>
        <p:spPr>
          <a:xfrm>
            <a:off x="194310" y="2708910"/>
            <a:ext cx="37211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g</a:t>
            </a:r>
            <a:endParaRPr lang="en-US" altLang="zh-CN" sz="2400" dirty="0">
              <a:solidFill>
                <a:srgbClr val="C00000"/>
              </a:solidFill>
              <a:latin typeface="Times New Roman" panose="02020603050405020304" charset="0"/>
              <a:cs typeface="Times New Roman" panose="02020603050405020304" charset="0"/>
            </a:endParaRPr>
          </a:p>
        </p:txBody>
      </p:sp>
      <p:sp>
        <p:nvSpPr>
          <p:cNvPr id="10" name="Rectangle 85"/>
          <p:cNvSpPr/>
          <p:nvPr/>
        </p:nvSpPr>
        <p:spPr>
          <a:xfrm>
            <a:off x="216535" y="3321050"/>
            <a:ext cx="37211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c</a:t>
            </a:r>
            <a:endParaRPr lang="en-US" altLang="zh-CN" sz="2400" dirty="0">
              <a:solidFill>
                <a:srgbClr val="C00000"/>
              </a:solidFill>
              <a:latin typeface="Times New Roman" panose="02020603050405020304" charset="0"/>
              <a:cs typeface="Times New Roman" panose="02020603050405020304" charset="0"/>
            </a:endParaRPr>
          </a:p>
        </p:txBody>
      </p:sp>
      <p:sp>
        <p:nvSpPr>
          <p:cNvPr id="11" name="Rectangle 85"/>
          <p:cNvSpPr/>
          <p:nvPr/>
        </p:nvSpPr>
        <p:spPr>
          <a:xfrm>
            <a:off x="246380" y="3933190"/>
            <a:ext cx="37211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h</a:t>
            </a:r>
            <a:endParaRPr lang="en-US" altLang="zh-CN" sz="2400" dirty="0">
              <a:solidFill>
                <a:srgbClr val="C00000"/>
              </a:solidFill>
              <a:latin typeface="Times New Roman" panose="02020603050405020304" charset="0"/>
              <a:cs typeface="Times New Roman" panose="02020603050405020304" charset="0"/>
            </a:endParaRPr>
          </a:p>
        </p:txBody>
      </p:sp>
      <p:sp>
        <p:nvSpPr>
          <p:cNvPr id="12" name="Rectangle 85"/>
          <p:cNvSpPr/>
          <p:nvPr/>
        </p:nvSpPr>
        <p:spPr>
          <a:xfrm>
            <a:off x="266065" y="4509135"/>
            <a:ext cx="37211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f</a:t>
            </a:r>
            <a:endParaRPr lang="en-US" altLang="zh-CN" sz="2400" dirty="0">
              <a:solidFill>
                <a:srgbClr val="C00000"/>
              </a:solidFill>
              <a:latin typeface="Times New Roman" panose="02020603050405020304" charset="0"/>
              <a:cs typeface="Times New Roman" panose="02020603050405020304" charset="0"/>
            </a:endParaRPr>
          </a:p>
        </p:txBody>
      </p:sp>
      <p:sp>
        <p:nvSpPr>
          <p:cNvPr id="13" name="Rectangle 85"/>
          <p:cNvSpPr/>
          <p:nvPr/>
        </p:nvSpPr>
        <p:spPr>
          <a:xfrm>
            <a:off x="1850390" y="5185410"/>
            <a:ext cx="60325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ap</a:t>
            </a:r>
            <a:endParaRPr lang="en-US" altLang="zh-CN" sz="2400" dirty="0">
              <a:solidFill>
                <a:srgbClr val="C00000"/>
              </a:solidFill>
              <a:latin typeface="Times New Roman" panose="02020603050405020304" charset="0"/>
              <a:cs typeface="Times New Roman" panose="02020603050405020304" charset="0"/>
            </a:endParaRPr>
          </a:p>
        </p:txBody>
      </p:sp>
      <p:sp>
        <p:nvSpPr>
          <p:cNvPr id="14" name="Rectangle 85"/>
          <p:cNvSpPr/>
          <p:nvPr/>
        </p:nvSpPr>
        <p:spPr>
          <a:xfrm>
            <a:off x="1058545" y="1359535"/>
            <a:ext cx="1594485"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ombined</a:t>
            </a:r>
            <a:endParaRPr lang="en-US" altLang="zh-CN" sz="2400" dirty="0">
              <a:solidFill>
                <a:srgbClr val="C00000"/>
              </a:solidFill>
              <a:latin typeface="Times New Roman" panose="02020603050405020304" charset="0"/>
              <a:cs typeface="Times New Roman" panose="02020603050405020304" charset="0"/>
            </a:endParaRPr>
          </a:p>
        </p:txBody>
      </p:sp>
      <p:sp>
        <p:nvSpPr>
          <p:cNvPr id="15" name="Rectangle 85"/>
          <p:cNvSpPr/>
          <p:nvPr/>
        </p:nvSpPr>
        <p:spPr>
          <a:xfrm>
            <a:off x="1087755" y="1989455"/>
            <a:ext cx="1565275"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artitioned</a:t>
            </a:r>
            <a:endParaRPr lang="en-US" altLang="zh-CN" sz="2400" dirty="0">
              <a:solidFill>
                <a:srgbClr val="C00000"/>
              </a:solidFill>
              <a:latin typeface="Times New Roman" panose="02020603050405020304" charset="0"/>
              <a:cs typeface="Times New Roman" panose="02020603050405020304" charset="0"/>
            </a:endParaRPr>
          </a:p>
        </p:txBody>
      </p:sp>
      <p:sp>
        <p:nvSpPr>
          <p:cNvPr id="17" name="Rectangle 85"/>
          <p:cNvSpPr/>
          <p:nvPr/>
        </p:nvSpPr>
        <p:spPr>
          <a:xfrm>
            <a:off x="638175" y="2975610"/>
            <a:ext cx="101727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hare</a:t>
            </a:r>
            <a:endParaRPr lang="en-US" altLang="zh-CN" sz="2400" dirty="0">
              <a:solidFill>
                <a:srgbClr val="C00000"/>
              </a:solidFill>
              <a:latin typeface="Times New Roman" panose="02020603050405020304" charset="0"/>
              <a:cs typeface="Times New Roman" panose="02020603050405020304" charset="0"/>
            </a:endParaRPr>
          </a:p>
        </p:txBody>
      </p:sp>
      <p:sp>
        <p:nvSpPr>
          <p:cNvPr id="18" name="Rectangle 85"/>
          <p:cNvSpPr/>
          <p:nvPr/>
        </p:nvSpPr>
        <p:spPr>
          <a:xfrm>
            <a:off x="1058545" y="3357245"/>
            <a:ext cx="1795145"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ustainable</a:t>
            </a:r>
            <a:endParaRPr lang="en-US" altLang="zh-CN" sz="2400" dirty="0">
              <a:solidFill>
                <a:srgbClr val="C00000"/>
              </a:solidFill>
              <a:latin typeface="Times New Roman" panose="02020603050405020304" charset="0"/>
              <a:cs typeface="Times New Roman" panose="02020603050405020304" charset="0"/>
            </a:endParaRPr>
          </a:p>
        </p:txBody>
      </p:sp>
      <p:sp>
        <p:nvSpPr>
          <p:cNvPr id="19" name="Rectangle 85"/>
          <p:cNvSpPr/>
          <p:nvPr/>
        </p:nvSpPr>
        <p:spPr>
          <a:xfrm>
            <a:off x="1058545" y="3933190"/>
            <a:ext cx="1866265"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dustrialized</a:t>
            </a:r>
            <a:endParaRPr lang="en-US" altLang="zh-CN" sz="2400" dirty="0">
              <a:solidFill>
                <a:srgbClr val="C00000"/>
              </a:solidFill>
              <a:latin typeface="Times New Roman" panose="02020603050405020304" charset="0"/>
              <a:cs typeface="Times New Roman" panose="02020603050405020304" charset="0"/>
            </a:endParaRPr>
          </a:p>
        </p:txBody>
      </p:sp>
      <p:sp>
        <p:nvSpPr>
          <p:cNvPr id="20" name="Rectangle 85"/>
          <p:cNvSpPr/>
          <p:nvPr/>
        </p:nvSpPr>
        <p:spPr>
          <a:xfrm>
            <a:off x="770255" y="4725035"/>
            <a:ext cx="1795145"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omponents</a:t>
            </a:r>
            <a:endParaRPr lang="en-US" altLang="zh-CN" sz="2400" dirty="0">
              <a:solidFill>
                <a:srgbClr val="C00000"/>
              </a:solidFill>
              <a:latin typeface="Times New Roman" panose="02020603050405020304" charset="0"/>
              <a:cs typeface="Times New Roman" panose="02020603050405020304" charset="0"/>
            </a:endParaRPr>
          </a:p>
        </p:txBody>
      </p:sp>
      <p:sp>
        <p:nvSpPr>
          <p:cNvPr id="21" name="Rectangle 85"/>
          <p:cNvSpPr/>
          <p:nvPr/>
        </p:nvSpPr>
        <p:spPr>
          <a:xfrm>
            <a:off x="266065" y="5013325"/>
            <a:ext cx="372110" cy="460375"/>
          </a:xfrm>
          <a:prstGeom prst="rect">
            <a:avLst/>
          </a:prstGeom>
          <a:noFill/>
          <a:ln w="19050">
            <a:noFill/>
          </a:ln>
        </p:spPr>
        <p:txBody>
          <a:bodyPr wrap="square" anchor="ctr" anchorCtr="0">
            <a:spAutoFit/>
          </a:bodyPr>
          <a:p>
            <a:pPr algn="just"/>
            <a:r>
              <a:rPr lang="en-US" altLang="zh-CN" sz="2400" dirty="0">
                <a:solidFill>
                  <a:srgbClr val="C00000"/>
                </a:solidFill>
                <a:latin typeface="Times New Roman" panose="02020603050405020304" charset="0"/>
                <a:cs typeface="Times New Roman" panose="02020603050405020304" charset="0"/>
              </a:rPr>
              <a:t>e</a:t>
            </a:r>
            <a:endParaRPr lang="en-US" altLang="zh-CN" sz="2400" dirty="0">
              <a:solidFill>
                <a:srgbClr val="C00000"/>
              </a:solidFill>
              <a:latin typeface="Times New Roman" panose="02020603050405020304" charset="0"/>
              <a:cs typeface="Times New Roman" panose="02020603050405020304" charset="0"/>
            </a:endParaRPr>
          </a:p>
        </p:txBody>
      </p:sp>
      <p:sp>
        <p:nvSpPr>
          <p:cNvPr id="2" name="圆角矩形 1">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7" grpId="0"/>
      <p:bldP spid="17" grpId="1"/>
      <p:bldP spid="18" grpId="0"/>
      <p:bldP spid="18" grpId="1"/>
      <p:bldP spid="19" grpId="0"/>
      <p:bldP spid="19" grpId="1"/>
      <p:bldP spid="20" grpId="0"/>
      <p:bldP spid="20" grpId="1"/>
      <p:bldP spid="21" grpId="0"/>
      <p:bldP spid="21"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43230" y="2636520"/>
            <a:ext cx="11344910" cy="310769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1) Your taxes pay for _________________ benefits such as unemployment and sickness fare.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2) Many women _________________ interesting careers for their families.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3) Many of the immigrants have intermarried with the island’s original 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4) Sales this year _________________ the total for the two previous years.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5) He despises their _________________ attitudes.</a:t>
            </a:r>
            <a:endParaRPr lang="en-US" altLang="zh-CN" sz="2800" dirty="0">
              <a:latin typeface="Times New Roman" panose="02020603050405020304" charset="0"/>
            </a:endParaRPr>
          </a:p>
        </p:txBody>
      </p:sp>
      <p:sp>
        <p:nvSpPr>
          <p:cNvPr id="8" name="文本框 7"/>
          <p:cNvSpPr txBox="1"/>
          <p:nvPr/>
        </p:nvSpPr>
        <p:spPr>
          <a:xfrm>
            <a:off x="200869" y="620183"/>
            <a:ext cx="11369040" cy="8788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Fill in the blanks with the given words in the box below. Change the form where necessary.</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3004185" y="3429000"/>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sacrifice</a:t>
            </a:r>
            <a:endParaRPr lang="en-US" altLang="zh-CN" sz="2800" dirty="0">
              <a:solidFill>
                <a:srgbClr val="C00000"/>
              </a:solidFill>
              <a:latin typeface="Times New Roman" panose="02020603050405020304" charset="0"/>
              <a:cs typeface="Times New Roman" panose="02020603050405020304" charset="0"/>
            </a:endParaRPr>
          </a:p>
        </p:txBody>
      </p:sp>
      <p:sp>
        <p:nvSpPr>
          <p:cNvPr id="3" name="文本框 2"/>
          <p:cNvSpPr txBox="1"/>
          <p:nvPr/>
        </p:nvSpPr>
        <p:spPr>
          <a:xfrm>
            <a:off x="335280" y="1556385"/>
            <a:ext cx="11452860" cy="953135"/>
          </a:xfrm>
          <a:prstGeom prst="rect">
            <a:avLst/>
          </a:prstGeom>
          <a:solidFill>
            <a:srgbClr val="FFCDCD"/>
          </a:solidFill>
          <a:ln>
            <a:solidFill>
              <a:schemeClr val="accent6">
                <a:lumMod val="20000"/>
                <a:lumOff val="80000"/>
              </a:schemeClr>
            </a:solidFill>
          </a:ln>
        </p:spPr>
        <p:txBody>
          <a:bodyPr wrap="square" rtlCol="0">
            <a:spAutoFit/>
          </a:bodyPr>
          <a:p>
            <a:r>
              <a:rPr sz="2800">
                <a:latin typeface="Times New Roman" panose="02020603050405020304" charset="0"/>
                <a:cs typeface="Times New Roman" panose="02020603050405020304" charset="0"/>
              </a:rPr>
              <a:t>certify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conventional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monetary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complementary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inhabitant</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premium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welfare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comply</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 exceed</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 sacrifice</a:t>
            </a:r>
            <a:endParaRPr sz="2800">
              <a:latin typeface="Times New Roman" panose="02020603050405020304" charset="0"/>
              <a:cs typeface="Times New Roman" panose="02020603050405020304" charset="0"/>
            </a:endParaRPr>
          </a:p>
        </p:txBody>
      </p:sp>
      <p:sp>
        <p:nvSpPr>
          <p:cNvPr id="4" name="Rectangle 85"/>
          <p:cNvSpPr/>
          <p:nvPr/>
        </p:nvSpPr>
        <p:spPr>
          <a:xfrm>
            <a:off x="3938905" y="2566670"/>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welfare</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698500" y="4364990"/>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inhabitants</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3644265" y="4653280"/>
            <a:ext cx="250952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exceeded</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2" name="Rectangle 85"/>
          <p:cNvSpPr/>
          <p:nvPr>
            <p:custDataLst>
              <p:tags r:id="rId2"/>
            </p:custDataLst>
          </p:nvPr>
        </p:nvSpPr>
        <p:spPr>
          <a:xfrm>
            <a:off x="3434715" y="5174933"/>
            <a:ext cx="30073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conventional </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5" grpId="0"/>
      <p:bldP spid="5" grpId="1"/>
      <p:bldP spid="7" grpId="0"/>
      <p:bldP spid="7" grpId="1"/>
      <p:bldP spid="2" grpId="0"/>
      <p:bldP spid="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2204720"/>
            <a:ext cx="11398250" cy="353822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6) The busy shopper puts a(n) _________________ on finding everything in one big store.</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7) The _________________ unit of the U.K. is the pound.</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8) There are serious penalties for failure to _________________ with the regulations.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9) My family and my job both play an important part in my life, fulfilling separate but _________________ needs.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10) The accounts were _________________ correct by the finance department.</a:t>
            </a:r>
            <a:endParaRPr lang="en-US" altLang="zh-CN" sz="2800" dirty="0">
              <a:latin typeface="Times New Roman" panose="02020603050405020304" charset="0"/>
            </a:endParaRPr>
          </a:p>
        </p:txBody>
      </p:sp>
      <p:sp>
        <p:nvSpPr>
          <p:cNvPr id="6" name="Rectangle 85"/>
          <p:cNvSpPr/>
          <p:nvPr/>
        </p:nvSpPr>
        <p:spPr>
          <a:xfrm>
            <a:off x="1778635" y="2933700"/>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monetary</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5019040" y="2132648"/>
            <a:ext cx="319849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 premium</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7466965" y="3429000"/>
            <a:ext cx="22212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comply</a:t>
            </a:r>
            <a:endParaRPr lang="en-US" altLang="zh-CN" sz="2800" dirty="0">
              <a:solidFill>
                <a:srgbClr val="C00000"/>
              </a:solidFill>
              <a:latin typeface="Times New Roman" panose="02020603050405020304" charset="0"/>
              <a:cs typeface="Times New Roman" panose="02020603050405020304" charset="0"/>
            </a:endParaRPr>
          </a:p>
        </p:txBody>
      </p:sp>
      <p:sp>
        <p:nvSpPr>
          <p:cNvPr id="12" name="圆角矩形 1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2" name="文本框 1"/>
          <p:cNvSpPr txBox="1"/>
          <p:nvPr>
            <p:custDataLst>
              <p:tags r:id="rId2"/>
            </p:custDataLst>
          </p:nvPr>
        </p:nvSpPr>
        <p:spPr>
          <a:xfrm>
            <a:off x="335280" y="836930"/>
            <a:ext cx="11452860" cy="953135"/>
          </a:xfrm>
          <a:prstGeom prst="rect">
            <a:avLst/>
          </a:prstGeom>
          <a:solidFill>
            <a:srgbClr val="FFCDCD"/>
          </a:solidFill>
          <a:ln>
            <a:solidFill>
              <a:schemeClr val="accent6">
                <a:lumMod val="20000"/>
                <a:lumOff val="80000"/>
              </a:schemeClr>
            </a:solidFill>
          </a:ln>
        </p:spPr>
        <p:txBody>
          <a:bodyPr wrap="square" rtlCol="0">
            <a:spAutoFit/>
          </a:bodyPr>
          <a:p>
            <a:r>
              <a:rPr sz="2800">
                <a:latin typeface="Times New Roman" panose="02020603050405020304" charset="0"/>
                <a:cs typeface="Times New Roman" panose="02020603050405020304" charset="0"/>
              </a:rPr>
              <a:t>certify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conventional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monetary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complementary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inhabitant</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premium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welfare </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comply</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 exceed</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 sacrifice</a:t>
            </a:r>
            <a:endParaRPr sz="2800">
              <a:latin typeface="Times New Roman" panose="02020603050405020304" charset="0"/>
              <a:cs typeface="Times New Roman" panose="02020603050405020304" charset="0"/>
            </a:endParaRPr>
          </a:p>
        </p:txBody>
      </p:sp>
      <p:sp>
        <p:nvSpPr>
          <p:cNvPr id="7" name="Rectangle 85"/>
          <p:cNvSpPr/>
          <p:nvPr>
            <p:custDataLst>
              <p:tags r:id="rId3"/>
            </p:custDataLst>
          </p:nvPr>
        </p:nvSpPr>
        <p:spPr>
          <a:xfrm>
            <a:off x="2426335" y="4652963"/>
            <a:ext cx="30073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complementary</a:t>
            </a:r>
            <a:endParaRPr lang="en-US" altLang="zh-CN" sz="2800" dirty="0">
              <a:solidFill>
                <a:srgbClr val="C00000"/>
              </a:solidFill>
              <a:latin typeface="Times New Roman" panose="02020603050405020304" charset="0"/>
              <a:cs typeface="Times New Roman" panose="02020603050405020304" charset="0"/>
            </a:endParaRPr>
          </a:p>
        </p:txBody>
      </p:sp>
      <p:sp>
        <p:nvSpPr>
          <p:cNvPr id="8" name="Rectangle 85"/>
          <p:cNvSpPr/>
          <p:nvPr>
            <p:custDataLst>
              <p:tags r:id="rId4"/>
            </p:custDataLst>
          </p:nvPr>
        </p:nvSpPr>
        <p:spPr>
          <a:xfrm>
            <a:off x="3938905" y="5228908"/>
            <a:ext cx="30073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certified</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5" grpId="0"/>
      <p:bldP spid="5" grpId="1"/>
      <p:bldP spid="7" grpId="0"/>
      <p:bldP spid="7" grpId="1"/>
      <p:bldP spid="8" grpId="0"/>
      <p:bldP spid="8"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82600" y="836295"/>
            <a:ext cx="2406650"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Translation</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626110" y="1556385"/>
            <a:ext cx="10102850" cy="583565"/>
          </a:xfrm>
          <a:prstGeom prst="rect">
            <a:avLst/>
          </a:prstGeom>
          <a:noFill/>
        </p:spPr>
        <p:txBody>
          <a:bodyPr wrap="square" rtlCol="0" anchor="t">
            <a:spAutoFit/>
          </a:bodyPr>
          <a:p>
            <a:pPr marL="323850" indent="-323850" algn="just" eaLnBrk="1" latinLnBrk="0" hangingPunct="1">
              <a:lnSpc>
                <a:spcPct val="10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Translate the following passage into English.</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16392" name="矩形 10245"/>
          <p:cNvSpPr/>
          <p:nvPr/>
        </p:nvSpPr>
        <p:spPr>
          <a:xfrm>
            <a:off x="410210" y="2276475"/>
            <a:ext cx="11049000" cy="3189605"/>
          </a:xfrm>
          <a:prstGeom prst="rect">
            <a:avLst/>
          </a:prstGeom>
          <a:solidFill>
            <a:schemeClr val="accent6">
              <a:lumMod val="20000"/>
              <a:lumOff val="80000"/>
            </a:schemeClr>
          </a:solidFill>
          <a:ln w="76200">
            <a:noFill/>
          </a:ln>
        </p:spPr>
        <p:txBody>
          <a:bodyPr wrap="square" anchor="t" anchorCtr="0">
            <a:spAutoFit/>
          </a:bodyPr>
          <a:p>
            <a:pPr algn="just" eaLnBrk="1" latinLnBrk="0" hangingPunct="1">
              <a:lnSpc>
                <a:spcPct val="90000"/>
              </a:lnSpc>
            </a:pPr>
            <a:r>
              <a:rPr lang="en-US" altLang="zh-CN" sz="2800" dirty="0">
                <a:latin typeface="Times New Roman" panose="02020603050405020304" charset="0"/>
              </a:rPr>
              <a:t>     公平贸易是一种买卖产品的方式，旨在为人们所生产的商品支付一个相对公平的价格，并以此来促进社会福祉。当大型公司以贩售由工资极低或工作条件恶劣的工人所生产的商品赚取大量资金时，贸易是不公平的。虽然人们关心道德消费，但研究表明消费者之间存在态度行为差异。这种态度行为差距可以通过分标定价来减少，我们通过分标定价将公平交易价格的成分明确化。这有助于凸显被人们所忽视的产品优势，证明价格差异的合理性，增加对价格透明度的感知，从而产生更高的购买意愿。</a:t>
            </a:r>
            <a:endParaRPr lang="en-US" altLang="zh-CN" sz="2800" dirty="0">
              <a:latin typeface="Times New Roman" panose="02020603050405020304" charset="0"/>
            </a:endParaRPr>
          </a:p>
        </p:txBody>
      </p:sp>
      <p:sp>
        <p:nvSpPr>
          <p:cNvPr id="3" name="圆角矩形 2">
            <a:hlinkClick r:id="rId1" action="ppaction://hlinksldjump"/>
          </p:cNvPr>
          <p:cNvSpPr/>
          <p:nvPr/>
        </p:nvSpPr>
        <p:spPr>
          <a:xfrm>
            <a:off x="4874895" y="5661025"/>
            <a:ext cx="2607945" cy="68643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solidFill>
                <a:latin typeface="Times New Roman" panose="02020603050405020304" charset="0"/>
                <a:cs typeface="Times New Roman" panose="02020603050405020304" charset="0"/>
              </a:rPr>
              <a:t>Translation</a:t>
            </a:r>
            <a:endParaRPr lang="zh-CN" altLang="en-US" sz="3200" b="1">
              <a:solidFill>
                <a:schemeClr val="bg1"/>
              </a:solidFill>
              <a:latin typeface="Times New Roman" panose="02020603050405020304" charset="0"/>
              <a:cs typeface="Times New Roman" panose="02020603050405020304" charset="0"/>
            </a:endParaRPr>
          </a:p>
        </p:txBody>
      </p:sp>
      <p:sp>
        <p:nvSpPr>
          <p:cNvPr id="4" name="圆角矩形 3">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632460" y="1052830"/>
            <a:ext cx="10933430" cy="404114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just" eaLnBrk="1" fontAlgn="auto" latinLnBrk="0" hangingPunct="1">
              <a:lnSpc>
                <a:spcPts val="2800"/>
              </a:lnSpc>
            </a:pPr>
            <a:r>
              <a:rPr lang="zh-CN" altLang="en-US" sz="2800" dirty="0">
                <a:solidFill>
                  <a:srgbClr val="C00000"/>
                </a:solidFill>
                <a:latin typeface="Times New Roman" panose="02020603050405020304" charset="0"/>
                <a:cs typeface="Times New Roman" panose="02020603050405020304" charset="0"/>
                <a:sym typeface="+mn-ea"/>
              </a:rPr>
              <a:t>Fair trade is a way of buying and selling products that aims to promote societal well-being by paying people a fair price for the goods they produce. Trade is unfair when big corporations make lots of money from selling goods that were produced by people who receive incredibly low wages or endure poor working conditions. Although people are caring about ethical consumption, research has revealed an attitude-behavior gap among consumers. This attitude-behavior gap can be reduced through partitioned pricing where we make the fair trade price component explicit. This can help communicate the overlooked benefits of the product, justify the price difference, increase the perception of price transparency, and thus generate higher purchase intentions.</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698500" y="548640"/>
            <a:ext cx="2174240" cy="521970"/>
          </a:xfrm>
          <a:prstGeom prst="rect">
            <a:avLst/>
          </a:prstGeom>
          <a:solidFill>
            <a:srgbClr val="C00000"/>
          </a:solidFill>
        </p:spPr>
        <p:txBody>
          <a:bodyPr wrap="square" rtlCol="0">
            <a:spAutoFit/>
          </a:bodyPr>
          <a:lstStyle/>
          <a:p>
            <a:pPr marL="0" algn="ctr" eaLnBrk="1" fontAlgn="auto" latinLnBrk="0" hangingPunct="1"/>
            <a:r>
              <a:rPr lang="zh-CN" altLang="en-US" sz="2800" b="1">
                <a:solidFill>
                  <a:schemeClr val="bg1"/>
                </a:solidFill>
                <a:latin typeface="Times New Roman" panose="02020603050405020304" charset="0"/>
                <a:cs typeface="Times New Roman" panose="02020603050405020304" charset="0"/>
                <a:sym typeface="+mn-ea"/>
              </a:rPr>
              <a:t>Translation</a:t>
            </a:r>
            <a:endParaRPr lang="zh-CN" altLang="en-US" sz="2800" b="1" dirty="0">
              <a:solidFill>
                <a:schemeClr val="bg1"/>
              </a:solidFill>
              <a:latin typeface="Times New Roman" panose="02020603050405020304" charset="0"/>
              <a:cs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2348865"/>
            <a:ext cx="10965815" cy="193484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2875"/>
              </a:lnSpc>
            </a:pPr>
            <a:r>
              <a:rPr lang="en-US" altLang="zh-CN" sz="2800" i="1" dirty="0">
                <a:solidFill>
                  <a:srgbClr val="00B0F0"/>
                </a:solidFill>
                <a:latin typeface="Times New Roman" panose="02020603050405020304" charset="0"/>
                <a:ea typeface="宋体" panose="02010600030101010101" pitchFamily="2" charset="-122"/>
                <a:sym typeface="宋体" panose="02010600030101010101" pitchFamily="2" charset="-122"/>
              </a:rPr>
              <a:t>     </a:t>
            </a: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Are you confused by airline pricing? You are not alone! If you spend </a:t>
            </a:r>
            <a:endParaRPr lang="en-US" altLang="zh-CN" sz="2800" dirty="0">
              <a:latin typeface="Times New Roman" panose="02020603050405020304" charset="0"/>
            </a:endParaRPr>
          </a:p>
          <a:p>
            <a:pPr algn="just" eaLnBrk="1" latinLnBrk="0" hangingPunct="1">
              <a:lnSpc>
                <a:spcPts val="2875"/>
              </a:lnSpc>
            </a:pPr>
            <a:r>
              <a:rPr lang="en-US" altLang="zh-CN" sz="2800" dirty="0">
                <a:latin typeface="Times New Roman" panose="02020603050405020304" charset="0"/>
              </a:rPr>
              <a:t>any time researching on the Internet for a flight, you’ll soon find that the price can be high one week, low the next. The really confusing thing is that long-haul flights can often be cheaper than short-haul </a:t>
            </a:r>
            <a:r>
              <a:rPr lang="en-US" altLang="zh-CN" sz="2800" b="1" dirty="0">
                <a:solidFill>
                  <a:srgbClr val="FF0000"/>
                </a:solidFill>
                <a:latin typeface="Times New Roman" panose="02020603050405020304" charset="0"/>
              </a:rPr>
              <a:t>destinations</a:t>
            </a:r>
            <a:r>
              <a:rPr lang="en-US" altLang="zh-CN" sz="2800" dirty="0">
                <a:latin typeface="Times New Roman" panose="02020603050405020304" charset="0"/>
              </a:rPr>
              <a:t>. Why so?</a:t>
            </a:r>
            <a:endParaRPr lang="en-US" altLang="zh-CN" sz="2800" dirty="0">
              <a:latin typeface="Times New Roman" panose="02020603050405020304" charset="0"/>
            </a:endParaRPr>
          </a:p>
        </p:txBody>
      </p:sp>
      <p:sp>
        <p:nvSpPr>
          <p:cNvPr id="33" name="文本框 32"/>
          <p:cNvSpPr txBox="1"/>
          <p:nvPr/>
        </p:nvSpPr>
        <p:spPr>
          <a:xfrm>
            <a:off x="2787015" y="1607185"/>
            <a:ext cx="4548505" cy="478155"/>
          </a:xfrm>
          <a:prstGeom prst="rect">
            <a:avLst/>
          </a:prstGeom>
          <a:noFill/>
        </p:spPr>
        <p:txBody>
          <a:bodyPr wrap="square" rtlCol="0">
            <a:spAutoFit/>
          </a:bodyPr>
          <a:p>
            <a:pPr algn="just" eaLnBrk="1" latinLnBrk="0" hangingPunct="1">
              <a:lnSpc>
                <a:spcPct val="90000"/>
              </a:lnSpc>
            </a:pPr>
            <a:r>
              <a:rPr lang="en-US" altLang="zh-CN" sz="2800" b="1" i="1" dirty="0">
                <a:latin typeface="Times New Roman" panose="02020603050405020304" charset="0"/>
                <a:cs typeface="Times New Roman" panose="02020603050405020304" charset="0"/>
              </a:rPr>
              <a:t>     By Moira McCormick</a:t>
            </a:r>
            <a:endParaRPr lang="en-US" altLang="zh-CN" sz="2800" b="1" i="1" dirty="0">
              <a:latin typeface="Times New Roman" panose="02020603050405020304" charset="0"/>
              <a:cs typeface="Times New Roman" panose="02020603050405020304" charset="0"/>
            </a:endParaRPr>
          </a:p>
        </p:txBody>
      </p:sp>
      <p:sp>
        <p:nvSpPr>
          <p:cNvPr id="8" name="圆角矩形 7"/>
          <p:cNvSpPr/>
          <p:nvPr/>
        </p:nvSpPr>
        <p:spPr>
          <a:xfrm>
            <a:off x="3866515" y="5013325"/>
            <a:ext cx="534225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80000"/>
              </a:lnSpc>
            </a:pPr>
            <a:r>
              <a:rPr sz="2800" b="1">
                <a:solidFill>
                  <a:schemeClr val="tx1"/>
                </a:solidFill>
                <a:latin typeface="Times New Roman" panose="02020603050405020304" charset="0"/>
                <a:cs typeface="Times New Roman" panose="02020603050405020304" charset="0"/>
                <a:sym typeface="+mn-ea"/>
              </a:rPr>
              <a:t>destination</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目的地；终点</a:t>
            </a:r>
            <a:endParaRPr sz="2800">
              <a:solidFill>
                <a:schemeClr val="tx1"/>
              </a:solidFill>
              <a:latin typeface="Times New Roman" panose="02020603050405020304" charset="0"/>
              <a:cs typeface="Times New Roman" panose="02020603050405020304" charset="0"/>
              <a:sym typeface="+mn-ea"/>
            </a:endParaRPr>
          </a:p>
        </p:txBody>
      </p:sp>
      <p:sp>
        <p:nvSpPr>
          <p:cNvPr id="10" name="矩形 9"/>
          <p:cNvSpPr/>
          <p:nvPr/>
        </p:nvSpPr>
        <p:spPr>
          <a:xfrm>
            <a:off x="2066925" y="1703705"/>
            <a:ext cx="157416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1" name="矩形 20"/>
          <p:cNvSpPr/>
          <p:nvPr/>
        </p:nvSpPr>
        <p:spPr>
          <a:xfrm>
            <a:off x="8475345" y="3501390"/>
            <a:ext cx="221615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2" name="文本框 21"/>
          <p:cNvSpPr txBox="1"/>
          <p:nvPr/>
        </p:nvSpPr>
        <p:spPr>
          <a:xfrm>
            <a:off x="626745" y="908685"/>
            <a:ext cx="10801985" cy="645160"/>
          </a:xfrm>
          <a:prstGeom prst="rect">
            <a:avLst/>
          </a:prstGeom>
          <a:noFill/>
        </p:spPr>
        <p:txBody>
          <a:bodyPr wrap="square" rtlCol="0">
            <a:spAutoFit/>
          </a:bodyPr>
          <a:p>
            <a:r>
              <a:rPr lang="zh-CN" altLang="en-US" sz="3600" b="1" i="1">
                <a:solidFill>
                  <a:srgbClr val="00B0F0"/>
                </a:solidFill>
                <a:cs typeface="Arial" panose="020B0604020202020204" pitchFamily="34" charset="0"/>
              </a:rPr>
              <a:t>Behind the Scenes of Airline Pricing Strategies</a:t>
            </a:r>
            <a:endParaRPr lang="zh-CN" altLang="en-US" sz="3600" b="1" i="1">
              <a:solidFill>
                <a:srgbClr val="00B0F0"/>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8"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1124585"/>
            <a:ext cx="11125200" cy="245745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2</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Well, it’s called airline revenue management which is the science of dynamically </a:t>
            </a:r>
            <a:r>
              <a:rPr lang="en-US" altLang="zh-CN" sz="2800" b="1" dirty="0">
                <a:solidFill>
                  <a:srgbClr val="FF0000"/>
                </a:solidFill>
                <a:latin typeface="Times New Roman" panose="02020603050405020304" charset="0"/>
              </a:rPr>
              <a:t>adjusting fares</a:t>
            </a:r>
            <a:r>
              <a:rPr lang="en-US" altLang="zh-CN" sz="2800" dirty="0">
                <a:latin typeface="Times New Roman" panose="02020603050405020304" charset="0"/>
              </a:rPr>
              <a:t> in real time so that airlines can maximize their revenue. It isn’t just a case of supply and demand as airlines are now relying heavily on increasingly </a:t>
            </a:r>
            <a:r>
              <a:rPr lang="en-US" altLang="zh-CN" sz="2800" b="1" dirty="0">
                <a:solidFill>
                  <a:srgbClr val="FF0000"/>
                </a:solidFill>
                <a:latin typeface="Times New Roman" panose="02020603050405020304" charset="0"/>
              </a:rPr>
              <a:t>sophisticated </a:t>
            </a:r>
            <a:r>
              <a:rPr lang="en-US" altLang="zh-CN" sz="2800" dirty="0">
                <a:latin typeface="Times New Roman" panose="02020603050405020304" charset="0"/>
              </a:rPr>
              <a:t>software that takes into account a broad range of factors from overall conditions across their global networks, right down to the individual preferences of their passengers.</a:t>
            </a:r>
            <a:endParaRPr lang="en-US" altLang="zh-CN" sz="2800" dirty="0">
              <a:latin typeface="Times New Roman" panose="02020603050405020304" charset="0"/>
            </a:endParaRPr>
          </a:p>
        </p:txBody>
      </p:sp>
      <p:sp>
        <p:nvSpPr>
          <p:cNvPr id="4" name="圆角矩形 3"/>
          <p:cNvSpPr/>
          <p:nvPr/>
        </p:nvSpPr>
        <p:spPr>
          <a:xfrm>
            <a:off x="2715260" y="39928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adjust</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调整；调节</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3651250" y="48691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fare</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车费；飞机票价</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4155440" y="573341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sophisticated</a:t>
            </a:r>
            <a:r>
              <a:rPr lang="en-US" sz="2800" i="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复杂的；高级的</a:t>
            </a:r>
            <a:endParaRPr sz="2800">
              <a:solidFill>
                <a:schemeClr val="tx1"/>
              </a:solidFill>
              <a:latin typeface="Times New Roman" panose="02020603050405020304" charset="0"/>
              <a:cs typeface="Times New Roman" panose="02020603050405020304" charset="0"/>
              <a:sym typeface="+mn-ea"/>
            </a:endParaRPr>
          </a:p>
        </p:txBody>
      </p:sp>
      <p:sp>
        <p:nvSpPr>
          <p:cNvPr id="9" name="矩形 8"/>
          <p:cNvSpPr/>
          <p:nvPr/>
        </p:nvSpPr>
        <p:spPr>
          <a:xfrm>
            <a:off x="2282825" y="1557020"/>
            <a:ext cx="157416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0" name="矩形 9"/>
          <p:cNvSpPr/>
          <p:nvPr/>
        </p:nvSpPr>
        <p:spPr>
          <a:xfrm>
            <a:off x="3964305" y="1484630"/>
            <a:ext cx="103949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矩形 10"/>
          <p:cNvSpPr/>
          <p:nvPr/>
        </p:nvSpPr>
        <p:spPr>
          <a:xfrm>
            <a:off x="4155440" y="2348865"/>
            <a:ext cx="226568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4" grpId="0" bldLvl="0" animBg="1"/>
      <p:bldP spid="5" grpId="0" bldLvl="0" animBg="1"/>
      <p:bldP spid="6"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548640"/>
            <a:ext cx="11153140"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dirty="0">
                <a:solidFill>
                  <a:schemeClr val="tx1"/>
                </a:solidFill>
                <a:latin typeface="Times New Roman" panose="02020603050405020304" charset="0"/>
                <a:sym typeface="宋体" panose="02010600030101010101" pitchFamily="2" charset="-122"/>
              </a:rPr>
              <a:t>     A Bit of History</a:t>
            </a:r>
            <a:endParaRPr lang="en-US" altLang="zh-CN" sz="2800" b="1" dirty="0">
              <a:solidFill>
                <a:schemeClr val="tx1"/>
              </a:solidFill>
              <a:latin typeface="Times New Roman" panose="02020603050405020304" charset="0"/>
              <a:sym typeface="宋体" panose="02010600030101010101" pitchFamily="2" charset="-122"/>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3</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Commercial </a:t>
            </a:r>
            <a:r>
              <a:rPr lang="en-US" altLang="zh-CN" sz="2800" b="1" dirty="0">
                <a:solidFill>
                  <a:srgbClr val="FF0000"/>
                </a:solidFill>
                <a:latin typeface="Times New Roman" panose="02020603050405020304" charset="0"/>
                <a:sym typeface="+mn-ea"/>
              </a:rPr>
              <a:t>aviation</a:t>
            </a:r>
            <a:r>
              <a:rPr lang="en-US" altLang="zh-CN" sz="2800" dirty="0">
                <a:latin typeface="Times New Roman" panose="02020603050405020304" charset="0"/>
                <a:sym typeface="+mn-ea"/>
              </a:rPr>
              <a:t> has been around for a long time and there was a time when it was only available for the </a:t>
            </a:r>
            <a:r>
              <a:rPr lang="en-US" altLang="zh-CN" sz="2800" b="1" dirty="0">
                <a:solidFill>
                  <a:srgbClr val="FF0000"/>
                </a:solidFill>
                <a:latin typeface="Times New Roman" panose="02020603050405020304" charset="0"/>
                <a:sym typeface="+mn-ea"/>
              </a:rPr>
              <a:t>well-to-do</a:t>
            </a:r>
            <a:r>
              <a:rPr lang="en-US" altLang="zh-CN" sz="2800" dirty="0">
                <a:latin typeface="Times New Roman" panose="02020603050405020304" charset="0"/>
                <a:sym typeface="+mn-ea"/>
              </a:rPr>
              <a:t>. The airline industry operated in a tightly regulated environment and there was very little competition on fares. Obviously, there were discounted tickets available but they came with a lot of </a:t>
            </a:r>
            <a:r>
              <a:rPr lang="en-US" altLang="zh-CN" sz="2800" b="1" dirty="0">
                <a:solidFill>
                  <a:srgbClr val="FF0000"/>
                </a:solidFill>
                <a:latin typeface="Times New Roman" panose="02020603050405020304" charset="0"/>
                <a:sym typeface="+mn-ea"/>
              </a:rPr>
              <a:t>strings </a:t>
            </a:r>
            <a:r>
              <a:rPr lang="en-US" altLang="zh-CN" sz="2800" dirty="0">
                <a:latin typeface="Times New Roman" panose="02020603050405020304" charset="0"/>
                <a:sym typeface="+mn-ea"/>
              </a:rPr>
              <a:t>attached, such as having to spend a specific number of nights at a destination. The international </a:t>
            </a:r>
            <a:r>
              <a:rPr lang="en-US" altLang="zh-CN" sz="2800" b="1" dirty="0">
                <a:solidFill>
                  <a:srgbClr val="FF0000"/>
                </a:solidFill>
                <a:latin typeface="Times New Roman" panose="02020603050405020304" charset="0"/>
                <a:sym typeface="+mn-ea"/>
              </a:rPr>
              <a:t>routes </a:t>
            </a:r>
            <a:r>
              <a:rPr lang="en-US" altLang="zh-CN" sz="2800" dirty="0">
                <a:latin typeface="Times New Roman" panose="02020603050405020304" charset="0"/>
                <a:sym typeface="+mn-ea"/>
              </a:rPr>
              <a:t>were </a:t>
            </a:r>
            <a:r>
              <a:rPr lang="en-US" altLang="zh-CN" sz="2800" b="1" dirty="0">
                <a:solidFill>
                  <a:srgbClr val="FF0000"/>
                </a:solidFill>
                <a:latin typeface="Times New Roman" panose="02020603050405020304" charset="0"/>
                <a:sym typeface="+mn-ea"/>
              </a:rPr>
              <a:t>invariably</a:t>
            </a:r>
            <a:r>
              <a:rPr lang="en-US" altLang="zh-CN" sz="2800" dirty="0">
                <a:latin typeface="Times New Roman" panose="02020603050405020304" charset="0"/>
                <a:sym typeface="+mn-ea"/>
              </a:rPr>
              <a:t> proudly operated by the </a:t>
            </a:r>
            <a:r>
              <a:rPr lang="en-US" altLang="zh-CN" sz="2800" b="1" dirty="0">
                <a:solidFill>
                  <a:srgbClr val="FF0000"/>
                </a:solidFill>
                <a:latin typeface="Times New Roman" panose="02020603050405020304" charset="0"/>
                <a:sym typeface="+mn-ea"/>
              </a:rPr>
              <a:t>flag</a:t>
            </a:r>
            <a:r>
              <a:rPr lang="en-US" altLang="zh-CN" sz="2800" dirty="0">
                <a:latin typeface="Times New Roman" panose="02020603050405020304" charset="0"/>
                <a:sym typeface="+mn-ea"/>
              </a:rPr>
              <a:t> carriers of the countries involved and, because there was limited competition in fare-setting, the airlines could more or less charge whatever they thought appropriate.</a:t>
            </a:r>
            <a:endParaRPr lang="en-US" altLang="zh-CN" sz="2800" dirty="0">
              <a:latin typeface="Times New Roman" panose="02020603050405020304" charset="0"/>
              <a:sym typeface="+mn-ea"/>
            </a:endParaRPr>
          </a:p>
        </p:txBody>
      </p:sp>
      <p:sp>
        <p:nvSpPr>
          <p:cNvPr id="7" name="圆角矩形 6"/>
          <p:cNvSpPr/>
          <p:nvPr/>
        </p:nvSpPr>
        <p:spPr>
          <a:xfrm>
            <a:off x="1850390" y="46532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aviation </a:t>
            </a:r>
            <a:r>
              <a:rPr lang="en-US" sz="2800">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航空；飞行（术）</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2210435" y="479742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well-to-do</a:t>
            </a:r>
            <a:r>
              <a:rPr lang="en-US" sz="2800" b="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有钱的；富有的</a:t>
            </a:r>
            <a:endParaRPr sz="2800">
              <a:solidFill>
                <a:schemeClr val="tx1"/>
              </a:solidFill>
              <a:latin typeface="Times New Roman" panose="02020603050405020304" charset="0"/>
              <a:cs typeface="Times New Roman" panose="02020603050405020304" charset="0"/>
              <a:sym typeface="+mn-ea"/>
            </a:endParaRPr>
          </a:p>
        </p:txBody>
      </p:sp>
      <p:sp>
        <p:nvSpPr>
          <p:cNvPr id="4" name="圆角矩形 3"/>
          <p:cNvSpPr/>
          <p:nvPr/>
        </p:nvSpPr>
        <p:spPr>
          <a:xfrm>
            <a:off x="2714625" y="501332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string</a:t>
            </a:r>
            <a:r>
              <a:rPr lang="en-US" sz="2800" b="1">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特定条件（或限制）</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3147060" y="522922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route</a:t>
            </a:r>
            <a:r>
              <a:rPr sz="2800" i="1">
                <a:solidFill>
                  <a:schemeClr val="tx1"/>
                </a:solidFill>
                <a:latin typeface="Times New Roman" panose="02020603050405020304" charset="0"/>
                <a:cs typeface="Times New Roman" panose="02020603050405020304" charset="0"/>
                <a:sym typeface="+mn-ea"/>
              </a:rPr>
              <a:t> </a:t>
            </a:r>
            <a:r>
              <a:rPr lang="en-US" sz="2800" i="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路线；路途；航线</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3867150" y="539813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invariably</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ad</a:t>
            </a:r>
            <a:r>
              <a:rPr sz="2800">
                <a:solidFill>
                  <a:schemeClr val="tx1"/>
                </a:solidFill>
                <a:latin typeface="Times New Roman" panose="02020603050405020304" charset="0"/>
                <a:cs typeface="Times New Roman" panose="02020603050405020304" charset="0"/>
                <a:sym typeface="+mn-ea"/>
              </a:rPr>
              <a:t>. 始终如一地；一贯地</a:t>
            </a:r>
            <a:endParaRPr sz="2800">
              <a:solidFill>
                <a:schemeClr val="tx1"/>
              </a:solidFill>
              <a:latin typeface="Times New Roman" panose="02020603050405020304" charset="0"/>
              <a:cs typeface="Times New Roman" panose="02020603050405020304" charset="0"/>
              <a:sym typeface="+mn-ea"/>
            </a:endParaRPr>
          </a:p>
        </p:txBody>
      </p:sp>
      <p:sp>
        <p:nvSpPr>
          <p:cNvPr id="10" name="矩形 9"/>
          <p:cNvSpPr/>
          <p:nvPr/>
        </p:nvSpPr>
        <p:spPr>
          <a:xfrm>
            <a:off x="2858770" y="981075"/>
            <a:ext cx="157416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8" name="矩形 7"/>
          <p:cNvSpPr/>
          <p:nvPr/>
        </p:nvSpPr>
        <p:spPr>
          <a:xfrm>
            <a:off x="6675120" y="1412875"/>
            <a:ext cx="178308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9" name="矩形 8"/>
          <p:cNvSpPr/>
          <p:nvPr/>
        </p:nvSpPr>
        <p:spPr>
          <a:xfrm>
            <a:off x="3794760" y="2564765"/>
            <a:ext cx="169100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1" name="矩形 10"/>
          <p:cNvSpPr/>
          <p:nvPr/>
        </p:nvSpPr>
        <p:spPr>
          <a:xfrm>
            <a:off x="7877175" y="2853055"/>
            <a:ext cx="160147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2" name="矩形 11"/>
          <p:cNvSpPr/>
          <p:nvPr/>
        </p:nvSpPr>
        <p:spPr>
          <a:xfrm>
            <a:off x="9915525" y="2924810"/>
            <a:ext cx="157416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3" name="圆角矩形 2"/>
          <p:cNvSpPr/>
          <p:nvPr>
            <p:custDataLst>
              <p:tags r:id="rId1"/>
            </p:custDataLst>
          </p:nvPr>
        </p:nvSpPr>
        <p:spPr>
          <a:xfrm>
            <a:off x="4370705" y="563372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flag</a:t>
            </a:r>
            <a:r>
              <a:rPr lang="en-US" sz="2800" b="1">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标志旗</a:t>
            </a:r>
            <a:endParaRPr sz="2800">
              <a:solidFill>
                <a:schemeClr val="tx1"/>
              </a:solidFill>
              <a:latin typeface="Times New Roman" panose="02020603050405020304" charset="0"/>
              <a:cs typeface="Times New Roman" panose="02020603050405020304" charset="0"/>
              <a:sym typeface="+mn-ea"/>
            </a:endParaRPr>
          </a:p>
        </p:txBody>
      </p:sp>
      <p:sp>
        <p:nvSpPr>
          <p:cNvPr id="13" name="矩形 12"/>
          <p:cNvSpPr/>
          <p:nvPr>
            <p:custDataLst>
              <p:tags r:id="rId2"/>
            </p:custDataLst>
          </p:nvPr>
        </p:nvSpPr>
        <p:spPr>
          <a:xfrm>
            <a:off x="4083050" y="3284855"/>
            <a:ext cx="84772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bldLvl="0" animBg="1"/>
      <p:bldP spid="2" grpId="0" bldLvl="0" animBg="1"/>
      <p:bldP spid="4" grpId="0" bldLvl="0" animBg="1"/>
      <p:bldP spid="5" grpId="0" bldLvl="0" animBg="1"/>
      <p:bldP spid="6" grpId="0" bldLvl="0" animBg="1"/>
      <p:bldP spid="3"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10210" y="764540"/>
            <a:ext cx="11198860" cy="324612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4</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Global liberalization, which started with the U.S. </a:t>
            </a:r>
            <a:r>
              <a:rPr lang="en-US" altLang="zh-CN" sz="2800" b="1" u="sng" dirty="0">
                <a:solidFill>
                  <a:srgbClr val="FF0000"/>
                </a:solidFill>
                <a:latin typeface="Times New Roman" panose="02020603050405020304" charset="0"/>
              </a:rPr>
              <a:t>Deregulation</a:t>
            </a:r>
            <a:r>
              <a:rPr lang="en-US" altLang="zh-CN" sz="2800" u="sng" dirty="0">
                <a:latin typeface="Times New Roman" panose="02020603050405020304" charset="0"/>
              </a:rPr>
              <a:t> </a:t>
            </a:r>
            <a:r>
              <a:rPr lang="en-US" altLang="zh-CN" sz="2800" b="1" dirty="0">
                <a:latin typeface="Times New Roman" panose="02020603050405020304" charset="0"/>
                <a:hlinkClick r:id="rId1" action="ppaction://hlinksldjump"/>
              </a:rPr>
              <a:t>Act</a:t>
            </a:r>
            <a:r>
              <a:rPr lang="en-US" altLang="zh-CN" sz="2800" dirty="0">
                <a:latin typeface="Times New Roman" panose="02020603050405020304" charset="0"/>
              </a:rPr>
              <a:t> of 1978, changed everything about the airline industry, from the industry structure to the way we think about air travel—and, most importantly, airline fares.</a:t>
            </a:r>
            <a:endParaRPr lang="en-US" altLang="zh-CN" sz="2800" dirty="0">
              <a:latin typeface="Times New Roman" panose="02020603050405020304" charset="0"/>
            </a:endParaRPr>
          </a:p>
          <a:p>
            <a:pPr algn="just" eaLnBrk="1" latinLnBrk="0" hangingPunct="1">
              <a:lnSpc>
                <a:spcPts val="3075"/>
              </a:lnSpc>
            </a:pPr>
            <a:r>
              <a:rPr lang="en-US" altLang="zh-CN" sz="2800" b="1" dirty="0">
                <a:latin typeface="Times New Roman" panose="02020603050405020304" charset="0"/>
              </a:rPr>
              <a:t>     How Things Have Changed</a:t>
            </a:r>
            <a:endParaRPr lang="en-US" altLang="zh-CN" sz="2800" b="1"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sym typeface="宋体" panose="02010600030101010101" pitchFamily="2" charset="-122"/>
              </a:rPr>
              <a:t>5</a:t>
            </a:r>
            <a:r>
              <a:rPr lang="en-US" altLang="zh-CN" sz="2800" b="1" i="1" dirty="0">
                <a:solidFill>
                  <a:srgbClr val="00B0F0"/>
                </a:solidFill>
                <a:latin typeface="Times New Roman" panose="02020603050405020304" charset="0"/>
                <a:sym typeface="+mn-ea"/>
              </a:rPr>
              <a:t> </a:t>
            </a:r>
            <a:r>
              <a:rPr lang="en-US" altLang="zh-CN" sz="2800" b="1" i="1" dirty="0">
                <a:latin typeface="Times New Roman" panose="02020603050405020304" charset="0"/>
                <a:sym typeface="+mn-ea"/>
              </a:rPr>
              <a:t>   </a:t>
            </a:r>
            <a:r>
              <a:rPr lang="en-US" altLang="zh-CN" sz="2800" dirty="0">
                <a:latin typeface="Times New Roman" panose="02020603050405020304" charset="0"/>
                <a:sym typeface="+mn-ea"/>
              </a:rPr>
              <a:t>Robert W. Mann, a consultant and former airline planning executive says, “The growth of the network airline and the drop in the cost of computing has brought revenue management to whole new levels of sophistication.”</a:t>
            </a:r>
            <a:endParaRPr lang="en-US" altLang="zh-CN" sz="2800" dirty="0">
              <a:latin typeface="Times New Roman" panose="02020603050405020304" charset="0"/>
              <a:sym typeface="+mn-ea"/>
            </a:endParaRPr>
          </a:p>
        </p:txBody>
      </p:sp>
      <p:sp>
        <p:nvSpPr>
          <p:cNvPr id="8" name="圆角矩形 7"/>
          <p:cNvSpPr/>
          <p:nvPr/>
        </p:nvSpPr>
        <p:spPr>
          <a:xfrm>
            <a:off x="3147060" y="460629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lang="en-US" sz="2800" b="1">
                <a:solidFill>
                  <a:schemeClr val="tx1"/>
                </a:solidFill>
                <a:latin typeface="Times New Roman" panose="02020603050405020304" charset="0"/>
                <a:cs typeface="Times New Roman" panose="02020603050405020304" charset="0"/>
                <a:sym typeface="+mn-ea"/>
              </a:rPr>
              <a:t>d</a:t>
            </a:r>
            <a:r>
              <a:rPr sz="2800" b="1">
                <a:solidFill>
                  <a:schemeClr val="tx1"/>
                </a:solidFill>
                <a:latin typeface="Times New Roman" panose="02020603050405020304" charset="0"/>
                <a:cs typeface="Times New Roman" panose="02020603050405020304" charset="0"/>
                <a:sym typeface="+mn-ea"/>
              </a:rPr>
              <a:t>eregulation </a:t>
            </a:r>
            <a:r>
              <a:rPr sz="2800">
                <a:solidFill>
                  <a:schemeClr val="tx1"/>
                </a:solidFill>
                <a:latin typeface="Times New Roman" panose="02020603050405020304" charset="0"/>
                <a:cs typeface="Times New Roman" panose="02020603050405020304" charset="0"/>
                <a:sym typeface="+mn-ea"/>
              </a:rPr>
              <a:t> </a:t>
            </a:r>
            <a:r>
              <a:rPr lang="en-US"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a:t>
            </a:r>
            <a:r>
              <a:rPr lang="zh-CN" sz="2800">
                <a:solidFill>
                  <a:schemeClr val="tx1"/>
                </a:solidFill>
                <a:latin typeface="Times New Roman" panose="02020603050405020304" charset="0"/>
                <a:cs typeface="Times New Roman" panose="02020603050405020304" charset="0"/>
                <a:sym typeface="+mn-ea"/>
              </a:rPr>
              <a:t>撤销管制；接触控制</a:t>
            </a:r>
            <a:endParaRPr lang="zh-CN" sz="2800" b="1">
              <a:solidFill>
                <a:schemeClr val="tx1"/>
              </a:solidFill>
              <a:latin typeface="Times New Roman" panose="02020603050405020304" charset="0"/>
              <a:cs typeface="Times New Roman" panose="02020603050405020304" charset="0"/>
              <a:sym typeface="+mn-ea"/>
            </a:endParaRPr>
          </a:p>
        </p:txBody>
      </p:sp>
      <p:sp>
        <p:nvSpPr>
          <p:cNvPr id="13" name="矩形 12"/>
          <p:cNvSpPr/>
          <p:nvPr/>
        </p:nvSpPr>
        <p:spPr>
          <a:xfrm>
            <a:off x="8403590" y="764540"/>
            <a:ext cx="220154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95154" y="549063"/>
            <a:ext cx="11369040" cy="1123950"/>
          </a:xfrm>
          <a:prstGeom prst="rect">
            <a:avLst/>
          </a:prstGeom>
          <a:noFill/>
        </p:spPr>
        <p:txBody>
          <a:bodyPr wrap="square" rtlCol="0" anchor="t">
            <a:spAutoFit/>
          </a:bodyPr>
          <a:lstStyle/>
          <a:p>
            <a:pPr marL="323850" indent="-323850" algn="just" eaLnBrk="1" latinLnBrk="0" hangingPunct="1">
              <a:lnSpc>
                <a:spcPct val="7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Match the following pictures with the corresponding pricing strategies, and then tell your classmates the functions of each pricing strategy.</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1418590" y="2493010"/>
            <a:ext cx="2919095" cy="1331595"/>
          </a:xfrm>
          <a:prstGeom prst="rect">
            <a:avLst/>
          </a:prstGeom>
        </p:spPr>
      </p:pic>
      <p:sp>
        <p:nvSpPr>
          <p:cNvPr id="4" name="圆角矩形 3"/>
          <p:cNvSpPr/>
          <p:nvPr/>
        </p:nvSpPr>
        <p:spPr>
          <a:xfrm>
            <a:off x="2066925" y="1701165"/>
            <a:ext cx="1674495" cy="605790"/>
          </a:xfrm>
          <a:prstGeom prst="roundRect">
            <a:avLst/>
          </a:prstGeom>
          <a:solidFill>
            <a:srgbClr val="FF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eaLnBrk="1" fontAlgn="auto" latinLnBrk="0" hangingPunct="1"/>
            <a:r>
              <a:rPr lang="zh-CN" altLang="en-US" sz="2800" b="1">
                <a:solidFill>
                  <a:schemeClr val="tx1"/>
                </a:solidFill>
                <a:latin typeface="Times New Roman" panose="02020603050405020304" charset="0"/>
                <a:cs typeface="Times New Roman" panose="02020603050405020304" charset="0"/>
              </a:rPr>
              <a:t>P</a:t>
            </a:r>
            <a:r>
              <a:rPr lang="zh-CN" altLang="en-US" sz="2800" b="1">
                <a:solidFill>
                  <a:schemeClr val="tx1"/>
                </a:solidFill>
                <a:latin typeface="Times New Roman" panose="02020603050405020304" charset="0"/>
                <a:cs typeface="Times New Roman" panose="02020603050405020304" charset="0"/>
                <a:sym typeface="+mn-ea"/>
              </a:rPr>
              <a:t>ictur</a:t>
            </a:r>
            <a:r>
              <a:rPr lang="en-US" altLang="zh-CN" sz="2800" b="1">
                <a:solidFill>
                  <a:schemeClr val="tx1"/>
                </a:solidFill>
                <a:latin typeface="Times New Roman" panose="02020603050405020304" charset="0"/>
                <a:cs typeface="Times New Roman" panose="02020603050405020304" charset="0"/>
                <a:sym typeface="+mn-ea"/>
              </a:rPr>
              <a:t>e</a:t>
            </a:r>
            <a:r>
              <a:rPr lang="zh-CN" altLang="en-US" sz="2800" b="1">
                <a:solidFill>
                  <a:schemeClr val="tx1"/>
                </a:solidFill>
                <a:latin typeface="Times New Roman" panose="02020603050405020304" charset="0"/>
                <a:cs typeface="Times New Roman" panose="02020603050405020304" charset="0"/>
              </a:rPr>
              <a:t>s</a:t>
            </a:r>
            <a:endParaRPr lang="zh-CN" altLang="en-US" sz="2800" b="1">
              <a:solidFill>
                <a:schemeClr val="tx1"/>
              </a:solidFill>
              <a:latin typeface="Times New Roman" panose="02020603050405020304" charset="0"/>
              <a:cs typeface="Times New Roman" panose="02020603050405020304" charset="0"/>
            </a:endParaRPr>
          </a:p>
        </p:txBody>
      </p:sp>
      <p:pic>
        <p:nvPicPr>
          <p:cNvPr id="2" name="图片 1"/>
          <p:cNvPicPr>
            <a:picLocks noChangeAspect="1"/>
          </p:cNvPicPr>
          <p:nvPr>
            <p:custDataLst>
              <p:tags r:id="rId2"/>
            </p:custDataLst>
          </p:nvPr>
        </p:nvPicPr>
        <p:blipFill>
          <a:blip r:embed="rId3"/>
          <a:stretch>
            <a:fillRect/>
          </a:stretch>
        </p:blipFill>
        <p:spPr>
          <a:xfrm>
            <a:off x="986790" y="4509135"/>
            <a:ext cx="4298950" cy="1530350"/>
          </a:xfrm>
          <a:prstGeom prst="rect">
            <a:avLst/>
          </a:prstGeom>
        </p:spPr>
      </p:pic>
      <p:sp>
        <p:nvSpPr>
          <p:cNvPr id="9" name="文本框 8"/>
          <p:cNvSpPr txBox="1"/>
          <p:nvPr/>
        </p:nvSpPr>
        <p:spPr>
          <a:xfrm>
            <a:off x="698500" y="2493010"/>
            <a:ext cx="623570" cy="553085"/>
          </a:xfrm>
          <a:prstGeom prst="rect">
            <a:avLst/>
          </a:prstGeom>
          <a:noFill/>
        </p:spPr>
        <p:txBody>
          <a:bodyPr wrap="square" rtlCol="0">
            <a:noAutofit/>
          </a:bodyPr>
          <a:p>
            <a:r>
              <a:rPr lang="zh-CN" altLang="en-US" sz="2800" b="1">
                <a:latin typeface="Times New Roman" panose="02020603050405020304" charset="0"/>
                <a:cs typeface="Times New Roman" panose="02020603050405020304" charset="0"/>
              </a:rPr>
              <a:t>1)</a:t>
            </a:r>
            <a:endParaRPr lang="zh-CN" altLang="en-US" sz="2800" b="1">
              <a:latin typeface="Times New Roman" panose="02020603050405020304" charset="0"/>
              <a:cs typeface="Times New Roman" panose="02020603050405020304" charset="0"/>
            </a:endParaRPr>
          </a:p>
        </p:txBody>
      </p:sp>
      <p:sp>
        <p:nvSpPr>
          <p:cNvPr id="10" name="文本框 9"/>
          <p:cNvSpPr txBox="1"/>
          <p:nvPr>
            <p:custDataLst>
              <p:tags r:id="rId4"/>
            </p:custDataLst>
          </p:nvPr>
        </p:nvSpPr>
        <p:spPr>
          <a:xfrm>
            <a:off x="554990" y="4364990"/>
            <a:ext cx="623570"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2</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p:txBody>
      </p:sp>
      <p:graphicFrame>
        <p:nvGraphicFramePr>
          <p:cNvPr id="14" name="表格 13"/>
          <p:cNvGraphicFramePr/>
          <p:nvPr>
            <p:custDataLst>
              <p:tags r:id="rId5"/>
            </p:custDataLst>
          </p:nvPr>
        </p:nvGraphicFramePr>
        <p:xfrm>
          <a:off x="7395210" y="1772920"/>
          <a:ext cx="4088765" cy="4023360"/>
        </p:xfrm>
        <a:graphic>
          <a:graphicData uri="http://schemas.openxmlformats.org/drawingml/2006/table">
            <a:tbl>
              <a:tblPr firstRow="1" bandRow="1">
                <a:tableStyleId>{5940675A-B579-460E-94D1-54222C63F5DA}</a:tableStyleId>
              </a:tblPr>
              <a:tblGrid>
                <a:gridCol w="4088765"/>
              </a:tblGrid>
              <a:tr h="518160">
                <a:tc>
                  <a:txBody>
                    <a:bodyPr/>
                    <a:p>
                      <a:pPr algn="ctr">
                        <a:buNone/>
                      </a:pPr>
                      <a:r>
                        <a:rPr lang="zh-CN" altLang="en-US" sz="2800" b="1">
                          <a:latin typeface="Times New Roman" panose="02020603050405020304" charset="0"/>
                          <a:ea typeface="宋体" panose="02010600030101010101" pitchFamily="2" charset="-122"/>
                          <a:cs typeface="Times New Roman" panose="02020603050405020304" charset="0"/>
                        </a:rPr>
                        <a:t>Pricing Strategies</a:t>
                      </a:r>
                      <a:endParaRPr lang="zh-CN" altLang="en-US" sz="2800" b="1">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0">
                <a:tc>
                  <a:txBody>
                    <a:bodyPr/>
                    <a:p>
                      <a:pPr>
                        <a:buNone/>
                      </a:pPr>
                      <a:r>
                        <a:rPr lang="zh-CN" altLang="en-US" sz="2800">
                          <a:latin typeface="Times New Roman" panose="02020603050405020304" charset="0"/>
                          <a:cs typeface="Times New Roman" panose="02020603050405020304" charset="0"/>
                        </a:rPr>
                        <a:t>a) competitive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b) cost-plus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c) penetration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d) price skimming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e) loss leader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f) value-based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g) bundle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h) anchor pricing</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4053" name="Rectangle 85"/>
          <p:cNvSpPr/>
          <p:nvPr>
            <p:custDataLst>
              <p:tags r:id="rId6"/>
            </p:custDataLst>
          </p:nvPr>
        </p:nvSpPr>
        <p:spPr>
          <a:xfrm>
            <a:off x="1851025" y="390588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15" name="Rectangle 85"/>
          <p:cNvSpPr/>
          <p:nvPr>
            <p:custDataLst>
              <p:tags r:id="rId7"/>
            </p:custDataLst>
          </p:nvPr>
        </p:nvSpPr>
        <p:spPr>
          <a:xfrm>
            <a:off x="1995170" y="594931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53" grpId="0"/>
      <p:bldP spid="84053" grpId="1"/>
      <p:bldP spid="15" grpId="0"/>
      <p:bldP spid="1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52145" y="692785"/>
            <a:ext cx="10415270" cy="340931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28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6</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Techniques such as Expected Marginal Seat Revenue (</a:t>
            </a:r>
            <a:r>
              <a:rPr lang="en-US" altLang="zh-CN" sz="2800" b="1" dirty="0">
                <a:latin typeface="Times New Roman" panose="02020603050405020304" charset="0"/>
                <a:hlinkClick r:id="rId1" action="ppaction://hlinksldjump"/>
              </a:rPr>
              <a:t>EMSR</a:t>
            </a:r>
            <a:r>
              <a:rPr lang="en-US" altLang="zh-CN" sz="2800" dirty="0">
                <a:latin typeface="Times New Roman" panose="02020603050405020304" charset="0"/>
              </a:rPr>
              <a:t>) look at the best ways to </a:t>
            </a:r>
            <a:r>
              <a:rPr lang="en-US" altLang="zh-CN" sz="2800" b="1" dirty="0">
                <a:solidFill>
                  <a:srgbClr val="FF0000"/>
                </a:solidFill>
                <a:latin typeface="Times New Roman" panose="02020603050405020304" charset="0"/>
              </a:rPr>
              <a:t>optimize</a:t>
            </a:r>
            <a:r>
              <a:rPr lang="en-US" altLang="zh-CN" sz="2800" dirty="0">
                <a:latin typeface="Times New Roman" panose="02020603050405020304" charset="0"/>
              </a:rPr>
              <a:t> fares in real time, not only on a given route, but taking into account revenue-generating opportunities across the whole airline network. This is why, for example, flying from London to Dubai may cost pretty much the same as flying all the way to Hong Kong, also via Dubai. The airline may prefer to keep seats on the London-Dubai leg for higher-value passengers that fly longer </a:t>
            </a:r>
            <a:r>
              <a:rPr lang="en-US" altLang="zh-CN" sz="2800" b="1" dirty="0">
                <a:solidFill>
                  <a:srgbClr val="FF0000"/>
                </a:solidFill>
                <a:latin typeface="Times New Roman" panose="02020603050405020304" charset="0"/>
              </a:rPr>
              <a:t>onward</a:t>
            </a:r>
            <a:r>
              <a:rPr lang="en-US" altLang="zh-CN" sz="2800" dirty="0">
                <a:latin typeface="Times New Roman" panose="02020603050405020304" charset="0"/>
              </a:rPr>
              <a:t> journeys, and will use pricing to discourage those aiming to fly shorter trips.</a:t>
            </a:r>
            <a:endParaRPr lang="en-US" altLang="zh-CN" sz="2800" dirty="0">
              <a:latin typeface="Times New Roman" panose="02020603050405020304" charset="0"/>
            </a:endParaRPr>
          </a:p>
        </p:txBody>
      </p:sp>
      <p:sp>
        <p:nvSpPr>
          <p:cNvPr id="7" name="圆角矩形 6"/>
          <p:cNvSpPr/>
          <p:nvPr/>
        </p:nvSpPr>
        <p:spPr>
          <a:xfrm>
            <a:off x="2498725" y="42214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optimize</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使最优化；充分利用</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3146425" y="515747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onward</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向前的；继续的</a:t>
            </a:r>
            <a:endParaRPr sz="2800">
              <a:solidFill>
                <a:schemeClr val="tx1"/>
              </a:solidFill>
              <a:latin typeface="Times New Roman" panose="02020603050405020304" charset="0"/>
              <a:cs typeface="Times New Roman" panose="02020603050405020304" charset="0"/>
              <a:sym typeface="+mn-ea"/>
            </a:endParaRPr>
          </a:p>
        </p:txBody>
      </p:sp>
      <p:sp>
        <p:nvSpPr>
          <p:cNvPr id="3" name="矩形 2"/>
          <p:cNvSpPr/>
          <p:nvPr>
            <p:custDataLst>
              <p:tags r:id="rId2"/>
            </p:custDataLst>
          </p:nvPr>
        </p:nvSpPr>
        <p:spPr>
          <a:xfrm>
            <a:off x="3506470" y="1052830"/>
            <a:ext cx="229933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5" name="矩形 4"/>
          <p:cNvSpPr/>
          <p:nvPr>
            <p:custDataLst>
              <p:tags r:id="rId3"/>
            </p:custDataLst>
          </p:nvPr>
        </p:nvSpPr>
        <p:spPr>
          <a:xfrm>
            <a:off x="554355" y="3213100"/>
            <a:ext cx="229933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7" grpId="0" bldLvl="0" animBg="1"/>
      <p:bldP spid="2"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915035" y="909320"/>
            <a:ext cx="10612120" cy="364045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7</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You may wonder how the airlines know who the higher-value passengers are and how much to charge them. Well, they use something called customer</a:t>
            </a:r>
            <a:r>
              <a:rPr lang="en-US" altLang="zh-CN" sz="2800" b="1" dirty="0">
                <a:solidFill>
                  <a:srgbClr val="FF0000"/>
                </a:solidFill>
                <a:latin typeface="Times New Roman" panose="02020603050405020304" charset="0"/>
              </a:rPr>
              <a:t> profiling</a:t>
            </a:r>
            <a:r>
              <a:rPr lang="en-US" altLang="zh-CN" sz="2800" dirty="0">
                <a:latin typeface="Times New Roman" panose="02020603050405020304" charset="0"/>
              </a:rPr>
              <a:t> and decide, based on the destination of the flight, what sort of passengers will most likely be using that route. </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rPr>
              <a:t> 8  </a:t>
            </a:r>
            <a:r>
              <a:rPr lang="en-US" altLang="zh-CN" sz="2800" dirty="0">
                <a:latin typeface="Times New Roman" panose="02020603050405020304" charset="0"/>
              </a:rPr>
              <a:t> The Balearic Islands, for example, are a popular holiday destination and airlines realize that these</a:t>
            </a:r>
            <a:r>
              <a:rPr lang="en-US" altLang="zh-CN" sz="2800" b="1" dirty="0">
                <a:solidFill>
                  <a:srgbClr val="FF0000"/>
                </a:solidFill>
                <a:latin typeface="Times New Roman" panose="02020603050405020304" charset="0"/>
              </a:rPr>
              <a:t> predominantly</a:t>
            </a:r>
            <a:r>
              <a:rPr lang="en-US" altLang="zh-CN" sz="2800" dirty="0">
                <a:latin typeface="Times New Roman" panose="02020603050405020304" charset="0"/>
              </a:rPr>
              <a:t> leisure passengers tend to book relatively early in the year, months before their summer holiday to ensure they get the destination and date/times of their choice. Fares for these routes will be high early on and adjusted later.</a:t>
            </a:r>
            <a:endParaRPr lang="en-US" altLang="zh-CN" sz="2800" dirty="0">
              <a:latin typeface="Times New Roman" panose="02020603050405020304" charset="0"/>
            </a:endParaRPr>
          </a:p>
        </p:txBody>
      </p:sp>
      <p:sp>
        <p:nvSpPr>
          <p:cNvPr id="7" name="圆角矩形 6"/>
          <p:cNvSpPr/>
          <p:nvPr/>
        </p:nvSpPr>
        <p:spPr>
          <a:xfrm>
            <a:off x="1779270" y="4653280"/>
            <a:ext cx="871474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profiling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（有关人或事物的）资料收集；剖析研究</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1922780" y="5517515"/>
            <a:ext cx="864425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predominantly</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ad</a:t>
            </a:r>
            <a:r>
              <a:rPr sz="2800">
                <a:solidFill>
                  <a:schemeClr val="tx1"/>
                </a:solidFill>
                <a:latin typeface="Times New Roman" panose="02020603050405020304" charset="0"/>
                <a:cs typeface="Times New Roman" panose="02020603050405020304" charset="0"/>
                <a:sym typeface="+mn-ea"/>
              </a:rPr>
              <a:t>. 主要地；多数情况下</a:t>
            </a:r>
            <a:endParaRPr sz="2800">
              <a:solidFill>
                <a:schemeClr val="tx1"/>
              </a:solidFill>
              <a:latin typeface="Times New Roman" panose="02020603050405020304" charset="0"/>
              <a:cs typeface="Times New Roman" panose="02020603050405020304" charset="0"/>
              <a:sym typeface="+mn-ea"/>
            </a:endParaRPr>
          </a:p>
        </p:txBody>
      </p:sp>
      <p:sp>
        <p:nvSpPr>
          <p:cNvPr id="8" name="矩形 7"/>
          <p:cNvSpPr/>
          <p:nvPr/>
        </p:nvSpPr>
        <p:spPr>
          <a:xfrm>
            <a:off x="3075305" y="1772920"/>
            <a:ext cx="229933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4" name="矩形 3"/>
          <p:cNvSpPr/>
          <p:nvPr/>
        </p:nvSpPr>
        <p:spPr>
          <a:xfrm>
            <a:off x="5307330" y="2924810"/>
            <a:ext cx="229933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7" grpId="0" bldLvl="0" animBg="1"/>
      <p:bldP spid="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554355" y="629920"/>
            <a:ext cx="10231755"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9</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This is contrary to a typical business route, say London to Frankfurt, where prices start off low to fill a minimum capacity and then rise sharply nearer the date of </a:t>
            </a:r>
            <a:r>
              <a:rPr lang="en-US" altLang="zh-CN" sz="2800" b="1" dirty="0">
                <a:solidFill>
                  <a:srgbClr val="FF0000"/>
                </a:solidFill>
                <a:latin typeface="Times New Roman" panose="02020603050405020304" charset="0"/>
              </a:rPr>
              <a:t>departure</a:t>
            </a:r>
            <a:r>
              <a:rPr lang="en-US" altLang="zh-CN" sz="2800" dirty="0">
                <a:latin typeface="Times New Roman" panose="02020603050405020304" charset="0"/>
              </a:rPr>
              <a:t>. Business travelers are much less price sensitive because, in the majority of cases, they are not paying for the flight themselves. These last-minute, high-value passengers are so important and high </a:t>
            </a:r>
            <a:r>
              <a:rPr lang="en-US" altLang="zh-CN" sz="2800" b="1" dirty="0">
                <a:solidFill>
                  <a:srgbClr val="FF0000"/>
                </a:solidFill>
                <a:latin typeface="Times New Roman" panose="02020603050405020304" charset="0"/>
              </a:rPr>
              <a:t>yielding </a:t>
            </a:r>
            <a:r>
              <a:rPr lang="en-US" altLang="zh-CN" sz="2800" dirty="0">
                <a:latin typeface="Times New Roman" panose="02020603050405020304" charset="0"/>
              </a:rPr>
              <a:t>that some airlines will go all out to accommodate them, offering</a:t>
            </a:r>
            <a:r>
              <a:rPr lang="en-US" altLang="zh-CN" sz="2800" b="1" dirty="0">
                <a:solidFill>
                  <a:srgbClr val="FF0000"/>
                </a:solidFill>
                <a:latin typeface="Times New Roman" panose="02020603050405020304" charset="0"/>
              </a:rPr>
              <a:t> compensation</a:t>
            </a:r>
            <a:r>
              <a:rPr lang="en-US" altLang="zh-CN" sz="2800" dirty="0">
                <a:latin typeface="Times New Roman" panose="02020603050405020304" charset="0"/>
              </a:rPr>
              <a:t> to the “early-bird” passengers to accept a flight </a:t>
            </a:r>
            <a:r>
              <a:rPr lang="en-US" altLang="zh-CN" sz="2800" b="1" dirty="0">
                <a:solidFill>
                  <a:srgbClr val="FF0000"/>
                </a:solidFill>
                <a:latin typeface="Times New Roman" panose="02020603050405020304" charset="0"/>
              </a:rPr>
              <a:t>swap</a:t>
            </a:r>
            <a:r>
              <a:rPr lang="en-US" altLang="zh-CN" sz="2800" dirty="0">
                <a:latin typeface="Times New Roman" panose="02020603050405020304" charset="0"/>
              </a:rPr>
              <a:t>. If all goes to the airline’s plan, the last minute, high fare-paying passengers can then be booked onto what was previously a full flight.</a:t>
            </a:r>
            <a:endParaRPr lang="en-US" altLang="zh-CN" sz="2800" dirty="0">
              <a:latin typeface="Times New Roman" panose="02020603050405020304" charset="0"/>
            </a:endParaRPr>
          </a:p>
        </p:txBody>
      </p:sp>
      <p:sp>
        <p:nvSpPr>
          <p:cNvPr id="2" name="圆角矩形 1"/>
          <p:cNvSpPr/>
          <p:nvPr/>
        </p:nvSpPr>
        <p:spPr>
          <a:xfrm>
            <a:off x="1922780" y="46532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departure </a:t>
            </a:r>
            <a:r>
              <a:rPr lang="en-US" sz="2800">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离开；启程；出发</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2714625" y="48691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yielding</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.带来……收成（或利润等）的</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3290570" y="5301615"/>
            <a:ext cx="778002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90000"/>
              </a:lnSpc>
            </a:pPr>
            <a:r>
              <a:rPr sz="2800" b="1">
                <a:solidFill>
                  <a:schemeClr val="tx1"/>
                </a:solidFill>
                <a:latin typeface="Times New Roman" panose="02020603050405020304" charset="0"/>
                <a:cs typeface="Times New Roman" panose="02020603050405020304" charset="0"/>
                <a:sym typeface="+mn-ea"/>
              </a:rPr>
              <a:t>compensation</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 n</a:t>
            </a:r>
            <a:r>
              <a:rPr sz="2800">
                <a:solidFill>
                  <a:schemeClr val="tx1"/>
                </a:solidFill>
                <a:latin typeface="Times New Roman" panose="02020603050405020304" charset="0"/>
                <a:cs typeface="Times New Roman" panose="02020603050405020304" charset="0"/>
                <a:sym typeface="+mn-ea"/>
              </a:rPr>
              <a:t>.补偿（金）；赔偿（金）</a:t>
            </a:r>
            <a:endParaRPr sz="2800">
              <a:solidFill>
                <a:schemeClr val="tx1"/>
              </a:solidFill>
              <a:latin typeface="Times New Roman" panose="02020603050405020304" charset="0"/>
              <a:cs typeface="Times New Roman" panose="02020603050405020304" charset="0"/>
              <a:sym typeface="+mn-ea"/>
            </a:endParaRPr>
          </a:p>
        </p:txBody>
      </p:sp>
      <p:sp>
        <p:nvSpPr>
          <p:cNvPr id="8" name="圆角矩形 7"/>
          <p:cNvSpPr/>
          <p:nvPr/>
        </p:nvSpPr>
        <p:spPr>
          <a:xfrm>
            <a:off x="4083050" y="5544185"/>
            <a:ext cx="735012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swap </a:t>
            </a:r>
            <a:r>
              <a:rPr lang="en-US" sz="2800">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交换</a:t>
            </a:r>
            <a:endParaRPr sz="2800">
              <a:solidFill>
                <a:schemeClr val="tx1"/>
              </a:solidFill>
              <a:latin typeface="Times New Roman" panose="02020603050405020304" charset="0"/>
              <a:cs typeface="Times New Roman" panose="02020603050405020304" charset="0"/>
              <a:sym typeface="+mn-ea"/>
            </a:endParaRPr>
          </a:p>
        </p:txBody>
      </p:sp>
      <p:sp>
        <p:nvSpPr>
          <p:cNvPr id="16" name="矩形 15"/>
          <p:cNvSpPr/>
          <p:nvPr/>
        </p:nvSpPr>
        <p:spPr>
          <a:xfrm>
            <a:off x="5739130" y="1484630"/>
            <a:ext cx="177800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7" name="矩形 16"/>
          <p:cNvSpPr/>
          <p:nvPr/>
        </p:nvSpPr>
        <p:spPr>
          <a:xfrm>
            <a:off x="5955030" y="2493010"/>
            <a:ext cx="194119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8" name="矩形 17"/>
          <p:cNvSpPr/>
          <p:nvPr/>
        </p:nvSpPr>
        <p:spPr>
          <a:xfrm>
            <a:off x="6530975" y="3030220"/>
            <a:ext cx="226314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9" name="矩形 18"/>
          <p:cNvSpPr/>
          <p:nvPr/>
        </p:nvSpPr>
        <p:spPr>
          <a:xfrm>
            <a:off x="5848350" y="3465195"/>
            <a:ext cx="105156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2" grpId="0" bldLvl="0" animBg="1"/>
      <p:bldP spid="5" grpId="0" bldLvl="0" animBg="1"/>
      <p:bldP spid="6" grpId="0" bldLvl="0" animBg="1"/>
      <p:bldP spid="8"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81635" y="621030"/>
            <a:ext cx="11280775" cy="364045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dirty="0">
                <a:latin typeface="Times New Roman" panose="02020603050405020304" charset="0"/>
              </a:rPr>
              <a:t> </a:t>
            </a:r>
            <a:r>
              <a:rPr lang="en-US" altLang="zh-CN" sz="2800" b="1" i="1" dirty="0">
                <a:solidFill>
                  <a:srgbClr val="00B0F0"/>
                </a:solidFill>
                <a:latin typeface="Times New Roman" panose="02020603050405020304" charset="0"/>
              </a:rPr>
              <a:t>10</a:t>
            </a:r>
            <a:r>
              <a:rPr lang="en-US" altLang="zh-CN" sz="2800" dirty="0">
                <a:latin typeface="Times New Roman" panose="02020603050405020304" charset="0"/>
              </a:rPr>
              <a:t>    Airlines have dozens of fare </a:t>
            </a:r>
            <a:r>
              <a:rPr lang="en-US" altLang="zh-CN" sz="2800" b="1" dirty="0">
                <a:solidFill>
                  <a:srgbClr val="FF0000"/>
                </a:solidFill>
                <a:latin typeface="Times New Roman" panose="02020603050405020304" charset="0"/>
              </a:rPr>
              <a:t>subdivisions</a:t>
            </a:r>
            <a:r>
              <a:rPr lang="en-US" altLang="zh-CN" sz="2800" dirty="0">
                <a:latin typeface="Times New Roman" panose="02020603050405020304" charset="0"/>
              </a:rPr>
              <a:t> (nothing to do with First/Business/Economy) and they adjust the number of seats </a:t>
            </a:r>
            <a:r>
              <a:rPr lang="en-US" altLang="zh-CN" sz="2800" b="1" dirty="0">
                <a:solidFill>
                  <a:srgbClr val="FF0000"/>
                </a:solidFill>
                <a:latin typeface="Times New Roman" panose="02020603050405020304" charset="0"/>
              </a:rPr>
              <a:t>allocated</a:t>
            </a:r>
            <a:r>
              <a:rPr lang="en-US" altLang="zh-CN" sz="2800" dirty="0">
                <a:latin typeface="Times New Roman" panose="02020603050405020304" charset="0"/>
              </a:rPr>
              <a:t> to each fare class. When one subdivision has been fully sold, the sale price will transfer to the next one.</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rPr>
              <a:t> 11   </a:t>
            </a:r>
            <a:r>
              <a:rPr lang="en-US" altLang="zh-CN" sz="2800" dirty="0">
                <a:latin typeface="Times New Roman" panose="02020603050405020304" charset="0"/>
              </a:rPr>
              <a:t>What airlines are really aiming for is fully personalized pricing. Revenue management systems will increasingly take into account not only the airfare itself, but the total value a passenger can </a:t>
            </a:r>
            <a:r>
              <a:rPr lang="en-US" altLang="zh-CN" sz="2800" b="1" dirty="0">
                <a:solidFill>
                  <a:srgbClr val="FF0000"/>
                </a:solidFill>
                <a:latin typeface="Times New Roman" panose="02020603050405020304" charset="0"/>
              </a:rPr>
              <a:t>generate</a:t>
            </a:r>
            <a:r>
              <a:rPr lang="en-US" altLang="zh-CN" sz="2800" dirty="0">
                <a:latin typeface="Times New Roman" panose="02020603050405020304" charset="0"/>
              </a:rPr>
              <a:t> for the airline, including the “extras” revenue—allocated seats, meals, drinks, </a:t>
            </a:r>
            <a:r>
              <a:rPr lang="en-US" altLang="zh-CN" sz="2800" b="1" dirty="0">
                <a:solidFill>
                  <a:srgbClr val="FF0000"/>
                </a:solidFill>
                <a:latin typeface="Times New Roman" panose="02020603050405020304" charset="0"/>
              </a:rPr>
              <a:t>priority</a:t>
            </a:r>
            <a:r>
              <a:rPr lang="en-US" altLang="zh-CN" sz="2800" dirty="0">
                <a:latin typeface="Times New Roman" panose="02020603050405020304" charset="0"/>
              </a:rPr>
              <a:t> boarding, hold luggage, etc.</a:t>
            </a:r>
            <a:endParaRPr lang="en-US" altLang="zh-CN" sz="2800" dirty="0">
              <a:latin typeface="Times New Roman" panose="02020603050405020304" charset="0"/>
            </a:endParaRPr>
          </a:p>
        </p:txBody>
      </p:sp>
      <p:sp>
        <p:nvSpPr>
          <p:cNvPr id="4" name="圆角矩形 3"/>
          <p:cNvSpPr/>
          <p:nvPr/>
        </p:nvSpPr>
        <p:spPr>
          <a:xfrm>
            <a:off x="2138680" y="402907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subdivision</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细分</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3074670" y="4509135"/>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allocate</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分配；分派</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3578860" y="508508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generate</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产生；生成</a:t>
            </a:r>
            <a:endParaRPr sz="2800">
              <a:solidFill>
                <a:schemeClr val="tx1"/>
              </a:solidFill>
              <a:latin typeface="Times New Roman" panose="02020603050405020304" charset="0"/>
              <a:cs typeface="Times New Roman" panose="02020603050405020304" charset="0"/>
              <a:sym typeface="+mn-ea"/>
            </a:endParaRPr>
          </a:p>
        </p:txBody>
      </p:sp>
      <p:sp>
        <p:nvSpPr>
          <p:cNvPr id="15" name="圆角矩形 14"/>
          <p:cNvSpPr/>
          <p:nvPr/>
        </p:nvSpPr>
        <p:spPr>
          <a:xfrm>
            <a:off x="4227195" y="5661660"/>
            <a:ext cx="683133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priority</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.优先</a:t>
            </a:r>
            <a:endParaRPr sz="2800">
              <a:solidFill>
                <a:schemeClr val="tx1"/>
              </a:solidFill>
              <a:latin typeface="Times New Roman" panose="02020603050405020304" charset="0"/>
              <a:cs typeface="Times New Roman" panose="02020603050405020304" charset="0"/>
              <a:sym typeface="+mn-ea"/>
            </a:endParaRPr>
          </a:p>
        </p:txBody>
      </p:sp>
      <p:sp>
        <p:nvSpPr>
          <p:cNvPr id="18" name="矩形 17"/>
          <p:cNvSpPr/>
          <p:nvPr/>
        </p:nvSpPr>
        <p:spPr>
          <a:xfrm>
            <a:off x="6026785" y="621030"/>
            <a:ext cx="229933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9" name="矩形 18"/>
          <p:cNvSpPr/>
          <p:nvPr/>
        </p:nvSpPr>
        <p:spPr>
          <a:xfrm>
            <a:off x="9483725" y="981075"/>
            <a:ext cx="192024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0" name="矩形 19"/>
          <p:cNvSpPr/>
          <p:nvPr/>
        </p:nvSpPr>
        <p:spPr>
          <a:xfrm>
            <a:off x="6245225" y="2997200"/>
            <a:ext cx="177927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21" name="矩形 20"/>
          <p:cNvSpPr/>
          <p:nvPr/>
        </p:nvSpPr>
        <p:spPr>
          <a:xfrm>
            <a:off x="8043545" y="3429000"/>
            <a:ext cx="144018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4" grpId="0" bldLvl="0" animBg="1"/>
      <p:bldP spid="5" grpId="0" bldLvl="0" animBg="1"/>
      <p:bldP spid="6" grpId="0" bldLvl="0" animBg="1"/>
      <p:bldP spid="15"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266700" y="572770"/>
            <a:ext cx="11240135"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12</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This kind of profiling might be beneficial to the loyalty program customer but what about when a frequent business traveler is then consistently shown higher fares when they’re trying to book a family holiday? This could well</a:t>
            </a:r>
            <a:r>
              <a:rPr lang="en-US" altLang="zh-CN" sz="2800" b="1" dirty="0">
                <a:solidFill>
                  <a:srgbClr val="FF0000"/>
                </a:solidFill>
                <a:latin typeface="Times New Roman" panose="02020603050405020304" charset="0"/>
              </a:rPr>
              <a:t> prompt </a:t>
            </a:r>
            <a:r>
              <a:rPr lang="en-US" altLang="zh-CN" sz="2800" dirty="0">
                <a:latin typeface="Times New Roman" panose="02020603050405020304" charset="0"/>
              </a:rPr>
              <a:t>a </a:t>
            </a:r>
            <a:r>
              <a:rPr lang="en-US" altLang="zh-CN" sz="2800" b="1" dirty="0">
                <a:solidFill>
                  <a:srgbClr val="FF0000"/>
                </a:solidFill>
                <a:latin typeface="Times New Roman" panose="02020603050405020304" charset="0"/>
              </a:rPr>
              <a:t>backlash</a:t>
            </a:r>
            <a:r>
              <a:rPr lang="en-US" altLang="zh-CN" sz="2800" dirty="0">
                <a:latin typeface="Times New Roman" panose="02020603050405020304" charset="0"/>
              </a:rPr>
              <a:t> among the sort of high-value customers that every airline hopes to retain.</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rPr>
              <a:t> 13</a:t>
            </a:r>
            <a:r>
              <a:rPr lang="en-US" altLang="zh-CN" sz="2800" dirty="0">
                <a:latin typeface="Times New Roman" panose="02020603050405020304" charset="0"/>
              </a:rPr>
              <a:t>   While airlines may have good reasons not to</a:t>
            </a:r>
            <a:r>
              <a:rPr lang="en-US" altLang="zh-CN" sz="2800" b="1" dirty="0">
                <a:solidFill>
                  <a:srgbClr val="FF0000"/>
                </a:solidFill>
                <a:latin typeface="Times New Roman" panose="02020603050405020304" charset="0"/>
              </a:rPr>
              <a:t> overcharge</a:t>
            </a:r>
            <a:r>
              <a:rPr lang="en-US" altLang="zh-CN" sz="2800" dirty="0">
                <a:latin typeface="Times New Roman" panose="02020603050405020304" charset="0"/>
              </a:rPr>
              <a:t> their best customers, they also have to be careful not to undercharge the rest. The temptation is to aggressively lower prices when there are still </a:t>
            </a:r>
            <a:r>
              <a:rPr lang="en-US" altLang="zh-CN" sz="2800" b="1" dirty="0">
                <a:solidFill>
                  <a:srgbClr val="FF0000"/>
                </a:solidFill>
                <a:latin typeface="Times New Roman" panose="02020603050405020304" charset="0"/>
              </a:rPr>
              <a:t>vacant </a:t>
            </a:r>
            <a:r>
              <a:rPr lang="en-US" altLang="zh-CN" sz="2800" dirty="0">
                <a:latin typeface="Times New Roman" panose="02020603050405020304" charset="0"/>
              </a:rPr>
              <a:t>seats before a flight departure, but if this becomes the</a:t>
            </a:r>
            <a:r>
              <a:rPr lang="en-US" altLang="zh-CN" sz="2800" b="1" dirty="0">
                <a:solidFill>
                  <a:srgbClr val="FF0000"/>
                </a:solidFill>
                <a:latin typeface="Times New Roman" panose="02020603050405020304" charset="0"/>
              </a:rPr>
              <a:t> norm</a:t>
            </a:r>
            <a:r>
              <a:rPr lang="en-US" altLang="zh-CN" sz="2800" dirty="0">
                <a:latin typeface="Times New Roman" panose="02020603050405020304" charset="0"/>
              </a:rPr>
              <a:t> there’s a serious risk of</a:t>
            </a:r>
            <a:r>
              <a:rPr lang="en-US" altLang="zh-CN" sz="2800" b="1" dirty="0">
                <a:solidFill>
                  <a:srgbClr val="FF0000"/>
                </a:solidFill>
                <a:latin typeface="Times New Roman" panose="02020603050405020304" charset="0"/>
              </a:rPr>
              <a:t> undermining</a:t>
            </a:r>
            <a:r>
              <a:rPr lang="en-US" altLang="zh-CN" sz="2800" dirty="0">
                <a:latin typeface="Times New Roman" panose="02020603050405020304" charset="0"/>
              </a:rPr>
              <a:t> the airline brand and alienating higher-value passengers.</a:t>
            </a:r>
            <a:endParaRPr lang="en-US" altLang="zh-CN" sz="2800" dirty="0">
              <a:latin typeface="Times New Roman" panose="02020603050405020304" charset="0"/>
            </a:endParaRPr>
          </a:p>
        </p:txBody>
      </p:sp>
      <p:sp>
        <p:nvSpPr>
          <p:cNvPr id="7" name="圆角矩形 6"/>
          <p:cNvSpPr/>
          <p:nvPr/>
        </p:nvSpPr>
        <p:spPr>
          <a:xfrm>
            <a:off x="1346835" y="4653280"/>
            <a:ext cx="80054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prompt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 v</a:t>
            </a:r>
            <a:r>
              <a:rPr sz="2800">
                <a:solidFill>
                  <a:schemeClr val="tx1"/>
                </a:solidFill>
                <a:latin typeface="Times New Roman" panose="02020603050405020304" charset="0"/>
                <a:cs typeface="Times New Roman" panose="02020603050405020304" charset="0"/>
                <a:sym typeface="+mn-ea"/>
              </a:rPr>
              <a:t>.促使</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1840865" y="4869180"/>
            <a:ext cx="728218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backlash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.强烈抵制</a:t>
            </a:r>
            <a:endParaRPr sz="2800">
              <a:solidFill>
                <a:schemeClr val="tx1"/>
              </a:solidFill>
              <a:latin typeface="Times New Roman" panose="02020603050405020304" charset="0"/>
              <a:cs typeface="Times New Roman" panose="02020603050405020304" charset="0"/>
              <a:sym typeface="+mn-ea"/>
            </a:endParaRPr>
          </a:p>
        </p:txBody>
      </p:sp>
      <p:sp>
        <p:nvSpPr>
          <p:cNvPr id="4" name="圆角矩形 3"/>
          <p:cNvSpPr/>
          <p:nvPr/>
        </p:nvSpPr>
        <p:spPr>
          <a:xfrm>
            <a:off x="2426970" y="5013325"/>
            <a:ext cx="849884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overcharge</a:t>
            </a:r>
            <a:r>
              <a:rPr lang="en-US" sz="2800" b="1">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（向某人）索价过高；多收（某人）钱</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2858770" y="5301615"/>
            <a:ext cx="829500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vacant </a:t>
            </a:r>
            <a:r>
              <a:rPr lang="en-US" sz="2800">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空着的；未被占用的</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3290570" y="5445125"/>
            <a:ext cx="794512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norm </a:t>
            </a:r>
            <a:r>
              <a:rPr lang="en-US" sz="2800">
                <a:solidFill>
                  <a:schemeClr val="tx1"/>
                </a:solidFill>
                <a:latin typeface="Times New Roman" panose="02020603050405020304" charset="0"/>
                <a:cs typeface="Times New Roman" panose="02020603050405020304" charset="0"/>
                <a:sym typeface="+mn-ea"/>
              </a:rPr>
              <a:t> </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规范；常态</a:t>
            </a:r>
            <a:endParaRPr sz="2800">
              <a:solidFill>
                <a:schemeClr val="tx1"/>
              </a:solidFill>
              <a:latin typeface="Times New Roman" panose="02020603050405020304" charset="0"/>
              <a:cs typeface="Times New Roman" panose="02020603050405020304" charset="0"/>
              <a:sym typeface="+mn-ea"/>
            </a:endParaRPr>
          </a:p>
        </p:txBody>
      </p:sp>
      <p:sp>
        <p:nvSpPr>
          <p:cNvPr id="8" name="圆角矩形 7"/>
          <p:cNvSpPr/>
          <p:nvPr/>
        </p:nvSpPr>
        <p:spPr>
          <a:xfrm>
            <a:off x="3794760" y="5589270"/>
            <a:ext cx="745617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lang="en-US" sz="2800" b="1">
                <a:solidFill>
                  <a:schemeClr val="tx1"/>
                </a:solidFill>
                <a:latin typeface="Times New Roman" panose="02020603050405020304" charset="0"/>
                <a:cs typeface="Times New Roman" panose="02020603050405020304" charset="0"/>
                <a:sym typeface="+mn-ea"/>
              </a:rPr>
              <a:t> </a:t>
            </a:r>
            <a:r>
              <a:rPr sz="2800" b="1">
                <a:solidFill>
                  <a:schemeClr val="tx1"/>
                </a:solidFill>
                <a:latin typeface="Times New Roman" panose="02020603050405020304" charset="0"/>
                <a:cs typeface="Times New Roman" panose="02020603050405020304" charset="0"/>
                <a:sym typeface="+mn-ea"/>
              </a:rPr>
              <a:t> undermine</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v</a:t>
            </a:r>
            <a:r>
              <a:rPr sz="2800">
                <a:solidFill>
                  <a:schemeClr val="tx1"/>
                </a:solidFill>
                <a:latin typeface="Times New Roman" panose="02020603050405020304" charset="0"/>
                <a:cs typeface="Times New Roman" panose="02020603050405020304" charset="0"/>
                <a:sym typeface="+mn-ea"/>
              </a:rPr>
              <a:t>. 逐渐削弱（信心、权威等）</a:t>
            </a:r>
            <a:endParaRPr sz="2800">
              <a:solidFill>
                <a:schemeClr val="tx1"/>
              </a:solidFill>
              <a:latin typeface="Times New Roman" panose="02020603050405020304" charset="0"/>
              <a:cs typeface="Times New Roman" panose="02020603050405020304" charset="0"/>
              <a:sym typeface="+mn-ea"/>
            </a:endParaRPr>
          </a:p>
        </p:txBody>
      </p:sp>
      <p:sp>
        <p:nvSpPr>
          <p:cNvPr id="12" name="矩形 11"/>
          <p:cNvSpPr/>
          <p:nvPr/>
        </p:nvSpPr>
        <p:spPr>
          <a:xfrm>
            <a:off x="2282825" y="1772920"/>
            <a:ext cx="153543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3" name="矩形 12"/>
          <p:cNvSpPr/>
          <p:nvPr/>
        </p:nvSpPr>
        <p:spPr>
          <a:xfrm>
            <a:off x="4083050" y="1772920"/>
            <a:ext cx="175450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4" name="矩形 13"/>
          <p:cNvSpPr/>
          <p:nvPr/>
        </p:nvSpPr>
        <p:spPr>
          <a:xfrm>
            <a:off x="7899400" y="2493010"/>
            <a:ext cx="210248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5" name="矩形 14"/>
          <p:cNvSpPr/>
          <p:nvPr/>
        </p:nvSpPr>
        <p:spPr>
          <a:xfrm>
            <a:off x="9123680" y="3284855"/>
            <a:ext cx="244475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6" name="矩形 15"/>
          <p:cNvSpPr/>
          <p:nvPr/>
        </p:nvSpPr>
        <p:spPr>
          <a:xfrm>
            <a:off x="7395845" y="3719830"/>
            <a:ext cx="110490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7" name="矩形 16"/>
          <p:cNvSpPr/>
          <p:nvPr/>
        </p:nvSpPr>
        <p:spPr>
          <a:xfrm>
            <a:off x="699135" y="4149090"/>
            <a:ext cx="220154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7" grpId="0" bldLvl="0" animBg="1"/>
      <p:bldP spid="2" grpId="0" bldLvl="0" animBg="1"/>
      <p:bldP spid="4" grpId="0" bldLvl="0" animBg="1"/>
      <p:bldP spid="5" grpId="0" bldLvl="0" animBg="1"/>
      <p:bldP spid="6" grpId="0" bldLvl="0" animBg="1"/>
      <p:bldP spid="8"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692150"/>
            <a:ext cx="11391265" cy="324612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14</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A number of companies, such as </a:t>
            </a:r>
            <a:r>
              <a:rPr lang="en-US" altLang="zh-CN" sz="2800" b="1" dirty="0">
                <a:latin typeface="Times New Roman" panose="02020603050405020304" charset="0"/>
                <a:hlinkClick r:id="rId1" action="ppaction://hlinksldjump"/>
              </a:rPr>
              <a:t>Bidflyer</a:t>
            </a:r>
            <a:r>
              <a:rPr lang="en-US" altLang="zh-CN" sz="2800" dirty="0">
                <a:latin typeface="Times New Roman" panose="02020603050405020304" charset="0"/>
              </a:rPr>
              <a:t>, </a:t>
            </a:r>
            <a:r>
              <a:rPr lang="en-US" altLang="zh-CN" sz="2800" b="1" dirty="0">
                <a:latin typeface="Times New Roman" panose="02020603050405020304" charset="0"/>
                <a:hlinkClick r:id="rId2" action="ppaction://hlinksldjump"/>
              </a:rPr>
              <a:t>Plusgrade</a:t>
            </a:r>
            <a:r>
              <a:rPr lang="en-US" altLang="zh-CN" sz="2800" b="1" dirty="0">
                <a:latin typeface="Times New Roman" panose="02020603050405020304" charset="0"/>
              </a:rPr>
              <a:t> </a:t>
            </a:r>
            <a:r>
              <a:rPr lang="en-US" altLang="zh-CN" sz="2800" dirty="0">
                <a:latin typeface="Times New Roman" panose="02020603050405020304" charset="0"/>
              </a:rPr>
              <a:t>and </a:t>
            </a:r>
            <a:r>
              <a:rPr lang="en-US" altLang="zh-CN" sz="2800" b="1" dirty="0">
                <a:latin typeface="Times New Roman" panose="02020603050405020304" charset="0"/>
                <a:hlinkClick r:id="rId3" action="ppaction://hlinksldjump"/>
              </a:rPr>
              <a:t>SeatFrog</a:t>
            </a:r>
            <a:r>
              <a:rPr lang="en-US" altLang="zh-CN" sz="2800" dirty="0">
                <a:latin typeface="Times New Roman" panose="02020603050405020304" charset="0"/>
              </a:rPr>
              <a:t>, have come up with applications that allow airlines to sell upgrades to the highest </a:t>
            </a:r>
            <a:r>
              <a:rPr lang="en-US" altLang="zh-CN" sz="2800" b="1" dirty="0">
                <a:solidFill>
                  <a:srgbClr val="FF0000"/>
                </a:solidFill>
                <a:latin typeface="Times New Roman" panose="02020603050405020304" charset="0"/>
              </a:rPr>
              <a:t>bidder</a:t>
            </a:r>
            <a:r>
              <a:rPr lang="en-US" altLang="zh-CN" sz="2800" dirty="0">
                <a:latin typeface="Times New Roman" panose="02020603050405020304" charset="0"/>
              </a:rPr>
              <a:t> through an </a:t>
            </a:r>
            <a:r>
              <a:rPr lang="en-US" altLang="zh-CN" sz="2800" b="1" dirty="0">
                <a:solidFill>
                  <a:srgbClr val="FF0000"/>
                </a:solidFill>
                <a:latin typeface="Times New Roman" panose="02020603050405020304" charset="0"/>
              </a:rPr>
              <a:t>anonymous</a:t>
            </a:r>
            <a:r>
              <a:rPr lang="en-US" altLang="zh-CN" sz="2800" dirty="0">
                <a:latin typeface="Times New Roman" panose="02020603050405020304" charset="0"/>
              </a:rPr>
              <a:t> auction, an efficient way to allow passengers to inform the airline how much they’re willing to pay for premium services.</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rPr>
              <a:t> 15</a:t>
            </a:r>
            <a:r>
              <a:rPr lang="en-US" altLang="zh-CN" sz="2800" dirty="0">
                <a:latin typeface="Times New Roman" panose="02020603050405020304" charset="0"/>
              </a:rPr>
              <a:t>   Passengers can also use companies such as </a:t>
            </a:r>
            <a:r>
              <a:rPr lang="en-US" altLang="zh-CN" sz="2800" b="1" dirty="0">
                <a:latin typeface="Times New Roman" panose="02020603050405020304" charset="0"/>
                <a:hlinkClick r:id="rId4" action="ppaction://hlinksldjump"/>
              </a:rPr>
              <a:t>Skyscanner</a:t>
            </a:r>
            <a:r>
              <a:rPr lang="en-US" altLang="zh-CN" sz="2800" dirty="0">
                <a:latin typeface="Times New Roman" panose="02020603050405020304" charset="0"/>
              </a:rPr>
              <a:t> and </a:t>
            </a:r>
            <a:r>
              <a:rPr lang="en-US" altLang="zh-CN" sz="2800" b="1" dirty="0">
                <a:latin typeface="Times New Roman" panose="02020603050405020304" charset="0"/>
                <a:hlinkClick r:id="rId5" action="ppaction://hlinksldjump"/>
              </a:rPr>
              <a:t>Kayak</a:t>
            </a:r>
            <a:r>
              <a:rPr lang="en-US" altLang="zh-CN" sz="2800" dirty="0">
                <a:latin typeface="Times New Roman" panose="02020603050405020304" charset="0"/>
              </a:rPr>
              <a:t> and receive </a:t>
            </a:r>
            <a:r>
              <a:rPr lang="en-US" altLang="zh-CN" sz="2800" b="1" dirty="0">
                <a:solidFill>
                  <a:srgbClr val="FF0000"/>
                </a:solidFill>
                <a:latin typeface="Times New Roman" panose="02020603050405020304" charset="0"/>
              </a:rPr>
              <a:t>automated </a:t>
            </a:r>
            <a:r>
              <a:rPr lang="en-US" altLang="zh-CN" sz="2800" dirty="0">
                <a:latin typeface="Times New Roman" panose="02020603050405020304" charset="0"/>
              </a:rPr>
              <a:t>fare </a:t>
            </a:r>
            <a:r>
              <a:rPr lang="en-US" altLang="zh-CN" sz="2800" b="1" dirty="0">
                <a:solidFill>
                  <a:srgbClr val="FF0000"/>
                </a:solidFill>
                <a:latin typeface="Times New Roman" panose="02020603050405020304" charset="0"/>
              </a:rPr>
              <a:t>alerts</a:t>
            </a:r>
            <a:r>
              <a:rPr lang="en-US" altLang="zh-CN" sz="2800" dirty="0">
                <a:latin typeface="Times New Roman" panose="02020603050405020304" charset="0"/>
              </a:rPr>
              <a:t> the moment fares change. Some companies are also developing fare prediction technology that promises to help travelers book their flights at the</a:t>
            </a:r>
            <a:r>
              <a:rPr lang="en-US" altLang="zh-CN" sz="2800" b="1" dirty="0">
                <a:solidFill>
                  <a:srgbClr val="FF0000"/>
                </a:solidFill>
                <a:latin typeface="Times New Roman" panose="02020603050405020304" charset="0"/>
              </a:rPr>
              <a:t> optimal</a:t>
            </a:r>
            <a:r>
              <a:rPr lang="en-US" altLang="zh-CN" sz="2800" dirty="0">
                <a:latin typeface="Times New Roman" panose="02020603050405020304" charset="0"/>
              </a:rPr>
              <a:t> moment, when the fare is likely to be lowest.</a:t>
            </a:r>
            <a:endParaRPr lang="en-US" altLang="zh-CN" sz="2800" dirty="0">
              <a:latin typeface="Times New Roman" panose="02020603050405020304" charset="0"/>
            </a:endParaRPr>
          </a:p>
        </p:txBody>
      </p:sp>
      <p:sp>
        <p:nvSpPr>
          <p:cNvPr id="7" name="圆角矩形 6"/>
          <p:cNvSpPr/>
          <p:nvPr/>
        </p:nvSpPr>
        <p:spPr>
          <a:xfrm>
            <a:off x="1058545" y="3933190"/>
            <a:ext cx="800544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bidder </a:t>
            </a:r>
            <a:r>
              <a:rPr sz="2800" i="1">
                <a:solidFill>
                  <a:schemeClr val="tx1"/>
                </a:solidFill>
                <a:latin typeface="Times New Roman" panose="02020603050405020304" charset="0"/>
                <a:cs typeface="Times New Roman" panose="02020603050405020304" charset="0"/>
                <a:sym typeface="+mn-ea"/>
              </a:rPr>
              <a:t> n</a:t>
            </a:r>
            <a:r>
              <a:rPr sz="2800">
                <a:solidFill>
                  <a:schemeClr val="tx1"/>
                </a:solidFill>
                <a:latin typeface="Times New Roman" panose="02020603050405020304" charset="0"/>
                <a:cs typeface="Times New Roman" panose="02020603050405020304" charset="0"/>
                <a:sym typeface="+mn-ea"/>
              </a:rPr>
              <a:t>. 投标者；出价者</a:t>
            </a:r>
            <a:endParaRPr sz="2800">
              <a:solidFill>
                <a:schemeClr val="tx1"/>
              </a:solidFill>
              <a:latin typeface="Times New Roman" panose="02020603050405020304" charset="0"/>
              <a:cs typeface="Times New Roman" panose="02020603050405020304" charset="0"/>
              <a:sym typeface="+mn-ea"/>
            </a:endParaRPr>
          </a:p>
        </p:txBody>
      </p:sp>
      <p:sp>
        <p:nvSpPr>
          <p:cNvPr id="2" name="圆角矩形 1"/>
          <p:cNvSpPr/>
          <p:nvPr/>
        </p:nvSpPr>
        <p:spPr>
          <a:xfrm>
            <a:off x="1778635" y="4366260"/>
            <a:ext cx="728218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anonymous </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 匿名的；名字不公开的</a:t>
            </a:r>
            <a:endParaRPr sz="2800">
              <a:solidFill>
                <a:schemeClr val="tx1"/>
              </a:solidFill>
              <a:latin typeface="Times New Roman" panose="02020603050405020304" charset="0"/>
              <a:cs typeface="Times New Roman" panose="02020603050405020304" charset="0"/>
              <a:sym typeface="+mn-ea"/>
            </a:endParaRPr>
          </a:p>
        </p:txBody>
      </p:sp>
      <p:sp>
        <p:nvSpPr>
          <p:cNvPr id="4" name="圆角矩形 3"/>
          <p:cNvSpPr/>
          <p:nvPr/>
        </p:nvSpPr>
        <p:spPr>
          <a:xfrm>
            <a:off x="2282825" y="4797425"/>
            <a:ext cx="849884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automate</a:t>
            </a:r>
            <a:r>
              <a:rPr sz="2800" i="1">
                <a:solidFill>
                  <a:schemeClr val="tx1"/>
                </a:solidFill>
                <a:latin typeface="Times New Roman" panose="02020603050405020304" charset="0"/>
                <a:cs typeface="Times New Roman" panose="02020603050405020304" charset="0"/>
                <a:sym typeface="+mn-ea"/>
              </a:rPr>
              <a:t> v</a:t>
            </a:r>
            <a:r>
              <a:rPr sz="2800">
                <a:solidFill>
                  <a:schemeClr val="tx1"/>
                </a:solidFill>
                <a:latin typeface="Times New Roman" panose="02020603050405020304" charset="0"/>
                <a:cs typeface="Times New Roman" panose="02020603050405020304" charset="0"/>
                <a:sym typeface="+mn-ea"/>
              </a:rPr>
              <a:t>. 使自动化</a:t>
            </a:r>
            <a:endParaRPr sz="2800">
              <a:solidFill>
                <a:schemeClr val="tx1"/>
              </a:solidFill>
              <a:latin typeface="Times New Roman" panose="02020603050405020304" charset="0"/>
              <a:cs typeface="Times New Roman" panose="02020603050405020304" charset="0"/>
              <a:sym typeface="+mn-ea"/>
            </a:endParaRPr>
          </a:p>
        </p:txBody>
      </p:sp>
      <p:sp>
        <p:nvSpPr>
          <p:cNvPr id="5" name="圆角矩形 4"/>
          <p:cNvSpPr/>
          <p:nvPr/>
        </p:nvSpPr>
        <p:spPr>
          <a:xfrm>
            <a:off x="2858770" y="5346700"/>
            <a:ext cx="829500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alert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（电子设备的）提示信号</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3434715" y="5805170"/>
            <a:ext cx="794512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optimal </a:t>
            </a:r>
            <a:r>
              <a:rPr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.最优的；最佳的</a:t>
            </a:r>
            <a:endParaRPr sz="2800">
              <a:solidFill>
                <a:schemeClr val="tx1"/>
              </a:solidFill>
              <a:latin typeface="Times New Roman" panose="02020603050405020304" charset="0"/>
              <a:cs typeface="Times New Roman" panose="02020603050405020304" charset="0"/>
              <a:sym typeface="+mn-ea"/>
            </a:endParaRPr>
          </a:p>
        </p:txBody>
      </p:sp>
      <p:sp>
        <p:nvSpPr>
          <p:cNvPr id="12" name="矩形 11"/>
          <p:cNvSpPr/>
          <p:nvPr/>
        </p:nvSpPr>
        <p:spPr>
          <a:xfrm>
            <a:off x="266700" y="1556385"/>
            <a:ext cx="153543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3" name="矩形 12"/>
          <p:cNvSpPr/>
          <p:nvPr/>
        </p:nvSpPr>
        <p:spPr>
          <a:xfrm>
            <a:off x="3218815" y="1484630"/>
            <a:ext cx="175450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4" name="矩形 13"/>
          <p:cNvSpPr/>
          <p:nvPr/>
        </p:nvSpPr>
        <p:spPr>
          <a:xfrm>
            <a:off x="1490345" y="2708910"/>
            <a:ext cx="210248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5" name="矩形 14"/>
          <p:cNvSpPr/>
          <p:nvPr/>
        </p:nvSpPr>
        <p:spPr>
          <a:xfrm>
            <a:off x="3938905" y="2636520"/>
            <a:ext cx="137541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6" name="矩形 15"/>
          <p:cNvSpPr/>
          <p:nvPr/>
        </p:nvSpPr>
        <p:spPr>
          <a:xfrm>
            <a:off x="3868420" y="3501390"/>
            <a:ext cx="123253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7" grpId="0" bldLvl="0" animBg="1"/>
      <p:bldP spid="2" grpId="0" bldLvl="0" animBg="1"/>
      <p:bldP spid="4" grpId="0" bldLvl="0" animBg="1"/>
      <p:bldP spid="5" grpId="0" bldLvl="0" animBg="1"/>
      <p:bldP spid="6"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692150"/>
            <a:ext cx="11240135" cy="403479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dirty="0">
                <a:solidFill>
                  <a:schemeClr val="tx1"/>
                </a:solidFill>
                <a:latin typeface="Times New Roman" panose="02020603050405020304" charset="0"/>
                <a:ea typeface="宋体" panose="02010600030101010101" pitchFamily="2" charset="-122"/>
                <a:sym typeface="宋体" panose="02010600030101010101" pitchFamily="2" charset="-122"/>
              </a:rPr>
              <a:t>     Room for Improvement?</a:t>
            </a:r>
            <a:endPar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endParaRPr>
          </a:p>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16</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The apparent randomness of airfares makes for an excellent topic of conversation with friends and colleagues, but perceptions that prices are so </a:t>
            </a:r>
            <a:r>
              <a:rPr lang="en-US" altLang="zh-CN" sz="2800" b="1" dirty="0">
                <a:solidFill>
                  <a:srgbClr val="FF0000"/>
                </a:solidFill>
                <a:latin typeface="Times New Roman" panose="02020603050405020304" charset="0"/>
              </a:rPr>
              <a:t>variable</a:t>
            </a:r>
            <a:r>
              <a:rPr lang="en-US" altLang="zh-CN" sz="2800" dirty="0">
                <a:latin typeface="Times New Roman" panose="02020603050405020304" charset="0"/>
              </a:rPr>
              <a:t> can create a fear amongst passengers that they are not getting the best deal. This is why many airlines have opted for a different approach: go back to basics and offer branded fares, including a</a:t>
            </a:r>
            <a:r>
              <a:rPr lang="en-US" altLang="zh-CN" sz="2800" b="1" dirty="0">
                <a:solidFill>
                  <a:srgbClr val="FF0000"/>
                </a:solidFill>
                <a:latin typeface="Times New Roman" panose="02020603050405020304" charset="0"/>
              </a:rPr>
              <a:t> bundle</a:t>
            </a:r>
            <a:r>
              <a:rPr lang="en-US" altLang="zh-CN" sz="2800" dirty="0">
                <a:latin typeface="Times New Roman" panose="02020603050405020304" charset="0"/>
              </a:rPr>
              <a:t> of services, for a fixed price. This is an evolution of the low-cost fare system which lets customers choose the extras they want to add to the base fare. It will involve rebundling a range of available services, from checked-in luggage to more leg room, into a number of fare options, all selling for a set price.</a:t>
            </a:r>
            <a:endParaRPr lang="en-US" altLang="zh-CN" sz="2800" dirty="0">
              <a:latin typeface="Times New Roman" panose="02020603050405020304" charset="0"/>
            </a:endParaRPr>
          </a:p>
        </p:txBody>
      </p:sp>
      <p:sp>
        <p:nvSpPr>
          <p:cNvPr id="5" name="圆角矩形 4"/>
          <p:cNvSpPr/>
          <p:nvPr/>
        </p:nvSpPr>
        <p:spPr>
          <a:xfrm>
            <a:off x="2210435" y="4797425"/>
            <a:ext cx="829500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variable</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 a</a:t>
            </a:r>
            <a:r>
              <a:rPr sz="2800">
                <a:solidFill>
                  <a:schemeClr val="tx1"/>
                </a:solidFill>
                <a:latin typeface="Times New Roman" panose="02020603050405020304" charset="0"/>
                <a:cs typeface="Times New Roman" panose="02020603050405020304" charset="0"/>
                <a:sym typeface="+mn-ea"/>
              </a:rPr>
              <a:t>.可变的；多变的</a:t>
            </a:r>
            <a:endParaRPr sz="2800">
              <a:solidFill>
                <a:schemeClr val="tx1"/>
              </a:solidFill>
              <a:latin typeface="Times New Roman" panose="02020603050405020304" charset="0"/>
              <a:cs typeface="Times New Roman" panose="02020603050405020304" charset="0"/>
              <a:sym typeface="+mn-ea"/>
            </a:endParaRPr>
          </a:p>
        </p:txBody>
      </p:sp>
      <p:sp>
        <p:nvSpPr>
          <p:cNvPr id="6" name="圆角矩形 5"/>
          <p:cNvSpPr/>
          <p:nvPr/>
        </p:nvSpPr>
        <p:spPr>
          <a:xfrm>
            <a:off x="3147060" y="5661660"/>
            <a:ext cx="7945120"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bundle</a:t>
            </a:r>
            <a:r>
              <a:rPr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 n</a:t>
            </a:r>
            <a:r>
              <a:rPr sz="2800">
                <a:solidFill>
                  <a:schemeClr val="tx1"/>
                </a:solidFill>
                <a:latin typeface="Times New Roman" panose="02020603050405020304" charset="0"/>
                <a:cs typeface="Times New Roman" panose="02020603050405020304" charset="0"/>
                <a:sym typeface="+mn-ea"/>
              </a:rPr>
              <a:t>.一批（同类事物或出售的货品）</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nvSpPr>
        <p:spPr>
          <a:xfrm>
            <a:off x="482600" y="1988820"/>
            <a:ext cx="137541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6" name="矩形 15"/>
          <p:cNvSpPr/>
          <p:nvPr/>
        </p:nvSpPr>
        <p:spPr>
          <a:xfrm>
            <a:off x="7652385" y="2637155"/>
            <a:ext cx="162369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5" grpId="0" bldLvl="0" animBg="1"/>
      <p:bldP spid="6"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520065" y="908685"/>
            <a:ext cx="11158220" cy="324612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17</a:t>
            </a:r>
            <a:r>
              <a:rPr lang="en-US" altLang="zh-CN" sz="2800" b="1" i="1" dirty="0">
                <a:latin typeface="Times New Roman" panose="02020603050405020304" charset="0"/>
                <a:ea typeface="宋体" panose="02010600030101010101" pitchFamily="2" charset="-122"/>
              </a:rPr>
              <a:t>   </a:t>
            </a:r>
            <a:r>
              <a:rPr lang="en-US" altLang="zh-CN" sz="2800" b="1" dirty="0">
                <a:latin typeface="Times New Roman" panose="02020603050405020304" charset="0"/>
                <a:hlinkClick r:id="rId1" action="ppaction://hlinksldjump"/>
              </a:rPr>
              <a:t>Ryanair</a:t>
            </a:r>
            <a:r>
              <a:rPr lang="en-US" altLang="zh-CN" sz="2800" b="1" dirty="0">
                <a:latin typeface="Times New Roman" panose="02020603050405020304" charset="0"/>
              </a:rPr>
              <a:t> </a:t>
            </a:r>
            <a:r>
              <a:rPr lang="en-US" altLang="zh-CN" sz="2800" dirty="0">
                <a:latin typeface="Times New Roman" panose="02020603050405020304" charset="0"/>
              </a:rPr>
              <a:t>has launched a “business plus” product, which starts from £59.99 compared to normal fares that start from £19.99, and which allows passengers to make changes to their flights up to 40 minutes before their original flight was due to depart for no extra fee, although any difference in ticket prices will have to be met. Business travelers will also be offered a 20-kilogram baggage allowance—which can ordinarily cost £75 in high season—plus “premium” seats at the front of the aircraft cabin or in </a:t>
            </a:r>
            <a:r>
              <a:rPr lang="en-US" altLang="zh-CN" sz="2800" b="1" dirty="0">
                <a:solidFill>
                  <a:srgbClr val="FF0000"/>
                </a:solidFill>
                <a:latin typeface="Times New Roman" panose="02020603050405020304" charset="0"/>
              </a:rPr>
              <a:t>aisles </a:t>
            </a:r>
            <a:r>
              <a:rPr lang="en-US" altLang="zh-CN" sz="2800" dirty="0">
                <a:latin typeface="Times New Roman" panose="02020603050405020304" charset="0"/>
              </a:rPr>
              <a:t>where there is extra leg room.</a:t>
            </a:r>
            <a:endParaRPr lang="en-US" altLang="zh-CN" sz="2800" dirty="0">
              <a:latin typeface="Times New Roman" panose="02020603050405020304" charset="0"/>
            </a:endParaRPr>
          </a:p>
        </p:txBody>
      </p:sp>
      <p:sp>
        <p:nvSpPr>
          <p:cNvPr id="5" name="圆角矩形 4"/>
          <p:cNvSpPr/>
          <p:nvPr/>
        </p:nvSpPr>
        <p:spPr>
          <a:xfrm>
            <a:off x="2138680" y="4653280"/>
            <a:ext cx="829500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aisle</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走道；过道</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nvSpPr>
        <p:spPr>
          <a:xfrm>
            <a:off x="10505440" y="3357245"/>
            <a:ext cx="137541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520065" y="908685"/>
            <a:ext cx="11158220" cy="4429125"/>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18</a:t>
            </a:r>
            <a:r>
              <a:rPr lang="en-US" altLang="zh-CN" sz="2800" b="1" i="1" dirty="0">
                <a:latin typeface="Times New Roman" panose="02020603050405020304" charset="0"/>
                <a:ea typeface="宋体" panose="02010600030101010101" pitchFamily="2" charset="-122"/>
              </a:rPr>
              <a:t>   </a:t>
            </a:r>
            <a:r>
              <a:rPr lang="en-US" altLang="zh-CN" sz="2800" b="1" dirty="0">
                <a:latin typeface="Times New Roman" panose="02020603050405020304" charset="0"/>
                <a:hlinkClick r:id="rId1" action="ppaction://hlinksldjump"/>
              </a:rPr>
              <a:t>EasyJet</a:t>
            </a:r>
            <a:r>
              <a:rPr lang="en-US" altLang="zh-CN" sz="2800" dirty="0">
                <a:latin typeface="Times New Roman" panose="02020603050405020304" charset="0"/>
              </a:rPr>
              <a:t>, which estimates one in five of its customers travel on business, introduced a more flexible fare in 2010 to target the corporate travel market. EasyJet’s “flexi fare” product includes unlimited changes, free hold luggage, free seat selection, fast-track security and priority boarding. If a business traveler logged on to easyJet’s website the last week in August, wanting to travel to Amsterdam and back on September 2 on the first and last flights, they would have been offered a “flexi fare” of £198.98 compared to a standard fare of £91.98.</a:t>
            </a:r>
            <a:endParaRPr lang="en-US" altLang="zh-CN" sz="2800" dirty="0">
              <a:latin typeface="Times New Roman" panose="02020603050405020304" charset="0"/>
            </a:endParaRPr>
          </a:p>
          <a:p>
            <a:pPr algn="just" eaLnBrk="1" latinLnBrk="0" hangingPunct="1">
              <a:lnSpc>
                <a:spcPts val="3075"/>
              </a:lnSpc>
            </a:pPr>
            <a:r>
              <a:rPr lang="en-US" altLang="zh-CN" sz="2800" b="1" i="1" dirty="0">
                <a:solidFill>
                  <a:srgbClr val="00B0F0"/>
                </a:solidFill>
                <a:latin typeface="Times New Roman" panose="02020603050405020304" charset="0"/>
              </a:rPr>
              <a:t>19</a:t>
            </a:r>
            <a:r>
              <a:rPr lang="en-US" altLang="zh-CN" sz="2800" dirty="0">
                <a:latin typeface="Times New Roman" panose="02020603050405020304" charset="0"/>
              </a:rPr>
              <a:t>   The revolution in budget air travel has forced the </a:t>
            </a:r>
            <a:r>
              <a:rPr lang="en-US" altLang="zh-CN" sz="2800" b="1" dirty="0">
                <a:solidFill>
                  <a:srgbClr val="FF0000"/>
                </a:solidFill>
                <a:latin typeface="Times New Roman" panose="02020603050405020304" charset="0"/>
              </a:rPr>
              <a:t>legacy</a:t>
            </a:r>
            <a:r>
              <a:rPr lang="en-US" altLang="zh-CN" sz="2800" dirty="0">
                <a:latin typeface="Times New Roman" panose="02020603050405020304" charset="0"/>
              </a:rPr>
              <a:t> carriers such as British Airways (BA) to up their game as well. BA has taken a leaf out of its low-cost rivals’ book by offering cheaper hand luggage-only fares.</a:t>
            </a:r>
            <a:endParaRPr lang="en-US" altLang="zh-CN" sz="2800" dirty="0">
              <a:latin typeface="Times New Roman" panose="02020603050405020304" charset="0"/>
            </a:endParaRPr>
          </a:p>
        </p:txBody>
      </p:sp>
      <p:sp>
        <p:nvSpPr>
          <p:cNvPr id="5" name="圆角矩形 4"/>
          <p:cNvSpPr/>
          <p:nvPr/>
        </p:nvSpPr>
        <p:spPr>
          <a:xfrm>
            <a:off x="1706880" y="5517515"/>
            <a:ext cx="829500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legacy</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sz="2800" i="1">
                <a:solidFill>
                  <a:schemeClr val="tx1"/>
                </a:solidFill>
                <a:latin typeface="Times New Roman" panose="02020603050405020304" charset="0"/>
                <a:cs typeface="Times New Roman" panose="02020603050405020304" charset="0"/>
                <a:sym typeface="+mn-ea"/>
              </a:rPr>
              <a:t>n</a:t>
            </a:r>
            <a:r>
              <a:rPr sz="2800">
                <a:solidFill>
                  <a:schemeClr val="tx1"/>
                </a:solidFill>
                <a:latin typeface="Times New Roman" panose="02020603050405020304" charset="0"/>
                <a:cs typeface="Times New Roman" panose="02020603050405020304" charset="0"/>
                <a:sym typeface="+mn-ea"/>
              </a:rPr>
              <a:t>. 遗产（老资格；老牌）</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nvSpPr>
        <p:spPr>
          <a:xfrm>
            <a:off x="7899400" y="4077335"/>
            <a:ext cx="1375410"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520065" y="908685"/>
            <a:ext cx="11158220" cy="2457450"/>
          </a:xfrm>
          <a:prstGeom prst="rect">
            <a:avLst/>
          </a:prstGeom>
          <a:solidFill>
            <a:schemeClr val="accent5">
              <a:lumMod val="20000"/>
              <a:lumOff val="80000"/>
            </a:schemeClr>
          </a:solidFill>
          <a:ln w="76200">
            <a:noFill/>
          </a:ln>
        </p:spPr>
        <p:txBody>
          <a:bodyPr wrap="square" anchor="t" anchorCtr="0">
            <a:spAutoFit/>
          </a:bodyPr>
          <a:lstStyle/>
          <a:p>
            <a:pPr algn="just" eaLnBrk="1" latinLnBrk="0" hangingPunct="1">
              <a:lnSpc>
                <a:spcPts val="3075"/>
              </a:lnSpc>
            </a:pPr>
            <a:r>
              <a:rPr lang="en-US" altLang="zh-CN" sz="2800" b="1" i="1" dirty="0">
                <a:solidFill>
                  <a:srgbClr val="00B0F0"/>
                </a:solidFill>
                <a:latin typeface="Times New Roman" panose="02020603050405020304" charset="0"/>
                <a:ea typeface="宋体" panose="02010600030101010101" pitchFamily="2" charset="-122"/>
                <a:sym typeface="宋体" panose="02010600030101010101" pitchFamily="2" charset="-122"/>
              </a:rPr>
              <a:t>20</a:t>
            </a:r>
            <a:r>
              <a:rPr lang="en-US" altLang="zh-CN" sz="2800" b="1" i="1" dirty="0">
                <a:latin typeface="Times New Roman" panose="02020603050405020304" charset="0"/>
                <a:ea typeface="宋体" panose="02010600030101010101" pitchFamily="2" charset="-122"/>
              </a:rPr>
              <a:t>   </a:t>
            </a:r>
            <a:r>
              <a:rPr lang="en-US" altLang="zh-CN" sz="2800" dirty="0">
                <a:latin typeface="Times New Roman" panose="02020603050405020304" charset="0"/>
              </a:rPr>
              <a:t>There’s currently an awful lot of computer technology being thrown into the field of airline pricing and with the expectation that </a:t>
            </a:r>
            <a:r>
              <a:rPr lang="en-US" altLang="zh-CN" sz="2800" b="1" dirty="0">
                <a:solidFill>
                  <a:srgbClr val="FF0000"/>
                </a:solidFill>
                <a:latin typeface="Times New Roman" panose="02020603050405020304" charset="0"/>
              </a:rPr>
              <a:t>artificial</a:t>
            </a:r>
            <a:r>
              <a:rPr lang="en-US" altLang="zh-CN" sz="2800" dirty="0">
                <a:latin typeface="Times New Roman" panose="02020603050405020304" charset="0"/>
              </a:rPr>
              <a:t> intelligence technology will go mainstream, it might ultimately be up to robots to fight the airfare war! This is not necessarily a bad thing because it may well result in greater choice and more efficient booking processes. (1,295 words)</a:t>
            </a:r>
            <a:endParaRPr lang="en-US" altLang="zh-CN" sz="2800" dirty="0">
              <a:latin typeface="Times New Roman" panose="02020603050405020304" charset="0"/>
            </a:endParaRPr>
          </a:p>
        </p:txBody>
      </p:sp>
      <p:sp>
        <p:nvSpPr>
          <p:cNvPr id="5" name="圆角矩形 4"/>
          <p:cNvSpPr/>
          <p:nvPr/>
        </p:nvSpPr>
        <p:spPr>
          <a:xfrm>
            <a:off x="1562735" y="4437380"/>
            <a:ext cx="8295005" cy="675005"/>
          </a:xfrm>
          <a:prstGeom prst="roundRect">
            <a:avLst/>
          </a:prstGeom>
          <a:solidFill>
            <a:srgbClr val="FFA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pPr>
            <a:r>
              <a:rPr sz="2800" b="1">
                <a:solidFill>
                  <a:schemeClr val="tx1"/>
                </a:solidFill>
                <a:latin typeface="Times New Roman" panose="02020603050405020304" charset="0"/>
                <a:cs typeface="Times New Roman" panose="02020603050405020304" charset="0"/>
                <a:sym typeface="+mn-ea"/>
              </a:rPr>
              <a:t>artificial</a:t>
            </a:r>
            <a:r>
              <a:rPr sz="2800">
                <a:solidFill>
                  <a:schemeClr val="tx1"/>
                </a:solidFill>
                <a:latin typeface="Times New Roman" panose="02020603050405020304" charset="0"/>
                <a:cs typeface="Times New Roman" panose="02020603050405020304" charset="0"/>
                <a:sym typeface="+mn-ea"/>
              </a:rPr>
              <a:t> </a:t>
            </a:r>
            <a:r>
              <a:rPr lang="en-US" sz="2800">
                <a:solidFill>
                  <a:schemeClr val="tx1"/>
                </a:solidFill>
                <a:latin typeface="Times New Roman" panose="02020603050405020304" charset="0"/>
                <a:cs typeface="Times New Roman" panose="02020603050405020304" charset="0"/>
                <a:sym typeface="+mn-ea"/>
              </a:rPr>
              <a:t> </a:t>
            </a:r>
            <a:r>
              <a:rPr lang="en-US" sz="2800" i="1">
                <a:solidFill>
                  <a:schemeClr val="tx1"/>
                </a:solidFill>
                <a:latin typeface="Times New Roman" panose="02020603050405020304" charset="0"/>
                <a:cs typeface="Times New Roman" panose="02020603050405020304" charset="0"/>
                <a:sym typeface="+mn-ea"/>
              </a:rPr>
              <a:t>a</a:t>
            </a:r>
            <a:r>
              <a:rPr sz="2800">
                <a:solidFill>
                  <a:schemeClr val="tx1"/>
                </a:solidFill>
                <a:latin typeface="Times New Roman" panose="02020603050405020304" charset="0"/>
                <a:cs typeface="Times New Roman" panose="02020603050405020304" charset="0"/>
                <a:sym typeface="+mn-ea"/>
              </a:rPr>
              <a:t>. 人造的；人工的</a:t>
            </a:r>
            <a:endParaRPr sz="2800">
              <a:solidFill>
                <a:schemeClr val="tx1"/>
              </a:solidFill>
              <a:latin typeface="Times New Roman" panose="02020603050405020304" charset="0"/>
              <a:cs typeface="Times New Roman" panose="02020603050405020304" charset="0"/>
              <a:sym typeface="+mn-ea"/>
            </a:endParaRPr>
          </a:p>
        </p:txBody>
      </p:sp>
      <p:sp>
        <p:nvSpPr>
          <p:cNvPr id="15" name="矩形 14"/>
          <p:cNvSpPr/>
          <p:nvPr/>
        </p:nvSpPr>
        <p:spPr>
          <a:xfrm>
            <a:off x="10001885" y="1341120"/>
            <a:ext cx="1801495" cy="43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791845" algn="l" fontAlgn="auto"/>
            <a:endParaRPr lang="zh-CN" altLang="en-US" sz="2800" b="1">
              <a:solidFill>
                <a:schemeClr val="tx1"/>
              </a:solidFill>
              <a:latin typeface="Times New Roman" panose="02020603050405020304" charset="0"/>
              <a:cs typeface="Times New Roman" panose="02020603050405020304" charset="0"/>
            </a:endParaRPr>
          </a:p>
        </p:txBody>
      </p:sp>
      <p:sp>
        <p:nvSpPr>
          <p:cNvPr id="16" name="圆角矩形 15">
            <a:hlinkClick r:id="rId1" action="ppaction://hlinksldjump"/>
          </p:cNvPr>
          <p:cNvSpPr/>
          <p:nvPr userDrawn="1">
            <p:custDataLst>
              <p:tags r:id="rId2"/>
            </p:custDataLst>
          </p:nvPr>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Next</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1427480" y="1268730"/>
            <a:ext cx="2514600" cy="212090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1551305" y="3789045"/>
            <a:ext cx="2546350" cy="2089150"/>
          </a:xfrm>
          <a:prstGeom prst="rect">
            <a:avLst/>
          </a:prstGeom>
        </p:spPr>
      </p:pic>
      <p:sp>
        <p:nvSpPr>
          <p:cNvPr id="11" name="文本框 10"/>
          <p:cNvSpPr txBox="1"/>
          <p:nvPr>
            <p:custDataLst>
              <p:tags r:id="rId5"/>
            </p:custDataLst>
          </p:nvPr>
        </p:nvSpPr>
        <p:spPr>
          <a:xfrm>
            <a:off x="626745" y="1341120"/>
            <a:ext cx="623570"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3</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p:txBody>
      </p:sp>
      <p:sp>
        <p:nvSpPr>
          <p:cNvPr id="12" name="文本框 11"/>
          <p:cNvSpPr txBox="1"/>
          <p:nvPr>
            <p:custDataLst>
              <p:tags r:id="rId6"/>
            </p:custDataLst>
          </p:nvPr>
        </p:nvSpPr>
        <p:spPr>
          <a:xfrm>
            <a:off x="770890" y="3933190"/>
            <a:ext cx="623570"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4</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p:txBody>
      </p:sp>
      <p:graphicFrame>
        <p:nvGraphicFramePr>
          <p:cNvPr id="14" name="表格 13"/>
          <p:cNvGraphicFramePr/>
          <p:nvPr>
            <p:custDataLst>
              <p:tags r:id="rId7"/>
            </p:custDataLst>
          </p:nvPr>
        </p:nvGraphicFramePr>
        <p:xfrm>
          <a:off x="6738620" y="908685"/>
          <a:ext cx="4097655" cy="4023360"/>
        </p:xfrm>
        <a:graphic>
          <a:graphicData uri="http://schemas.openxmlformats.org/drawingml/2006/table">
            <a:tbl>
              <a:tblPr firstRow="1" bandRow="1">
                <a:tableStyleId>{5940675A-B579-460E-94D1-54222C63F5DA}</a:tableStyleId>
              </a:tblPr>
              <a:tblGrid>
                <a:gridCol w="4097655"/>
              </a:tblGrid>
              <a:tr h="518160">
                <a:tc>
                  <a:txBody>
                    <a:bodyPr/>
                    <a:p>
                      <a:pPr algn="ctr">
                        <a:buNone/>
                      </a:pPr>
                      <a:r>
                        <a:rPr lang="zh-CN" altLang="en-US" sz="2800" b="1">
                          <a:latin typeface="Times New Roman" panose="02020603050405020304" charset="0"/>
                          <a:ea typeface="宋体" panose="02010600030101010101" pitchFamily="2" charset="-122"/>
                          <a:cs typeface="Times New Roman" panose="02020603050405020304" charset="0"/>
                        </a:rPr>
                        <a:t>Pricing Strategies</a:t>
                      </a:r>
                      <a:endParaRPr lang="zh-CN" altLang="en-US" sz="2800" b="1">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0">
                <a:tc>
                  <a:txBody>
                    <a:bodyPr/>
                    <a:p>
                      <a:pPr>
                        <a:buNone/>
                      </a:pPr>
                      <a:r>
                        <a:rPr lang="zh-CN" altLang="en-US" sz="2800">
                          <a:latin typeface="Times New Roman" panose="02020603050405020304" charset="0"/>
                          <a:cs typeface="Times New Roman" panose="02020603050405020304" charset="0"/>
                        </a:rPr>
                        <a:t>a) competitive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b) cost-plus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c) penetration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d) price skimming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e) loss leader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f) value-based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g) bundle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h) anchor pricing</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5" name="Rectangle 85"/>
          <p:cNvSpPr/>
          <p:nvPr>
            <p:custDataLst>
              <p:tags r:id="rId8"/>
            </p:custDataLst>
          </p:nvPr>
        </p:nvSpPr>
        <p:spPr>
          <a:xfrm>
            <a:off x="2066925" y="328485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d)</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custDataLst>
              <p:tags r:id="rId9"/>
            </p:custDataLst>
          </p:nvPr>
        </p:nvSpPr>
        <p:spPr>
          <a:xfrm>
            <a:off x="1995170" y="594931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  </a:t>
            </a:r>
            <a:endParaRPr lang="en-US" altLang="zh-CN" sz="2800" dirty="0">
              <a:solidFill>
                <a:srgbClr val="C00000"/>
              </a:solidFill>
              <a:latin typeface="Times New Roman" panose="02020603050405020304" charset="0"/>
              <a:cs typeface="Times New Roman" panose="02020603050405020304" charset="0"/>
            </a:endParaRPr>
          </a:p>
        </p:txBody>
      </p:sp>
      <p:sp>
        <p:nvSpPr>
          <p:cNvPr id="13" name="圆角矩形 12"/>
          <p:cNvSpPr/>
          <p:nvPr>
            <p:custDataLst>
              <p:tags r:id="rId10"/>
            </p:custDataLst>
          </p:nvPr>
        </p:nvSpPr>
        <p:spPr>
          <a:xfrm>
            <a:off x="1706880" y="548640"/>
            <a:ext cx="1674495" cy="605790"/>
          </a:xfrm>
          <a:prstGeom prst="roundRect">
            <a:avLst/>
          </a:prstGeom>
          <a:solidFill>
            <a:srgbClr val="FF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eaLnBrk="1" fontAlgn="auto" latinLnBrk="0" hangingPunct="1"/>
            <a:r>
              <a:rPr lang="zh-CN" altLang="en-US" sz="2800" b="1">
                <a:solidFill>
                  <a:schemeClr val="tx1"/>
                </a:solidFill>
                <a:latin typeface="Times New Roman" panose="02020603050405020304" charset="0"/>
                <a:cs typeface="Times New Roman" panose="02020603050405020304" charset="0"/>
              </a:rPr>
              <a:t>P</a:t>
            </a:r>
            <a:r>
              <a:rPr lang="zh-CN" altLang="en-US" sz="2800" b="1">
                <a:solidFill>
                  <a:schemeClr val="tx1"/>
                </a:solidFill>
                <a:latin typeface="Times New Roman" panose="02020603050405020304" charset="0"/>
                <a:cs typeface="Times New Roman" panose="02020603050405020304" charset="0"/>
                <a:sym typeface="+mn-ea"/>
              </a:rPr>
              <a:t>ictur</a:t>
            </a:r>
            <a:r>
              <a:rPr lang="en-US" altLang="zh-CN" sz="2800" b="1">
                <a:solidFill>
                  <a:schemeClr val="tx1"/>
                </a:solidFill>
                <a:latin typeface="Times New Roman" panose="02020603050405020304" charset="0"/>
                <a:cs typeface="Times New Roman" panose="02020603050405020304" charset="0"/>
                <a:sym typeface="+mn-ea"/>
              </a:rPr>
              <a:t>e</a:t>
            </a:r>
            <a:r>
              <a:rPr lang="zh-CN" altLang="en-US" sz="2800" b="1">
                <a:solidFill>
                  <a:schemeClr val="tx1"/>
                </a:solidFill>
                <a:latin typeface="Times New Roman" panose="02020603050405020304" charset="0"/>
                <a:cs typeface="Times New Roman" panose="02020603050405020304" charset="0"/>
              </a:rPr>
              <a:t>s</a:t>
            </a:r>
            <a:endParaRPr lang="zh-CN" altLang="en-US" sz="2800" b="1">
              <a:solidFill>
                <a:schemeClr val="tx1"/>
              </a:solidFill>
              <a:latin typeface="Times New Roman" panose="02020603050405020304" charset="0"/>
              <a:cs typeface="Times New Roman" panose="02020603050405020304" charset="0"/>
            </a:endParaRPr>
          </a:p>
        </p:txBody>
      </p:sp>
      <p:sp>
        <p:nvSpPr>
          <p:cNvPr id="16" name="圆角矩形 15">
            <a:hlinkClick r:id="rId11" action="ppaction://hlinksldjump"/>
          </p:cNvPr>
          <p:cNvSpPr/>
          <p:nvPr userDrawn="1">
            <p:custDataLst>
              <p:tags r:id="rId12"/>
            </p:custDataLst>
          </p:nvPr>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5" grpId="0"/>
      <p:bldP spid="5" grpId="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770380"/>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Deregulation Act </a:t>
            </a:r>
            <a:r>
              <a:rPr lang="en-US" altLang="zh-CN" sz="2800" dirty="0">
                <a:latin typeface="Times New Roman" panose="02020603050405020304" charset="0"/>
              </a:rPr>
              <a:t>又称Airline Deregulation Act（《航空业放松管制法》），1978年由美国联邦政府立法，旨在消除政府对商业航空业的某些管制</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EMSR</a:t>
            </a:r>
            <a:r>
              <a:rPr lang="en-US" altLang="zh-CN" sz="2800" dirty="0">
                <a:latin typeface="Times New Roman" panose="02020603050405020304" charset="0"/>
              </a:rPr>
              <a:t> 期望边际座位收入，全称是Expected Marginal Seat Revenue，属于座位库存嵌套分配的启发式方法，在整个航空业中广泛应用</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102575"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65087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Bidflyer</a:t>
            </a:r>
            <a:r>
              <a:rPr lang="en-US" altLang="zh-CN" sz="2800" dirty="0">
                <a:latin typeface="Times New Roman" panose="02020603050405020304" charset="0"/>
              </a:rPr>
              <a:t> 以色列机票拍卖白标平台，能在网上小批量拍卖机票</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102575"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Plusgrade</a:t>
            </a:r>
            <a:r>
              <a:rPr lang="en-US" altLang="zh-CN" sz="2800" dirty="0">
                <a:latin typeface="Times New Roman" panose="02020603050405020304" charset="0"/>
              </a:rPr>
              <a:t> 招标系统供应商，与全球多家航空公司合作，为客户提供航班升级服务</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4" name="圆角矩形 3">
            <a:hlinkClick r:id="rId1" action="ppaction://hlinksldjump"/>
          </p:cNvPr>
          <p:cNvSpPr/>
          <p:nvPr userDrawn="1">
            <p:custDataLst>
              <p:tags r:id="rId2"/>
            </p:custDataLst>
          </p:nvPr>
        </p:nvSpPr>
        <p:spPr>
          <a:xfrm>
            <a:off x="11102575"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SeatFrog </a:t>
            </a:r>
            <a:r>
              <a:rPr lang="en-US" altLang="zh-CN" sz="2800" dirty="0">
                <a:latin typeface="Times New Roman" panose="02020603050405020304" charset="0"/>
              </a:rPr>
              <a:t>航空领域的服务企业，其智能手机小程序能让乘客在航班即将起飞之前竞价购买空置的商务舱或头等舱座位</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4" name="圆角矩形 3">
            <a:hlinkClick r:id="rId1" action="ppaction://hlinksldjump"/>
          </p:cNvPr>
          <p:cNvSpPr/>
          <p:nvPr userDrawn="1">
            <p:custDataLst>
              <p:tags r:id="rId2"/>
            </p:custDataLst>
          </p:nvPr>
        </p:nvSpPr>
        <p:spPr>
          <a:xfrm>
            <a:off x="11102575"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Skyscanner</a:t>
            </a:r>
            <a:r>
              <a:rPr lang="en-US" altLang="zh-CN" sz="2800" dirty="0">
                <a:latin typeface="Times New Roman" panose="02020603050405020304" charset="0"/>
              </a:rPr>
              <a:t> 天巡网，全球机票、酒店、租车服务的免费比价搜索引擎，提供30种以上的多语言服务</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4" name="圆角矩形 3">
            <a:hlinkClick r:id="rId1" action="ppaction://hlinksldjump"/>
          </p:cNvPr>
          <p:cNvSpPr/>
          <p:nvPr userDrawn="1">
            <p:custDataLst>
              <p:tags r:id="rId2"/>
            </p:custDataLst>
          </p:nvPr>
        </p:nvSpPr>
        <p:spPr>
          <a:xfrm>
            <a:off x="11102575"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just" eaLnBrk="1" latinLnBrk="0" hangingPunct="1">
              <a:lnSpc>
                <a:spcPct val="130000"/>
              </a:lnSpc>
            </a:pPr>
            <a:r>
              <a:rPr lang="en-US" altLang="zh-CN" sz="2800" b="1" dirty="0">
                <a:solidFill>
                  <a:srgbClr val="FF0000"/>
                </a:solidFill>
                <a:latin typeface="Times New Roman" panose="02020603050405020304" charset="0"/>
              </a:rPr>
              <a:t>Kayak </a:t>
            </a:r>
            <a:r>
              <a:rPr lang="en-US" altLang="zh-CN" sz="2800" dirty="0">
                <a:latin typeface="Times New Roman" panose="02020603050405020304" charset="0"/>
              </a:rPr>
              <a:t>卡雅，旅游搜索引擎，为旅行者提供合适的景点、机票、酒</a:t>
            </a:r>
            <a:endParaRPr lang="en-US" altLang="zh-CN" sz="2800" dirty="0">
              <a:latin typeface="Times New Roman" panose="02020603050405020304" charset="0"/>
            </a:endParaRPr>
          </a:p>
          <a:p>
            <a:pPr algn="just" eaLnBrk="1" latinLnBrk="0" hangingPunct="1">
              <a:lnSpc>
                <a:spcPct val="130000"/>
              </a:lnSpc>
            </a:pPr>
            <a:r>
              <a:rPr lang="en-US" altLang="zh-CN" sz="2800" dirty="0">
                <a:latin typeface="Times New Roman" panose="02020603050405020304" charset="0"/>
              </a:rPr>
              <a:t>店、租车和度假套餐信息，2013年被Booking Holdings收购</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4" name="圆角矩形 3">
            <a:hlinkClick r:id="rId1" action="ppaction://hlinksldjump"/>
          </p:cNvPr>
          <p:cNvSpPr/>
          <p:nvPr userDrawn="1">
            <p:custDataLst>
              <p:tags r:id="rId2"/>
            </p:custDataLst>
          </p:nvPr>
        </p:nvSpPr>
        <p:spPr>
          <a:xfrm>
            <a:off x="11102575"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l" eaLnBrk="1" latinLnBrk="0" hangingPunct="1">
              <a:lnSpc>
                <a:spcPct val="130000"/>
              </a:lnSpc>
            </a:pPr>
            <a:r>
              <a:rPr lang="en-US" altLang="zh-CN" sz="2800" b="1" dirty="0">
                <a:solidFill>
                  <a:srgbClr val="FF0000"/>
                </a:solidFill>
                <a:latin typeface="Times New Roman" panose="02020603050405020304" charset="0"/>
              </a:rPr>
              <a:t>Ryanair</a:t>
            </a:r>
            <a:r>
              <a:rPr lang="en-US" altLang="zh-CN" sz="2800" dirty="0">
                <a:latin typeface="Times New Roman" panose="02020603050405020304" charset="0"/>
              </a:rPr>
              <a:t> 瑞安航空公司，欧洲最大的廉价航空公司，总部位于爱尔兰</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92" name="矩形 10245"/>
          <p:cNvSpPr/>
          <p:nvPr/>
        </p:nvSpPr>
        <p:spPr>
          <a:xfrm>
            <a:off x="554990" y="1916430"/>
            <a:ext cx="10547350" cy="1210945"/>
          </a:xfrm>
          <a:prstGeom prst="rect">
            <a:avLst/>
          </a:prstGeom>
          <a:solidFill>
            <a:schemeClr val="accent6">
              <a:lumMod val="20000"/>
              <a:lumOff val="80000"/>
            </a:schemeClr>
          </a:solidFill>
          <a:ln w="76200">
            <a:noFill/>
          </a:ln>
        </p:spPr>
        <p:txBody>
          <a:bodyPr wrap="square" anchor="t" anchorCtr="0">
            <a:spAutoFit/>
          </a:bodyPr>
          <a:lstStyle/>
          <a:p>
            <a:pPr algn="l" eaLnBrk="1" latinLnBrk="0" hangingPunct="1">
              <a:lnSpc>
                <a:spcPct val="130000"/>
              </a:lnSpc>
            </a:pPr>
            <a:r>
              <a:rPr lang="en-US" altLang="zh-CN" sz="2800" b="1" dirty="0">
                <a:solidFill>
                  <a:srgbClr val="FF0000"/>
                </a:solidFill>
                <a:latin typeface="Times New Roman" panose="02020603050405020304" charset="0"/>
              </a:rPr>
              <a:t>easyJet </a:t>
            </a:r>
            <a:r>
              <a:rPr lang="en-US" altLang="zh-CN" sz="2800" dirty="0">
                <a:latin typeface="Times New Roman" panose="02020603050405020304" charset="0"/>
              </a:rPr>
              <a:t>易捷航空，英国最大的航空公司，欧洲第二大廉价航空公司，总部位于英国伦敦卢顿机场</a:t>
            </a:r>
            <a:endParaRPr lang="en-US" altLang="zh-CN" sz="2800" dirty="0">
              <a:latin typeface="Times New Roman" panose="02020603050405020304" charset="0"/>
            </a:endParaRPr>
          </a:p>
        </p:txBody>
      </p:sp>
      <p:sp>
        <p:nvSpPr>
          <p:cNvPr id="3" name="文本框 2"/>
          <p:cNvSpPr txBox="1"/>
          <p:nvPr/>
        </p:nvSpPr>
        <p:spPr>
          <a:xfrm>
            <a:off x="626745" y="1196340"/>
            <a:ext cx="3265170" cy="583565"/>
          </a:xfrm>
          <a:prstGeom prst="rect">
            <a:avLst/>
          </a:prstGeom>
          <a:solidFill>
            <a:schemeClr val="accent6">
              <a:lumMod val="75000"/>
            </a:schemeClr>
          </a:solidFill>
        </p:spPr>
        <p:txBody>
          <a:bodyPr wrap="square" rtlCol="0">
            <a:spAutoFit/>
          </a:bodyPr>
          <a:p>
            <a:r>
              <a:rPr lang="zh-CN" altLang="en-US" sz="3200" b="1">
                <a:solidFill>
                  <a:schemeClr val="bg1">
                    <a:lumMod val="95000"/>
                  </a:schemeClr>
                </a:solidFill>
                <a:latin typeface="Times New Roman" panose="02020603050405020304" charset="0"/>
                <a:cs typeface="Times New Roman" panose="02020603050405020304" charset="0"/>
              </a:rPr>
              <a:t>Proper Nouns</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626110" y="3501390"/>
            <a:ext cx="11015345" cy="181483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marL="1151890" indent="-1151890" algn="just" eaLnBrk="1" latinLnBrk="0" hangingPunct="1">
              <a:lnSpc>
                <a:spcPct val="100000"/>
              </a:lnSpc>
            </a:pPr>
            <a:r>
              <a:rPr lang="en-US" altLang="zh-CN" sz="2800" dirty="0">
                <a:latin typeface="Times New Roman" panose="02020603050405020304" charset="0"/>
              </a:rPr>
              <a:t>(     ) a. EMSR is based on the optimal revenue-generating opportunities.</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b. Personalized pricing is the real goal of airline companies.</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c. Airline pricing is so confusing that long-distance flights can often be cheaper than short-distance flights.</a:t>
            </a:r>
            <a:endParaRPr lang="en-US" altLang="zh-CN" sz="2800" dirty="0">
              <a:latin typeface="Times New Roman" panose="02020603050405020304" charset="0"/>
            </a:endParaRPr>
          </a:p>
        </p:txBody>
      </p:sp>
      <p:sp>
        <p:nvSpPr>
          <p:cNvPr id="2" name="圆角矩形 1"/>
          <p:cNvSpPr/>
          <p:nvPr/>
        </p:nvSpPr>
        <p:spPr>
          <a:xfrm>
            <a:off x="481965" y="476250"/>
            <a:ext cx="4718685"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Reading Comprehension</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554564" y="1215178"/>
            <a:ext cx="11369040" cy="20599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Each of the following statements contains information given in one of the paragraphs in Text B. Identify the paragraph from which the information is derived and write the paragraph number in the brackets before the statement. You may choose a paragraph more than once.</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868045" y="3514725"/>
            <a:ext cx="451485" cy="48514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6</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842645" y="3933508"/>
            <a:ext cx="56896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11</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842645" y="436499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1</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66700" y="692785"/>
            <a:ext cx="2088515" cy="605790"/>
          </a:xfrm>
          <a:prstGeom prst="roundRect">
            <a:avLst/>
          </a:prstGeom>
          <a:solidFill>
            <a:srgbClr val="FF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eaLnBrk="1" fontAlgn="auto" latinLnBrk="0" hangingPunct="1"/>
            <a:r>
              <a:rPr lang="zh-CN" altLang="en-US" sz="3200" b="1">
                <a:solidFill>
                  <a:schemeClr val="tx1"/>
                </a:solidFill>
                <a:latin typeface="Times New Roman" panose="02020603050405020304" charset="0"/>
                <a:cs typeface="Times New Roman" panose="02020603050405020304" charset="0"/>
              </a:rPr>
              <a:t>P</a:t>
            </a:r>
            <a:r>
              <a:rPr lang="zh-CN" altLang="en-US" sz="3200" b="1">
                <a:solidFill>
                  <a:schemeClr val="tx1"/>
                </a:solidFill>
                <a:latin typeface="Times New Roman" panose="02020603050405020304" charset="0"/>
                <a:cs typeface="Times New Roman" panose="02020603050405020304" charset="0"/>
                <a:sym typeface="+mn-ea"/>
              </a:rPr>
              <a:t>ictur</a:t>
            </a:r>
            <a:r>
              <a:rPr lang="en-US" altLang="zh-CN" sz="3200" b="1">
                <a:solidFill>
                  <a:schemeClr val="tx1"/>
                </a:solidFill>
                <a:latin typeface="Times New Roman" panose="02020603050405020304" charset="0"/>
                <a:cs typeface="Times New Roman" panose="02020603050405020304" charset="0"/>
                <a:sym typeface="+mn-ea"/>
              </a:rPr>
              <a:t>e</a:t>
            </a:r>
            <a:r>
              <a:rPr lang="zh-CN" altLang="en-US" sz="3200" b="1">
                <a:solidFill>
                  <a:schemeClr val="tx1"/>
                </a:solidFill>
                <a:latin typeface="Times New Roman" panose="02020603050405020304" charset="0"/>
                <a:cs typeface="Times New Roman" panose="02020603050405020304" charset="0"/>
              </a:rPr>
              <a:t>s</a:t>
            </a:r>
            <a:endParaRPr lang="zh-CN" altLang="en-US" sz="3200" b="1">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122555" y="1628775"/>
            <a:ext cx="623570"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5</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p:txBody>
      </p:sp>
      <p:sp>
        <p:nvSpPr>
          <p:cNvPr id="10" name="文本框 9"/>
          <p:cNvSpPr txBox="1"/>
          <p:nvPr>
            <p:custDataLst>
              <p:tags r:id="rId1"/>
            </p:custDataLst>
          </p:nvPr>
        </p:nvSpPr>
        <p:spPr>
          <a:xfrm>
            <a:off x="338455" y="3933190"/>
            <a:ext cx="623570"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6</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p:txBody>
      </p:sp>
      <p:pic>
        <p:nvPicPr>
          <p:cNvPr id="5" name="图片 4"/>
          <p:cNvPicPr>
            <a:picLocks noChangeAspect="1"/>
          </p:cNvPicPr>
          <p:nvPr>
            <p:custDataLst>
              <p:tags r:id="rId2"/>
            </p:custDataLst>
          </p:nvPr>
        </p:nvPicPr>
        <p:blipFill>
          <a:blip r:embed="rId3"/>
          <a:stretch>
            <a:fillRect/>
          </a:stretch>
        </p:blipFill>
        <p:spPr>
          <a:xfrm>
            <a:off x="698500" y="1341120"/>
            <a:ext cx="3016250" cy="1733550"/>
          </a:xfrm>
          <a:prstGeom prst="rect">
            <a:avLst/>
          </a:prstGeom>
        </p:spPr>
      </p:pic>
      <p:pic>
        <p:nvPicPr>
          <p:cNvPr id="13" name="图片 12"/>
          <p:cNvPicPr>
            <a:picLocks noChangeAspect="1"/>
          </p:cNvPicPr>
          <p:nvPr>
            <p:custDataLst>
              <p:tags r:id="rId4"/>
            </p:custDataLst>
          </p:nvPr>
        </p:nvPicPr>
        <p:blipFill>
          <a:blip r:embed="rId5"/>
          <a:stretch>
            <a:fillRect/>
          </a:stretch>
        </p:blipFill>
        <p:spPr>
          <a:xfrm>
            <a:off x="986790" y="3933190"/>
            <a:ext cx="5600700" cy="1644650"/>
          </a:xfrm>
          <a:prstGeom prst="rect">
            <a:avLst/>
          </a:prstGeom>
        </p:spPr>
      </p:pic>
      <p:graphicFrame>
        <p:nvGraphicFramePr>
          <p:cNvPr id="16" name="表格 15"/>
          <p:cNvGraphicFramePr/>
          <p:nvPr>
            <p:custDataLst>
              <p:tags r:id="rId6"/>
            </p:custDataLst>
          </p:nvPr>
        </p:nvGraphicFramePr>
        <p:xfrm>
          <a:off x="6738620" y="908685"/>
          <a:ext cx="4097655" cy="4023360"/>
        </p:xfrm>
        <a:graphic>
          <a:graphicData uri="http://schemas.openxmlformats.org/drawingml/2006/table">
            <a:tbl>
              <a:tblPr firstRow="1" bandRow="1">
                <a:tableStyleId>{5940675A-B579-460E-94D1-54222C63F5DA}</a:tableStyleId>
              </a:tblPr>
              <a:tblGrid>
                <a:gridCol w="4097655"/>
              </a:tblGrid>
              <a:tr h="518160">
                <a:tc>
                  <a:txBody>
                    <a:bodyPr/>
                    <a:p>
                      <a:pPr algn="ctr">
                        <a:buNone/>
                      </a:pPr>
                      <a:r>
                        <a:rPr lang="zh-CN" altLang="en-US" sz="2800" b="1">
                          <a:latin typeface="Times New Roman" panose="02020603050405020304" charset="0"/>
                          <a:ea typeface="宋体" panose="02010600030101010101" pitchFamily="2" charset="-122"/>
                          <a:cs typeface="Times New Roman" panose="02020603050405020304" charset="0"/>
                        </a:rPr>
                        <a:t>Pricing Strategies</a:t>
                      </a:r>
                      <a:endParaRPr lang="zh-CN" altLang="en-US" sz="2800" b="1">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0">
                <a:tc>
                  <a:txBody>
                    <a:bodyPr/>
                    <a:p>
                      <a:pPr>
                        <a:buNone/>
                      </a:pPr>
                      <a:r>
                        <a:rPr lang="zh-CN" altLang="en-US" sz="2800">
                          <a:latin typeface="Times New Roman" panose="02020603050405020304" charset="0"/>
                          <a:cs typeface="Times New Roman" panose="02020603050405020304" charset="0"/>
                        </a:rPr>
                        <a:t>a) competitive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b) cost-plus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c) penetration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d) price skimming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e) loss leader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f) value-based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g) bundle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h) anchor pricing</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7" name="Rectangle 85"/>
          <p:cNvSpPr/>
          <p:nvPr>
            <p:custDataLst>
              <p:tags r:id="rId7"/>
            </p:custDataLst>
          </p:nvPr>
        </p:nvSpPr>
        <p:spPr>
          <a:xfrm>
            <a:off x="2066925" y="328485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f)</a:t>
            </a:r>
            <a:endParaRPr lang="en-US" altLang="zh-CN" sz="2800" dirty="0">
              <a:solidFill>
                <a:srgbClr val="C00000"/>
              </a:solidFill>
              <a:latin typeface="Times New Roman" panose="02020603050405020304" charset="0"/>
              <a:cs typeface="Times New Roman" panose="02020603050405020304" charset="0"/>
            </a:endParaRPr>
          </a:p>
        </p:txBody>
      </p:sp>
      <p:sp>
        <p:nvSpPr>
          <p:cNvPr id="18" name="Rectangle 85"/>
          <p:cNvSpPr/>
          <p:nvPr>
            <p:custDataLst>
              <p:tags r:id="rId8"/>
            </p:custDataLst>
          </p:nvPr>
        </p:nvSpPr>
        <p:spPr>
          <a:xfrm>
            <a:off x="1635125" y="580517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e)</a:t>
            </a:r>
            <a:endParaRPr lang="en-US" altLang="zh-CN" sz="2800" dirty="0">
              <a:solidFill>
                <a:srgbClr val="C00000"/>
              </a:solidFill>
              <a:latin typeface="Times New Roman" panose="02020603050405020304" charset="0"/>
              <a:cs typeface="Times New Roman" panose="02020603050405020304" charset="0"/>
            </a:endParaRPr>
          </a:p>
        </p:txBody>
      </p:sp>
      <p:sp>
        <p:nvSpPr>
          <p:cNvPr id="19" name="圆角矩形 18">
            <a:hlinkClick r:id="rId9" action="ppaction://hlinksldjump"/>
          </p:cNvPr>
          <p:cNvSpPr/>
          <p:nvPr userDrawn="1">
            <p:custDataLst>
              <p:tags r:id="rId10"/>
            </p:custDataLst>
          </p:nvPr>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836930"/>
            <a:ext cx="11200765" cy="439991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marL="1151890" indent="-1151890" algn="just" eaLnBrk="1" latinLnBrk="0" hangingPunct="1">
              <a:lnSpc>
                <a:spcPct val="100000"/>
              </a:lnSpc>
            </a:pPr>
            <a:r>
              <a:rPr lang="en-US" altLang="zh-CN" sz="2800" dirty="0">
                <a:latin typeface="Times New Roman" panose="02020603050405020304" charset="0"/>
              </a:rPr>
              <a:t>(     ) d. A decree brought about a qualitative change in the structure of the aviation industry.</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e. Customer profiling is a decisive factor in airline pricing.</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f. More benefit is the ultimate purpose of airline pricing management.</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g. AI technology will go mainstream in airline pricing.</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h. Airlines could once set prices as they wished.</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i. The low-cost fare system is realized by providing more optional services.</a:t>
            </a:r>
            <a:endParaRPr lang="en-US" altLang="zh-CN" sz="2800" dirty="0">
              <a:latin typeface="Times New Roman" panose="02020603050405020304" charset="0"/>
            </a:endParaRPr>
          </a:p>
          <a:p>
            <a:pPr marL="1151890" indent="-1151890" algn="just" eaLnBrk="1" latinLnBrk="0" hangingPunct="1">
              <a:lnSpc>
                <a:spcPct val="100000"/>
              </a:lnSpc>
            </a:pPr>
            <a:r>
              <a:rPr lang="en-US" altLang="zh-CN" sz="2800" dirty="0">
                <a:latin typeface="Times New Roman" panose="02020603050405020304" charset="0"/>
              </a:rPr>
              <a:t>(     ) j. The revolution in budget air travel has forced traditional airlines to become more competitive.</a:t>
            </a:r>
            <a:endParaRPr lang="en-US" altLang="zh-CN" sz="2800" dirty="0">
              <a:latin typeface="Times New Roman" panose="02020603050405020304" charset="0"/>
            </a:endParaRPr>
          </a:p>
        </p:txBody>
      </p:sp>
      <p:sp>
        <p:nvSpPr>
          <p:cNvPr id="6" name="Rectangle 85"/>
          <p:cNvSpPr/>
          <p:nvPr/>
        </p:nvSpPr>
        <p:spPr>
          <a:xfrm>
            <a:off x="626745" y="83693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4</a:t>
            </a:r>
            <a:endParaRPr lang="en-US" altLang="zh-CN" sz="2800" dirty="0">
              <a:solidFill>
                <a:srgbClr val="C00000"/>
              </a:solidFill>
              <a:latin typeface="Times New Roman" panose="02020603050405020304" charset="0"/>
              <a:cs typeface="Times New Roman" panose="02020603050405020304" charset="0"/>
            </a:endParaRPr>
          </a:p>
        </p:txBody>
      </p:sp>
      <p:sp>
        <p:nvSpPr>
          <p:cNvPr id="2" name="Rectangle 85"/>
          <p:cNvSpPr/>
          <p:nvPr/>
        </p:nvSpPr>
        <p:spPr>
          <a:xfrm>
            <a:off x="554355" y="175133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7</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554355" y="2141855"/>
            <a:ext cx="405130" cy="55562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2</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554355" y="2615883"/>
            <a:ext cx="56959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20</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554355" y="3010535"/>
            <a:ext cx="424815" cy="54864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3</a:t>
            </a:r>
            <a:endParaRPr lang="en-US" altLang="zh-CN" sz="28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482600" y="3481070"/>
            <a:ext cx="735965" cy="39941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16</a:t>
            </a:r>
            <a:endParaRPr lang="en-US" altLang="zh-CN" sz="2800" dirty="0">
              <a:solidFill>
                <a:srgbClr val="C00000"/>
              </a:solidFill>
              <a:latin typeface="Times New Roman" panose="02020603050405020304" charset="0"/>
              <a:cs typeface="Times New Roman" panose="02020603050405020304" charset="0"/>
            </a:endParaRPr>
          </a:p>
        </p:txBody>
      </p:sp>
      <p:sp>
        <p:nvSpPr>
          <p:cNvPr id="8" name="Rectangle 85"/>
          <p:cNvSpPr/>
          <p:nvPr/>
        </p:nvSpPr>
        <p:spPr>
          <a:xfrm>
            <a:off x="468630" y="4296093"/>
            <a:ext cx="90678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19</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P spid="3" grpId="0"/>
      <p:bldP spid="3" grpId="1"/>
      <p:bldP spid="4" grpId="0"/>
      <p:bldP spid="4" grpId="1"/>
      <p:bldP spid="5" grpId="0"/>
      <p:bldP spid="5" grpId="1"/>
      <p:bldP spid="7" grpId="0"/>
      <p:bldP spid="7" grpId="1"/>
      <p:bldP spid="8" grpId="0"/>
      <p:bldP spid="8"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95154" y="476038"/>
            <a:ext cx="11369040" cy="8788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Summarize the pricing strategies conducted by different airline companies.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graphicFrame>
        <p:nvGraphicFramePr>
          <p:cNvPr id="3" name="表格 2"/>
          <p:cNvGraphicFramePr/>
          <p:nvPr>
            <p:custDataLst>
              <p:tags r:id="rId1"/>
            </p:custDataLst>
          </p:nvPr>
        </p:nvGraphicFramePr>
        <p:xfrm>
          <a:off x="408305" y="1268730"/>
          <a:ext cx="11381105" cy="5211445"/>
        </p:xfrm>
        <a:graphic>
          <a:graphicData uri="http://schemas.openxmlformats.org/drawingml/2006/table">
            <a:tbl>
              <a:tblPr firstRow="1" bandRow="1">
                <a:tableStyleId>{5940675A-B579-460E-94D1-54222C63F5DA}</a:tableStyleId>
              </a:tblPr>
              <a:tblGrid>
                <a:gridCol w="2687955"/>
                <a:gridCol w="8693150"/>
              </a:tblGrid>
              <a:tr h="397510">
                <a:tc>
                  <a:txBody>
                    <a:bodyPr/>
                    <a:p>
                      <a:pPr algn="ctr">
                        <a:buNone/>
                      </a:pPr>
                      <a:r>
                        <a:rPr lang="zh-CN" altLang="en-US" sz="2400" b="1">
                          <a:latin typeface="Times New Roman" panose="02020603050405020304" charset="0"/>
                          <a:cs typeface="Times New Roman" panose="02020603050405020304" charset="0"/>
                        </a:rPr>
                        <a:t>Companies</a:t>
                      </a:r>
                      <a:endParaRPr lang="zh-CN" altLang="en-US" sz="24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c>
                  <a:txBody>
                    <a:bodyPr/>
                    <a:p>
                      <a:pPr algn="ctr">
                        <a:buNone/>
                      </a:pPr>
                      <a:r>
                        <a:rPr sz="2400" b="1">
                          <a:latin typeface="Times New Roman" panose="02020603050405020304" charset="0"/>
                          <a:cs typeface="Times New Roman" panose="02020603050405020304" charset="0"/>
                        </a:rPr>
                        <a:t>Pricing Strategies</a:t>
                      </a:r>
                      <a:endParaRPr sz="24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r>
              <a:tr h="815340">
                <a:tc>
                  <a:txBody>
                    <a:bodyPr/>
                    <a:p>
                      <a:pPr>
                        <a:buNone/>
                      </a:pPr>
                      <a:r>
                        <a:rPr lang="zh-CN" altLang="en-US" sz="2400" b="1">
                          <a:latin typeface="Times New Roman" panose="02020603050405020304" charset="0"/>
                          <a:cs typeface="Times New Roman" panose="02020603050405020304" charset="0"/>
                        </a:rPr>
                        <a:t>Bidflyer, Plusgrade &amp; SeatFrog</a:t>
                      </a:r>
                      <a:endParaRPr lang="zh-CN" altLang="en-US" sz="24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54380">
                <a:tc>
                  <a:txBody>
                    <a:bodyPr/>
                    <a:p>
                      <a:pPr>
                        <a:buNone/>
                      </a:pPr>
                      <a:r>
                        <a:rPr lang="zh-CN" altLang="en-US" sz="2400" b="1">
                          <a:latin typeface="Times New Roman" panose="02020603050405020304" charset="0"/>
                          <a:cs typeface="Times New Roman" panose="02020603050405020304" charset="0"/>
                        </a:rPr>
                        <a:t>Skyscanner &amp; Kayak</a:t>
                      </a:r>
                      <a:endParaRPr lang="zh-CN" altLang="en-US" sz="24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056765">
                <a:tc>
                  <a:txBody>
                    <a:bodyPr/>
                    <a:p>
                      <a:pPr>
                        <a:buNone/>
                      </a:pPr>
                      <a:r>
                        <a:rPr lang="zh-CN" altLang="en-US" sz="2400" b="1">
                          <a:latin typeface="Times New Roman" panose="02020603050405020304" charset="0"/>
                          <a:cs typeface="Times New Roman" panose="02020603050405020304" charset="0"/>
                        </a:rPr>
                        <a:t>Ryanair</a:t>
                      </a:r>
                      <a:endParaRPr lang="zh-CN" altLang="en-US" sz="24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051560">
                <a:tc>
                  <a:txBody>
                    <a:bodyPr/>
                    <a:p>
                      <a:pPr>
                        <a:buNone/>
                      </a:pPr>
                      <a:r>
                        <a:rPr lang="zh-CN" altLang="en-US" sz="2400" b="1">
                          <a:latin typeface="Times New Roman" panose="02020603050405020304" charset="0"/>
                          <a:cs typeface="Times New Roman" panose="02020603050405020304" charset="0"/>
                        </a:rPr>
                        <a:t>easyJet</a:t>
                      </a:r>
                      <a:endParaRPr lang="zh-CN" altLang="en-US" sz="24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Rectangle 85"/>
          <p:cNvSpPr/>
          <p:nvPr/>
        </p:nvSpPr>
        <p:spPr>
          <a:xfrm>
            <a:off x="3218815" y="1888490"/>
            <a:ext cx="8260715" cy="607695"/>
          </a:xfrm>
          <a:prstGeom prst="rect">
            <a:avLst/>
          </a:prstGeom>
          <a:noFill/>
          <a:ln w="19050">
            <a:noFill/>
          </a:ln>
        </p:spPr>
        <p:txBody>
          <a:bodyPr wrap="square" anchor="ctr" anchorCtr="0">
            <a:spAutoFit/>
          </a:bodyPr>
          <a:p>
            <a:pPr algn="just">
              <a:lnSpc>
                <a:spcPct val="70000"/>
              </a:lnSpc>
            </a:pPr>
            <a:r>
              <a:rPr lang="en-US" altLang="zh-CN" sz="2400" dirty="0">
                <a:solidFill>
                  <a:srgbClr val="C00000"/>
                </a:solidFill>
                <a:latin typeface="Times New Roman" panose="02020603050405020304" charset="0"/>
                <a:cs typeface="Times New Roman" panose="02020603050405020304" charset="0"/>
              </a:rPr>
              <a:t>Allow airlines to sell upgrades to the highest bidder through an anonymous auction.</a:t>
            </a:r>
            <a:endParaRPr lang="en-US" altLang="zh-CN" sz="24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3284855" y="2708593"/>
            <a:ext cx="7904480" cy="386080"/>
          </a:xfrm>
          <a:prstGeom prst="rect">
            <a:avLst/>
          </a:prstGeom>
          <a:noFill/>
          <a:ln w="19050">
            <a:noFill/>
          </a:ln>
        </p:spPr>
        <p:txBody>
          <a:bodyPr wrap="square" anchor="ctr" anchorCtr="0">
            <a:spAutoFit/>
          </a:bodyPr>
          <a:p>
            <a:pPr algn="just">
              <a:lnSpc>
                <a:spcPct val="80000"/>
              </a:lnSpc>
            </a:pPr>
            <a:r>
              <a:rPr lang="en-US" altLang="zh-CN" sz="2400" dirty="0">
                <a:solidFill>
                  <a:srgbClr val="C00000"/>
                </a:solidFill>
                <a:latin typeface="Times New Roman" panose="02020603050405020304" charset="0"/>
                <a:cs typeface="Times New Roman" panose="02020603050405020304" charset="0"/>
              </a:rPr>
              <a:t>Send automated fare alerts to inform the moment fares change.</a:t>
            </a:r>
            <a:endParaRPr lang="en-US" altLang="zh-CN" sz="2400" dirty="0">
              <a:solidFill>
                <a:srgbClr val="C00000"/>
              </a:solidFill>
              <a:latin typeface="Times New Roman" panose="02020603050405020304" charset="0"/>
              <a:cs typeface="Times New Roman" panose="02020603050405020304" charset="0"/>
            </a:endParaRPr>
          </a:p>
        </p:txBody>
      </p:sp>
      <p:sp>
        <p:nvSpPr>
          <p:cNvPr id="7" name="Rectangle 85"/>
          <p:cNvSpPr/>
          <p:nvPr/>
        </p:nvSpPr>
        <p:spPr>
          <a:xfrm>
            <a:off x="3202305" y="3307715"/>
            <a:ext cx="8587105" cy="2155825"/>
          </a:xfrm>
          <a:prstGeom prst="rect">
            <a:avLst/>
          </a:prstGeom>
          <a:noFill/>
          <a:ln w="19050">
            <a:noFill/>
          </a:ln>
        </p:spPr>
        <p:txBody>
          <a:bodyPr wrap="square" anchor="ctr" anchorCtr="0">
            <a:spAutoFit/>
          </a:bodyPr>
          <a:p>
            <a:pPr marL="457200" indent="-457200" algn="just" eaLnBrk="1" latinLnBrk="0" hangingPunct="1">
              <a:lnSpc>
                <a:spcPct val="80000"/>
              </a:lnSpc>
            </a:pPr>
            <a:r>
              <a:rPr lang="en-US" altLang="zh-CN" sz="2400" dirty="0">
                <a:solidFill>
                  <a:srgbClr val="C00000"/>
                </a:solidFill>
                <a:latin typeface="Times New Roman" panose="02020603050405020304" charset="0"/>
                <a:cs typeface="Times New Roman" panose="02020603050405020304" charset="0"/>
              </a:rPr>
              <a:t>(1) Allow passengers to make changes to their flights up to 40 minutesbefore their original flight was due to depart for no extra fee, although any difference in ticket prices will have to be met. </a:t>
            </a:r>
            <a:endParaRPr lang="en-US" altLang="zh-CN" sz="2400" dirty="0">
              <a:solidFill>
                <a:srgbClr val="C00000"/>
              </a:solidFill>
              <a:latin typeface="Times New Roman" panose="02020603050405020304" charset="0"/>
              <a:cs typeface="Times New Roman" panose="02020603050405020304" charset="0"/>
            </a:endParaRPr>
          </a:p>
          <a:p>
            <a:pPr marL="457200" indent="-457200" algn="just" eaLnBrk="1" latinLnBrk="0" hangingPunct="1">
              <a:lnSpc>
                <a:spcPct val="80000"/>
              </a:lnSpc>
            </a:pPr>
            <a:r>
              <a:rPr lang="en-US" altLang="zh-CN" sz="2400" dirty="0">
                <a:solidFill>
                  <a:srgbClr val="C00000"/>
                </a:solidFill>
                <a:latin typeface="Times New Roman" panose="02020603050405020304" charset="0"/>
                <a:cs typeface="Times New Roman" panose="02020603050405020304" charset="0"/>
              </a:rPr>
              <a:t>(2) Business travelers will also be offered a 20-kilogram baggage allowance. </a:t>
            </a:r>
            <a:endParaRPr lang="en-US" altLang="zh-CN" sz="2400" dirty="0">
              <a:solidFill>
                <a:srgbClr val="C00000"/>
              </a:solidFill>
              <a:latin typeface="Times New Roman" panose="02020603050405020304" charset="0"/>
              <a:cs typeface="Times New Roman" panose="02020603050405020304" charset="0"/>
            </a:endParaRPr>
          </a:p>
          <a:p>
            <a:pPr marL="457200" indent="-457200" algn="just" eaLnBrk="1" latinLnBrk="0" hangingPunct="1">
              <a:lnSpc>
                <a:spcPct val="80000"/>
              </a:lnSpc>
            </a:pPr>
            <a:r>
              <a:rPr lang="en-US" altLang="zh-CN" sz="2400" dirty="0">
                <a:solidFill>
                  <a:srgbClr val="C00000"/>
                </a:solidFill>
                <a:latin typeface="Times New Roman" panose="02020603050405020304" charset="0"/>
                <a:cs typeface="Times New Roman" panose="02020603050405020304" charset="0"/>
              </a:rPr>
              <a:t>(3) “premium” eats at the front of the aircraft cabin or in aisles where there is extra leg room.</a:t>
            </a:r>
            <a:endParaRPr lang="en-US" altLang="zh-CN" sz="2400" dirty="0">
              <a:solidFill>
                <a:srgbClr val="C00000"/>
              </a:solidFill>
              <a:latin typeface="Times New Roman" panose="02020603050405020304" charset="0"/>
              <a:cs typeface="Times New Roman" panose="02020603050405020304" charset="0"/>
            </a:endParaRPr>
          </a:p>
        </p:txBody>
      </p:sp>
      <p:sp>
        <p:nvSpPr>
          <p:cNvPr id="9" name="Rectangle 85"/>
          <p:cNvSpPr/>
          <p:nvPr/>
        </p:nvSpPr>
        <p:spPr>
          <a:xfrm>
            <a:off x="3146425" y="5558791"/>
            <a:ext cx="8467725" cy="866140"/>
          </a:xfrm>
          <a:prstGeom prst="rect">
            <a:avLst/>
          </a:prstGeom>
          <a:noFill/>
          <a:ln w="19050">
            <a:noFill/>
          </a:ln>
        </p:spPr>
        <p:txBody>
          <a:bodyPr wrap="square" anchor="ctr" anchorCtr="0">
            <a:spAutoFit/>
          </a:bodyPr>
          <a:p>
            <a:pPr algn="just">
              <a:lnSpc>
                <a:spcPct val="70000"/>
              </a:lnSpc>
            </a:pPr>
            <a:r>
              <a:rPr lang="en-US" altLang="zh-CN" sz="2400" dirty="0">
                <a:solidFill>
                  <a:srgbClr val="C00000"/>
                </a:solidFill>
                <a:latin typeface="Times New Roman" panose="02020603050405020304" charset="0"/>
                <a:cs typeface="Times New Roman" panose="02020603050405020304" charset="0"/>
              </a:rPr>
              <a:t>Launched a “flexi fare” product including unlimited changes, free hold luggage, free seat selection, fast-track security and priority boarding.</a:t>
            </a:r>
            <a:endParaRPr lang="en-US" altLang="zh-CN" sz="2400" dirty="0">
              <a:solidFill>
                <a:srgbClr val="C00000"/>
              </a:solidFill>
              <a:latin typeface="Times New Roman" panose="02020603050405020304" charset="0"/>
              <a:cs typeface="Times New Roman" panose="02020603050405020304" charset="0"/>
            </a:endParaRPr>
          </a:p>
        </p:txBody>
      </p:sp>
      <p:sp>
        <p:nvSpPr>
          <p:cNvPr id="11" name="圆角矩形 10">
            <a:hlinkClick r:id="rId2"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7" grpId="0"/>
      <p:bldP spid="7" grpId="1"/>
      <p:bldP spid="9" grpId="0"/>
      <p:bldP spid="9"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455" y="548640"/>
            <a:ext cx="3733165" cy="537210"/>
          </a:xfrm>
          <a:prstGeom prst="round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lumMod val="95000"/>
                  </a:schemeClr>
                </a:solidFill>
                <a:latin typeface="Times New Roman" panose="02020603050405020304" charset="0"/>
                <a:cs typeface="Times New Roman" panose="02020603050405020304" charset="0"/>
              </a:rPr>
              <a:t>Language Practice</a:t>
            </a:r>
            <a:endParaRPr lang="zh-CN" altLang="en-US" sz="3200" b="1">
              <a:solidFill>
                <a:schemeClr val="bg1">
                  <a:lumMod val="95000"/>
                </a:schemeClr>
              </a:solidFill>
              <a:latin typeface="Times New Roman" panose="02020603050405020304" charset="0"/>
              <a:cs typeface="Times New Roman" panose="02020603050405020304" charset="0"/>
            </a:endParaRPr>
          </a:p>
        </p:txBody>
      </p:sp>
      <p:sp>
        <p:nvSpPr>
          <p:cNvPr id="8" name="文本框 7"/>
          <p:cNvSpPr txBox="1"/>
          <p:nvPr/>
        </p:nvSpPr>
        <p:spPr>
          <a:xfrm>
            <a:off x="482600" y="1124585"/>
            <a:ext cx="10102850" cy="977265"/>
          </a:xfrm>
          <a:prstGeom prst="rect">
            <a:avLst/>
          </a:prstGeom>
          <a:noFill/>
        </p:spPr>
        <p:txBody>
          <a:bodyPr wrap="square" rtlCol="0" anchor="t">
            <a:spAutoFit/>
          </a:bodyPr>
          <a:p>
            <a:pPr marL="323850" indent="-323850" algn="just" eaLnBrk="1" latinLnBrk="0" hangingPunct="1">
              <a:lnSpc>
                <a:spcPct val="9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Choose the most appropriate word or expression to complete the following sentences.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16392" name="矩形 10245"/>
          <p:cNvSpPr/>
          <p:nvPr/>
        </p:nvSpPr>
        <p:spPr>
          <a:xfrm>
            <a:off x="626110" y="2204720"/>
            <a:ext cx="11402695" cy="340804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p>
            <a:pPr marL="1151890" indent="-1151890" algn="just" eaLnBrk="1" latinLnBrk="0" hangingPunct="1">
              <a:lnSpc>
                <a:spcPct val="110000"/>
              </a:lnSpc>
            </a:pPr>
            <a:r>
              <a:rPr lang="en-US" altLang="zh-CN" sz="2800" dirty="0">
                <a:latin typeface="Times New Roman" panose="02020603050405020304" charset="0"/>
              </a:rPr>
              <a:t>(     ) 1) Some studies have suggested a link between certain types of ___________ sweetener and cancer.</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a. artificial		b. hokey		c. artifact </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2) The money was donated by an ___________ benefactor.</a:t>
            </a:r>
            <a:endParaRPr lang="en-US" altLang="zh-CN" sz="2800" dirty="0">
              <a:latin typeface="Times New Roman" panose="02020603050405020304" charset="0"/>
            </a:endParaRPr>
          </a:p>
          <a:p>
            <a:pPr marL="1151890" indent="0" algn="just" eaLnBrk="1" latinLnBrk="0" hangingPunct="1">
              <a:lnSpc>
                <a:spcPct val="110000"/>
              </a:lnSpc>
            </a:pPr>
            <a:r>
              <a:rPr lang="en-US" altLang="zh-CN" sz="2800" dirty="0">
                <a:latin typeface="Times New Roman" panose="02020603050405020304" charset="0"/>
              </a:rPr>
              <a:t>a. invisible		b. anonymous	c. unseen</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3) The hospital has no ___________ beds. </a:t>
            </a:r>
            <a:endParaRPr lang="en-US" altLang="zh-CN" sz="2800" dirty="0">
              <a:latin typeface="Times New Roman" panose="02020603050405020304" charset="0"/>
            </a:endParaRPr>
          </a:p>
          <a:p>
            <a:pPr marL="1151890" indent="0" algn="just" eaLnBrk="1" latinLnBrk="0" hangingPunct="1">
              <a:lnSpc>
                <a:spcPct val="110000"/>
              </a:lnSpc>
            </a:pPr>
            <a:r>
              <a:rPr lang="en-US" altLang="zh-CN" sz="2800" dirty="0">
                <a:latin typeface="Times New Roman" panose="02020603050405020304" charset="0"/>
              </a:rPr>
              <a:t>a. empty		b. hollow		c. vacant</a:t>
            </a:r>
            <a:endParaRPr lang="en-US" altLang="zh-CN" sz="2800" dirty="0">
              <a:latin typeface="Times New Roman" panose="02020603050405020304" charset="0"/>
            </a:endParaRPr>
          </a:p>
        </p:txBody>
      </p:sp>
      <p:sp>
        <p:nvSpPr>
          <p:cNvPr id="3" name="Rectangle 85"/>
          <p:cNvSpPr/>
          <p:nvPr/>
        </p:nvSpPr>
        <p:spPr>
          <a:xfrm>
            <a:off x="914400" y="2277110"/>
            <a:ext cx="788035"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842645" y="3644900"/>
            <a:ext cx="405130" cy="550545"/>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842645" y="4581525"/>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981075"/>
            <a:ext cx="11402695" cy="435610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p>
            <a:pPr marL="1151890" indent="-1151890" algn="just" eaLnBrk="1" latinLnBrk="0" hangingPunct="1">
              <a:lnSpc>
                <a:spcPct val="110000"/>
              </a:lnSpc>
            </a:pPr>
            <a:r>
              <a:rPr lang="en-US" altLang="zh-CN" sz="2800" dirty="0">
                <a:latin typeface="Times New Roman" panose="02020603050405020304" charset="0"/>
              </a:rPr>
              <a:t>(     ) 4) As a project leader, you will have to ___________ jobs to people.</a:t>
            </a:r>
            <a:endParaRPr lang="en-US" altLang="zh-CN" sz="2800" dirty="0">
              <a:latin typeface="Times New Roman" panose="02020603050405020304" charset="0"/>
            </a:endParaRPr>
          </a:p>
          <a:p>
            <a:pPr marL="1151890" indent="0" algn="just" eaLnBrk="1" latinLnBrk="0" hangingPunct="1">
              <a:lnSpc>
                <a:spcPct val="110000"/>
              </a:lnSpc>
            </a:pPr>
            <a:r>
              <a:rPr lang="en-US" altLang="zh-CN" sz="2800" dirty="0">
                <a:latin typeface="Times New Roman" panose="02020603050405020304" charset="0"/>
              </a:rPr>
              <a:t>a. distribute		b. divide		c. allocate</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5) Her latest film has ___________ a lot of interest. </a:t>
            </a:r>
            <a:endParaRPr lang="en-US" altLang="zh-CN" sz="2800" dirty="0">
              <a:latin typeface="Times New Roman" panose="02020603050405020304" charset="0"/>
            </a:endParaRPr>
          </a:p>
          <a:p>
            <a:pPr marL="1151890" indent="0" algn="just" eaLnBrk="1" latinLnBrk="0" hangingPunct="1">
              <a:lnSpc>
                <a:spcPct val="110000"/>
              </a:lnSpc>
            </a:pPr>
            <a:r>
              <a:rPr lang="en-US" altLang="zh-CN" sz="2800" dirty="0">
                <a:latin typeface="Times New Roman" panose="02020603050405020304" charset="0"/>
              </a:rPr>
              <a:t>a. generated		b. built		c. produced </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6) I live on a bus ___________ so I can easily get to work.</a:t>
            </a:r>
            <a:endParaRPr lang="en-US" altLang="zh-CN" sz="2800" dirty="0">
              <a:latin typeface="Times New Roman" panose="02020603050405020304" charset="0"/>
            </a:endParaRPr>
          </a:p>
          <a:p>
            <a:pPr marL="1151890" indent="0" algn="just" eaLnBrk="1" latinLnBrk="0" hangingPunct="1">
              <a:lnSpc>
                <a:spcPct val="110000"/>
              </a:lnSpc>
            </a:pPr>
            <a:r>
              <a:rPr lang="en-US" altLang="zh-CN" sz="2800" dirty="0">
                <a:latin typeface="Times New Roman" panose="02020603050405020304" charset="0"/>
              </a:rPr>
              <a:t>a. lane		          b. route		c. pavement</a:t>
            </a:r>
            <a:endParaRPr lang="en-US" altLang="zh-CN" sz="2800" dirty="0">
              <a:latin typeface="Times New Roman" panose="02020603050405020304" charset="0"/>
            </a:endParaRPr>
          </a:p>
          <a:p>
            <a:pPr marL="1151890" indent="-1151890" algn="just" eaLnBrk="1" latinLnBrk="0" hangingPunct="1">
              <a:lnSpc>
                <a:spcPct val="110000"/>
              </a:lnSpc>
            </a:pPr>
            <a:r>
              <a:rPr lang="en-US" altLang="zh-CN" sz="2800" dirty="0">
                <a:latin typeface="Times New Roman" panose="02020603050405020304" charset="0"/>
              </a:rPr>
              <a:t>(     ) 7) These measures will increase the club’s ability to generate ___________.</a:t>
            </a:r>
            <a:endParaRPr lang="en-US" altLang="zh-CN" sz="2800" dirty="0">
              <a:latin typeface="Times New Roman" panose="02020603050405020304" charset="0"/>
            </a:endParaRPr>
          </a:p>
          <a:p>
            <a:pPr marL="1151890" indent="0" algn="just" eaLnBrk="1" latinLnBrk="0" hangingPunct="1">
              <a:lnSpc>
                <a:spcPct val="110000"/>
              </a:lnSpc>
            </a:pPr>
            <a:r>
              <a:rPr lang="en-US" altLang="zh-CN" sz="2800" dirty="0">
                <a:latin typeface="Times New Roman" panose="02020603050405020304" charset="0"/>
              </a:rPr>
              <a:t>a. revenue		         b. gain			c. earning</a:t>
            </a:r>
            <a:endParaRPr lang="en-US" altLang="zh-CN" sz="2800" dirty="0">
              <a:latin typeface="Times New Roman" panose="02020603050405020304" charset="0"/>
            </a:endParaRPr>
          </a:p>
        </p:txBody>
      </p:sp>
      <p:sp>
        <p:nvSpPr>
          <p:cNvPr id="3" name="Rectangle 85"/>
          <p:cNvSpPr/>
          <p:nvPr/>
        </p:nvSpPr>
        <p:spPr>
          <a:xfrm>
            <a:off x="554355" y="105283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626745" y="1917065"/>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554355" y="299720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6" name="Rectangle 85"/>
          <p:cNvSpPr/>
          <p:nvPr/>
        </p:nvSpPr>
        <p:spPr>
          <a:xfrm>
            <a:off x="626745" y="3861435"/>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338455" y="620395"/>
            <a:ext cx="11402695" cy="370903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p>
            <a:pPr marL="1151890" indent="-1151890" algn="just" eaLnBrk="1" latinLnBrk="0" hangingPunct="1">
              <a:lnSpc>
                <a:spcPct val="120000"/>
              </a:lnSpc>
            </a:pPr>
            <a:r>
              <a:rPr lang="en-US" altLang="zh-CN" sz="2800" dirty="0">
                <a:latin typeface="Times New Roman" panose="02020603050405020304" charset="0"/>
              </a:rPr>
              <a:t>(     ) 8) You’ll find the shampoo and the soap in the fourth ___________ from the entrance.</a:t>
            </a:r>
            <a:endParaRPr lang="en-US" altLang="zh-CN" sz="2800" dirty="0">
              <a:latin typeface="Times New Roman" panose="02020603050405020304" charset="0"/>
            </a:endParaRPr>
          </a:p>
          <a:p>
            <a:pPr marL="1151890" indent="0" algn="just" eaLnBrk="1" latinLnBrk="0" hangingPunct="1">
              <a:lnSpc>
                <a:spcPct val="120000"/>
              </a:lnSpc>
            </a:pPr>
            <a:r>
              <a:rPr lang="en-US" altLang="zh-CN" sz="2800" dirty="0">
                <a:latin typeface="Times New Roman" panose="02020603050405020304" charset="0"/>
              </a:rPr>
              <a:t>a. corridor		b. passage		          c. aisle</a:t>
            </a:r>
            <a:endParaRPr lang="en-US" altLang="zh-CN" sz="2800" dirty="0">
              <a:latin typeface="Times New Roman" panose="02020603050405020304" charset="0"/>
            </a:endParaRPr>
          </a:p>
          <a:p>
            <a:pPr marL="1151890" indent="-1151890" algn="just" eaLnBrk="1" latinLnBrk="0" hangingPunct="1">
              <a:lnSpc>
                <a:spcPct val="120000"/>
              </a:lnSpc>
            </a:pPr>
            <a:r>
              <a:rPr lang="en-US" altLang="zh-CN" sz="2800" dirty="0">
                <a:latin typeface="Times New Roman" panose="02020603050405020304" charset="0"/>
              </a:rPr>
              <a:t>(     ) 9) Repairing the plumbing is a ___________ task over other jobs.</a:t>
            </a:r>
            <a:endParaRPr lang="en-US" altLang="zh-CN" sz="2800" dirty="0">
              <a:latin typeface="Times New Roman" panose="02020603050405020304" charset="0"/>
            </a:endParaRPr>
          </a:p>
          <a:p>
            <a:pPr marL="1151890" indent="0" algn="just" eaLnBrk="1" latinLnBrk="0" hangingPunct="1">
              <a:lnSpc>
                <a:spcPct val="120000"/>
              </a:lnSpc>
            </a:pPr>
            <a:r>
              <a:rPr lang="en-US" altLang="zh-CN" sz="2800" dirty="0">
                <a:latin typeface="Times New Roman" panose="02020603050405020304" charset="0"/>
              </a:rPr>
              <a:t>a. prior		b. priority		          c. prime </a:t>
            </a:r>
            <a:endParaRPr lang="en-US" altLang="zh-CN" sz="2800" dirty="0">
              <a:latin typeface="Times New Roman" panose="02020603050405020304" charset="0"/>
            </a:endParaRPr>
          </a:p>
          <a:p>
            <a:pPr marL="1151890" indent="-1151890" algn="just" eaLnBrk="1" latinLnBrk="0" hangingPunct="1">
              <a:lnSpc>
                <a:spcPct val="120000"/>
              </a:lnSpc>
            </a:pPr>
            <a:r>
              <a:rPr lang="en-US" altLang="zh-CN" sz="2800" dirty="0">
                <a:latin typeface="Times New Roman" panose="02020603050405020304" charset="0"/>
              </a:rPr>
              <a:t>(     ) 10) They’ve ___________ their old car for a much larger one. </a:t>
            </a:r>
            <a:endParaRPr lang="en-US" altLang="zh-CN" sz="2800" dirty="0">
              <a:latin typeface="Times New Roman" panose="02020603050405020304" charset="0"/>
            </a:endParaRPr>
          </a:p>
          <a:p>
            <a:pPr marL="1151890" indent="0" algn="just" eaLnBrk="1" latinLnBrk="0" hangingPunct="1">
              <a:lnSpc>
                <a:spcPct val="120000"/>
              </a:lnSpc>
            </a:pPr>
            <a:r>
              <a:rPr lang="en-US" altLang="zh-CN" sz="2800" dirty="0">
                <a:latin typeface="Times New Roman" panose="02020603050405020304" charset="0"/>
              </a:rPr>
              <a:t>a. swapped		b. substituted		c. changed</a:t>
            </a:r>
            <a:endParaRPr lang="en-US" altLang="zh-CN" sz="2800" dirty="0">
              <a:latin typeface="Times New Roman" panose="02020603050405020304" charset="0"/>
            </a:endParaRPr>
          </a:p>
        </p:txBody>
      </p:sp>
      <p:sp>
        <p:nvSpPr>
          <p:cNvPr id="3" name="Rectangle 85"/>
          <p:cNvSpPr/>
          <p:nvPr/>
        </p:nvSpPr>
        <p:spPr>
          <a:xfrm>
            <a:off x="581025" y="692785"/>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626745" y="2277110"/>
            <a:ext cx="4051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b</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nvSpPr>
        <p:spPr>
          <a:xfrm>
            <a:off x="581025" y="3284855"/>
            <a:ext cx="418465" cy="497840"/>
          </a:xfrm>
          <a:prstGeom prst="rect">
            <a:avLst/>
          </a:prstGeom>
          <a:noFill/>
          <a:ln w="19050">
            <a:noFill/>
          </a:ln>
        </p:spPr>
        <p:txBody>
          <a:bodyPr wrap="square" anchor="ctr" anchorCtr="0">
            <a:noAutofit/>
          </a:bodyPr>
          <a:p>
            <a:pPr algn="just"/>
            <a:r>
              <a:rPr lang="en-US" altLang="zh-CN" sz="2800" dirty="0">
                <a:solidFill>
                  <a:srgbClr val="C00000"/>
                </a:solidFill>
                <a:latin typeface="Times New Roman" panose="02020603050405020304" charset="0"/>
                <a:cs typeface="Times New Roman" panose="02020603050405020304" charset="0"/>
              </a:rPr>
              <a:t>a</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26720" y="1052830"/>
            <a:ext cx="11344910" cy="483108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1) It’s called airline revenue management which is the science of dynamically adjusting fares in real time so that airlines can maximize their revenue.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2) The international routes were invariably proudly operated by the flag carriers of the countries involved and, because there was limited competition in fare-setting, the airlines could more or less charge whatever they thought appropriate.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__________________________________________________________________________________________________________________________________________________________________________________________</a:t>
            </a:r>
            <a:endParaRPr lang="en-US" altLang="zh-CN" sz="2800" dirty="0">
              <a:latin typeface="Times New Roman" panose="02020603050405020304" charset="0"/>
            </a:endParaRPr>
          </a:p>
        </p:txBody>
      </p:sp>
      <p:sp>
        <p:nvSpPr>
          <p:cNvPr id="8" name="文本框 7"/>
          <p:cNvSpPr txBox="1"/>
          <p:nvPr/>
        </p:nvSpPr>
        <p:spPr>
          <a:xfrm>
            <a:off x="200869" y="620183"/>
            <a:ext cx="11369040" cy="4851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Translate the following sentences into Chinese.</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770255" y="4437380"/>
            <a:ext cx="10925810" cy="138366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国际航线总是由相关国家极具标志性的国有航空公司洋洋得意地运营，并且由于在定价方面竞争有限，航空公司可以或多或少地收取它们认为适当的费用。</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699135" y="1844358"/>
            <a:ext cx="10481945"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这被称为航空公司收入管理，是一门实时动态调整票价的科学，以便航空公司可以最大限度地提高收入。</a:t>
            </a:r>
            <a:endParaRPr lang="en-US" altLang="zh-CN" sz="2800" dirty="0">
              <a:solidFill>
                <a:srgbClr val="C00000"/>
              </a:solidFill>
              <a:latin typeface="Times New Roman" panose="02020603050405020304" charset="0"/>
              <a:cs typeface="Times New Roman" panose="02020603050405020304" charset="0"/>
            </a:endParaRPr>
          </a:p>
        </p:txBody>
      </p:sp>
      <p:sp>
        <p:nvSpPr>
          <p:cNvPr id="11" name="圆角矩形 10">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266700" y="836295"/>
            <a:ext cx="11398250" cy="353822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3) The growth of the network airline and the drop in the cost of computing has brought revenue management to whole new levels of sophistication.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4) This could well prompt a backlash among the sort of high-value customers that every airline hopes to retain.</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p:txBody>
      </p:sp>
      <p:sp>
        <p:nvSpPr>
          <p:cNvPr id="6" name="Rectangle 85"/>
          <p:cNvSpPr/>
          <p:nvPr/>
        </p:nvSpPr>
        <p:spPr>
          <a:xfrm>
            <a:off x="338455" y="3356928"/>
            <a:ext cx="11184890"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这很可能会引起高价值客户的强烈反对，而每家航空公司都希望保留这些高价值客户。</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410210" y="1628458"/>
            <a:ext cx="11019790"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网络航空公司的增长与计算成本的下降，使收入管理提升到一个全新的复杂水平。</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266700" y="836295"/>
            <a:ext cx="11398250" cy="267652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5) There’s currently an awful lot of computer technology being thrown into the field of airline pricing and with the expectation that artificial intelligence technology will go mainstream, it might ultimately be up to robots to fight the airfare war!</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_______________________________________________________________</a:t>
            </a:r>
            <a:endParaRPr lang="en-US" altLang="zh-CN" sz="2800" dirty="0">
              <a:latin typeface="Times New Roman" panose="02020603050405020304" charset="0"/>
            </a:endParaRPr>
          </a:p>
        </p:txBody>
      </p:sp>
      <p:sp>
        <p:nvSpPr>
          <p:cNvPr id="6" name="Rectangle 85"/>
          <p:cNvSpPr/>
          <p:nvPr/>
        </p:nvSpPr>
        <p:spPr>
          <a:xfrm>
            <a:off x="301625" y="2492693"/>
            <a:ext cx="11184890"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目前有大量的计算机技术被投入到航空公司的定价领域，并且预计人工智能技术将成为主流，最终可能会由机器人来打机票价格战！</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626745" y="1052830"/>
            <a:ext cx="11398250" cy="526224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dirty="0">
                <a:latin typeface="Times New Roman" panose="02020603050405020304" charset="0"/>
              </a:rPr>
              <a:t>     Views of price wars between companies from the Western market and Chinese market vary tremendously. However, in China, where companies have earned a reputation for easily starting price wars, the outbreak is considered a legitimate and effective business strategy. In the past years, according to Wharton marketing professor John Zhang, businesses in China have initiated price wars in a wide range of industries, including consumer electronics, home appliances, personal computers, mobile telephones and automobiles.</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Since China has a big market based on the comparatively large number of the population who tend to be easier to be influenced by the price, those companies initiating price shrinking in China would be more likely to get profit rewards than in the foreign market.</a:t>
            </a:r>
            <a:endParaRPr lang="en-US" altLang="zh-CN" sz="2800" dirty="0">
              <a:latin typeface="Times New Roman" panose="02020603050405020304" charset="0"/>
            </a:endParaRPr>
          </a:p>
        </p:txBody>
      </p:sp>
      <p:sp>
        <p:nvSpPr>
          <p:cNvPr id="16392" name="矩形 10245"/>
          <p:cNvSpPr/>
          <p:nvPr/>
        </p:nvSpPr>
        <p:spPr>
          <a:xfrm>
            <a:off x="410845" y="548640"/>
            <a:ext cx="1474470" cy="64516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3600" b="1" dirty="0">
                <a:solidFill>
                  <a:srgbClr val="FF0000"/>
                </a:solidFill>
                <a:latin typeface="Times New Roman" panose="02020603050405020304" charset="0"/>
              </a:rPr>
              <a:t>Case 1</a:t>
            </a:r>
            <a:endParaRPr lang="en-US" altLang="zh-CN" sz="3600" b="1" dirty="0">
              <a:solidFill>
                <a:srgbClr val="FF0000"/>
              </a:solidFill>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266700" y="548640"/>
            <a:ext cx="11689715" cy="569277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dirty="0">
                <a:latin typeface="Times New Roman" panose="02020603050405020304" charset="0"/>
              </a:rPr>
              <a:t>     Changhong is one of the good examples to illustrate how much influence the price war could exert on the market when used smartly. Changhong at that time was the largest and most efficient color TV producer in China with 17 production lines and a manufacturing capacity that was at least double that of the next-largest producer; however, all the capabilities could not secure the long-term top position in the TV production industry. After the price war, which put small, inefficient, domestic TV manufacturers at a disadvantage, Changhong kept its leading role in the industry. </a:t>
            </a:r>
            <a:endParaRPr lang="en-US" altLang="zh-CN" sz="2800" dirty="0">
              <a:latin typeface="Times New Roman" panose="02020603050405020304" charset="0"/>
            </a:endParaRPr>
          </a:p>
          <a:p>
            <a:pPr algn="just" eaLnBrk="1" latinLnBrk="0" hangingPunct="1">
              <a:lnSpc>
                <a:spcPct val="100000"/>
              </a:lnSpc>
            </a:pPr>
            <a:r>
              <a:rPr lang="en-US" altLang="zh-CN" sz="2800" dirty="0">
                <a:latin typeface="Times New Roman" panose="02020603050405020304" charset="0"/>
              </a:rPr>
              <a:t>     Not only the customers’ perspectives, but also the cultural aspect and governmental regulation in China and Western countries are different. When a company enters a market and wants to set up a new pricing strategy for a completely new environment, it needs to be cautious and alert to the potential conflicts a new area may bring.</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66700" y="692785"/>
            <a:ext cx="1997710" cy="605790"/>
          </a:xfrm>
          <a:prstGeom prst="roundRect">
            <a:avLst/>
          </a:prstGeom>
          <a:solidFill>
            <a:srgbClr val="FF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eaLnBrk="1" fontAlgn="auto" latinLnBrk="0" hangingPunct="1"/>
            <a:r>
              <a:rPr lang="zh-CN" altLang="en-US" sz="3200" b="1">
                <a:solidFill>
                  <a:schemeClr val="tx1"/>
                </a:solidFill>
                <a:latin typeface="Times New Roman" panose="02020603050405020304" charset="0"/>
                <a:cs typeface="Times New Roman" panose="02020603050405020304" charset="0"/>
              </a:rPr>
              <a:t>P</a:t>
            </a:r>
            <a:r>
              <a:rPr lang="zh-CN" altLang="en-US" sz="3200" b="1">
                <a:solidFill>
                  <a:schemeClr val="tx1"/>
                </a:solidFill>
                <a:latin typeface="Times New Roman" panose="02020603050405020304" charset="0"/>
                <a:cs typeface="Times New Roman" panose="02020603050405020304" charset="0"/>
                <a:sym typeface="+mn-ea"/>
              </a:rPr>
              <a:t>ictur</a:t>
            </a:r>
            <a:r>
              <a:rPr lang="en-US" altLang="zh-CN" sz="3200" b="1">
                <a:solidFill>
                  <a:schemeClr val="tx1"/>
                </a:solidFill>
                <a:latin typeface="Times New Roman" panose="02020603050405020304" charset="0"/>
                <a:cs typeface="Times New Roman" panose="02020603050405020304" charset="0"/>
                <a:sym typeface="+mn-ea"/>
              </a:rPr>
              <a:t>e</a:t>
            </a:r>
            <a:r>
              <a:rPr lang="zh-CN" altLang="en-US" sz="3200" b="1">
                <a:solidFill>
                  <a:schemeClr val="tx1"/>
                </a:solidFill>
                <a:latin typeface="Times New Roman" panose="02020603050405020304" charset="0"/>
                <a:cs typeface="Times New Roman" panose="02020603050405020304" charset="0"/>
              </a:rPr>
              <a:t>s</a:t>
            </a:r>
            <a:endParaRPr lang="zh-CN" altLang="en-US" sz="3200" b="1">
              <a:solidFill>
                <a:schemeClr val="tx1"/>
              </a:solidFill>
              <a:latin typeface="Times New Roman" panose="02020603050405020304" charset="0"/>
              <a:cs typeface="Times New Roman" panose="02020603050405020304" charset="0"/>
            </a:endParaRPr>
          </a:p>
        </p:txBody>
      </p:sp>
      <p:sp>
        <p:nvSpPr>
          <p:cNvPr id="11" name="文本框 10"/>
          <p:cNvSpPr txBox="1"/>
          <p:nvPr>
            <p:custDataLst>
              <p:tags r:id="rId1"/>
            </p:custDataLst>
          </p:nvPr>
        </p:nvSpPr>
        <p:spPr>
          <a:xfrm>
            <a:off x="266700" y="1628775"/>
            <a:ext cx="623570"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7</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p:txBody>
      </p:sp>
      <p:sp>
        <p:nvSpPr>
          <p:cNvPr id="12" name="文本框 11"/>
          <p:cNvSpPr txBox="1"/>
          <p:nvPr>
            <p:custDataLst>
              <p:tags r:id="rId2"/>
            </p:custDataLst>
          </p:nvPr>
        </p:nvSpPr>
        <p:spPr>
          <a:xfrm>
            <a:off x="626745" y="3861435"/>
            <a:ext cx="623570"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8</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p:txBody>
      </p:sp>
      <p:pic>
        <p:nvPicPr>
          <p:cNvPr id="14" name="图片 13"/>
          <p:cNvPicPr>
            <a:picLocks noChangeAspect="1"/>
          </p:cNvPicPr>
          <p:nvPr>
            <p:custDataLst>
              <p:tags r:id="rId3"/>
            </p:custDataLst>
          </p:nvPr>
        </p:nvPicPr>
        <p:blipFill>
          <a:blip r:embed="rId4"/>
          <a:stretch>
            <a:fillRect/>
          </a:stretch>
        </p:blipFill>
        <p:spPr>
          <a:xfrm>
            <a:off x="1058545" y="1557020"/>
            <a:ext cx="4349750" cy="1644650"/>
          </a:xfrm>
          <a:prstGeom prst="rect">
            <a:avLst/>
          </a:prstGeom>
        </p:spPr>
      </p:pic>
      <p:pic>
        <p:nvPicPr>
          <p:cNvPr id="15" name="图片 14"/>
          <p:cNvPicPr>
            <a:picLocks noChangeAspect="1"/>
          </p:cNvPicPr>
          <p:nvPr>
            <p:custDataLst>
              <p:tags r:id="rId5"/>
            </p:custDataLst>
          </p:nvPr>
        </p:nvPicPr>
        <p:blipFill>
          <a:blip r:embed="rId6"/>
          <a:stretch>
            <a:fillRect/>
          </a:stretch>
        </p:blipFill>
        <p:spPr>
          <a:xfrm>
            <a:off x="1275080" y="4004945"/>
            <a:ext cx="4349750" cy="1682750"/>
          </a:xfrm>
          <a:prstGeom prst="rect">
            <a:avLst/>
          </a:prstGeom>
        </p:spPr>
      </p:pic>
      <p:graphicFrame>
        <p:nvGraphicFramePr>
          <p:cNvPr id="2" name="表格 1"/>
          <p:cNvGraphicFramePr/>
          <p:nvPr>
            <p:custDataLst>
              <p:tags r:id="rId7"/>
            </p:custDataLst>
          </p:nvPr>
        </p:nvGraphicFramePr>
        <p:xfrm>
          <a:off x="6738620" y="908685"/>
          <a:ext cx="4097655" cy="4023360"/>
        </p:xfrm>
        <a:graphic>
          <a:graphicData uri="http://schemas.openxmlformats.org/drawingml/2006/table">
            <a:tbl>
              <a:tblPr firstRow="1" bandRow="1">
                <a:tableStyleId>{5940675A-B579-460E-94D1-54222C63F5DA}</a:tableStyleId>
              </a:tblPr>
              <a:tblGrid>
                <a:gridCol w="4097655"/>
              </a:tblGrid>
              <a:tr h="518160">
                <a:tc>
                  <a:txBody>
                    <a:bodyPr/>
                    <a:p>
                      <a:pPr algn="ctr">
                        <a:buNone/>
                      </a:pPr>
                      <a:r>
                        <a:rPr lang="zh-CN" altLang="en-US" sz="2800" b="1">
                          <a:latin typeface="Times New Roman" panose="02020603050405020304" charset="0"/>
                          <a:ea typeface="宋体" panose="02010600030101010101" pitchFamily="2" charset="-122"/>
                          <a:cs typeface="Times New Roman" panose="02020603050405020304" charset="0"/>
                        </a:rPr>
                        <a:t>Pricing Strategies</a:t>
                      </a:r>
                      <a:endParaRPr lang="zh-CN" altLang="en-US" sz="2800" b="1">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BDBD"/>
                    </a:solidFill>
                  </a:tcPr>
                </a:tc>
              </a:tr>
              <a:tr h="0">
                <a:tc>
                  <a:txBody>
                    <a:bodyPr/>
                    <a:p>
                      <a:pPr>
                        <a:buNone/>
                      </a:pPr>
                      <a:r>
                        <a:rPr lang="zh-CN" altLang="en-US" sz="2800">
                          <a:latin typeface="Times New Roman" panose="02020603050405020304" charset="0"/>
                          <a:cs typeface="Times New Roman" panose="02020603050405020304" charset="0"/>
                        </a:rPr>
                        <a:t>a) competitive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b) cost-plus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c) penetration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d) price skimming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e) loss leader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f) value-based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g) bundle pricing</a:t>
                      </a:r>
                      <a:endParaRPr lang="zh-CN" altLang="en-US" sz="2800">
                        <a:latin typeface="Times New Roman" panose="02020603050405020304" charset="0"/>
                        <a:cs typeface="Times New Roman" panose="02020603050405020304" charset="0"/>
                      </a:endParaRPr>
                    </a:p>
                    <a:p>
                      <a:pPr>
                        <a:buNone/>
                      </a:pPr>
                      <a:r>
                        <a:rPr lang="zh-CN" altLang="en-US" sz="2800">
                          <a:latin typeface="Times New Roman" panose="02020603050405020304" charset="0"/>
                          <a:cs typeface="Times New Roman" panose="02020603050405020304" charset="0"/>
                        </a:rPr>
                        <a:t>h) anchor pricing</a:t>
                      </a: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Rectangle 85"/>
          <p:cNvSpPr/>
          <p:nvPr>
            <p:custDataLst>
              <p:tags r:id="rId8"/>
            </p:custDataLst>
          </p:nvPr>
        </p:nvSpPr>
        <p:spPr>
          <a:xfrm>
            <a:off x="2066925" y="3284855"/>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g)</a:t>
            </a:r>
            <a:endParaRPr lang="en-US" altLang="zh-CN" sz="2800" dirty="0">
              <a:solidFill>
                <a:srgbClr val="C00000"/>
              </a:solidFill>
              <a:latin typeface="Times New Roman" panose="02020603050405020304" charset="0"/>
              <a:cs typeface="Times New Roman" panose="02020603050405020304" charset="0"/>
            </a:endParaRPr>
          </a:p>
        </p:txBody>
      </p:sp>
      <p:sp>
        <p:nvSpPr>
          <p:cNvPr id="6" name="Rectangle 85"/>
          <p:cNvSpPr/>
          <p:nvPr>
            <p:custDataLst>
              <p:tags r:id="rId9"/>
            </p:custDataLst>
          </p:nvPr>
        </p:nvSpPr>
        <p:spPr>
          <a:xfrm>
            <a:off x="1922780" y="5877560"/>
            <a:ext cx="1916430" cy="521970"/>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h)</a:t>
            </a:r>
            <a:endParaRPr lang="en-US" altLang="zh-CN" sz="2800" dirty="0">
              <a:solidFill>
                <a:srgbClr val="C00000"/>
              </a:solidFill>
              <a:latin typeface="Times New Roman" panose="02020603050405020304" charset="0"/>
              <a:cs typeface="Times New Roman" panose="02020603050405020304" charset="0"/>
            </a:endParaRPr>
          </a:p>
        </p:txBody>
      </p:sp>
      <p:sp>
        <p:nvSpPr>
          <p:cNvPr id="7" name="圆角矩形 6">
            <a:hlinkClick r:id="rId10" action="ppaction://hlinksldjump"/>
          </p:cNvPr>
          <p:cNvSpPr/>
          <p:nvPr userDrawn="1">
            <p:custDataLst>
              <p:tags r:id="rId11"/>
            </p:custDataLst>
          </p:nvPr>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10210" y="1499235"/>
            <a:ext cx="11344910" cy="284607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80000"/>
              </a:lnSpc>
            </a:pPr>
            <a:r>
              <a:rPr lang="en-US" altLang="zh-CN" sz="2800" dirty="0">
                <a:latin typeface="Times New Roman" panose="02020603050405020304" charset="0"/>
              </a:rPr>
              <a:t>1) Why would the companies which initiate price shrinking in China be more likely to get profit rewards?</a:t>
            </a:r>
            <a:endParaRPr lang="en-US" altLang="zh-CN" sz="2800" dirty="0">
              <a:latin typeface="Times New Roman" panose="02020603050405020304" charset="0"/>
            </a:endParaRPr>
          </a:p>
          <a:p>
            <a:pPr algn="just" eaLnBrk="1" latinLnBrk="0" hangingPunct="1">
              <a:lnSpc>
                <a:spcPct val="80000"/>
              </a:lnSpc>
            </a:pPr>
            <a:endParaRPr lang="en-US" altLang="zh-CN" sz="2800" dirty="0">
              <a:latin typeface="Times New Roman" panose="02020603050405020304" charset="0"/>
            </a:endParaRPr>
          </a:p>
          <a:p>
            <a:pPr algn="just" eaLnBrk="1" latinLnBrk="0" hangingPunct="1">
              <a:lnSpc>
                <a:spcPct val="80000"/>
              </a:lnSpc>
            </a:pPr>
            <a:endParaRPr lang="en-US" altLang="zh-CN" sz="2800" dirty="0">
              <a:latin typeface="Times New Roman" panose="02020603050405020304" charset="0"/>
            </a:endParaRPr>
          </a:p>
          <a:p>
            <a:pPr algn="just" eaLnBrk="1" latinLnBrk="0" hangingPunct="1">
              <a:lnSpc>
                <a:spcPct val="80000"/>
              </a:lnSpc>
            </a:pPr>
            <a:endParaRPr lang="en-US" altLang="zh-CN" sz="2800" dirty="0">
              <a:latin typeface="Times New Roman" panose="02020603050405020304" charset="0"/>
            </a:endParaRPr>
          </a:p>
          <a:p>
            <a:pPr algn="just" eaLnBrk="1" latinLnBrk="0" hangingPunct="1">
              <a:lnSpc>
                <a:spcPct val="80000"/>
              </a:lnSpc>
            </a:pPr>
            <a:endParaRPr lang="en-US" altLang="zh-CN" sz="2800" dirty="0">
              <a:latin typeface="Times New Roman" panose="02020603050405020304" charset="0"/>
            </a:endParaRPr>
          </a:p>
          <a:p>
            <a:pPr algn="just" eaLnBrk="1" latinLnBrk="0" hangingPunct="1">
              <a:lnSpc>
                <a:spcPct val="80000"/>
              </a:lnSpc>
            </a:pPr>
            <a:r>
              <a:rPr lang="en-US" altLang="zh-CN" sz="2800" dirty="0">
                <a:latin typeface="Times New Roman" panose="02020603050405020304" charset="0"/>
              </a:rPr>
              <a:t>2) What kind of problems may a company encounter when setting up prices in the Chinese market?</a:t>
            </a:r>
            <a:endParaRPr lang="en-US" altLang="zh-CN" sz="2800" dirty="0">
              <a:latin typeface="Times New Roman" panose="02020603050405020304" charset="0"/>
            </a:endParaRPr>
          </a:p>
        </p:txBody>
      </p:sp>
      <p:sp>
        <p:nvSpPr>
          <p:cNvPr id="8" name="文本框 7"/>
          <p:cNvSpPr txBox="1"/>
          <p:nvPr/>
        </p:nvSpPr>
        <p:spPr>
          <a:xfrm>
            <a:off x="200869" y="620183"/>
            <a:ext cx="11369040" cy="878840"/>
          </a:xfrm>
          <a:prstGeom prst="rect">
            <a:avLst/>
          </a:prstGeom>
          <a:noFill/>
        </p:spPr>
        <p:txBody>
          <a:bodyPr wrap="square" rtlCol="0" anchor="t">
            <a:spAutoFit/>
          </a:bodyPr>
          <a:p>
            <a:pPr marL="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Study the case, discuss the questions with your classmates, and then report the result of your discussion to the class.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6" name="Rectangle 85"/>
          <p:cNvSpPr/>
          <p:nvPr/>
        </p:nvSpPr>
        <p:spPr>
          <a:xfrm>
            <a:off x="554355" y="4293870"/>
            <a:ext cx="10925810" cy="2027555"/>
          </a:xfrm>
          <a:prstGeom prst="rect">
            <a:avLst/>
          </a:prstGeom>
          <a:noFill/>
          <a:ln w="19050">
            <a:noFill/>
          </a:ln>
        </p:spPr>
        <p:txBody>
          <a:bodyPr wrap="square" anchor="ctr" anchorCtr="0">
            <a:spAutoFit/>
          </a:bodyPr>
          <a:p>
            <a:pPr algn="just">
              <a:lnSpc>
                <a:spcPct val="90000"/>
              </a:lnSpc>
            </a:pPr>
            <a:r>
              <a:rPr lang="en-US" altLang="zh-CN" sz="2800" dirty="0">
                <a:solidFill>
                  <a:srgbClr val="C00000"/>
                </a:solidFill>
                <a:latin typeface="Times New Roman" panose="02020603050405020304" charset="0"/>
                <a:cs typeface="Times New Roman" panose="02020603050405020304" charset="0"/>
              </a:rPr>
              <a:t>The problems that a company may encounter in the Chinese market are as follows: Being too premium or not premium enough; the factors of the potential copycat issue may exist and should be reduced; perpetual innovation for innovative ideas and new business models; pay attention cautiously to the customers’ feedback.</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482600" y="2204403"/>
            <a:ext cx="11638915" cy="138366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China has a big market based on the comparatively large number of the population who tend to be easier to be influenced by the price than Western countries.</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10210" y="981075"/>
            <a:ext cx="11344910" cy="95313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2800" dirty="0">
                <a:latin typeface="Times New Roman" panose="02020603050405020304" charset="0"/>
              </a:rPr>
              <a:t>3) What are the differences in pricing strategies between the Chinese market and the Western market?</a:t>
            </a:r>
            <a:endParaRPr lang="en-US" altLang="zh-CN" sz="2800" dirty="0">
              <a:latin typeface="Times New Roman" panose="02020603050405020304" charset="0"/>
            </a:endParaRPr>
          </a:p>
        </p:txBody>
      </p:sp>
      <p:sp>
        <p:nvSpPr>
          <p:cNvPr id="5" name="Rectangle 85"/>
          <p:cNvSpPr/>
          <p:nvPr/>
        </p:nvSpPr>
        <p:spPr>
          <a:xfrm>
            <a:off x="266065" y="2204720"/>
            <a:ext cx="11295380" cy="953135"/>
          </a:xfrm>
          <a:prstGeom prst="rect">
            <a:avLst/>
          </a:prstGeom>
          <a:noFill/>
          <a:ln w="19050">
            <a:noFill/>
          </a:ln>
        </p:spPr>
        <p:txBody>
          <a:bodyPr wrap="square" anchor="ctr" anchorCtr="0">
            <a:spAutoFit/>
          </a:bodyPr>
          <a:p>
            <a:pPr algn="just"/>
            <a:r>
              <a:rPr lang="en-US" altLang="zh-CN" sz="2800" dirty="0">
                <a:solidFill>
                  <a:srgbClr val="C00000"/>
                </a:solidFill>
                <a:latin typeface="Times New Roman" panose="02020603050405020304" charset="0"/>
                <a:cs typeface="Times New Roman" panose="02020603050405020304" charset="0"/>
              </a:rPr>
              <a:t>Open-ended question. (Students may analyze the differences from the cultural aspect, customers’ perspective, and also the governmental regulation).</a:t>
            </a:r>
            <a:endParaRPr lang="en-US" altLang="zh-CN" sz="2800" dirty="0">
              <a:solidFill>
                <a:srgbClr val="C00000"/>
              </a:solidFill>
              <a:latin typeface="Times New Roman" panose="02020603050405020304" charset="0"/>
              <a:cs typeface="Times New Roman" panose="02020603050405020304" charset="0"/>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699135" y="2637155"/>
            <a:ext cx="10994390" cy="2245360"/>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b="1" dirty="0">
                <a:solidFill>
                  <a:srgbClr val="00B0F0"/>
                </a:solidFill>
                <a:latin typeface="Times New Roman" panose="02020603050405020304" charset="0"/>
              </a:rPr>
              <a:t>A.</a:t>
            </a:r>
            <a:r>
              <a:rPr lang="en-US" altLang="zh-CN" sz="2800" dirty="0">
                <a:latin typeface="Times New Roman" panose="02020603050405020304" charset="0"/>
              </a:rPr>
              <a:t> China State Railway Group (中国国家铁路集团) offers a variety of passenger transport services in different prices. G trains (high-speed trains, gaotie in Chinese) are the fastest and most comfortable trains in China with a speed of 250–400 km/h, for example, G101 from Beijing South to Shanghai Hongqiao.</a:t>
            </a:r>
            <a:endParaRPr lang="en-US" altLang="zh-CN" sz="2800" dirty="0">
              <a:latin typeface="Times New Roman" panose="02020603050405020304" charset="0"/>
            </a:endParaRPr>
          </a:p>
        </p:txBody>
      </p:sp>
      <p:sp>
        <p:nvSpPr>
          <p:cNvPr id="16392" name="矩形 10245"/>
          <p:cNvSpPr/>
          <p:nvPr/>
        </p:nvSpPr>
        <p:spPr>
          <a:xfrm>
            <a:off x="410845" y="548640"/>
            <a:ext cx="1474470" cy="645160"/>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lstStyle/>
          <a:p>
            <a:pPr algn="just" eaLnBrk="1" latinLnBrk="0" hangingPunct="1">
              <a:lnSpc>
                <a:spcPct val="100000"/>
              </a:lnSpc>
            </a:pPr>
            <a:r>
              <a:rPr lang="en-US" altLang="zh-CN" sz="3600" b="1" dirty="0">
                <a:solidFill>
                  <a:srgbClr val="FF0000"/>
                </a:solidFill>
                <a:latin typeface="Times New Roman" panose="02020603050405020304" charset="0"/>
              </a:rPr>
              <a:t>Case 2</a:t>
            </a:r>
            <a:endParaRPr lang="en-US" altLang="zh-CN" sz="3600" b="1" dirty="0">
              <a:solidFill>
                <a:srgbClr val="FF0000"/>
              </a:solidFill>
              <a:latin typeface="Times New Roman" panose="02020603050405020304" charset="0"/>
            </a:endParaRPr>
          </a:p>
        </p:txBody>
      </p:sp>
      <p:sp>
        <p:nvSpPr>
          <p:cNvPr id="8" name="文本框 7"/>
          <p:cNvSpPr txBox="1"/>
          <p:nvPr/>
        </p:nvSpPr>
        <p:spPr>
          <a:xfrm>
            <a:off x="266909" y="1412663"/>
            <a:ext cx="11369040" cy="878840"/>
          </a:xfrm>
          <a:prstGeom prst="rect">
            <a:avLst/>
          </a:prstGeom>
          <a:noFill/>
        </p:spPr>
        <p:txBody>
          <a:bodyPr wrap="square" rtlCol="0" anchor="t">
            <a:spAutoFit/>
          </a:bodyPr>
          <a:p>
            <a:pPr marL="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Study the following mini-cases and complete the tasks together with your classmates.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410210" y="797560"/>
            <a:ext cx="11160760" cy="5262245"/>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100000"/>
              </a:lnSpc>
            </a:pPr>
            <a:r>
              <a:rPr lang="en-US" altLang="zh-CN" sz="2800" dirty="0">
                <a:latin typeface="Times New Roman" panose="02020603050405020304" charset="0"/>
              </a:rPr>
              <a:t>D trains (bullet trains, dongche in Chinese) are the next fastest trains in China after G trains, usually running at a speed of 200–250 km/h, for example, D333 from Beijing South to Qingdao. C trains (chengji lieche in Chinese) are high-speed intercity trains running for a short distance between two nearby cities with a top speed of 350 km/h, for example, C2003 from Beijing South to Tianjin. Z trains (zhida kuai-che in Chinese) are directexpress trains with a top speed of 160 km/h, for example, Z19 from Beijing West to Xi’an. T trains (tekuai lieche in Chinese) are express trains traveling at a top speed of 140 km/h. There are usually a limited number of stops along their routes, for example, T321 from Shenyang North to Baotou. K trains (Kuaisu lieche in Chinese) are ironically called “fast trains” with a top speed of 120 km/h, for example, K5 from Xi’an to Chengdu.</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338455" y="620395"/>
            <a:ext cx="11689715" cy="5513070"/>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90000"/>
              </a:lnSpc>
            </a:pPr>
            <a:r>
              <a:rPr lang="en-US" altLang="zh-CN" sz="2800" b="1" dirty="0">
                <a:solidFill>
                  <a:srgbClr val="00B0F0"/>
                </a:solidFill>
                <a:latin typeface="Times New Roman" panose="02020603050405020304" charset="0"/>
              </a:rPr>
              <a:t>B.</a:t>
            </a:r>
            <a:r>
              <a:rPr lang="en-US" altLang="zh-CN" sz="2800" dirty="0">
                <a:latin typeface="Times New Roman" panose="02020603050405020304" charset="0"/>
              </a:rPr>
              <a:t> Unlike in the U.S., where the biggest chains have had decades to build their brands and consolidate their leads, discount retailers in China haven’t been around that long. Discount retail service is scattered especially in the second-tier cities. However, Vipshop (唯品会) grasped the chance and became a China-based online discount retailer that sells apparel, household goods, cosmetics and other branded lifestyle products. The company specialises in “flash sales”, in which a set number of goods are sold over a limited period of time, often during the retail off-season. Vipshop helps manufacturers reduce overstocking by selling merchandise to customers who might not otherwise have access to it. Because the company operates in a category without much history or entrenched competition in China, analysts give it high marks for growth potential. The company is already well on its way. Citigroup analyst Muzhi Li notes that Vipshop’s relationships with more than 3,000 apparel manufacturers and 7,000 brands make it China’s largest aggregator of discounted apparel.</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339090" y="908685"/>
            <a:ext cx="11160760" cy="5125720"/>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90000"/>
              </a:lnSpc>
            </a:pPr>
            <a:r>
              <a:rPr lang="en-US" altLang="zh-CN" sz="2800" b="1" dirty="0">
                <a:solidFill>
                  <a:srgbClr val="00B0F0"/>
                </a:solidFill>
                <a:latin typeface="Times New Roman" panose="02020603050405020304" charset="0"/>
              </a:rPr>
              <a:t>C. </a:t>
            </a:r>
            <a:r>
              <a:rPr lang="en-US" altLang="zh-CN" sz="2800" dirty="0">
                <a:latin typeface="Times New Roman" panose="02020603050405020304" charset="0"/>
              </a:rPr>
              <a:t>It is difficult for Chinese consumers to pay for a company’s product or service since nowadays there are so many alternatives in the market. However, freemium model is still a good option. This is when a company gives users access to limited functionality for free, and then asks them to pay for “premium” or “advanced” features, generally through a subscription. Take Taobao (淘宝) for example. One significant feature different from eBay is that the seller on Taobao does not need to pay commission fee to the platform. Since a large number of sellers are attracted for the free platform, later a new need to be ranked on top of the sellers’ list appears. Thus many sellers begin to spend money in order to be placed on the most obvious area and attract more buyers (similar to the search engine marketing). This is how a freemium model is like, and it becomes popular not only in the selling platform, but also in social websites or video games.</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338455" y="672465"/>
            <a:ext cx="11160760" cy="5513070"/>
          </a:xfrm>
          <a:prstGeom prst="rect">
            <a:avLst/>
          </a:prstGeom>
          <a:solidFill>
            <a:schemeClr val="accent5">
              <a:lumMod val="20000"/>
              <a:lumOff val="80000"/>
            </a:schemeClr>
          </a:solidFill>
          <a:ln w="76200">
            <a:noFill/>
          </a:ln>
        </p:spPr>
        <p:txBody>
          <a:bodyPr wrap="square" anchor="t" anchorCtr="0">
            <a:spAutoFit/>
          </a:bodyPr>
          <a:p>
            <a:pPr algn="just" eaLnBrk="1" latinLnBrk="0" hangingPunct="1">
              <a:lnSpc>
                <a:spcPct val="90000"/>
              </a:lnSpc>
            </a:pPr>
            <a:r>
              <a:rPr lang="en-US" altLang="zh-CN" sz="2800" b="1" dirty="0">
                <a:solidFill>
                  <a:srgbClr val="00B0F0"/>
                </a:solidFill>
                <a:latin typeface="Times New Roman" panose="02020603050405020304" charset="0"/>
              </a:rPr>
              <a:t>D. </a:t>
            </a:r>
            <a:r>
              <a:rPr lang="en-US" altLang="zh-CN" sz="2800" dirty="0">
                <a:latin typeface="Times New Roman" panose="02020603050405020304" charset="0"/>
              </a:rPr>
              <a:t>The marketing strategy of Chinese brand HEYTEA (喜茶) turned out to be a success when it was first introduced to the public. Each store sells somewhere between 2,000–3,000 cups a day. Add to that an average price of 25 yuan per drink for a conservative daily average of 2,500 cups—that translates into a weekly revenue of 437,500 yuan. The success is from the combination of the pricing strategy, premium locations and unique promotional campaign. Regarding its pricing policy, HEYTEA positioned itself as providing high value-added products. Each cup of HEYTEA costs between 11 to 29 yuan, with an average of 25 yuan. In comparison, Yidiandian––champion of the blind test hosted by Food-tasting Group in Shanghai—offers tea at undercut prices ranging from 6 to 18 yuan per cup, with an average price of 14 yuan, according to dazhongdianping (大众点评). With the high performance-price ratio, the high-quality and cost-effective HEYTEA rapidly becomes popular in the Chinese market.</a:t>
            </a:r>
            <a:endParaRPr lang="en-US" altLang="zh-CN" sz="2800" dirty="0">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0869" y="548428"/>
            <a:ext cx="11369040" cy="878840"/>
          </a:xfrm>
          <a:prstGeom prst="rect">
            <a:avLst/>
          </a:prstGeom>
          <a:noFill/>
        </p:spPr>
        <p:txBody>
          <a:bodyPr wrap="square" rtlCol="0" anchor="t">
            <a:spAutoFit/>
          </a:bodyPr>
          <a:p>
            <a:pPr marL="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1. Summarize the pricing strategies applied by different companies.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graphicFrame>
        <p:nvGraphicFramePr>
          <p:cNvPr id="2" name="表格 1"/>
          <p:cNvGraphicFramePr/>
          <p:nvPr>
            <p:custDataLst>
              <p:tags r:id="rId1"/>
            </p:custDataLst>
          </p:nvPr>
        </p:nvGraphicFramePr>
        <p:xfrm>
          <a:off x="482600" y="1412875"/>
          <a:ext cx="11459210" cy="4824095"/>
        </p:xfrm>
        <a:graphic>
          <a:graphicData uri="http://schemas.openxmlformats.org/drawingml/2006/table">
            <a:tbl>
              <a:tblPr firstRow="1" bandRow="1">
                <a:tableStyleId>{5940675A-B579-460E-94D1-54222C63F5DA}</a:tableStyleId>
              </a:tblPr>
              <a:tblGrid>
                <a:gridCol w="2293620"/>
                <a:gridCol w="3585845"/>
                <a:gridCol w="5579745"/>
              </a:tblGrid>
              <a:tr h="457200">
                <a:tc>
                  <a:txBody>
                    <a:bodyPr/>
                    <a:p>
                      <a:pPr algn="ctr">
                        <a:buNone/>
                      </a:pPr>
                      <a:r>
                        <a:rPr lang="zh-CN" altLang="en-US" sz="2800" b="1">
                          <a:latin typeface="Times New Roman" panose="02020603050405020304" charset="0"/>
                          <a:cs typeface="Times New Roman" panose="02020603050405020304" charset="0"/>
                        </a:rPr>
                        <a:t>Companies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c>
                  <a:txBody>
                    <a:bodyPr/>
                    <a:p>
                      <a:pPr algn="ctr">
                        <a:buNone/>
                      </a:pPr>
                      <a:r>
                        <a:rPr lang="zh-CN" altLang="en-US" sz="2800" b="1">
                          <a:latin typeface="Times New Roman" panose="02020603050405020304" charset="0"/>
                          <a:cs typeface="Times New Roman" panose="02020603050405020304" charset="0"/>
                        </a:rPr>
                        <a:t>Price Models in China</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c>
                  <a:txBody>
                    <a:bodyPr/>
                    <a:p>
                      <a:pPr algn="ctr">
                        <a:buNone/>
                      </a:pPr>
                      <a:r>
                        <a:rPr lang="zh-CN" altLang="en-US" sz="2800" b="1">
                          <a:latin typeface="Times New Roman" panose="02020603050405020304" charset="0"/>
                          <a:cs typeface="Times New Roman" panose="02020603050405020304" charset="0"/>
                        </a:rPr>
                        <a:t>Strategy Content</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r>
              <a:tr h="1861185">
                <a:tc>
                  <a:txBody>
                    <a:bodyPr/>
                    <a:p>
                      <a:pPr>
                        <a:buNone/>
                      </a:pPr>
                      <a:r>
                        <a:rPr lang="zh-CN" altLang="en-US" sz="2800" b="1">
                          <a:latin typeface="Times New Roman" panose="02020603050405020304" charset="0"/>
                          <a:cs typeface="Times New Roman" panose="02020603050405020304" charset="0"/>
                        </a:rPr>
                        <a:t>China State </a:t>
                      </a:r>
                      <a:endParaRPr lang="zh-CN" altLang="en-US" sz="2800" b="1">
                        <a:latin typeface="Times New Roman" panose="02020603050405020304" charset="0"/>
                        <a:cs typeface="Times New Roman" panose="02020603050405020304" charset="0"/>
                      </a:endParaRPr>
                    </a:p>
                    <a:p>
                      <a:pPr>
                        <a:buNone/>
                      </a:pPr>
                      <a:r>
                        <a:rPr lang="zh-CN" altLang="en-US" sz="2800" b="1">
                          <a:latin typeface="Times New Roman" panose="02020603050405020304" charset="0"/>
                          <a:cs typeface="Times New Roman" panose="02020603050405020304" charset="0"/>
                        </a:rPr>
                        <a:t>Railway Group</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444750">
                <a:tc>
                  <a:txBody>
                    <a:bodyPr/>
                    <a:p>
                      <a:pPr>
                        <a:buNone/>
                      </a:pPr>
                      <a:r>
                        <a:rPr lang="zh-CN" altLang="en-US" sz="2800" b="1">
                          <a:latin typeface="Times New Roman" panose="02020603050405020304" charset="0"/>
                          <a:cs typeface="Times New Roman" panose="02020603050405020304" charset="0"/>
                        </a:rPr>
                        <a:t>Vipshop</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Rectangle 85"/>
          <p:cNvSpPr/>
          <p:nvPr/>
        </p:nvSpPr>
        <p:spPr>
          <a:xfrm>
            <a:off x="2990215" y="2421255"/>
            <a:ext cx="3469005" cy="435610"/>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Value-based model</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6530975" y="1988820"/>
            <a:ext cx="5142230" cy="181292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Customers could realize their needs by figuring out the most satisfied service or product from different kinds of services or products offered by a company.</a:t>
            </a:r>
            <a:endParaRPr lang="en-US" altLang="zh-CN" sz="2800" dirty="0">
              <a:solidFill>
                <a:srgbClr val="C00000"/>
              </a:solidFill>
              <a:latin typeface="Times New Roman" panose="02020603050405020304" charset="0"/>
              <a:cs typeface="Times New Roman" panose="02020603050405020304" charset="0"/>
            </a:endParaRPr>
          </a:p>
        </p:txBody>
      </p:sp>
      <p:sp>
        <p:nvSpPr>
          <p:cNvPr id="15" name="圆角矩形 14">
            <a:hlinkClick r:id="rId2" action="ppaction://hlinksldjump"/>
          </p:cNvPr>
          <p:cNvSpPr/>
          <p:nvPr userDrawn="1"/>
        </p:nvSpPr>
        <p:spPr>
          <a:xfrm>
            <a:off x="11067415" y="6294120"/>
            <a:ext cx="1050925" cy="445135"/>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4" name="Rectangle 85"/>
          <p:cNvSpPr/>
          <p:nvPr>
            <p:custDataLst>
              <p:tags r:id="rId3"/>
            </p:custDataLst>
          </p:nvPr>
        </p:nvSpPr>
        <p:spPr>
          <a:xfrm>
            <a:off x="2858770" y="3933190"/>
            <a:ext cx="3469005" cy="435610"/>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Discount retail</a:t>
            </a:r>
            <a:endParaRPr lang="en-US" altLang="zh-CN" sz="2800" dirty="0">
              <a:solidFill>
                <a:srgbClr val="C00000"/>
              </a:solidFill>
              <a:latin typeface="Times New Roman" panose="02020603050405020304" charset="0"/>
              <a:cs typeface="Times New Roman" panose="02020603050405020304" charset="0"/>
            </a:endParaRPr>
          </a:p>
        </p:txBody>
      </p:sp>
      <p:sp>
        <p:nvSpPr>
          <p:cNvPr id="16" name="Rectangle 85"/>
          <p:cNvSpPr/>
          <p:nvPr>
            <p:custDataLst>
              <p:tags r:id="rId4"/>
            </p:custDataLst>
          </p:nvPr>
        </p:nvSpPr>
        <p:spPr>
          <a:xfrm>
            <a:off x="6459220" y="3792855"/>
            <a:ext cx="5168265" cy="250126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Companies help manufacturers reduce overstocking by selling merchandise to customers who might not otherwise have access to it. A set number of goods are sold over a limited period of time, often during the retail off-season.</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4" grpId="0"/>
      <p:bldP spid="4" grpId="1"/>
      <p:bldP spid="16" grpId="0"/>
      <p:bldP spid="16"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410210" y="908685"/>
          <a:ext cx="11459210" cy="4215130"/>
        </p:xfrm>
        <a:graphic>
          <a:graphicData uri="http://schemas.openxmlformats.org/drawingml/2006/table">
            <a:tbl>
              <a:tblPr firstRow="1" bandRow="1">
                <a:tableStyleId>{5940675A-B579-460E-94D1-54222C63F5DA}</a:tableStyleId>
              </a:tblPr>
              <a:tblGrid>
                <a:gridCol w="2081530"/>
                <a:gridCol w="3668395"/>
                <a:gridCol w="5709285"/>
              </a:tblGrid>
              <a:tr h="518160">
                <a:tc>
                  <a:txBody>
                    <a:bodyPr/>
                    <a:p>
                      <a:pPr algn="ctr">
                        <a:buNone/>
                      </a:pPr>
                      <a:r>
                        <a:rPr lang="zh-CN" altLang="en-US" sz="2800" b="1">
                          <a:latin typeface="Times New Roman" panose="02020603050405020304" charset="0"/>
                          <a:cs typeface="Times New Roman" panose="02020603050405020304" charset="0"/>
                        </a:rPr>
                        <a:t>Companies</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c>
                  <a:txBody>
                    <a:bodyPr/>
                    <a:p>
                      <a:pPr algn="ctr">
                        <a:buNone/>
                      </a:pPr>
                      <a:r>
                        <a:rPr lang="zh-CN" altLang="en-US" sz="2800" b="1">
                          <a:latin typeface="Times New Roman" panose="02020603050405020304" charset="0"/>
                          <a:cs typeface="Times New Roman" panose="02020603050405020304" charset="0"/>
                        </a:rPr>
                        <a:t>Price Models in China</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c>
                  <a:txBody>
                    <a:bodyPr/>
                    <a:p>
                      <a:pPr algn="ctr">
                        <a:buNone/>
                      </a:pPr>
                      <a:r>
                        <a:rPr lang="zh-CN" altLang="en-US" sz="2800" b="1">
                          <a:latin typeface="Times New Roman" panose="02020603050405020304" charset="0"/>
                          <a:cs typeface="Times New Roman" panose="02020603050405020304" charset="0"/>
                        </a:rPr>
                        <a:t>Strategy Content</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DCD"/>
                    </a:solidFill>
                  </a:tcPr>
                </a:tc>
              </a:tr>
              <a:tr h="2118360">
                <a:tc>
                  <a:txBody>
                    <a:bodyPr/>
                    <a:p>
                      <a:pPr>
                        <a:buNone/>
                      </a:pPr>
                      <a:r>
                        <a:rPr lang="zh-CN" altLang="en-US" sz="2800" b="1">
                          <a:latin typeface="Times New Roman" panose="02020603050405020304" charset="0"/>
                          <a:cs typeface="Times New Roman" panose="02020603050405020304" charset="0"/>
                        </a:rPr>
                        <a:t>Taobao</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78610">
                <a:tc>
                  <a:txBody>
                    <a:bodyPr/>
                    <a:p>
                      <a:pPr>
                        <a:buNone/>
                      </a:pPr>
                      <a:r>
                        <a:rPr lang="zh-CN" altLang="en-US" sz="2800" b="1">
                          <a:latin typeface="Times New Roman" panose="02020603050405020304" charset="0"/>
                          <a:cs typeface="Times New Roman" panose="02020603050405020304" charset="0"/>
                        </a:rPr>
                        <a:t>HEYTEA</a:t>
                      </a:r>
                      <a:endParaRPr lang="zh-CN" altLang="en-US" sz="2800" b="1">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8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Rectangle 85"/>
          <p:cNvSpPr/>
          <p:nvPr/>
        </p:nvSpPr>
        <p:spPr>
          <a:xfrm>
            <a:off x="2930525" y="1988820"/>
            <a:ext cx="3469005" cy="435610"/>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Freemium model</a:t>
            </a:r>
            <a:endParaRPr lang="en-US" altLang="zh-CN" sz="2800" dirty="0">
              <a:solidFill>
                <a:srgbClr val="C00000"/>
              </a:solidFill>
              <a:latin typeface="Times New Roman" panose="02020603050405020304" charset="0"/>
              <a:cs typeface="Times New Roman" panose="02020603050405020304" charset="0"/>
            </a:endParaRPr>
          </a:p>
        </p:txBody>
      </p:sp>
      <p:sp>
        <p:nvSpPr>
          <p:cNvPr id="3" name="Rectangle 85"/>
          <p:cNvSpPr/>
          <p:nvPr/>
        </p:nvSpPr>
        <p:spPr>
          <a:xfrm>
            <a:off x="6243320" y="1557020"/>
            <a:ext cx="5511165" cy="181292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A company gives users access to limited functionality for free, and then asks them to pay for “premium” or “advanced” features generally through a subscription.</a:t>
            </a:r>
            <a:endParaRPr lang="en-US" altLang="zh-CN" sz="2800" dirty="0">
              <a:solidFill>
                <a:srgbClr val="C00000"/>
              </a:solidFill>
              <a:latin typeface="Times New Roman" panose="02020603050405020304" charset="0"/>
              <a:cs typeface="Times New Roman" panose="02020603050405020304" charset="0"/>
            </a:endParaRPr>
          </a:p>
        </p:txBody>
      </p:sp>
      <p:sp>
        <p:nvSpPr>
          <p:cNvPr id="15" name="圆角矩形 14">
            <a:hlinkClick r:id="rId2" action="ppaction://hlinksldjump"/>
          </p:cNvPr>
          <p:cNvSpPr/>
          <p:nvPr userDrawn="1"/>
        </p:nvSpPr>
        <p:spPr>
          <a:xfrm>
            <a:off x="11067415" y="6294120"/>
            <a:ext cx="1050925" cy="445135"/>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
        <p:nvSpPr>
          <p:cNvPr id="4" name="Rectangle 85"/>
          <p:cNvSpPr/>
          <p:nvPr>
            <p:custDataLst>
              <p:tags r:id="rId3"/>
            </p:custDataLst>
          </p:nvPr>
        </p:nvSpPr>
        <p:spPr>
          <a:xfrm>
            <a:off x="2570480" y="3717290"/>
            <a:ext cx="3469005" cy="779780"/>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High-quality &amp; cost-effective model</a:t>
            </a:r>
            <a:endParaRPr lang="en-US" altLang="zh-CN" sz="2800" dirty="0">
              <a:solidFill>
                <a:srgbClr val="C00000"/>
              </a:solidFill>
              <a:latin typeface="Times New Roman" panose="02020603050405020304" charset="0"/>
              <a:cs typeface="Times New Roman" panose="02020603050405020304" charset="0"/>
            </a:endParaRPr>
          </a:p>
        </p:txBody>
      </p:sp>
      <p:sp>
        <p:nvSpPr>
          <p:cNvPr id="5" name="Rectangle 85"/>
          <p:cNvSpPr/>
          <p:nvPr>
            <p:custDataLst>
              <p:tags r:id="rId4"/>
            </p:custDataLst>
          </p:nvPr>
        </p:nvSpPr>
        <p:spPr>
          <a:xfrm>
            <a:off x="6315075" y="3644583"/>
            <a:ext cx="5161915" cy="1123950"/>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A company positions itself as providing high value-added products.</a:t>
            </a:r>
            <a:endParaRPr lang="en-US" altLang="zh-CN" sz="2800" dirty="0">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P spid="4" grpId="0"/>
      <p:bldP spid="4" grpId="1"/>
      <p:bldP spid="5" grpId="0"/>
      <p:bldP spid="5"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54990" y="764540"/>
            <a:ext cx="10102850" cy="583565"/>
          </a:xfrm>
          <a:prstGeom prst="rect">
            <a:avLst/>
          </a:prstGeom>
          <a:noFill/>
        </p:spPr>
        <p:txBody>
          <a:bodyPr wrap="square" rtlCol="0" anchor="t">
            <a:spAutoFit/>
          </a:bodyPr>
          <a:p>
            <a:pPr marL="323850" indent="-323850" algn="just" eaLnBrk="1" latinLnBrk="0" hangingPunct="1">
              <a:lnSpc>
                <a:spcPct val="10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Discuss the following questions.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16392" name="矩形 10245"/>
          <p:cNvSpPr/>
          <p:nvPr/>
        </p:nvSpPr>
        <p:spPr>
          <a:xfrm>
            <a:off x="482600" y="1340485"/>
            <a:ext cx="11049000" cy="3189605"/>
          </a:xfrm>
          <a:prstGeom prst="rect">
            <a:avLst/>
          </a:prstGeom>
          <a:noFill/>
          <a:ln w="76200">
            <a:noFill/>
          </a:ln>
          <a:extLst>
            <a:ext uri="{909E8E84-426E-40DD-AFC4-6F175D3DCCD1}">
              <a14:hiddenFill xmlns:a14="http://schemas.microsoft.com/office/drawing/2010/main">
                <a:solidFill>
                  <a:schemeClr val="accent6">
                    <a:lumMod val="20000"/>
                    <a:lumOff val="80000"/>
                  </a:schemeClr>
                </a:solidFill>
              </a14:hiddenFill>
            </a:ext>
          </a:extLst>
        </p:spPr>
        <p:txBody>
          <a:bodyPr wrap="square" anchor="t" anchorCtr="0">
            <a:spAutoFit/>
          </a:bodyPr>
          <a:p>
            <a:pPr algn="just" eaLnBrk="1" latinLnBrk="0" hangingPunct="1">
              <a:lnSpc>
                <a:spcPct val="90000"/>
              </a:lnSpc>
            </a:pPr>
            <a:r>
              <a:rPr lang="en-US" altLang="zh-CN" sz="2800" dirty="0">
                <a:latin typeface="Times New Roman" panose="02020603050405020304" charset="0"/>
              </a:rPr>
              <a:t>1) What does a company need to consider if it wants to obtain a leading position in the Chinese market?</a:t>
            </a:r>
            <a:endParaRPr lang="en-US" altLang="zh-CN" sz="2800" dirty="0">
              <a:latin typeface="Times New Roman" panose="02020603050405020304" charset="0"/>
            </a:endParaRPr>
          </a:p>
          <a:p>
            <a:pPr algn="just" eaLnBrk="1" latinLnBrk="0" hangingPunct="1">
              <a:lnSpc>
                <a:spcPct val="90000"/>
              </a:lnSpc>
            </a:pPr>
            <a:endParaRPr lang="en-US" altLang="zh-CN" sz="2800" dirty="0">
              <a:latin typeface="Times New Roman" panose="02020603050405020304" charset="0"/>
            </a:endParaRPr>
          </a:p>
          <a:p>
            <a:pPr algn="just" eaLnBrk="1" latinLnBrk="0" hangingPunct="1">
              <a:lnSpc>
                <a:spcPct val="90000"/>
              </a:lnSpc>
            </a:pPr>
            <a:endParaRPr lang="en-US" altLang="zh-CN" sz="2800" dirty="0">
              <a:latin typeface="Times New Roman" panose="02020603050405020304" charset="0"/>
            </a:endParaRPr>
          </a:p>
          <a:p>
            <a:pPr algn="just" eaLnBrk="1" latinLnBrk="0" hangingPunct="1">
              <a:lnSpc>
                <a:spcPct val="90000"/>
              </a:lnSpc>
            </a:pPr>
            <a:endParaRPr lang="en-US" altLang="zh-CN" sz="2800" dirty="0">
              <a:latin typeface="Times New Roman" panose="02020603050405020304" charset="0"/>
            </a:endParaRPr>
          </a:p>
          <a:p>
            <a:pPr algn="just" eaLnBrk="1" latinLnBrk="0" hangingPunct="1">
              <a:lnSpc>
                <a:spcPct val="90000"/>
              </a:lnSpc>
            </a:pPr>
            <a:endParaRPr lang="en-US" altLang="zh-CN" sz="2800" dirty="0">
              <a:latin typeface="Times New Roman" panose="02020603050405020304" charset="0"/>
            </a:endParaRPr>
          </a:p>
          <a:p>
            <a:pPr algn="just" eaLnBrk="1" latinLnBrk="0" hangingPunct="1">
              <a:lnSpc>
                <a:spcPct val="90000"/>
              </a:lnSpc>
            </a:pPr>
            <a:endParaRPr lang="en-US" altLang="zh-CN" sz="2800" dirty="0">
              <a:latin typeface="Times New Roman" panose="02020603050405020304" charset="0"/>
            </a:endParaRPr>
          </a:p>
          <a:p>
            <a:pPr algn="just" eaLnBrk="1" latinLnBrk="0" hangingPunct="1">
              <a:lnSpc>
                <a:spcPct val="90000"/>
              </a:lnSpc>
            </a:pPr>
            <a:r>
              <a:rPr lang="en-US" altLang="zh-CN" sz="2800" dirty="0">
                <a:latin typeface="Times New Roman" panose="02020603050405020304" charset="0"/>
              </a:rPr>
              <a:t>2) What are the differences between Chinese and Western customers?</a:t>
            </a:r>
            <a:endParaRPr lang="en-US" altLang="zh-CN" sz="2800" dirty="0">
              <a:latin typeface="Times New Roman" panose="02020603050405020304" charset="0"/>
            </a:endParaRPr>
          </a:p>
        </p:txBody>
      </p:sp>
      <p:sp>
        <p:nvSpPr>
          <p:cNvPr id="6" name="Rectangle 85"/>
          <p:cNvSpPr/>
          <p:nvPr/>
        </p:nvSpPr>
        <p:spPr>
          <a:xfrm>
            <a:off x="626745" y="2277110"/>
            <a:ext cx="10654665" cy="146875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If a company wants to obtain a leading position in its Chinese market, it should consider carefully not only about the company’s own business life cycle and competitors’ strategies, but also about the behavior of Chinese customers and their inner driving forces.</a:t>
            </a:r>
            <a:endParaRPr lang="en-US" altLang="zh-CN" sz="2800" dirty="0">
              <a:solidFill>
                <a:srgbClr val="C00000"/>
              </a:solidFill>
              <a:latin typeface="Times New Roman" panose="02020603050405020304" charset="0"/>
              <a:cs typeface="Times New Roman" panose="02020603050405020304" charset="0"/>
            </a:endParaRPr>
          </a:p>
        </p:txBody>
      </p:sp>
      <p:sp>
        <p:nvSpPr>
          <p:cNvPr id="4" name="Rectangle 85"/>
          <p:cNvSpPr/>
          <p:nvPr/>
        </p:nvSpPr>
        <p:spPr>
          <a:xfrm>
            <a:off x="770890" y="4530090"/>
            <a:ext cx="9916795" cy="1468755"/>
          </a:xfrm>
          <a:prstGeom prst="rect">
            <a:avLst/>
          </a:prstGeom>
          <a:noFill/>
          <a:ln w="19050">
            <a:noFill/>
          </a:ln>
        </p:spPr>
        <p:txBody>
          <a:bodyPr wrap="square" anchor="ctr" anchorCtr="0">
            <a:spAutoFit/>
          </a:bodyPr>
          <a:p>
            <a:pPr algn="just">
              <a:lnSpc>
                <a:spcPct val="80000"/>
              </a:lnSpc>
            </a:pPr>
            <a:r>
              <a:rPr lang="en-US" altLang="zh-CN" sz="2800" dirty="0">
                <a:solidFill>
                  <a:srgbClr val="C00000"/>
                </a:solidFill>
                <a:latin typeface="Times New Roman" panose="02020603050405020304" charset="0"/>
                <a:cs typeface="Times New Roman" panose="02020603050405020304" charset="0"/>
              </a:rPr>
              <a:t>Chinese customers are different from the majority of Westerners because the Chinese are sensitive to price fluctuations and at the same time they tend to spend a large amount of money when they are convinced of the product’s good quality or value of the brand.</a:t>
            </a:r>
            <a:endParaRPr lang="en-US" altLang="zh-CN" sz="2800" dirty="0">
              <a:solidFill>
                <a:srgbClr val="C00000"/>
              </a:solidFill>
              <a:latin typeface="Times New Roman" panose="02020603050405020304" charset="0"/>
              <a:cs typeface="Times New Roman" panose="02020603050405020304" charset="0"/>
            </a:endParaRPr>
          </a:p>
        </p:txBody>
      </p:sp>
      <p:sp>
        <p:nvSpPr>
          <p:cNvPr id="2" name="圆角矩形 1">
            <a:hlinkClick r:id="rId1" action="ppaction://hlinksldjump"/>
          </p:cNvPr>
          <p:cNvSpPr/>
          <p:nvPr userDrawn="1"/>
        </p:nvSpPr>
        <p:spPr>
          <a:xfrm>
            <a:off x="11068050" y="6309360"/>
            <a:ext cx="1050925" cy="445135"/>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274" y="908473"/>
            <a:ext cx="11369040" cy="485140"/>
          </a:xfrm>
          <a:prstGeom prst="rect">
            <a:avLst/>
          </a:prstGeom>
          <a:noFill/>
        </p:spPr>
        <p:txBody>
          <a:bodyPr wrap="square" rtlCol="0" anchor="t">
            <a:spAutoFit/>
          </a:bodyPr>
          <a:p>
            <a:pPr marL="32385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2. Watch the video and fill in the blanks with what you’ve heard.</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pic>
        <p:nvPicPr>
          <p:cNvPr id="4" name="cjyy U2">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3074670" y="1772285"/>
            <a:ext cx="6995160" cy="3928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554355" y="836295"/>
            <a:ext cx="10612120" cy="2457450"/>
          </a:xfrm>
          <a:prstGeom prst="rect">
            <a:avLst/>
          </a:prstGeom>
          <a:noFill/>
          <a:ln w="76200">
            <a:noFill/>
          </a:ln>
        </p:spPr>
        <p:txBody>
          <a:bodyPr wrap="square" anchor="t" anchorCtr="0">
            <a:spAutoFit/>
          </a:bodyPr>
          <a:lstStyle/>
          <a:p>
            <a:pPr algn="just" eaLnBrk="1" latinLnBrk="0" hangingPunct="1">
              <a:lnSpc>
                <a:spcPts val="3075"/>
              </a:lnSpc>
            </a:pPr>
            <a:r>
              <a:rPr lang="en-US" altLang="zh-CN" sz="2800" dirty="0">
                <a:latin typeface="Times New Roman" panose="02020603050405020304" charset="0"/>
              </a:rPr>
              <a:t>     Write a short essay entitled “Does High Price Equal High Quality?”. The following outline is for your reference. </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     1) Some people believe expensive products can always guarantee good quality;</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     2) Some people believe high price does not always equal high quality;</a:t>
            </a:r>
            <a:endParaRPr lang="en-US" altLang="zh-CN" sz="2800" dirty="0">
              <a:latin typeface="Times New Roman" panose="02020603050405020304" charset="0"/>
            </a:endParaRPr>
          </a:p>
          <a:p>
            <a:pPr algn="just" eaLnBrk="1" latinLnBrk="0" hangingPunct="1">
              <a:lnSpc>
                <a:spcPts val="3075"/>
              </a:lnSpc>
            </a:pPr>
            <a:r>
              <a:rPr lang="en-US" altLang="zh-CN" sz="2800" dirty="0">
                <a:latin typeface="Times New Roman" panose="02020603050405020304" charset="0"/>
              </a:rPr>
              <a:t>     3) Your point of view.</a:t>
            </a:r>
            <a:endParaRPr lang="en-US" altLang="zh-CN" sz="2800" dirty="0">
              <a:latin typeface="Times New Roman" panose="02020603050405020304" charset="0"/>
            </a:endParaRPr>
          </a:p>
        </p:txBody>
      </p:sp>
      <p:sp>
        <p:nvSpPr>
          <p:cNvPr id="8" name="文本框 7"/>
          <p:cNvSpPr txBox="1"/>
          <p:nvPr/>
        </p:nvSpPr>
        <p:spPr>
          <a:xfrm>
            <a:off x="698500" y="3429000"/>
            <a:ext cx="11202035" cy="1272540"/>
          </a:xfrm>
          <a:prstGeom prst="rect">
            <a:avLst/>
          </a:prstGeom>
          <a:noFill/>
        </p:spPr>
        <p:txBody>
          <a:bodyPr wrap="square" rtlCol="0" anchor="t">
            <a:spAutoFit/>
          </a:bodyPr>
          <a:p>
            <a:pPr marL="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Please give reasons for your answer and include any relevant examples from your own knowledge or experience. You should write no less than 150 words.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
        <p:nvSpPr>
          <p:cNvPr id="3" name="圆角矩形 2">
            <a:hlinkClick r:id="rId1" action="ppaction://hlinksldjump"/>
          </p:cNvPr>
          <p:cNvSpPr/>
          <p:nvPr/>
        </p:nvSpPr>
        <p:spPr>
          <a:xfrm>
            <a:off x="4856480" y="5300980"/>
            <a:ext cx="1945640" cy="68643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algn="ctr" eaLnBrk="1" fontAlgn="auto" latinLnBrk="0" hangingPunct="1"/>
            <a:r>
              <a:rPr lang="zh-CN" altLang="en-US" sz="3200" b="1">
                <a:solidFill>
                  <a:schemeClr val="bg1"/>
                </a:solidFill>
                <a:latin typeface="Times New Roman" panose="02020603050405020304" charset="0"/>
                <a:cs typeface="Times New Roman" panose="02020603050405020304" charset="0"/>
              </a:rPr>
              <a:t>Sample</a:t>
            </a:r>
            <a:endParaRPr lang="zh-CN" altLang="en-US" sz="3200" b="1">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632460" y="1052830"/>
            <a:ext cx="10933430" cy="4759325"/>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ctr" eaLnBrk="1" fontAlgn="auto" latinLnBrk="0" hangingPunct="1">
              <a:lnSpc>
                <a:spcPts val="2800"/>
              </a:lnSpc>
            </a:pPr>
            <a:r>
              <a:rPr lang="zh-CN" altLang="en-US" sz="2800" b="1" dirty="0">
                <a:solidFill>
                  <a:srgbClr val="C00000"/>
                </a:solidFill>
                <a:latin typeface="Times New Roman" panose="02020603050405020304" charset="0"/>
                <a:cs typeface="Times New Roman" panose="02020603050405020304" charset="0"/>
                <a:sym typeface="+mn-ea"/>
              </a:rPr>
              <a:t>Does High Price Equal High Quality?</a:t>
            </a:r>
            <a:endParaRPr lang="zh-CN" altLang="en-US" sz="2800" b="1" dirty="0">
              <a:solidFill>
                <a:srgbClr val="C00000"/>
              </a:solidFill>
              <a:latin typeface="Times New Roman" panose="02020603050405020304" charset="0"/>
              <a:cs typeface="Times New Roman" panose="02020603050405020304" charset="0"/>
              <a:sym typeface="+mn-ea"/>
            </a:endParaRPr>
          </a:p>
          <a:p>
            <a:pPr indent="457200" algn="just" eaLnBrk="1" fontAlgn="auto" latinLnBrk="0" hangingPunct="1">
              <a:lnSpc>
                <a:spcPts val="2800"/>
              </a:lnSpc>
            </a:pPr>
            <a:r>
              <a:rPr lang="zh-CN" altLang="en-US" sz="2800" dirty="0">
                <a:solidFill>
                  <a:srgbClr val="C00000"/>
                </a:solidFill>
                <a:latin typeface="Times New Roman" panose="02020603050405020304" charset="0"/>
                <a:cs typeface="Times New Roman" panose="02020603050405020304" charset="0"/>
                <a:sym typeface="+mn-ea"/>
              </a:rPr>
              <a:t>When asked about how to differentiate good products from bad ones, quite a number of people take it for granted that high price equals high quality. Confronted with uncertainty about the intrinsic value of the products, consumers simply use the rule of thumb that they understand. They believe that high-quality products need high costs, resulting in high prices. In a word, price reflects quality.</a:t>
            </a:r>
            <a:endParaRPr lang="zh-CN" altLang="en-US" sz="2800" dirty="0">
              <a:solidFill>
                <a:srgbClr val="C00000"/>
              </a:solidFill>
              <a:latin typeface="Times New Roman" panose="02020603050405020304" charset="0"/>
              <a:cs typeface="Times New Roman" panose="02020603050405020304" charset="0"/>
              <a:sym typeface="+mn-ea"/>
            </a:endParaRPr>
          </a:p>
          <a:p>
            <a:pPr indent="457200" algn="just" eaLnBrk="1" fontAlgn="auto" latinLnBrk="0" hangingPunct="1">
              <a:lnSpc>
                <a:spcPts val="2800"/>
              </a:lnSpc>
            </a:pPr>
            <a:r>
              <a:rPr lang="zh-CN" altLang="en-US" sz="2800" dirty="0">
                <a:solidFill>
                  <a:srgbClr val="C00000"/>
                </a:solidFill>
                <a:latin typeface="Times New Roman" panose="02020603050405020304" charset="0"/>
                <a:cs typeface="Times New Roman" panose="02020603050405020304" charset="0"/>
                <a:sym typeface="+mn-ea"/>
              </a:rPr>
              <a:t>However, others who hold the opposite opinion argue that there is no necessary one-to-one correspondence between quality and price. Having been exposed to news about fake products and fraud, many customers come to realize that salesmen also charge a high price for low-quality products. They are supported by a recent case that a famous luxury furniture brand is found to cheat customers with low-quality products.</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698500" y="548640"/>
            <a:ext cx="1557020" cy="521970"/>
          </a:xfrm>
          <a:prstGeom prst="rect">
            <a:avLst/>
          </a:prstGeom>
          <a:solidFill>
            <a:srgbClr val="C00000"/>
          </a:solidFill>
        </p:spPr>
        <p:txBody>
          <a:bodyPr wrap="square" rtlCol="0">
            <a:spAutoFit/>
          </a:bodyPr>
          <a:lstStyle/>
          <a:p>
            <a:pPr marL="0" algn="ctr" eaLnBrk="1" fontAlgn="auto" latinLnBrk="0" hangingPunct="1"/>
            <a:r>
              <a:rPr lang="zh-CN" altLang="en-US" sz="2800" b="1">
                <a:solidFill>
                  <a:schemeClr val="bg1"/>
                </a:solidFill>
                <a:latin typeface="Times New Roman" panose="02020603050405020304" charset="0"/>
                <a:cs typeface="Times New Roman" panose="02020603050405020304" charset="0"/>
                <a:sym typeface="+mn-ea"/>
              </a:rPr>
              <a:t>Sample</a:t>
            </a:r>
            <a:endParaRPr lang="zh-CN" altLang="en-US" sz="2800" b="1">
              <a:solidFill>
                <a:schemeClr val="bg1"/>
              </a:solidFill>
              <a:latin typeface="Times New Roman" panose="02020603050405020304" charset="0"/>
              <a:cs typeface="Times New Roman" panose="02020603050405020304" charset="0"/>
              <a:sym typeface="+mn-ea"/>
            </a:endParaRPr>
          </a:p>
        </p:txBody>
      </p:sp>
      <p:sp>
        <p:nvSpPr>
          <p:cNvPr id="3" name="文本框 2"/>
          <p:cNvSpPr txBox="1"/>
          <p:nvPr/>
        </p:nvSpPr>
        <p:spPr>
          <a:xfrm>
            <a:off x="4658995" y="6165215"/>
            <a:ext cx="4149725" cy="460375"/>
          </a:xfrm>
          <a:prstGeom prst="rect">
            <a:avLst/>
          </a:prstGeom>
          <a:noFill/>
        </p:spPr>
        <p:txBody>
          <a:bodyPr wrap="square" rtlCol="0" anchor="t">
            <a:spAutoFit/>
          </a:bodyPr>
          <a:p>
            <a:r>
              <a:rPr lang="zh-CN" altLang="en-US" sz="2400" b="1">
                <a:solidFill>
                  <a:srgbClr val="C00000"/>
                </a:solidFill>
              </a:rPr>
              <a:t> (to be continued)</a:t>
            </a:r>
            <a:endParaRPr lang="zh-CN" altLang="en-US" sz="2400" b="1">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矩形 34"/>
          <p:cNvSpPr/>
          <p:nvPr/>
        </p:nvSpPr>
        <p:spPr>
          <a:xfrm>
            <a:off x="632460" y="1052830"/>
            <a:ext cx="10933430" cy="1527175"/>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just" eaLnBrk="1" fontAlgn="auto" latinLnBrk="0" hangingPunct="1">
              <a:lnSpc>
                <a:spcPts val="2800"/>
              </a:lnSpc>
            </a:pPr>
            <a:r>
              <a:rPr lang="zh-CN" altLang="en-US" sz="2800" dirty="0">
                <a:solidFill>
                  <a:srgbClr val="C00000"/>
                </a:solidFill>
                <a:latin typeface="Times New Roman" panose="02020603050405020304" charset="0"/>
                <a:cs typeface="Times New Roman" panose="02020603050405020304" charset="0"/>
                <a:sym typeface="+mn-ea"/>
              </a:rPr>
              <a:t>As far as I’m concerned, only when business is transparent, honest and free from deception, can high price equal high quality. Therefore, in the current circumstance, we can’t determine the quality of one product solely by its price. (177 words)</a:t>
            </a:r>
            <a:endParaRPr lang="zh-CN" altLang="en-US" sz="2800" dirty="0">
              <a:solidFill>
                <a:srgbClr val="C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698500" y="548640"/>
            <a:ext cx="1557020" cy="521970"/>
          </a:xfrm>
          <a:prstGeom prst="rect">
            <a:avLst/>
          </a:prstGeom>
          <a:solidFill>
            <a:srgbClr val="C00000"/>
          </a:solidFill>
        </p:spPr>
        <p:txBody>
          <a:bodyPr wrap="square" rtlCol="0">
            <a:spAutoFit/>
          </a:bodyPr>
          <a:lstStyle/>
          <a:p>
            <a:pPr marL="0" algn="ctr" eaLnBrk="1" fontAlgn="auto" latinLnBrk="0" hangingPunct="1"/>
            <a:r>
              <a:rPr lang="zh-CN" altLang="en-US" sz="2800" b="1">
                <a:solidFill>
                  <a:schemeClr val="bg1"/>
                </a:solidFill>
                <a:latin typeface="Times New Roman" panose="02020603050405020304" charset="0"/>
                <a:cs typeface="Times New Roman" panose="02020603050405020304" charset="0"/>
                <a:sym typeface="+mn-ea"/>
              </a:rPr>
              <a:t>Sample</a:t>
            </a:r>
            <a:endParaRPr lang="zh-CN" altLang="en-US" sz="2800" b="1">
              <a:solidFill>
                <a:schemeClr val="bg1"/>
              </a:solidFill>
              <a:latin typeface="Times New Roman" panose="02020603050405020304" charset="0"/>
              <a:cs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100000">
                                          <p:val>
                                            <p:strVal val="#ppt_x"/>
                                          </p:val>
                                        </p:tav>
                                      </p:tavLst>
                                    </p:anim>
                                    <p:anim calcmode="lin" valueType="num">
                                      <p:cBhvr>
                                        <p:cTn id="8" dur="500" fill="hold"/>
                                        <p:tgtEl>
                                          <p:spTgt spid="35"/>
                                        </p:tgtEl>
                                        <p:attrNameLst>
                                          <p:attrName>ppt_y</p:attrName>
                                        </p:attrNameLst>
                                      </p:cBhvr>
                                      <p:tavLst>
                                        <p:tav tm="0">
                                          <p:val>
                                            <p:strVal val="#ppt_y-#ppt_h/2"/>
                                          </p:val>
                                        </p:tav>
                                        <p:tav tm="100000">
                                          <p:val>
                                            <p:strVal val="#ppt_y"/>
                                          </p:val>
                                        </p:tav>
                                      </p:tavLst>
                                    </p:anim>
                                    <p:anim calcmode="lin" valueType="num">
                                      <p:cBhvr>
                                        <p:cTn id="9" dur="500" fill="hold"/>
                                        <p:tgtEl>
                                          <p:spTgt spid="35"/>
                                        </p:tgtEl>
                                        <p:attrNameLst>
                                          <p:attrName>ppt_w</p:attrName>
                                        </p:attrNameLst>
                                      </p:cBhvr>
                                      <p:tavLst>
                                        <p:tav tm="0">
                                          <p:val>
                                            <p:strVal val="#ppt_w"/>
                                          </p:val>
                                        </p:tav>
                                        <p:tav tm="100000">
                                          <p:val>
                                            <p:strVal val="#ppt_w"/>
                                          </p:val>
                                        </p:tav>
                                      </p:tavLst>
                                    </p:anim>
                                    <p:anim calcmode="lin" valueType="num">
                                      <p:cBhvr>
                                        <p:cTn id="10"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矩形 10245"/>
          <p:cNvSpPr/>
          <p:nvPr/>
        </p:nvSpPr>
        <p:spPr>
          <a:xfrm>
            <a:off x="482600" y="3213100"/>
            <a:ext cx="11050905" cy="2014855"/>
          </a:xfrm>
          <a:prstGeom prst="rect">
            <a:avLst/>
          </a:prstGeom>
          <a:noFill/>
          <a:ln w="76200">
            <a:noFill/>
          </a:ln>
        </p:spPr>
        <p:txBody>
          <a:bodyPr wrap="square" anchor="t" anchorCtr="0">
            <a:spAutoFit/>
          </a:bodyPr>
          <a:lstStyle/>
          <a:p>
            <a:pPr indent="0" algn="just" eaLnBrk="1" latinLnBrk="0" hangingPunct="1">
              <a:lnSpc>
                <a:spcPts val="3000"/>
              </a:lnSpc>
            </a:pPr>
            <a:r>
              <a:rPr lang="en-US" altLang="zh-CN" sz="2800" i="1" u="sng">
                <a:latin typeface="Times New Roman" panose="02020603050405020304" charset="0"/>
                <a:sym typeface="+mn-ea"/>
              </a:rPr>
              <a:t>Product Description &amp; Market Analysis</a:t>
            </a:r>
            <a:endParaRPr lang="en-US" altLang="zh-CN" sz="2800" i="1" u="sng">
              <a:latin typeface="Times New Roman" panose="02020603050405020304" charset="0"/>
              <a:sym typeface="+mn-ea"/>
            </a:endParaRPr>
          </a:p>
          <a:p>
            <a:pPr marL="0" indent="0" algn="just" eaLnBrk="1" latinLnBrk="0" hangingPunct="1">
              <a:lnSpc>
                <a:spcPts val="3000"/>
              </a:lnSpc>
              <a:buFont typeface="Arial" panose="020B0604020202020204" pitchFamily="34" charset="0"/>
              <a:buChar char="•"/>
            </a:pPr>
            <a:r>
              <a:rPr lang="en-US" altLang="zh-CN" sz="2800" b="1">
                <a:latin typeface="Times New Roman" panose="02020603050405020304" charset="0"/>
                <a:sym typeface="+mn-ea"/>
              </a:rPr>
              <a:t>    Product Description: </a:t>
            </a:r>
            <a:r>
              <a:rPr lang="en-US" altLang="zh-CN" sz="2800">
                <a:latin typeface="Times New Roman" panose="02020603050405020304" charset="0"/>
                <a:sym typeface="+mn-ea"/>
              </a:rPr>
              <a:t>product name and appearance, product functions, unique features</a:t>
            </a:r>
            <a:endParaRPr lang="en-US" altLang="zh-CN" sz="2800">
              <a:latin typeface="Times New Roman" panose="02020603050405020304" charset="0"/>
              <a:sym typeface="+mn-ea"/>
            </a:endParaRPr>
          </a:p>
          <a:p>
            <a:pPr marL="0" indent="0" algn="just" eaLnBrk="1" latinLnBrk="0" hangingPunct="1">
              <a:lnSpc>
                <a:spcPts val="3000"/>
              </a:lnSpc>
              <a:buFont typeface="Arial" panose="020B0604020202020204" pitchFamily="34" charset="0"/>
              <a:buChar char="•"/>
            </a:pPr>
            <a:r>
              <a:rPr lang="en-US" altLang="zh-CN" sz="2800">
                <a:latin typeface="Times New Roman" panose="02020603050405020304" charset="0"/>
                <a:sym typeface="+mn-ea"/>
              </a:rPr>
              <a:t></a:t>
            </a:r>
            <a:r>
              <a:rPr lang="en-US" altLang="zh-CN" sz="2800" b="1">
                <a:latin typeface="Times New Roman" panose="02020603050405020304" charset="0"/>
                <a:sym typeface="+mn-ea"/>
              </a:rPr>
              <a:t>Market Analysis:</a:t>
            </a:r>
            <a:r>
              <a:rPr lang="en-US" altLang="zh-CN" sz="2800">
                <a:latin typeface="Times New Roman" panose="02020603050405020304" charset="0"/>
                <a:sym typeface="+mn-ea"/>
              </a:rPr>
              <a:t> describe the market conditions (whether there are strong competitors), analyze the characteristics of its target customer groups</a:t>
            </a:r>
            <a:endParaRPr lang="en-US" altLang="zh-CN" sz="2800">
              <a:latin typeface="Times New Roman" panose="02020603050405020304" charset="0"/>
              <a:sym typeface="+mn-ea"/>
            </a:endParaRPr>
          </a:p>
        </p:txBody>
      </p:sp>
      <p:sp>
        <p:nvSpPr>
          <p:cNvPr id="8" name="文本框 7"/>
          <p:cNvSpPr txBox="1"/>
          <p:nvPr/>
        </p:nvSpPr>
        <p:spPr>
          <a:xfrm>
            <a:off x="252730" y="764540"/>
            <a:ext cx="11202035" cy="2059940"/>
          </a:xfrm>
          <a:prstGeom prst="rect">
            <a:avLst/>
          </a:prstGeom>
          <a:noFill/>
        </p:spPr>
        <p:txBody>
          <a:bodyPr wrap="square" rtlCol="0" anchor="t">
            <a:spAutoFit/>
          </a:bodyPr>
          <a:p>
            <a:pPr marL="0" indent="-323850" algn="just" eaLnBrk="1" latinLnBrk="0" hangingPunct="1">
              <a:lnSpc>
                <a:spcPct val="80000"/>
              </a:lnSpc>
            </a:pPr>
            <a:r>
              <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rPr>
              <a:t>Work in groups and choose one of your favorite companies or products, and then analyze and evaluate its pricing strategies based on its market conditions and product positioning. After your discussion, give a presentation to the class. Your presentation should contain the following three parts.</a:t>
            </a:r>
            <a:endParaRPr lang="en-US" altLang="zh-CN" sz="3200" b="1" dirty="0">
              <a:solidFill>
                <a:srgbClr val="00B0F0"/>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245"/>
          <p:cNvSpPr/>
          <p:nvPr/>
        </p:nvSpPr>
        <p:spPr>
          <a:xfrm>
            <a:off x="410210" y="908685"/>
            <a:ext cx="11050905" cy="3553460"/>
          </a:xfrm>
          <a:prstGeom prst="rect">
            <a:avLst/>
          </a:prstGeom>
          <a:noFill/>
          <a:ln w="76200">
            <a:noFill/>
          </a:ln>
        </p:spPr>
        <p:txBody>
          <a:bodyPr wrap="square" anchor="t" anchorCtr="0">
            <a:spAutoFit/>
          </a:bodyPr>
          <a:p>
            <a:pPr indent="0" algn="just" eaLnBrk="1" latinLnBrk="0" hangingPunct="1">
              <a:lnSpc>
                <a:spcPts val="3000"/>
              </a:lnSpc>
            </a:pPr>
            <a:r>
              <a:rPr lang="en-US" altLang="zh-CN" sz="2800" i="1" u="sng">
                <a:latin typeface="Times New Roman" panose="02020603050405020304" charset="0"/>
                <a:sym typeface="+mn-ea"/>
              </a:rPr>
              <a:t>Choice of Pricing Strategies &amp; Effects</a:t>
            </a:r>
            <a:endParaRPr lang="en-US" altLang="zh-CN" sz="2800" i="1" u="sng">
              <a:latin typeface="Times New Roman" panose="02020603050405020304" charset="0"/>
              <a:sym typeface="+mn-ea"/>
            </a:endParaRPr>
          </a:p>
          <a:p>
            <a:pPr marL="0" indent="0" algn="just" eaLnBrk="1" latinLnBrk="0" hangingPunct="1">
              <a:lnSpc>
                <a:spcPts val="3000"/>
              </a:lnSpc>
              <a:buFont typeface="Arial" panose="020B0604020202020204" pitchFamily="34" charset="0"/>
              <a:buChar char="•"/>
            </a:pPr>
            <a:r>
              <a:rPr lang="en-US" altLang="zh-CN" sz="2800">
                <a:latin typeface="Times New Roman" panose="02020603050405020304" charset="0"/>
                <a:sym typeface="+mn-ea"/>
              </a:rPr>
              <a:t>  </a:t>
            </a:r>
            <a:r>
              <a:rPr lang="en-US" altLang="zh-CN" sz="2800" b="1">
                <a:latin typeface="Times New Roman" panose="02020603050405020304" charset="0"/>
                <a:sym typeface="+mn-ea"/>
              </a:rPr>
              <a:t>Pricing Strategies: </a:t>
            </a:r>
            <a:r>
              <a:rPr lang="en-US" altLang="zh-CN" sz="2800">
                <a:latin typeface="Times New Roman" panose="02020603050405020304" charset="0"/>
                <a:sym typeface="+mn-ea"/>
              </a:rPr>
              <a:t>define and explain its pricing strategies, and illustrate their advantages and disadvantages</a:t>
            </a:r>
            <a:endParaRPr lang="en-US" altLang="zh-CN" sz="2800">
              <a:latin typeface="Times New Roman" panose="02020603050405020304" charset="0"/>
              <a:sym typeface="+mn-ea"/>
            </a:endParaRPr>
          </a:p>
          <a:p>
            <a:pPr marL="0" indent="0" algn="just" eaLnBrk="1" latinLnBrk="0" hangingPunct="1">
              <a:lnSpc>
                <a:spcPts val="3000"/>
              </a:lnSpc>
              <a:buFont typeface="Arial" panose="020B0604020202020204" pitchFamily="34" charset="0"/>
              <a:buChar char="•"/>
            </a:pPr>
            <a:r>
              <a:rPr lang="en-US" altLang="zh-CN" sz="2800" b="1">
                <a:latin typeface="Times New Roman" panose="02020603050405020304" charset="0"/>
                <a:sym typeface="+mn-ea"/>
              </a:rPr>
              <a:t>  Effects: </a:t>
            </a:r>
            <a:r>
              <a:rPr lang="en-US" altLang="zh-CN" sz="2800">
                <a:latin typeface="Times New Roman" panose="02020603050405020304" charset="0"/>
                <a:sym typeface="+mn-ea"/>
              </a:rPr>
              <a:t>evaluate how well the pricing strategies work and whether they bring benefits to the company</a:t>
            </a:r>
            <a:endParaRPr lang="en-US" altLang="zh-CN" sz="2800">
              <a:latin typeface="Times New Roman" panose="02020603050405020304" charset="0"/>
              <a:sym typeface="+mn-ea"/>
            </a:endParaRPr>
          </a:p>
          <a:p>
            <a:pPr marL="0" indent="0" algn="just" eaLnBrk="1" latinLnBrk="0" hangingPunct="1">
              <a:lnSpc>
                <a:spcPts val="3000"/>
              </a:lnSpc>
              <a:buFont typeface="Arial" panose="020B0604020202020204" pitchFamily="34" charset="0"/>
              <a:buChar char="•"/>
            </a:pPr>
            <a:endParaRPr lang="en-US" altLang="zh-CN" sz="2800">
              <a:latin typeface="Times New Roman" panose="02020603050405020304" charset="0"/>
              <a:sym typeface="+mn-ea"/>
            </a:endParaRPr>
          </a:p>
          <a:p>
            <a:pPr marL="0" indent="0" algn="just" eaLnBrk="1" latinLnBrk="0" hangingPunct="1">
              <a:lnSpc>
                <a:spcPts val="3000"/>
              </a:lnSpc>
              <a:buFont typeface="Arial" panose="020B0604020202020204" pitchFamily="34" charset="0"/>
              <a:buNone/>
            </a:pPr>
            <a:r>
              <a:rPr lang="en-US" altLang="zh-CN" sz="2800" i="1" u="sng">
                <a:latin typeface="Times New Roman" panose="02020603050405020304" charset="0"/>
                <a:sym typeface="+mn-ea"/>
              </a:rPr>
              <a:t>Conclusion</a:t>
            </a:r>
            <a:endParaRPr lang="en-US" altLang="zh-CN" sz="2800" i="1" u="sng">
              <a:latin typeface="Times New Roman" panose="02020603050405020304" charset="0"/>
              <a:sym typeface="+mn-ea"/>
            </a:endParaRPr>
          </a:p>
          <a:p>
            <a:pPr marL="0" indent="0" algn="just" eaLnBrk="1" latinLnBrk="0" hangingPunct="1">
              <a:lnSpc>
                <a:spcPts val="3000"/>
              </a:lnSpc>
              <a:buFont typeface="Arial" panose="020B0604020202020204" pitchFamily="34" charset="0"/>
              <a:buNone/>
            </a:pPr>
            <a:r>
              <a:rPr lang="en-US" altLang="zh-CN" sz="2800">
                <a:latin typeface="Times New Roman" panose="02020603050405020304" charset="0"/>
                <a:sym typeface="+mn-ea"/>
              </a:rPr>
              <a:t>     The importance of appropriate pricing strategies to a company or product</a:t>
            </a:r>
            <a:endParaRPr lang="en-US" altLang="zh-CN" sz="2800">
              <a:latin typeface="Times New Roman" panose="02020603050405020304" charset="0"/>
              <a:sym typeface="+mn-ea"/>
            </a:endParaRPr>
          </a:p>
        </p:txBody>
      </p:sp>
      <p:sp>
        <p:nvSpPr>
          <p:cNvPr id="4" name="圆角矩形 3">
            <a:hlinkClick r:id="rId1" action="ppaction://hlinksldjump"/>
          </p:cNvPr>
          <p:cNvSpPr/>
          <p:nvPr userDrawn="1"/>
        </p:nvSpPr>
        <p:spPr>
          <a:xfrm>
            <a:off x="11067650" y="6309360"/>
            <a:ext cx="1062671" cy="430107"/>
          </a:xfrm>
          <a:prstGeom prst="roundRect">
            <a:avLst/>
          </a:prstGeom>
          <a:solidFill>
            <a:srgbClr val="FF9B9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rPr>
              <a:t>Back</a:t>
            </a:r>
            <a:endParaRPr kumimoji="0" lang="en-US" altLang="zh-CN" sz="2400" b="1" i="0" u="none" strike="noStrike" kern="1200" cap="none" spc="0" normalizeH="0" baseline="0" noProof="0" dirty="0">
              <a:ln>
                <a:noFill/>
              </a:ln>
              <a:solidFill>
                <a:schemeClr val="lt1"/>
              </a:solidFill>
              <a:effectLst/>
              <a:uLnTx/>
              <a:uFillTx/>
              <a:latin typeface="Times New Roman" panose="02020603050405020304" charset="0"/>
              <a:ea typeface="+mn-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78635" y="1700530"/>
            <a:ext cx="8785225" cy="1322070"/>
          </a:xfrm>
          <a:prstGeom prst="rect">
            <a:avLst/>
          </a:prstGeom>
          <a:solidFill>
            <a:srgbClr val="FF9B9B"/>
          </a:solidFill>
        </p:spPr>
        <p:txBody>
          <a:bodyPr wrap="square" rtlCol="0">
            <a:spAutoFit/>
          </a:bodyPr>
          <a:p>
            <a:pPr algn="dist"/>
            <a:r>
              <a:rPr lang="zh-CN" altLang="en-US" sz="8000" b="1">
                <a:solidFill>
                  <a:schemeClr val="bg1"/>
                </a:solidFill>
                <a:latin typeface="微软雅黑" panose="020B0503020204020204" pitchFamily="34" charset="-122"/>
                <a:ea typeface="微软雅黑" panose="020B0503020204020204" pitchFamily="34" charset="-122"/>
                <a:cs typeface="+mn-ea"/>
                <a:sym typeface="+mn-lt"/>
              </a:rPr>
              <a:t>感谢观看欣赏</a:t>
            </a:r>
            <a:endParaRPr lang="zh-CN" altLang="en-US" sz="80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MH" val="20170115101533"/>
  <p:tag name="MH_LIBRARY" val="CONTENTS"/>
  <p:tag name="MH_TYPE" val="ENTRY"/>
  <p:tag name="ID" val="547135"/>
  <p:tag name="MH_ORDER" val="4"/>
</p:tagLst>
</file>

<file path=ppt/tags/tag11.xml><?xml version="1.0" encoding="utf-8"?>
<p:tagLst xmlns:p="http://schemas.openxmlformats.org/presentationml/2006/main">
  <p:tag name="MH" val="20170115101533"/>
  <p:tag name="MH_LIBRARY" val="CONTENTS"/>
  <p:tag name="MH_TYPE" val="ENTRY"/>
  <p:tag name="ID" val="547135"/>
  <p:tag name="MH_ORDER" val="1"/>
</p:tagLst>
</file>

<file path=ppt/tags/tag12.xml><?xml version="1.0" encoding="utf-8"?>
<p:tagLst xmlns:p="http://schemas.openxmlformats.org/presentationml/2006/main">
  <p:tag name="MH" val="20170115101533"/>
  <p:tag name="MH_LIBRARY" val="CONTENTS"/>
  <p:tag name="MH_TYPE" val="ENTRY"/>
  <p:tag name="ID" val="547135"/>
  <p:tag name="MH_ORDER" val="1"/>
</p:tagLst>
</file>

<file path=ppt/tags/tag13.xml><?xml version="1.0" encoding="utf-8"?>
<p:tagLst xmlns:p="http://schemas.openxmlformats.org/presentationml/2006/main">
  <p:tag name="MH" val="20170115101533"/>
  <p:tag name="MH_LIBRARY" val="CONTENTS"/>
  <p:tag name="MH_TYPE" val="ENTRY"/>
  <p:tag name="ID" val="547135"/>
  <p:tag name="MH_ORDER" val="4"/>
</p:tagLst>
</file>

<file path=ppt/tags/tag14.xml><?xml version="1.0" encoding="utf-8"?>
<p:tagLst xmlns:p="http://schemas.openxmlformats.org/presentationml/2006/main">
  <p:tag name="MH" val="20170115101533"/>
  <p:tag name="MH_LIBRARY" val="CONTENTS"/>
  <p:tag name="MH_TYPE" val="ENTRY"/>
  <p:tag name="ID" val="547135"/>
  <p:tag name="MH_ORDER" val="1"/>
</p:tagLst>
</file>

<file path=ppt/tags/tag15.xml><?xml version="1.0" encoding="utf-8"?>
<p:tagLst xmlns:p="http://schemas.openxmlformats.org/presentationml/2006/main">
  <p:tag name="MH" val="20170115101533"/>
  <p:tag name="MH_LIBRARY" val="CONTENTS"/>
  <p:tag name="MH_TYPE" val="ENTRY"/>
  <p:tag name="ID" val="547135"/>
  <p:tag name="MH_ORDER" val="1"/>
</p:tagLst>
</file>

<file path=ppt/tags/tag16.xml><?xml version="1.0" encoding="utf-8"?>
<p:tagLst xmlns:p="http://schemas.openxmlformats.org/presentationml/2006/main">
  <p:tag name="MH" val="20170115101533"/>
  <p:tag name="MH_LIBRARY" val="CONTENTS"/>
  <p:tag name="MH_AUTOCOLOR" val="TRUE"/>
  <p:tag name="MH_TYPE" val="CONTENTS"/>
  <p:tag name="ID" val="547135"/>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TABLE_ENDDRAG_ORIGIN_RECT" val="361*316"/>
  <p:tag name="TABLE_ENDDRAG_RECT" val="173*155*361*316"/>
</p:tagLst>
</file>

<file path=ppt/tags/tag2.xml><?xml version="1.0" encoding="utf-8"?>
<p:tagLst xmlns:p="http://schemas.openxmlformats.org/presentationml/2006/main">
  <p:tag name="MH" val="20170115101533"/>
  <p:tag name="MH_LIBRARY" val="CONTENTS"/>
  <p:tag name="MH_TYPE" val="OTHERS"/>
  <p:tag name="ID" val="547135"/>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TABLE_ENDDRAG_ORIGIN_RECT" val="361*316"/>
  <p:tag name="TABLE_ENDDRAG_RECT" val="173*155*361*316"/>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70115101533"/>
  <p:tag name="MH_LIBRARY" val="CONTENTS"/>
  <p:tag name="MH_TYPE" val="OTHERS"/>
  <p:tag name="ID" val="547135"/>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TABLE_ENDDRAG_ORIGIN_RECT" val="361*316"/>
  <p:tag name="TABLE_ENDDRAG_RECT" val="173*155*361*316"/>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70115101533"/>
  <p:tag name="MH_LIBRARY" val="CONTENTS"/>
  <p:tag name="MH_TYPE" val="ENTRY"/>
  <p:tag name="ID" val="547135"/>
  <p:tag name="MH_ORDER"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TABLE_ENDDRAG_ORIGIN_RECT" val="361*316"/>
  <p:tag name="TABLE_ENDDRAG_RECT" val="173*155*361*316"/>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MEDIACOVER_FLAG" val="1"/>
  <p:tag name="KSO_WM_UNIT_MEDIACOVER_BTN_STATE" val="1"/>
  <p:tag name="KSO_WM_UNIT_MEDIACOVER_BTNRECT" val="5160*2745*694*694"/>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70115101533"/>
  <p:tag name="MH_LIBRARY" val="CONTENTS"/>
  <p:tag name="MH_TYPE" val="ENTRY"/>
  <p:tag name="ID" val="547135"/>
  <p:tag name="MH_ORDER"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MH" val="20170115101533"/>
  <p:tag name="MH_LIBRARY" val="CONTENTS"/>
  <p:tag name="MH_TYPE" val="ENTRY"/>
  <p:tag name="ID" val="547135"/>
  <p:tag name="MH_ORDER" val="2"/>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MH" val="20170115101533"/>
  <p:tag name="MH_LIBRARY" val="CONTENTS"/>
  <p:tag name="MH_TYPE" val="ENTRY"/>
  <p:tag name="ID" val="547135"/>
  <p:tag name="MH_ORDER"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TABLE_ENDDRAG_ORIGIN_RECT" val="765*172"/>
  <p:tag name="TABLE_ENDDRAG_RECT" val="174*204*765*172"/>
  <p:tag name="KSO_WM_UNIT_TABLE_BEAUTIFY" val="smartTable{c0ff75dd-af19-4444-a4eb-3a551fd73486}"/>
</p:tagLst>
</file>

<file path=ppt/tags/tag72.xml><?xml version="1.0" encoding="utf-8"?>
<p:tagLst xmlns:p="http://schemas.openxmlformats.org/presentationml/2006/main">
  <p:tag name="TABLE_ENDDRAG_ORIGIN_RECT" val="885*357"/>
  <p:tag name="TABLE_ENDDRAG_RECT" val="61*88*885*357"/>
  <p:tag name="KSO_WM_UNIT_TABLE_BEAUTIFY" val="smartTable{4f95d583-8ff9-49ec-968a-115930d44448}"/>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TABLE_ENDDRAG_ORIGIN_RECT" val="927*349"/>
  <p:tag name="TABLE_ENDDRAG_RECT" val="15*48*927*349"/>
  <p:tag name="KSO_WM_UNIT_TABLE_BEAUTIFY" val="smartTable{4f95d583-8ff9-49ec-968a-115930d44448}"/>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TABLE_ENDDRAG_ORIGIN_RECT" val="927*349"/>
  <p:tag name="TABLE_ENDDRAG_RECT" val="15*48*927*349"/>
  <p:tag name="KSO_WM_UNIT_TABLE_BEAUTIFY" val="smartTable{4f95d583-8ff9-49ec-968a-115930d44448}"/>
</p:tagLst>
</file>

<file path=ppt/tags/tag78.xml><?xml version="1.0" encoding="utf-8"?>
<p:tagLst xmlns:p="http://schemas.openxmlformats.org/presentationml/2006/main">
  <p:tag name="TABLE_ENDDRAG_ORIGIN_RECT" val="906*437"/>
  <p:tag name="TABLE_ENDDRAG_RECT" val="48*54*906*437"/>
  <p:tag name="KSO_WM_UNIT_TABLE_BEAUTIFY" val="smartTable{c0ff75dd-af19-4444-a4eb-3a551fd73486}"/>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MH" val="20170115101533"/>
  <p:tag name="MH_LIBRARY" val="CONTENTS"/>
  <p:tag name="MH_TYPE" val="ENTRY"/>
  <p:tag name="ID" val="547135"/>
  <p:tag name="MH_ORDER" val="3"/>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MH" val="20170115101533"/>
  <p:tag name="MH_LIBRARY" val="CONTENTS"/>
  <p:tag name="MH_TYPE" val="ENTRY"/>
  <p:tag name="ID" val="547135"/>
  <p:tag name="MH_ORDER" val="1"/>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TABLE_ENDDRAG_ORIGIN_RECT" val="765*172"/>
  <p:tag name="TABLE_ENDDRAG_RECT" val="174*204*765*172"/>
  <p:tag name="KSO_WM_UNIT_TABLE_BEAUTIFY" val="smartTable{c0ff75dd-af19-4444-a4eb-3a551fd73486}"/>
</p:tagLst>
</file>

<file path=ppt/tags/tag93.xml><?xml version="1.0" encoding="utf-8"?>
<p:tagLst xmlns:p="http://schemas.openxmlformats.org/presentationml/2006/main">
  <p:tag name="TABLE_ENDDRAG_ORIGIN_RECT" val="761*28"/>
  <p:tag name="TABLE_ENDDRAG_RECT" val="38*153*761*28"/>
  <p:tag name="KSO_WM_UNIT_TABLE_BEAUTIFY" val="smartTable{424d8694-18d2-4f91-ad1f-beb33e1b4d55}"/>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TABLE_ENDDRAG_ORIGIN_RECT" val="761*28"/>
  <p:tag name="TABLE_ENDDRAG_RECT" val="38*153*761*28"/>
  <p:tag name="KSO_WM_UNIT_TABLE_BEAUTIFY" val="smartTable{424d8694-18d2-4f91-ad1f-beb33e1b4d55}"/>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COMMONDATA" val="eyJoZGlkIjoiZTYyNDZhYWRiYzk5Mjk0Y2Y1MjMyMDljMTk1NDc2NzMifQ=="/>
  <p:tag name="KSO_WPP_MARK_KEY" val="1841f8e6-8572-497a-9910-082f894e4d58"/>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00B0F0"/>
          </a:solidFill>
        </a:ln>
      </a:spPr>
      <a:bodyPr rtlCol="0" anchor="ctr"/>
      <a:lstStyle>
        <a:defPPr marL="791845" algn="l" fontAlgn="auto">
          <a:defRPr lang="zh-CN" altLang="en-US" sz="2800" b="1">
            <a:solidFill>
              <a:schemeClr val="tx1"/>
            </a:solidFill>
            <a:latin typeface="Times New Roman" panose="02020603050405020304" charset="0"/>
            <a:cs typeface="Times New Roman" panose="0202060305040502030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45985</Words>
  <Application>WPS 演示</Application>
  <PresentationFormat>自定义</PresentationFormat>
  <Paragraphs>1110</Paragraphs>
  <Slides>95</Slides>
  <Notes>81</Notes>
  <HiddenSlides>23</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95</vt:i4>
      </vt:variant>
    </vt:vector>
  </HeadingPairs>
  <TitlesOfParts>
    <vt:vector size="109" baseType="lpstr">
      <vt:lpstr>Arial</vt:lpstr>
      <vt:lpstr>宋体</vt:lpstr>
      <vt:lpstr>Wingdings</vt:lpstr>
      <vt:lpstr>Times New Roman</vt:lpstr>
      <vt:lpstr>微软雅黑</vt:lpstr>
      <vt:lpstr>Square721 Cn BT</vt:lpstr>
      <vt:lpstr>Kozuka Gothic Pro H</vt:lpstr>
      <vt:lpstr>Calibri</vt:lpstr>
      <vt:lpstr>字体视界-一风尚黑体</vt:lpstr>
      <vt:lpstr>黑体</vt:lpstr>
      <vt:lpstr>Wingdings</vt:lpstr>
      <vt:lpstr>等线</vt:lpstr>
      <vt:lpstr>Arial Unicode MS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丨丶灬MsJ</cp:lastModifiedBy>
  <cp:revision>1174</cp:revision>
  <dcterms:created xsi:type="dcterms:W3CDTF">2013-01-25T01:44:00Z</dcterms:created>
  <dcterms:modified xsi:type="dcterms:W3CDTF">2023-02-16T02:07:56Z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2052-11.1.0.12132</vt:lpwstr>
  </property>
  <property fmtid="{D5CDD505-2E9C-101B-9397-08002B2CF9AE}" pid="3" name="ICV">
    <vt:lpwstr>FD404F12A6544ECEA470E2F5CF205C5B</vt:lpwstr>
  </property>
</Properties>
</file>