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86"/>
  </p:handoutMasterIdLst>
  <p:sldIdLst>
    <p:sldId id="12470" r:id="rId3"/>
    <p:sldId id="12493" r:id="rId5"/>
    <p:sldId id="12697" r:id="rId6"/>
    <p:sldId id="279" r:id="rId7"/>
    <p:sldId id="277" r:id="rId8"/>
    <p:sldId id="12518" r:id="rId9"/>
    <p:sldId id="13017" r:id="rId10"/>
    <p:sldId id="12698" r:id="rId11"/>
    <p:sldId id="272" r:id="rId12"/>
    <p:sldId id="12520" r:id="rId13"/>
    <p:sldId id="12895" r:id="rId14"/>
    <p:sldId id="12700" r:id="rId15"/>
    <p:sldId id="12701" r:id="rId16"/>
    <p:sldId id="12837" r:id="rId17"/>
    <p:sldId id="12702" r:id="rId18"/>
    <p:sldId id="12838" r:id="rId19"/>
    <p:sldId id="12839" r:id="rId20"/>
    <p:sldId id="12703" r:id="rId21"/>
    <p:sldId id="12704" r:id="rId22"/>
    <p:sldId id="12705" r:id="rId23"/>
    <p:sldId id="12840" r:id="rId24"/>
    <p:sldId id="12706" r:id="rId25"/>
    <p:sldId id="12707" r:id="rId26"/>
    <p:sldId id="12957" r:id="rId27"/>
    <p:sldId id="12959" r:id="rId28"/>
    <p:sldId id="12960" r:id="rId29"/>
    <p:sldId id="12708" r:id="rId30"/>
    <p:sldId id="12709" r:id="rId31"/>
    <p:sldId id="12710" r:id="rId32"/>
    <p:sldId id="12711" r:id="rId33"/>
    <p:sldId id="12712" r:id="rId34"/>
    <p:sldId id="12713" r:id="rId35"/>
    <p:sldId id="12789" r:id="rId36"/>
    <p:sldId id="12791" r:id="rId37"/>
    <p:sldId id="12792" r:id="rId38"/>
    <p:sldId id="12793" r:id="rId39"/>
    <p:sldId id="12794" r:id="rId40"/>
    <p:sldId id="12795" r:id="rId41"/>
    <p:sldId id="12796" r:id="rId42"/>
    <p:sldId id="12797" r:id="rId43"/>
    <p:sldId id="12798" r:id="rId44"/>
    <p:sldId id="12820" r:id="rId45"/>
    <p:sldId id="12799" r:id="rId46"/>
    <p:sldId id="12800" r:id="rId47"/>
    <p:sldId id="12801" r:id="rId48"/>
    <p:sldId id="12802" r:id="rId49"/>
    <p:sldId id="12896" r:id="rId50"/>
    <p:sldId id="12803" r:id="rId51"/>
    <p:sldId id="12897" r:id="rId52"/>
    <p:sldId id="12961" r:id="rId53"/>
    <p:sldId id="12962" r:id="rId54"/>
    <p:sldId id="12963" r:id="rId55"/>
    <p:sldId id="12964" r:id="rId56"/>
    <p:sldId id="12965" r:id="rId57"/>
    <p:sldId id="12966" r:id="rId58"/>
    <p:sldId id="12967" r:id="rId59"/>
    <p:sldId id="12968" r:id="rId60"/>
    <p:sldId id="12807" r:id="rId61"/>
    <p:sldId id="12808" r:id="rId62"/>
    <p:sldId id="12811" r:id="rId63"/>
    <p:sldId id="12813" r:id="rId64"/>
    <p:sldId id="12821" r:id="rId65"/>
    <p:sldId id="12822" r:id="rId66"/>
    <p:sldId id="12815" r:id="rId67"/>
    <p:sldId id="12816" r:id="rId68"/>
    <p:sldId id="12817" r:id="rId69"/>
    <p:sldId id="12823" r:id="rId70"/>
    <p:sldId id="12824" r:id="rId71"/>
    <p:sldId id="12825" r:id="rId72"/>
    <p:sldId id="12826" r:id="rId73"/>
    <p:sldId id="12827" r:id="rId74"/>
    <p:sldId id="12828" r:id="rId75"/>
    <p:sldId id="12829" r:id="rId76"/>
    <p:sldId id="12830" r:id="rId77"/>
    <p:sldId id="12818" r:id="rId78"/>
    <p:sldId id="12522" r:id="rId79"/>
    <p:sldId id="12832" r:id="rId80"/>
    <p:sldId id="12833" r:id="rId81"/>
    <p:sldId id="12524" r:id="rId82"/>
    <p:sldId id="12525" r:id="rId83"/>
    <p:sldId id="12834" r:id="rId84"/>
    <p:sldId id="12835" r:id="rId85"/>
  </p:sldIdLst>
  <p:sldSz cx="12198350" cy="6858000"/>
  <p:notesSz cx="6858000" cy="9144000"/>
  <p:custDataLst>
    <p:tags r:id="rId90"/>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B"/>
    <a:srgbClr val="FFA9A9"/>
    <a:srgbClr val="008CBA"/>
    <a:srgbClr val="BAD6EF"/>
    <a:srgbClr val="FFBDBD"/>
    <a:srgbClr val="FFFFFF"/>
    <a:srgbClr val="FFCDCD"/>
    <a:srgbClr val="938AC0"/>
    <a:srgbClr val="CFC8E3"/>
    <a:srgbClr val="837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3" autoAdjust="0"/>
    <p:restoredTop sz="49635" autoAdjust="0"/>
  </p:normalViewPr>
  <p:slideViewPr>
    <p:cSldViewPr>
      <p:cViewPr varScale="1">
        <p:scale>
          <a:sx n="62" d="100"/>
          <a:sy n="62" d="100"/>
        </p:scale>
        <p:origin x="736" y="48"/>
      </p:cViewPr>
      <p:guideLst>
        <p:guide orient="horz" pos="2166"/>
        <p:guide pos="3913"/>
        <p:guide pos="567"/>
        <p:guide orient="horz" pos="3642"/>
        <p:guide orient="horz" pos="4335"/>
        <p:guide orient="horz" pos="774"/>
        <p:guide pos="7085"/>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0"/>
    </p:cViewPr>
  </p:sorterViewPr>
  <p:notesViewPr>
    <p:cSldViewPr>
      <p:cViewPr varScale="1">
        <p:scale>
          <a:sx n="81" d="100"/>
          <a:sy n="81" d="100"/>
        </p:scale>
        <p:origin x="-2088" y="-102"/>
      </p:cViewPr>
      <p:guideLst>
        <p:guide orient="horz" pos="2888"/>
        <p:guide pos="2200"/>
      </p:guideLst>
    </p:cSldViewPr>
  </p:notes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gs" Target="tags/tag22.xml"/><Relationship Id="rId9" Type="http://schemas.openxmlformats.org/officeDocument/2006/relationships/slide" Target="slides/slide6.xml"/><Relationship Id="rId89" Type="http://schemas.openxmlformats.org/officeDocument/2006/relationships/tableStyles" Target="tableStyles.xml"/><Relationship Id="rId88" Type="http://schemas.openxmlformats.org/officeDocument/2006/relationships/viewProps" Target="viewProps.xml"/><Relationship Id="rId87" Type="http://schemas.openxmlformats.org/officeDocument/2006/relationships/presProps" Target="presProps.xml"/><Relationship Id="rId86" Type="http://schemas.openxmlformats.org/officeDocument/2006/relationships/handoutMaster" Target="handoutMasters/handoutMaster1.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A66804-583B-42BE-962B-441699487C4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20FDFD-A5D4-42F3-BCC8-12887DAA73C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379413" y="685800"/>
            <a:ext cx="60991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矩形 3"/>
          <p:cNvSpPr/>
          <p:nvPr userDrawn="1"/>
        </p:nvSpPr>
        <p:spPr>
          <a:xfrm>
            <a:off x="-1143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userDrawn="1"/>
        </p:nvCxnSpPr>
        <p:spPr>
          <a:xfrm>
            <a:off x="0" y="54864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55435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Lead-in</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矩形 2"/>
          <p:cNvSpPr/>
          <p:nvPr userDrawn="1"/>
        </p:nvSpPr>
        <p:spPr>
          <a:xfrm>
            <a:off x="0" y="0"/>
            <a:ext cx="12209780" cy="474980"/>
          </a:xfrm>
          <a:prstGeom prst="rect">
            <a:avLst/>
          </a:prstGeom>
          <a:solidFill>
            <a:srgbClr val="FF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连接符 7"/>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userDrawn="1"/>
        </p:nvSpPr>
        <p:spPr>
          <a:xfrm>
            <a:off x="56578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Text A</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sp>
        <p:nvSpPr>
          <p:cNvPr id="13" name="矩形 12"/>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56578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Text B</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195180" y="6381115"/>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13" name="矩形 12"/>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554990" y="-85090"/>
            <a:ext cx="338772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Case Study</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15" name="矩形 14"/>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userDrawn="1"/>
        </p:nvSpPr>
        <p:spPr>
          <a:xfrm>
            <a:off x="554990" y="-85090"/>
            <a:ext cx="338772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Writing</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15" name="矩形 14"/>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userDrawn="1"/>
        </p:nvSpPr>
        <p:spPr>
          <a:xfrm>
            <a:off x="554990" y="-85090"/>
            <a:ext cx="2570480"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Project</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3"/>
          <p:cNvSpPr/>
          <p:nvPr userDrawn="1"/>
        </p:nvSpPr>
        <p:spPr>
          <a:xfrm>
            <a:off x="127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连接符 2"/>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图片1"/>
          <p:cNvPicPr>
            <a:picLocks noChangeAspect="1"/>
          </p:cNvPicPr>
          <p:nvPr userDrawn="1"/>
        </p:nvPicPr>
        <p:blipFill>
          <a:blip r:embed="rId2"/>
          <a:stretch>
            <a:fillRect/>
          </a:stretch>
        </p:blipFill>
        <p:spPr>
          <a:xfrm>
            <a:off x="-635" y="0"/>
            <a:ext cx="12176125" cy="68802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slide" Target="slide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slide" Target="slide26.xml"/><Relationship Id="rId1" Type="http://schemas.openxmlformats.org/officeDocument/2006/relationships/slide" Target="slide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slide" Target="slide2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slide" Target="slide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slide" Target="sl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1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slide" Target="slide38.xml"/></Relationships>
</file>

<file path=ppt/slides/_rels/slide4.xml.rels><?xml version="1.0" encoding="UTF-8" standalone="yes"?>
<Relationships xmlns="http://schemas.openxmlformats.org/package/2006/relationships"><Relationship Id="rId9" Type="http://schemas.openxmlformats.org/officeDocument/2006/relationships/slide" Target="slide40.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slide" Target="slide4.xml"/><Relationship Id="rId5" Type="http://schemas.openxmlformats.org/officeDocument/2006/relationships/slide" Target="slide9.xml"/><Relationship Id="rId4" Type="http://schemas.openxmlformats.org/officeDocument/2006/relationships/tags" Target="../tags/tag3.xml"/><Relationship Id="rId3" Type="http://schemas.openxmlformats.org/officeDocument/2006/relationships/slide" Target="slide5.xml"/><Relationship Id="rId25" Type="http://schemas.openxmlformats.org/officeDocument/2006/relationships/notesSlide" Target="../notesSlides/notesSlide2.xml"/><Relationship Id="rId24" Type="http://schemas.openxmlformats.org/officeDocument/2006/relationships/slideLayout" Target="../slideLayouts/slideLayout1.xml"/><Relationship Id="rId23" Type="http://schemas.openxmlformats.org/officeDocument/2006/relationships/tags" Target="../tags/tag15.xml"/><Relationship Id="rId22" Type="http://schemas.openxmlformats.org/officeDocument/2006/relationships/tags" Target="../tags/tag14.xml"/><Relationship Id="rId21" Type="http://schemas.openxmlformats.org/officeDocument/2006/relationships/tags" Target="../tags/tag13.xml"/><Relationship Id="rId20" Type="http://schemas.openxmlformats.org/officeDocument/2006/relationships/slide" Target="slide79.xml"/><Relationship Id="rId2" Type="http://schemas.openxmlformats.org/officeDocument/2006/relationships/tags" Target="../tags/tag2.xml"/><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tags" Target="../tags/tag10.xml"/><Relationship Id="rId16" Type="http://schemas.openxmlformats.org/officeDocument/2006/relationships/slide" Target="slide76.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slide" Target="slide66.xml"/><Relationship Id="rId12" Type="http://schemas.openxmlformats.org/officeDocument/2006/relationships/tags" Target="../tags/tag7.xml"/><Relationship Id="rId11" Type="http://schemas.openxmlformats.org/officeDocument/2006/relationships/slide" Target="slide1.xml"/><Relationship Id="rId10" Type="http://schemas.openxmlformats.org/officeDocument/2006/relationships/tags" Target="../tags/tag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slide" Target="slide5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slide" Target="slide5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slide" Target="slide5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slide" Target="slide53.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3.xml"/><Relationship Id="rId2" Type="http://schemas.openxmlformats.org/officeDocument/2006/relationships/slide" Target="slide55.xml"/><Relationship Id="rId1" Type="http://schemas.openxmlformats.org/officeDocument/2006/relationships/slide" Target="slide5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slide" Target="slide5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slide" Target="slide5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slide" Target="slide58.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slide" Target="slide4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slide" Target="slide4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slide" Target="slide4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slide" Target="slide4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slide" Target="slide4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slide" Target="slide4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slide" Target="slide4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slide" Target="slide4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slide" Target="slide4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slide" Target="slide40.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tags" Target="../tags/tag16.xml"/><Relationship Id="rId2" Type="http://schemas.microsoft.com/office/2007/relationships/media" Target="../media/media1.mp4"/><Relationship Id="rId1" Type="http://schemas.openxmlformats.org/officeDocument/2006/relationships/video" Target="../media/media1.mp4"/></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3.xml"/><Relationship Id="rId2" Type="http://schemas.openxmlformats.org/officeDocument/2006/relationships/slide" Target="slide40.xml"/><Relationship Id="rId1" Type="http://schemas.openxmlformats.org/officeDocument/2006/relationships/tags" Target="../tags/tag2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slide" Target="slide4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slide" Target="slide4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slide" Target="slide4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slide" Target="slide4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slide" Target="slide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slide" Target="slide6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slide" Target="slide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slide" Target="slide6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4.xml"/><Relationship Id="rId2" Type="http://schemas.openxmlformats.org/officeDocument/2006/relationships/slide" Target="slide71.xml"/><Relationship Id="rId1" Type="http://schemas.openxmlformats.org/officeDocument/2006/relationships/tags" Target="../tags/tag2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slide" Target="slide7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slide" Target="slide7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slide" Target="slide7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slide" Target="slide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slide" Target="slide7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slide" Target="slide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739130" y="620395"/>
            <a:ext cx="5099685" cy="1322070"/>
          </a:xfrm>
          <a:prstGeom prst="rect">
            <a:avLst/>
          </a:prstGeom>
          <a:noFill/>
        </p:spPr>
        <p:txBody>
          <a:bodyPr wrap="square" rtlCol="0">
            <a:spAutoFit/>
          </a:bodyPr>
          <a:p>
            <a:pPr algn="dist"/>
            <a:r>
              <a:rPr lang="zh-CN" altLang="en-US" sz="8000" b="1" dirty="0">
                <a:solidFill>
                  <a:schemeClr val="tx1">
                    <a:lumMod val="75000"/>
                    <a:lumOff val="25000"/>
                  </a:schemeClr>
                </a:solidFill>
                <a:latin typeface="微软雅黑" panose="020B0503020204020204" pitchFamily="34" charset="-122"/>
                <a:ea typeface="微软雅黑" panose="020B0503020204020204" pitchFamily="34" charset="-122"/>
              </a:rPr>
              <a:t>财经英语</a:t>
            </a:r>
            <a:endParaRPr lang="zh-CN" altLang="en-US" sz="8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027420" y="2060575"/>
            <a:ext cx="3207385" cy="1938020"/>
          </a:xfrm>
          <a:prstGeom prst="rect">
            <a:avLst/>
          </a:prstGeom>
          <a:noFill/>
        </p:spPr>
        <p:txBody>
          <a:bodyPr wrap="square" rtlCol="0">
            <a:spAutoFit/>
          </a:bodyPr>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rPr>
              <a:t>English for</a:t>
            </a:r>
            <a:endPar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endParaRPr>
          </a:p>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rPr>
              <a:t>Finance </a:t>
            </a:r>
            <a:r>
              <a:rPr lang="zh-CN" altLang="en-US" sz="4000">
                <a:solidFill>
                  <a:schemeClr val="tx1">
                    <a:lumMod val="75000"/>
                    <a:lumOff val="25000"/>
                  </a:schemeClr>
                </a:solidFill>
                <a:latin typeface="Times New Roman" panose="02020603050405020304" charset="0"/>
                <a:cs typeface="Times New Roman" panose="02020603050405020304" charset="0"/>
                <a:sym typeface="+mn-ea"/>
              </a:rPr>
              <a:t>&amp;</a:t>
            </a:r>
            <a:endParaRPr lang="zh-CN" altLang="en-US" sz="4000">
              <a:solidFill>
                <a:schemeClr val="tx1">
                  <a:lumMod val="75000"/>
                  <a:lumOff val="25000"/>
                </a:schemeClr>
              </a:solidFill>
              <a:latin typeface="Times New Roman" panose="02020603050405020304" charset="0"/>
              <a:cs typeface="Times New Roman" panose="02020603050405020304" charset="0"/>
              <a:sym typeface="+mn-ea"/>
            </a:endParaRPr>
          </a:p>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sym typeface="+mn-ea"/>
              </a:rPr>
              <a:t>Economics</a:t>
            </a:r>
            <a:endPar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sym typeface="+mn-ea"/>
            </a:endParaRPr>
          </a:p>
        </p:txBody>
      </p:sp>
      <p:grpSp>
        <p:nvGrpSpPr>
          <p:cNvPr id="46" name="组合 45"/>
          <p:cNvGrpSpPr/>
          <p:nvPr/>
        </p:nvGrpSpPr>
        <p:grpSpPr>
          <a:xfrm>
            <a:off x="1808480" y="1340485"/>
            <a:ext cx="1539240" cy="1445260"/>
            <a:chOff x="2848" y="2111"/>
            <a:chExt cx="2424" cy="2276"/>
          </a:xfrm>
        </p:grpSpPr>
        <p:sp>
          <p:nvSpPr>
            <p:cNvPr id="25" name="椭圆 24"/>
            <p:cNvSpPr/>
            <p:nvPr/>
          </p:nvSpPr>
          <p:spPr>
            <a:xfrm>
              <a:off x="2936" y="2111"/>
              <a:ext cx="2247" cy="22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848" y="2979"/>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预算</a:t>
              </a:r>
              <a:endParaRPr lang="zh-CN" altLang="zh-CN" sz="2400" b="1">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306445" y="404495"/>
            <a:ext cx="1539240" cy="1445260"/>
            <a:chOff x="5207" y="637"/>
            <a:chExt cx="2424" cy="2276"/>
          </a:xfrm>
        </p:grpSpPr>
        <p:sp>
          <p:nvSpPr>
            <p:cNvPr id="26" name="椭圆 25"/>
            <p:cNvSpPr/>
            <p:nvPr/>
          </p:nvSpPr>
          <p:spPr>
            <a:xfrm>
              <a:off x="5296" y="637"/>
              <a:ext cx="2247" cy="2276"/>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5207" y="1354"/>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定价策略</a:t>
              </a:r>
              <a:endParaRPr lang="zh-CN" altLang="zh-CN" sz="2400" b="1">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593215" y="3500755"/>
            <a:ext cx="1539240" cy="1445260"/>
            <a:chOff x="2509" y="5513"/>
            <a:chExt cx="2424" cy="2276"/>
          </a:xfrm>
        </p:grpSpPr>
        <p:sp>
          <p:nvSpPr>
            <p:cNvPr id="28" name="椭圆 27"/>
            <p:cNvSpPr/>
            <p:nvPr/>
          </p:nvSpPr>
          <p:spPr>
            <a:xfrm>
              <a:off x="2597" y="5513"/>
              <a:ext cx="2247" cy="227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2509" y="6307"/>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员工激励</a:t>
              </a:r>
              <a:endParaRPr lang="zh-CN" altLang="zh-CN" sz="2400" b="1">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219450" y="2420620"/>
            <a:ext cx="1539240" cy="1445260"/>
            <a:chOff x="5070" y="3812"/>
            <a:chExt cx="2424" cy="2276"/>
          </a:xfrm>
        </p:grpSpPr>
        <p:sp>
          <p:nvSpPr>
            <p:cNvPr id="27" name="椭圆 26"/>
            <p:cNvSpPr/>
            <p:nvPr/>
          </p:nvSpPr>
          <p:spPr>
            <a:xfrm>
              <a:off x="5183" y="3812"/>
              <a:ext cx="2247" cy="2276"/>
            </a:xfrm>
            <a:prstGeom prst="ellipse">
              <a:avLst/>
            </a:prstGeom>
            <a:solidFill>
              <a:srgbClr val="BA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5070" y="4604"/>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市场经销</a:t>
              </a:r>
              <a:endParaRPr lang="zh-CN" altLang="zh-CN" sz="2400" b="1">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4947285" y="5300980"/>
            <a:ext cx="1426210" cy="1445260"/>
            <a:chOff x="8131" y="7781"/>
            <a:chExt cx="2246" cy="2276"/>
          </a:xfrm>
        </p:grpSpPr>
        <p:sp>
          <p:nvSpPr>
            <p:cNvPr id="37" name="椭圆 36"/>
            <p:cNvSpPr/>
            <p:nvPr/>
          </p:nvSpPr>
          <p:spPr>
            <a:xfrm>
              <a:off x="8131" y="7781"/>
              <a:ext cx="2247" cy="22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a:off x="8317" y="8557"/>
              <a:ext cx="1876"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会计</a:t>
              </a:r>
              <a:endParaRPr lang="zh-CN" altLang="zh-CN" sz="2400" b="1">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131820" y="4592955"/>
            <a:ext cx="1539240" cy="1445260"/>
            <a:chOff x="4932" y="7233"/>
            <a:chExt cx="2424" cy="2276"/>
          </a:xfrm>
        </p:grpSpPr>
        <p:sp>
          <p:nvSpPr>
            <p:cNvPr id="30" name="椭圆 29"/>
            <p:cNvSpPr/>
            <p:nvPr/>
          </p:nvSpPr>
          <p:spPr>
            <a:xfrm>
              <a:off x="5070" y="7233"/>
              <a:ext cx="2247" cy="2276"/>
            </a:xfrm>
            <a:prstGeom prst="ellipse">
              <a:avLst/>
            </a:prstGeom>
            <a:solidFill>
              <a:srgbClr val="CFC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4932" y="8008"/>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品牌故事</a:t>
              </a:r>
              <a:endParaRPr lang="zh-CN" altLang="zh-CN" sz="2400" b="1">
                <a:latin typeface="微软雅黑" panose="020B0503020204020204" pitchFamily="34" charset="-122"/>
                <a:ea typeface="微软雅黑" panose="020B0503020204020204" pitchFamily="34" charset="-122"/>
              </a:endParaRPr>
            </a:p>
          </p:txBody>
        </p:sp>
      </p:grpSp>
      <p:sp>
        <p:nvSpPr>
          <p:cNvPr id="44" name="文本框 43"/>
          <p:cNvSpPr txBox="1"/>
          <p:nvPr/>
        </p:nvSpPr>
        <p:spPr>
          <a:xfrm>
            <a:off x="7827645" y="4963795"/>
            <a:ext cx="4124325" cy="829945"/>
          </a:xfrm>
          <a:prstGeom prst="rect">
            <a:avLst/>
          </a:prstGeom>
          <a:solidFill>
            <a:srgbClr val="FF9B9B"/>
          </a:solidFill>
        </p:spPr>
        <p:txBody>
          <a:bodyPr wrap="square" rtlCol="0" anchor="t">
            <a:spAutoFit/>
          </a:bodyPr>
          <a:p>
            <a:pPr algn="ctr" fontAlgn="auto">
              <a:lnSpc>
                <a:spcPct val="150000"/>
              </a:lnSpc>
            </a:pPr>
            <a:r>
              <a:rPr sz="3200" b="1">
                <a:latin typeface="微软雅黑" panose="020B0503020204020204" pitchFamily="34" charset="-122"/>
                <a:ea typeface="微软雅黑" panose="020B0503020204020204" pitchFamily="34" charset="-122"/>
                <a:cs typeface="微软雅黑" panose="020B0503020204020204" pitchFamily="34" charset="-122"/>
              </a:rPr>
              <a:t>主 编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陈冬纯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武 敏</a:t>
            </a:r>
            <a:endParaRPr sz="32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linds(horizontal)">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1202690" y="1268730"/>
            <a:ext cx="10091420"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“At the time, there weren’t many opportunities for foreigners to work for a globalising Chinese company. Instead, I got several offers, all from non-Chinese companies, including three from Korea,” Seon recalls. “They were good positions, but I rejected most of them because there was no reason for me to go back to Korea or work for a Korean company. In the end, I chose to take a position with BMW Group China.”</a:t>
            </a:r>
            <a:endParaRPr lang="en-US" altLang="zh-CN" sz="2800" dirty="0">
              <a:latin typeface="Times New Roman" panose="02020603050405020304" charset="0"/>
            </a:endParaRPr>
          </a:p>
          <a:p>
            <a:pPr algn="just" eaLnBrk="1" latinLnBrk="0" hangingPunct="1">
              <a:lnSpc>
                <a:spcPts val="3075"/>
              </a:lnSpc>
            </a:pP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75360" y="1052830"/>
            <a:ext cx="10479405" cy="206311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3</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During his time at BMW, Seon developed his real-world knowledge of the Chinese market and established a proven </a:t>
            </a:r>
            <a:r>
              <a:rPr lang="en-US" altLang="zh-CN" sz="2800" b="1" dirty="0">
                <a:solidFill>
                  <a:srgbClr val="FF0000"/>
                </a:solidFill>
                <a:latin typeface="Times New Roman" panose="02020603050405020304" charset="0"/>
                <a:sym typeface="+mn-ea"/>
              </a:rPr>
              <a:t>track record </a:t>
            </a:r>
            <a:r>
              <a:rPr lang="en-US" altLang="zh-CN" sz="2800" dirty="0">
                <a:latin typeface="Times New Roman" panose="02020603050405020304" charset="0"/>
                <a:sym typeface="+mn-ea"/>
              </a:rPr>
              <a:t>in sales and marketing. But, he also continued to</a:t>
            </a:r>
            <a:r>
              <a:rPr lang="en-US" altLang="zh-CN" sz="2800" b="1" dirty="0">
                <a:latin typeface="Times New Roman" panose="02020603050405020304" charset="0"/>
                <a:sym typeface="+mn-ea"/>
              </a:rPr>
              <a:t> </a:t>
            </a:r>
            <a:r>
              <a:rPr lang="en-US" altLang="zh-CN" sz="2800" b="1" dirty="0">
                <a:solidFill>
                  <a:srgbClr val="FF0000"/>
                </a:solidFill>
                <a:latin typeface="Times New Roman" panose="02020603050405020304" charset="0"/>
                <a:sym typeface="+mn-ea"/>
              </a:rPr>
              <a:t>hold onto</a:t>
            </a:r>
            <a:r>
              <a:rPr lang="en-US" altLang="zh-CN" sz="2800" dirty="0">
                <a:latin typeface="Times New Roman" panose="02020603050405020304" charset="0"/>
                <a:sym typeface="+mn-ea"/>
              </a:rPr>
              <a:t> his </a:t>
            </a:r>
            <a:r>
              <a:rPr lang="en-US" altLang="zh-CN" sz="2800" b="1" dirty="0">
                <a:solidFill>
                  <a:srgbClr val="FF0000"/>
                </a:solidFill>
                <a:latin typeface="Times New Roman" panose="02020603050405020304" charset="0"/>
                <a:sym typeface="+mn-ea"/>
              </a:rPr>
              <a:t>aspiration</a:t>
            </a:r>
            <a:r>
              <a:rPr lang="en-US" altLang="zh-CN" sz="2800" dirty="0">
                <a:latin typeface="Times New Roman" panose="02020603050405020304" charset="0"/>
                <a:sym typeface="+mn-ea"/>
              </a:rPr>
              <a:t> of going global with a Chinese company. Looking back now, he says he realises that he was really just </a:t>
            </a:r>
            <a:r>
              <a:rPr lang="en-US" altLang="zh-CN" sz="2800" b="1" dirty="0">
                <a:solidFill>
                  <a:srgbClr val="FF0000"/>
                </a:solidFill>
                <a:latin typeface="Times New Roman" panose="02020603050405020304" charset="0"/>
                <a:sym typeface="+mn-ea"/>
              </a:rPr>
              <a:t>ahead of the curve</a:t>
            </a:r>
            <a:r>
              <a:rPr lang="en-US" altLang="zh-CN" sz="2800" dirty="0">
                <a:latin typeface="Times New Roman" panose="02020603050405020304" charset="0"/>
                <a:sym typeface="+mn-ea"/>
              </a:rPr>
              <a:t>—if only just.</a:t>
            </a:r>
            <a:endParaRPr lang="en-US" altLang="zh-CN" sz="2800" dirty="0">
              <a:latin typeface="Times New Roman" panose="02020603050405020304" charset="0"/>
              <a:sym typeface="+mn-ea"/>
            </a:endParaRPr>
          </a:p>
        </p:txBody>
      </p:sp>
      <p:sp>
        <p:nvSpPr>
          <p:cNvPr id="7" name="圆角矩形 6"/>
          <p:cNvSpPr/>
          <p:nvPr/>
        </p:nvSpPr>
        <p:spPr>
          <a:xfrm>
            <a:off x="2493645" y="3213100"/>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track record </a:t>
            </a:r>
            <a:r>
              <a:rPr sz="2800">
                <a:solidFill>
                  <a:schemeClr val="tx1"/>
                </a:solidFill>
                <a:latin typeface="Times New Roman" panose="02020603050405020304" charset="0"/>
                <a:cs typeface="Times New Roman" panose="02020603050405020304" charset="0"/>
                <a:sym typeface="+mn-ea"/>
              </a:rPr>
              <a:t>（个人或组织的）业绩纪录</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498725" y="4005580"/>
            <a:ext cx="6878320" cy="68834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hold onto</a:t>
            </a:r>
            <a:r>
              <a:rPr sz="2800">
                <a:solidFill>
                  <a:schemeClr val="tx1"/>
                </a:solidFill>
                <a:latin typeface="Times New Roman" panose="02020603050405020304" charset="0"/>
                <a:cs typeface="Times New Roman" panose="02020603050405020304" charset="0"/>
                <a:sym typeface="+mn-ea"/>
              </a:rPr>
              <a:t> 坚持不懈</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474595" y="4869180"/>
            <a:ext cx="69589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eaLnBrk="1" fontAlgn="auto" latinLnBrk="0" hangingPunct="1"/>
            <a:r>
              <a:rPr sz="2800" b="1">
                <a:solidFill>
                  <a:schemeClr val="tx1"/>
                </a:solidFill>
                <a:latin typeface="Times New Roman" panose="02020603050405020304" charset="0"/>
                <a:cs typeface="Times New Roman" panose="02020603050405020304" charset="0"/>
                <a:sym typeface="+mn-ea"/>
              </a:rPr>
              <a:t>aspiration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抱负；志向</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426335" y="5661025"/>
            <a:ext cx="7092315" cy="63055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ahead of the curve</a:t>
            </a:r>
            <a:r>
              <a:rPr lang="en-US" sz="2800" b="1">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走在前端的；引领潮流的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8042910" y="1466215"/>
            <a:ext cx="2176780" cy="412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7192010" y="1856105"/>
            <a:ext cx="1680210" cy="3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9277985" y="1871980"/>
            <a:ext cx="1745615" cy="384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5379085" y="2618105"/>
            <a:ext cx="2860040" cy="42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7" grpId="0" bldLvl="0" animBg="1"/>
      <p:bldP spid="2" grpId="0" bldLvl="0" animBg="1"/>
      <p:bldP spid="4" grpId="0" bldLvl="0" animBg="1"/>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845" y="548640"/>
            <a:ext cx="11292840" cy="45154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4</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period that followed proved to be a major </a:t>
            </a:r>
            <a:r>
              <a:rPr lang="en-US" altLang="zh-CN" sz="2800" b="1" dirty="0">
                <a:solidFill>
                  <a:srgbClr val="FF0000"/>
                </a:solidFill>
                <a:latin typeface="Times New Roman" panose="02020603050405020304" charset="0"/>
              </a:rPr>
              <a:t>watershed</a:t>
            </a:r>
            <a:r>
              <a:rPr lang="en-US" altLang="zh-CN" sz="2800" dirty="0">
                <a:latin typeface="Times New Roman" panose="02020603050405020304" charset="0"/>
              </a:rPr>
              <a:t> for Chinese brands going global, with names such as Huawei, Lenovo, and </a:t>
            </a:r>
            <a:r>
              <a:rPr lang="en-US" altLang="zh-CN" sz="2800" b="1" dirty="0">
                <a:solidFill>
                  <a:schemeClr val="tx1"/>
                </a:solidFill>
                <a:latin typeface="Times New Roman" panose="02020603050405020304" charset="0"/>
                <a:hlinkClick r:id="rId1" action="ppaction://hlinksldjump"/>
              </a:rPr>
              <a:t>DJI</a:t>
            </a:r>
            <a:r>
              <a:rPr lang="en-US" altLang="zh-CN" sz="2800" dirty="0">
                <a:latin typeface="Times New Roman" panose="02020603050405020304" charset="0"/>
              </a:rPr>
              <a:t> all </a:t>
            </a:r>
            <a:r>
              <a:rPr lang="en-US" altLang="zh-CN" sz="2800" b="1" dirty="0">
                <a:solidFill>
                  <a:srgbClr val="FF0000"/>
                </a:solidFill>
                <a:latin typeface="Times New Roman" panose="02020603050405020304" charset="0"/>
              </a:rPr>
              <a:t>staking</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out</a:t>
            </a:r>
            <a:r>
              <a:rPr lang="en-US" altLang="zh-CN" sz="2800" b="1" dirty="0">
                <a:latin typeface="Times New Roman" panose="02020603050405020304" charset="0"/>
              </a:rPr>
              <a:t> </a:t>
            </a:r>
            <a:r>
              <a:rPr lang="en-US" altLang="zh-CN" sz="2800" dirty="0">
                <a:latin typeface="Times New Roman" panose="02020603050405020304" charset="0"/>
              </a:rPr>
              <a:t>spots on the world map. Nevertheless, it wasn’t until 2017 that Seon finally received his first serious recruiting call from a Chinese company, in the form of Guangdong-based smartphone manufacturer vivo. “Vivo’s ambition to become an even bigger smartphone player in China and the world is growing and they were looking for someone with sufficient experience and understanding of branding and strategy who </a:t>
            </a:r>
            <a:r>
              <a:rPr lang="en-US" altLang="zh-CN" sz="2800" b="1" dirty="0">
                <a:solidFill>
                  <a:srgbClr val="FF0000"/>
                </a:solidFill>
                <a:latin typeface="Times New Roman" panose="02020603050405020304" charset="0"/>
              </a:rPr>
              <a:t>was</a:t>
            </a:r>
            <a:r>
              <a:rPr lang="en-US" altLang="zh-CN" sz="2800" dirty="0">
                <a:latin typeface="Times New Roman" panose="02020603050405020304" charset="0"/>
              </a:rPr>
              <a:t> also </a:t>
            </a:r>
            <a:r>
              <a:rPr lang="en-US" altLang="zh-CN" sz="2800" b="1" dirty="0">
                <a:solidFill>
                  <a:srgbClr val="FF0000"/>
                </a:solidFill>
                <a:latin typeface="Times New Roman" panose="02020603050405020304" charset="0"/>
              </a:rPr>
              <a:t>equipped with</a:t>
            </a:r>
            <a:r>
              <a:rPr lang="en-US" altLang="zh-CN" sz="2800" b="1" dirty="0">
                <a:latin typeface="Times New Roman" panose="02020603050405020304" charset="0"/>
              </a:rPr>
              <a:t> </a:t>
            </a:r>
            <a:r>
              <a:rPr lang="en-US" altLang="zh-CN" sz="2800" dirty="0">
                <a:latin typeface="Times New Roman" panose="02020603050405020304" charset="0"/>
              </a:rPr>
              <a:t>knowledge of both Chinese and global business and culture,” he explains. “Their HR department contacted me directly and asked me if I’d consider working for them. I’m quite a big fan of smartphones and other </a:t>
            </a:r>
            <a:r>
              <a:rPr lang="en-US" altLang="zh-CN" sz="2800" b="1" dirty="0">
                <a:solidFill>
                  <a:srgbClr val="FF0000"/>
                </a:solidFill>
                <a:latin typeface="Times New Roman" panose="02020603050405020304" charset="0"/>
              </a:rPr>
              <a:t>gadgets</a:t>
            </a:r>
            <a:r>
              <a:rPr lang="en-US" altLang="zh-CN" sz="2800" dirty="0">
                <a:latin typeface="Times New Roman" panose="02020603050405020304" charset="0"/>
              </a:rPr>
              <a:t>. So, in the end, they were able to convince me to join them.”</a:t>
            </a:r>
            <a:endParaRPr lang="en-US" altLang="zh-CN" sz="2800" dirty="0">
              <a:latin typeface="Times New Roman" panose="02020603050405020304" charset="0"/>
              <a:sym typeface="+mn-ea"/>
            </a:endParaRPr>
          </a:p>
        </p:txBody>
      </p:sp>
      <p:sp>
        <p:nvSpPr>
          <p:cNvPr id="7" name="圆角矩形 6"/>
          <p:cNvSpPr/>
          <p:nvPr/>
        </p:nvSpPr>
        <p:spPr>
          <a:xfrm>
            <a:off x="1850390" y="5012690"/>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watershed</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转折点</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3146425" y="5346065"/>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stake out</a:t>
            </a:r>
            <a:r>
              <a:rPr sz="2800">
                <a:solidFill>
                  <a:schemeClr val="tx1"/>
                </a:solidFill>
                <a:latin typeface="Times New Roman" panose="02020603050405020304" charset="0"/>
                <a:cs typeface="Times New Roman" panose="02020603050405020304" charset="0"/>
                <a:sym typeface="+mn-ea"/>
              </a:rPr>
              <a:t> 立界标以表明（所有权）</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938905" y="5732780"/>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be equipped with</a:t>
            </a:r>
            <a:r>
              <a:rPr sz="2800">
                <a:solidFill>
                  <a:schemeClr val="tx1"/>
                </a:solidFill>
                <a:latin typeface="Times New Roman" panose="02020603050405020304" charset="0"/>
                <a:cs typeface="Times New Roman" panose="02020603050405020304" charset="0"/>
                <a:sym typeface="+mn-ea"/>
              </a:rPr>
              <a:t> 配备有</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4874895" y="6021070"/>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gadget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.小器具；小装置</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1" name="矩形 10"/>
          <p:cNvSpPr/>
          <p:nvPr/>
        </p:nvSpPr>
        <p:spPr>
          <a:xfrm>
            <a:off x="8103870" y="462915"/>
            <a:ext cx="1827530" cy="506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482600" y="1268730"/>
            <a:ext cx="1827530" cy="42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7539355" y="3041015"/>
            <a:ext cx="4142740" cy="60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9267825" y="4102100"/>
            <a:ext cx="1905635" cy="568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bldLvl="0" animBg="1"/>
      <p:bldP spid="2" grpId="0" bldLvl="0" animBg="1"/>
      <p:bldP spid="4"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740410" y="764540"/>
            <a:ext cx="10716895"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Since joining vivo, Seon says he has found a good fit with the organization’s culture and he now leads a team responsible for, among other things, the company’s overall brand strategy, product positioning, and </a:t>
            </a:r>
            <a:r>
              <a:rPr lang="en-US" altLang="zh-CN" sz="2800" b="1" dirty="0">
                <a:solidFill>
                  <a:srgbClr val="FF0000"/>
                </a:solidFill>
                <a:latin typeface="Times New Roman" panose="02020603050405020304" charset="0"/>
              </a:rPr>
              <a:t>corporate identity</a:t>
            </a:r>
            <a:r>
              <a:rPr lang="en-US" altLang="zh-CN" sz="2800" dirty="0">
                <a:latin typeface="Times New Roman" panose="02020603050405020304" charset="0"/>
              </a:rPr>
              <a:t>. As such, he plays a </a:t>
            </a:r>
            <a:r>
              <a:rPr lang="en-US" altLang="zh-CN" sz="2800" b="1" dirty="0">
                <a:solidFill>
                  <a:srgbClr val="FF0000"/>
                </a:solidFill>
                <a:latin typeface="Times New Roman" panose="02020603050405020304" charset="0"/>
              </a:rPr>
              <a:t>pivotal</a:t>
            </a:r>
            <a:r>
              <a:rPr lang="en-US" altLang="zh-CN" sz="2800" dirty="0">
                <a:latin typeface="Times New Roman" panose="02020603050405020304" charset="0"/>
              </a:rPr>
              <a:t> role for a brand which has established itself as China’s number two smartphone company by appealing primarily to younger customers. Despite vivo’s success, he says the company’s leadership still </a:t>
            </a:r>
            <a:r>
              <a:rPr lang="en-US" altLang="zh-CN" sz="2800" b="1" dirty="0">
                <a:solidFill>
                  <a:srgbClr val="FF0000"/>
                </a:solidFill>
                <a:latin typeface="Times New Roman" panose="02020603050405020304" charset="0"/>
              </a:rPr>
              <a:t>looks</a:t>
            </a:r>
            <a:r>
              <a:rPr lang="en-US" altLang="zh-CN" sz="2800" dirty="0">
                <a:solidFill>
                  <a:srgbClr val="FF0000"/>
                </a:solidFill>
                <a:latin typeface="Times New Roman" panose="02020603050405020304" charset="0"/>
              </a:rPr>
              <a:t> </a:t>
            </a:r>
            <a:r>
              <a:rPr lang="en-US" altLang="zh-CN" sz="2800" b="1" dirty="0">
                <a:solidFill>
                  <a:srgbClr val="FF0000"/>
                </a:solidFill>
                <a:latin typeface="Times New Roman" panose="02020603050405020304" charset="0"/>
              </a:rPr>
              <a:t>to</a:t>
            </a:r>
            <a:r>
              <a:rPr lang="en-US" altLang="zh-CN" sz="2800" dirty="0">
                <a:solidFill>
                  <a:srgbClr val="FF0000"/>
                </a:solidFill>
                <a:latin typeface="Times New Roman" panose="02020603050405020304" charset="0"/>
              </a:rPr>
              <a:t> </a:t>
            </a:r>
            <a:r>
              <a:rPr lang="en-US" altLang="zh-CN" sz="2800" dirty="0">
                <a:latin typeface="Times New Roman" panose="02020603050405020304" charset="0"/>
              </a:rPr>
              <a:t>him to continue </a:t>
            </a:r>
            <a:r>
              <a:rPr lang="en-US" altLang="zh-CN" sz="2800" b="1" dirty="0">
                <a:solidFill>
                  <a:srgbClr val="FF0000"/>
                </a:solidFill>
                <a:latin typeface="Times New Roman" panose="02020603050405020304" charset="0"/>
              </a:rPr>
              <a:t>upgrading</a:t>
            </a:r>
            <a:r>
              <a:rPr lang="en-US" altLang="zh-CN" sz="2800" dirty="0">
                <a:latin typeface="Times New Roman" panose="02020603050405020304" charset="0"/>
              </a:rPr>
              <a:t> and improving the way things are done.</a:t>
            </a:r>
            <a:endParaRPr lang="en-US" altLang="zh-CN" sz="2800" dirty="0">
              <a:latin typeface="Times New Roman" panose="02020603050405020304" charset="0"/>
            </a:endParaRPr>
          </a:p>
          <a:p>
            <a:pPr algn="just" eaLnBrk="1" latinLnBrk="0" hangingPunct="1">
              <a:lnSpc>
                <a:spcPts val="3075"/>
              </a:lnSpc>
            </a:pPr>
            <a:endParaRPr lang="en-US" altLang="zh-CN" sz="2800" dirty="0">
              <a:latin typeface="Times New Roman" panose="02020603050405020304" charset="0"/>
              <a:sym typeface="+mn-ea"/>
            </a:endParaRPr>
          </a:p>
        </p:txBody>
      </p:sp>
      <p:sp>
        <p:nvSpPr>
          <p:cNvPr id="5" name="圆角矩形 4"/>
          <p:cNvSpPr/>
          <p:nvPr/>
        </p:nvSpPr>
        <p:spPr>
          <a:xfrm>
            <a:off x="2282825" y="4076700"/>
            <a:ext cx="45961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corporate identity</a:t>
            </a:r>
            <a:r>
              <a:rPr sz="2800">
                <a:solidFill>
                  <a:schemeClr val="tx1"/>
                </a:solidFill>
                <a:latin typeface="Times New Roman" panose="02020603050405020304" charset="0"/>
                <a:cs typeface="Times New Roman" panose="02020603050405020304" charset="0"/>
                <a:sym typeface="+mn-ea"/>
              </a:rPr>
              <a:t>企业形象</a:t>
            </a:r>
            <a:endParaRPr lang="zh-CN" altLang="en-US"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3146425" y="4652645"/>
            <a:ext cx="440055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pivotal</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.关键的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578860" y="5229225"/>
            <a:ext cx="458216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look to</a:t>
            </a:r>
            <a:r>
              <a:rPr sz="2800">
                <a:solidFill>
                  <a:schemeClr val="tx1"/>
                </a:solidFill>
                <a:latin typeface="Times New Roman" panose="02020603050405020304" charset="0"/>
                <a:cs typeface="Times New Roman" panose="02020603050405020304" charset="0"/>
                <a:sym typeface="+mn-ea"/>
              </a:rPr>
              <a:t> 指望；依靠</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4658995" y="5732780"/>
            <a:ext cx="454469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upgrade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 提升；升级</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1418590" y="1844675"/>
            <a:ext cx="3265805" cy="568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矩形 6"/>
          <p:cNvSpPr/>
          <p:nvPr/>
        </p:nvSpPr>
        <p:spPr>
          <a:xfrm>
            <a:off x="7298055" y="1916430"/>
            <a:ext cx="1905635" cy="568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5883275" y="3098165"/>
            <a:ext cx="1551940"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9653905" y="3145155"/>
            <a:ext cx="1734820" cy="456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 grpId="0" bldLvl="0" animBg="1"/>
      <p:bldP spid="2" grpId="0" bldLvl="0" animBg="1"/>
      <p:bldP spid="4"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1130300" y="1557020"/>
            <a:ext cx="9260205"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6</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“As a foreigner working at a Chinese company, what the company needs from me is systematic thinking, logic, and processes,” he states. “So, I contribute a lot with product positioning, brand strategy, and setting the rules we apply when we promote our products, in order to ensure we grow our influence. These are things they want to learn.”</a:t>
            </a: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5035" y="909320"/>
            <a:ext cx="10612120"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7</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To </a:t>
            </a:r>
            <a:r>
              <a:rPr lang="en-US" altLang="zh-CN" sz="2800" b="1" dirty="0">
                <a:solidFill>
                  <a:srgbClr val="FF0000"/>
                </a:solidFill>
                <a:latin typeface="Times New Roman" panose="02020603050405020304" charset="0"/>
              </a:rPr>
              <a:t>put things into perspective</a:t>
            </a:r>
            <a:r>
              <a:rPr lang="en-US" altLang="zh-CN" sz="2800" dirty="0">
                <a:latin typeface="Times New Roman" panose="02020603050405020304" charset="0"/>
              </a:rPr>
              <a:t>, when Seon arrived at CEIBS, vivo was only one year old. And, while its parent company, BuBuGao Electronics, was established in 1995 by Western standards, its history </a:t>
            </a:r>
            <a:r>
              <a:rPr lang="en-US" altLang="zh-CN" sz="2800" b="1" dirty="0">
                <a:solidFill>
                  <a:srgbClr val="FF0000"/>
                </a:solidFill>
                <a:latin typeface="Times New Roman" panose="02020603050405020304" charset="0"/>
              </a:rPr>
              <a:t>spans</a:t>
            </a:r>
            <a:r>
              <a:rPr lang="en-US" altLang="zh-CN" sz="2800" dirty="0">
                <a:latin typeface="Times New Roman" panose="02020603050405020304" charset="0"/>
              </a:rPr>
              <a:t> a comparatively short period of time. </a:t>
            </a:r>
            <a:r>
              <a:rPr lang="en-US" altLang="zh-CN" sz="2800" b="1" dirty="0">
                <a:solidFill>
                  <a:srgbClr val="FF0000"/>
                </a:solidFill>
                <a:latin typeface="Times New Roman" panose="02020603050405020304" charset="0"/>
              </a:rPr>
              <a:t>On the upside</a:t>
            </a:r>
            <a:r>
              <a:rPr lang="en-US" altLang="zh-CN" sz="2800" dirty="0">
                <a:latin typeface="Times New Roman" panose="02020603050405020304" charset="0"/>
              </a:rPr>
              <a:t>, Seon </a:t>
            </a:r>
            <a:r>
              <a:rPr lang="en-US" altLang="zh-CN" sz="2800" dirty="0">
                <a:solidFill>
                  <a:schemeClr val="tx1"/>
                </a:solidFill>
                <a:latin typeface="Times New Roman" panose="02020603050405020304" charset="0"/>
              </a:rPr>
              <a:t>says</a:t>
            </a:r>
            <a:r>
              <a:rPr lang="en-US" altLang="zh-CN" sz="2800" dirty="0">
                <a:latin typeface="Times New Roman" panose="02020603050405020304" charset="0"/>
              </a:rPr>
              <a:t> that being </a:t>
            </a:r>
            <a:r>
              <a:rPr lang="en-US" altLang="zh-CN" sz="2800" b="1" dirty="0">
                <a:solidFill>
                  <a:srgbClr val="FF0000"/>
                </a:solidFill>
                <a:latin typeface="Times New Roman" panose="02020603050405020304" charset="0"/>
              </a:rPr>
              <a:t>on the leading edge</a:t>
            </a:r>
            <a:r>
              <a:rPr lang="en-US" altLang="zh-CN" sz="2800" dirty="0">
                <a:latin typeface="Times New Roman" panose="02020603050405020304" charset="0"/>
              </a:rPr>
              <a:t> of a young organisation’s global aspirations has put him in a position where he is closer to many of the company’s biggest decision-makers.</a:t>
            </a:r>
            <a:endParaRPr lang="en-US" altLang="zh-CN" sz="2800" dirty="0">
              <a:latin typeface="Times New Roman" panose="02020603050405020304" charset="0"/>
            </a:endParaRPr>
          </a:p>
          <a:p>
            <a:pPr algn="just" eaLnBrk="1" latinLnBrk="0" hangingPunct="1">
              <a:lnSpc>
                <a:spcPts val="3075"/>
              </a:lnSpc>
            </a:pPr>
            <a:endParaRPr lang="en-US" altLang="zh-CN" sz="2800" dirty="0">
              <a:latin typeface="Times New Roman" panose="02020603050405020304" charset="0"/>
              <a:sym typeface="+mn-ea"/>
            </a:endParaRPr>
          </a:p>
        </p:txBody>
      </p:sp>
      <p:sp>
        <p:nvSpPr>
          <p:cNvPr id="6" name="圆角矩形 5"/>
          <p:cNvSpPr/>
          <p:nvPr/>
        </p:nvSpPr>
        <p:spPr>
          <a:xfrm>
            <a:off x="1778635" y="4155440"/>
            <a:ext cx="69754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put things into perspective </a:t>
            </a:r>
            <a:r>
              <a:rPr sz="2800">
                <a:solidFill>
                  <a:schemeClr val="tx1"/>
                </a:solidFill>
                <a:latin typeface="Times New Roman" panose="02020603050405020304" charset="0"/>
                <a:cs typeface="Times New Roman" panose="02020603050405020304" charset="0"/>
                <a:sym typeface="+mn-ea"/>
              </a:rPr>
              <a:t>正确地看待事物</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1922780" y="909320"/>
            <a:ext cx="426021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矩形 6"/>
          <p:cNvSpPr/>
          <p:nvPr/>
        </p:nvSpPr>
        <p:spPr>
          <a:xfrm>
            <a:off x="699135" y="2132965"/>
            <a:ext cx="1551940"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7539355" y="2132965"/>
            <a:ext cx="227393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2642870" y="2493010"/>
            <a:ext cx="372173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2282825" y="4554220"/>
            <a:ext cx="69043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span</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持续；贯穿</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570480" y="5013325"/>
            <a:ext cx="691896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on the upside</a:t>
            </a:r>
            <a:r>
              <a:rPr sz="2800">
                <a:solidFill>
                  <a:schemeClr val="tx1"/>
                </a:solidFill>
                <a:latin typeface="Times New Roman" panose="02020603050405020304" charset="0"/>
                <a:cs typeface="Times New Roman" panose="02020603050405020304" charset="0"/>
                <a:sym typeface="+mn-ea"/>
              </a:rPr>
              <a:t> 从好的方面来看</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3723005" y="54451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on the leading edge </a:t>
            </a:r>
            <a:r>
              <a:rPr sz="2800">
                <a:solidFill>
                  <a:schemeClr val="tx1"/>
                </a:solidFill>
                <a:latin typeface="Times New Roman" panose="02020603050405020304" charset="0"/>
                <a:cs typeface="Times New Roman" panose="02020603050405020304" charset="0"/>
                <a:sym typeface="+mn-ea"/>
              </a:rPr>
              <a:t>处在前沿位置</a:t>
            </a:r>
            <a:endParaRPr lang="zh-CN" altLang="en-US" sz="2800" b="1">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6" grpId="0" bldLvl="0" animBg="1"/>
      <p:bldP spid="2" grpId="0" bldLvl="0" animBg="1"/>
      <p:bldP spid="4" grpId="0" bldLvl="0" animBg="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5035" y="1412875"/>
            <a:ext cx="984059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8</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distance to top management is really small and I often report directly to the CEO and the company’s board members,” Seon says. “At the same time, relative to other industries, the Chinese tech and communications industries are quite new. So companies like vivo are very open-minded, very straightforward, and very fast-moving.”</a:t>
            </a:r>
            <a:endParaRPr lang="en-US" altLang="zh-CN" sz="2800" dirty="0">
              <a:latin typeface="Times New Roman" panose="02020603050405020304" charset="0"/>
              <a:sym typeface="+mn-ea"/>
            </a:endParaRPr>
          </a:p>
          <a:p>
            <a:pPr algn="just" eaLnBrk="1" latinLnBrk="0" hangingPunct="1">
              <a:lnSpc>
                <a:spcPts val="3075"/>
              </a:lnSpc>
            </a:pP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745" y="908685"/>
            <a:ext cx="10612120"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9</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Seon’s time at vivo has taken him into some pretty exciting territory, </a:t>
            </a:r>
            <a:endParaRPr lang="en-US" altLang="zh-CN" sz="2800" dirty="0">
              <a:latin typeface="Times New Roman" panose="02020603050405020304" charset="0"/>
            </a:endParaRPr>
          </a:p>
          <a:p>
            <a:pPr algn="just" eaLnBrk="1" latinLnBrk="0" hangingPunct="1">
              <a:lnSpc>
                <a:spcPts val="3075"/>
              </a:lnSpc>
            </a:pPr>
            <a:r>
              <a:rPr lang="en-US" altLang="zh-CN" sz="2800" dirty="0">
                <a:latin typeface="Times New Roman" panose="02020603050405020304" charset="0"/>
                <a:sym typeface="+mn-ea"/>
              </a:rPr>
              <a:t>including helping the company</a:t>
            </a:r>
            <a:r>
              <a:rPr lang="en-US" altLang="zh-CN" sz="2800" b="1" dirty="0">
                <a:latin typeface="Times New Roman" panose="02020603050405020304" charset="0"/>
                <a:sym typeface="+mn-ea"/>
              </a:rPr>
              <a:t> </a:t>
            </a:r>
            <a:r>
              <a:rPr lang="en-US" altLang="zh-CN" sz="2800" b="1" dirty="0">
                <a:solidFill>
                  <a:srgbClr val="FF0000"/>
                </a:solidFill>
                <a:latin typeface="Times New Roman" panose="02020603050405020304" charset="0"/>
                <a:sym typeface="+mn-ea"/>
              </a:rPr>
              <a:t>tap into</a:t>
            </a:r>
            <a:r>
              <a:rPr lang="en-US" altLang="zh-CN" sz="2800" dirty="0">
                <a:latin typeface="Times New Roman" panose="02020603050405020304" charset="0"/>
                <a:sym typeface="+mn-ea"/>
              </a:rPr>
              <a:t> more overseas markets and negotiating major </a:t>
            </a:r>
            <a:r>
              <a:rPr lang="en-US" altLang="zh-CN" sz="2800" b="1" dirty="0">
                <a:solidFill>
                  <a:srgbClr val="FF0000"/>
                </a:solidFill>
                <a:latin typeface="Times New Roman" panose="02020603050405020304" charset="0"/>
                <a:sym typeface="+mn-ea"/>
              </a:rPr>
              <a:t>sponsorship</a:t>
            </a:r>
            <a:r>
              <a:rPr lang="en-US" altLang="zh-CN" sz="2800" dirty="0">
                <a:solidFill>
                  <a:srgbClr val="FF0000"/>
                </a:solidFill>
                <a:latin typeface="Times New Roman" panose="02020603050405020304" charset="0"/>
                <a:sym typeface="+mn-ea"/>
              </a:rPr>
              <a:t> </a:t>
            </a:r>
            <a:r>
              <a:rPr lang="en-US" altLang="zh-CN" sz="2800" dirty="0">
                <a:latin typeface="Times New Roman" panose="02020603050405020304" charset="0"/>
                <a:sym typeface="+mn-ea"/>
              </a:rPr>
              <a:t>deals with organisations such as </a:t>
            </a:r>
            <a:r>
              <a:rPr lang="en-US" altLang="zh-CN" sz="2800" b="1" dirty="0">
                <a:latin typeface="Times New Roman" panose="02020603050405020304" charset="0"/>
                <a:sym typeface="+mn-ea"/>
                <a:hlinkClick r:id="rId1" action="ppaction://hlinksldjump"/>
              </a:rPr>
              <a:t>FIFA</a:t>
            </a:r>
            <a:r>
              <a:rPr lang="en-US" altLang="zh-CN" sz="2800" dirty="0">
                <a:latin typeface="Times New Roman" panose="02020603050405020304" charset="0"/>
                <a:sym typeface="+mn-ea"/>
              </a:rPr>
              <a:t> and the </a:t>
            </a:r>
            <a:r>
              <a:rPr lang="en-US" altLang="zh-CN" sz="2800" b="1" dirty="0">
                <a:latin typeface="Times New Roman" panose="02020603050405020304" charset="0"/>
                <a:sym typeface="+mn-ea"/>
                <a:hlinkClick r:id="rId2" action="ppaction://hlinksldjump"/>
              </a:rPr>
              <a:t>NBA</a:t>
            </a:r>
            <a:r>
              <a:rPr lang="en-US" altLang="zh-CN" sz="2800" dirty="0">
                <a:latin typeface="Times New Roman" panose="02020603050405020304" charset="0"/>
                <a:sym typeface="+mn-ea"/>
              </a:rPr>
              <a:t>. And, while it is clear that he made the right decision in joining vivo, he admits that when he was first approached by the company, he still had to overcome certain </a:t>
            </a:r>
            <a:r>
              <a:rPr lang="en-US" altLang="zh-CN" sz="2800" b="1" dirty="0">
                <a:solidFill>
                  <a:srgbClr val="FF0000"/>
                </a:solidFill>
                <a:latin typeface="Times New Roman" panose="02020603050405020304" charset="0"/>
                <a:sym typeface="+mn-ea"/>
              </a:rPr>
              <a:t>apprehensions</a:t>
            </a:r>
            <a:r>
              <a:rPr lang="en-US" altLang="zh-CN" sz="2800" dirty="0">
                <a:solidFill>
                  <a:srgbClr val="FF0000"/>
                </a:solidFill>
                <a:latin typeface="Times New Roman" panose="02020603050405020304" charset="0"/>
                <a:sym typeface="+mn-ea"/>
              </a:rPr>
              <a:t> </a:t>
            </a:r>
            <a:r>
              <a:rPr lang="en-US" altLang="zh-CN" sz="2800" dirty="0">
                <a:latin typeface="Times New Roman" panose="02020603050405020304" charset="0"/>
                <a:sym typeface="+mn-ea"/>
              </a:rPr>
              <a:t>about finally going to work for a Chinese employer.</a:t>
            </a:r>
            <a:endParaRPr lang="en-US" altLang="zh-CN" sz="2800" dirty="0">
              <a:latin typeface="Times New Roman" panose="02020603050405020304" charset="0"/>
            </a:endParaRPr>
          </a:p>
          <a:p>
            <a:pPr algn="just" eaLnBrk="1" latinLnBrk="0" hangingPunct="1">
              <a:lnSpc>
                <a:spcPts val="3075"/>
              </a:lnSpc>
            </a:pPr>
            <a:endParaRPr lang="en-US" altLang="zh-CN" sz="2800" dirty="0">
              <a:latin typeface="Times New Roman" panose="02020603050405020304" charset="0"/>
              <a:sym typeface="+mn-ea"/>
            </a:endParaRPr>
          </a:p>
        </p:txBody>
      </p:sp>
      <p:sp>
        <p:nvSpPr>
          <p:cNvPr id="5" name="圆角矩形 4"/>
          <p:cNvSpPr/>
          <p:nvPr/>
        </p:nvSpPr>
        <p:spPr>
          <a:xfrm>
            <a:off x="2930525" y="4220845"/>
            <a:ext cx="545782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tap into </a:t>
            </a:r>
            <a:r>
              <a:rPr sz="2800">
                <a:solidFill>
                  <a:schemeClr val="tx1"/>
                </a:solidFill>
                <a:latin typeface="Times New Roman" panose="02020603050405020304" charset="0"/>
                <a:cs typeface="Times New Roman" panose="02020603050405020304" charset="0"/>
                <a:sym typeface="+mn-ea"/>
              </a:rPr>
              <a:t>利用；开发</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3434715" y="4796790"/>
            <a:ext cx="548894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sponsorship</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赞助</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794760" y="5300980"/>
            <a:ext cx="56051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apprehension</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忧虑；担心</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9" name="矩形 8"/>
          <p:cNvSpPr/>
          <p:nvPr/>
        </p:nvSpPr>
        <p:spPr>
          <a:xfrm>
            <a:off x="5523230" y="1340485"/>
            <a:ext cx="1789430"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6" name="矩形 5"/>
          <p:cNvSpPr/>
          <p:nvPr/>
        </p:nvSpPr>
        <p:spPr>
          <a:xfrm>
            <a:off x="3290570" y="1772920"/>
            <a:ext cx="227393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矩形 6"/>
          <p:cNvSpPr/>
          <p:nvPr/>
        </p:nvSpPr>
        <p:spPr>
          <a:xfrm>
            <a:off x="6891020" y="2780665"/>
            <a:ext cx="2273935" cy="62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5" grpId="0" bldLvl="0" animBg="1"/>
      <p:bldP spid="2"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1058545" y="1484630"/>
            <a:ext cx="9541510"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10</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“A lot of foreigners, when they get a job offer from a Chinese company, worry about the corporate culture, that the company may be very conservative, or that only Chinese employees can survive there,” he says. “But, it’s really case-by-case and every company has a different culture and different values. Also, for non-Chinese students, it’s really important that they learn the language here, as it’s the best way to understand Chinese history, culture, and ideas.”</a:t>
            </a: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98500" y="836295"/>
            <a:ext cx="10649585" cy="482346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Whether intentionally or not, Seon and his team are now playing an important role in educating others about what it is like working with Chinese companies by creating opportunities to welcome students into their workplace to see first-hand how the company operates—something nearly 50 CEIBS MBA students did as part of their China </a:t>
            </a:r>
            <a:r>
              <a:rPr lang="en-US" altLang="zh-CN" sz="2800" b="1" dirty="0">
                <a:solidFill>
                  <a:srgbClr val="FF0000"/>
                </a:solidFill>
                <a:latin typeface="Times New Roman" panose="02020603050405020304" charset="0"/>
              </a:rPr>
              <a:t>module</a:t>
            </a:r>
            <a:r>
              <a:rPr lang="en-US" altLang="zh-CN" sz="2800" dirty="0">
                <a:solidFill>
                  <a:srgbClr val="FF0000"/>
                </a:solidFill>
                <a:latin typeface="Times New Roman" panose="02020603050405020304" charset="0"/>
              </a:rPr>
              <a:t> </a:t>
            </a:r>
            <a:r>
              <a:rPr lang="en-US" altLang="zh-CN" sz="2800" dirty="0">
                <a:latin typeface="Times New Roman" panose="02020603050405020304" charset="0"/>
              </a:rPr>
              <a:t>in Shenzhen.</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12</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“We invite them to our vivo Innovation Lab concept store, for example, and introduce them to our brand, the products, the experience, and the brand culture,” Seon explains. “They might want to come and work with us in the future, but they don’t have any connections here or they didn’t really have an understanding of vivo—so this is kind of the first step.”</a:t>
            </a:r>
            <a:endParaRPr lang="en-US" altLang="zh-CN" sz="2800" dirty="0">
              <a:latin typeface="Times New Roman" panose="02020603050405020304" charset="0"/>
              <a:sym typeface="+mn-ea"/>
            </a:endParaRPr>
          </a:p>
        </p:txBody>
      </p:sp>
      <p:sp>
        <p:nvSpPr>
          <p:cNvPr id="5" name="圆角矩形 4"/>
          <p:cNvSpPr/>
          <p:nvPr/>
        </p:nvSpPr>
        <p:spPr>
          <a:xfrm>
            <a:off x="3362960" y="5732780"/>
            <a:ext cx="469138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module</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单元；模块</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7" name="矩形 6"/>
          <p:cNvSpPr/>
          <p:nvPr/>
        </p:nvSpPr>
        <p:spPr>
          <a:xfrm>
            <a:off x="8907145" y="2348865"/>
            <a:ext cx="2273935" cy="62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alphaModFix amt="50000"/>
          </a:blip>
          <a:stretch>
            <a:fillRect/>
          </a:stretch>
        </p:blipFill>
        <p:spPr>
          <a:xfrm>
            <a:off x="0" y="-8890"/>
            <a:ext cx="12198350" cy="6839585"/>
          </a:xfrm>
          <a:prstGeom prst="rect">
            <a:avLst/>
          </a:prstGeom>
        </p:spPr>
      </p:pic>
      <p:sp>
        <p:nvSpPr>
          <p:cNvPr id="12" name="文本框 11"/>
          <p:cNvSpPr txBox="1"/>
          <p:nvPr/>
        </p:nvSpPr>
        <p:spPr>
          <a:xfrm>
            <a:off x="1130935" y="1412875"/>
            <a:ext cx="10190480" cy="2306955"/>
          </a:xfrm>
          <a:prstGeom prst="rect">
            <a:avLst/>
          </a:prstGeom>
          <a:noFill/>
          <a:ln>
            <a:noFill/>
          </a:ln>
          <a:extLst>
            <a:ext uri="{909E8E84-426E-40DD-AFC4-6F175D3DCCD1}">
              <a14:hiddenFill xmlns:a14="http://schemas.microsoft.com/office/drawing/2010/main">
                <a:solidFill>
                  <a:srgbClr val="CFC8E3"/>
                </a:solidFill>
              </a14:hiddenFill>
            </a:ext>
          </a:extLst>
        </p:spPr>
        <p:txBody>
          <a:bodyPr wrap="square">
            <a:spAutoFit/>
          </a:bodyPr>
          <a:lstStyle/>
          <a:p>
            <a:pPr algn="ctr"/>
            <a:r>
              <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rPr>
              <a:t>Unit 1 </a:t>
            </a:r>
            <a:endPar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endParaRPr>
          </a:p>
          <a:p>
            <a:pPr algn="ctr"/>
            <a:r>
              <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rPr>
              <a:t>Brands and Branding</a:t>
            </a:r>
            <a:endPar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8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5035" y="692785"/>
            <a:ext cx="11015345"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13</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In 2018, Seon led a vivo campus recruitment event at CEIBS aimed at hiring global talent and, </a:t>
            </a:r>
            <a:r>
              <a:rPr lang="en-US" altLang="zh-CN" sz="2800" b="1" dirty="0">
                <a:solidFill>
                  <a:srgbClr val="FF0000"/>
                </a:solidFill>
                <a:latin typeface="Times New Roman" panose="02020603050405020304" charset="0"/>
              </a:rPr>
              <a:t>to date</a:t>
            </a:r>
            <a:r>
              <a:rPr lang="en-US" altLang="zh-CN" sz="2800" dirty="0">
                <a:latin typeface="Times New Roman" panose="02020603050405020304" charset="0"/>
              </a:rPr>
              <a:t>, he has already hired five CEIBS graduates for his team. In 2019, he represented vivo at INNOVATEChina 2019, serving as a judge for the CEIBS MBA student-organised business proposal competition. And while he agrees that </a:t>
            </a:r>
            <a:r>
              <a:rPr lang="en-US" altLang="zh-CN" sz="2800" b="1" dirty="0">
                <a:solidFill>
                  <a:srgbClr val="FF0000"/>
                </a:solidFill>
                <a:latin typeface="Times New Roman" panose="02020603050405020304" charset="0"/>
              </a:rPr>
              <a:t>initiatives</a:t>
            </a:r>
            <a:r>
              <a:rPr lang="en-US" altLang="zh-CN" sz="2800" dirty="0">
                <a:latin typeface="Times New Roman" panose="02020603050405020304" charset="0"/>
              </a:rPr>
              <a:t> like these do a lot to close the gap between potential employers and </a:t>
            </a:r>
            <a:r>
              <a:rPr lang="en-US" altLang="zh-CN" sz="2800" b="1" dirty="0">
                <a:solidFill>
                  <a:srgbClr val="FF0000"/>
                </a:solidFill>
                <a:latin typeface="Times New Roman" panose="02020603050405020304" charset="0"/>
              </a:rPr>
              <a:t>up-and-coming</a:t>
            </a:r>
            <a:r>
              <a:rPr lang="en-US" altLang="zh-CN" sz="2800" b="1" dirty="0">
                <a:latin typeface="Times New Roman" panose="02020603050405020304" charset="0"/>
              </a:rPr>
              <a:t> </a:t>
            </a:r>
            <a:r>
              <a:rPr lang="en-US" altLang="zh-CN" sz="2800" dirty="0">
                <a:latin typeface="Times New Roman" panose="02020603050405020304" charset="0"/>
              </a:rPr>
              <a:t>talent, he strongly suggests that MBAs who truly want to work with Chinese companies do everything they can to </a:t>
            </a:r>
            <a:r>
              <a:rPr lang="en-US" altLang="zh-CN" sz="2800" b="1" dirty="0">
                <a:solidFill>
                  <a:srgbClr val="FF0000"/>
                </a:solidFill>
                <a:latin typeface="Times New Roman" panose="02020603050405020304" charset="0"/>
              </a:rPr>
              <a:t>leverage</a:t>
            </a:r>
            <a:r>
              <a:rPr lang="en-US" altLang="zh-CN" sz="2800" dirty="0">
                <a:solidFill>
                  <a:srgbClr val="FF0000"/>
                </a:solidFill>
                <a:latin typeface="Times New Roman" panose="02020603050405020304" charset="0"/>
              </a:rPr>
              <a:t> </a:t>
            </a:r>
            <a:r>
              <a:rPr lang="en-US" altLang="zh-CN" sz="2800" dirty="0">
                <a:latin typeface="Times New Roman" panose="02020603050405020304" charset="0"/>
              </a:rPr>
              <a:t>the school’s alumni network.</a:t>
            </a:r>
            <a:endParaRPr lang="en-US" altLang="zh-CN" sz="2800" dirty="0">
              <a:latin typeface="Times New Roman" panose="02020603050405020304" charset="0"/>
            </a:endParaRPr>
          </a:p>
          <a:p>
            <a:pPr algn="just" eaLnBrk="1" latinLnBrk="0" hangingPunct="1">
              <a:lnSpc>
                <a:spcPts val="3075"/>
              </a:lnSpc>
            </a:pPr>
            <a:endParaRPr lang="en-US" altLang="zh-CN" sz="2800" dirty="0">
              <a:latin typeface="Times New Roman" panose="02020603050405020304" charset="0"/>
              <a:sym typeface="+mn-ea"/>
            </a:endParaRPr>
          </a:p>
        </p:txBody>
      </p:sp>
      <p:sp>
        <p:nvSpPr>
          <p:cNvPr id="7" name="圆角矩形 6"/>
          <p:cNvSpPr/>
          <p:nvPr/>
        </p:nvSpPr>
        <p:spPr>
          <a:xfrm>
            <a:off x="2571115" y="433768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to date</a:t>
            </a:r>
            <a:r>
              <a:rPr sz="2800">
                <a:solidFill>
                  <a:schemeClr val="tx1"/>
                </a:solidFill>
                <a:latin typeface="Times New Roman" panose="02020603050405020304" charset="0"/>
                <a:cs typeface="Times New Roman" panose="02020603050405020304" charset="0"/>
                <a:sym typeface="+mn-ea"/>
              </a:rPr>
              <a:t> 迄今为止</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9" name="圆角矩形 8"/>
          <p:cNvSpPr/>
          <p:nvPr/>
        </p:nvSpPr>
        <p:spPr>
          <a:xfrm>
            <a:off x="3002915" y="48691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initiative</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倡议；新方案</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0" name="圆角矩形 9"/>
          <p:cNvSpPr/>
          <p:nvPr/>
        </p:nvSpPr>
        <p:spPr>
          <a:xfrm>
            <a:off x="3507105" y="53727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up-and-coming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有前途的；前程似锦的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1" name="圆角矩形 10"/>
          <p:cNvSpPr/>
          <p:nvPr/>
        </p:nvSpPr>
        <p:spPr>
          <a:xfrm>
            <a:off x="4011295" y="594931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leverage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最大限度地利用；最优化使用</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2" name="矩形 11"/>
          <p:cNvSpPr/>
          <p:nvPr/>
        </p:nvSpPr>
        <p:spPr>
          <a:xfrm>
            <a:off x="4371340" y="1052830"/>
            <a:ext cx="1456055" cy="510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6387465" y="2287905"/>
            <a:ext cx="1797050" cy="465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4" name="矩形 13"/>
          <p:cNvSpPr/>
          <p:nvPr/>
        </p:nvSpPr>
        <p:spPr>
          <a:xfrm>
            <a:off x="7611745" y="2696845"/>
            <a:ext cx="2726690" cy="390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5" name="矩形 14"/>
          <p:cNvSpPr/>
          <p:nvPr/>
        </p:nvSpPr>
        <p:spPr>
          <a:xfrm>
            <a:off x="6171565" y="344678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7" grpId="0" bldLvl="0" animBg="1"/>
      <p:bldP spid="9" grpId="0" bldLvl="0" animBg="1"/>
      <p:bldP spid="10" grpId="0" bldLvl="0" animBg="1"/>
      <p:bldP spid="1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5035" y="1124585"/>
            <a:ext cx="9701530"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14</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“When I was a student, I was always looking for alumni. I’d send them e-mails and say, ‘I would like to have a chat, let’s have coffee’, because I really wanted to work in China,” he says. “If you’re looking for an opportunity with a Chinese company, contact alumni and do research. If students want to come to vivo, they can call me and have a brief chat and ask me about the culture and life here.”</a:t>
            </a: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5035" y="1125220"/>
            <a:ext cx="11015345"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Ultimately, Seon says he sees some important </a:t>
            </a:r>
            <a:r>
              <a:rPr lang="en-US" altLang="zh-CN" sz="2800" b="1" dirty="0">
                <a:solidFill>
                  <a:srgbClr val="FF0000"/>
                </a:solidFill>
                <a:latin typeface="Times New Roman" panose="02020603050405020304" charset="0"/>
              </a:rPr>
              <a:t>parallels</a:t>
            </a:r>
            <a:r>
              <a:rPr lang="en-US" altLang="zh-CN" sz="2800" dirty="0">
                <a:latin typeface="Times New Roman" panose="02020603050405020304" charset="0"/>
              </a:rPr>
              <a:t> between CEIBS and vivo and that he hopes to see more opportunities for both brands to grow together in the future.</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16</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“CEIBS is a global </a:t>
            </a:r>
            <a:r>
              <a:rPr lang="en-US" altLang="zh-CN" sz="2800" b="1" dirty="0">
                <a:solidFill>
                  <a:srgbClr val="FF0000"/>
                </a:solidFill>
                <a:latin typeface="Times New Roman" panose="02020603050405020304" charset="0"/>
                <a:sym typeface="+mn-ea"/>
              </a:rPr>
              <a:t>top-tier</a:t>
            </a:r>
            <a:r>
              <a:rPr lang="en-US" altLang="zh-CN" sz="2800" dirty="0">
                <a:latin typeface="Times New Roman" panose="02020603050405020304" charset="0"/>
                <a:sym typeface="+mn-ea"/>
              </a:rPr>
              <a:t> school and it’s doing very well, but the school’s brand recognition is still somewhat limited in many countries, so the situation is quite similar to vivo’s,” he concludes. “The school is also trying to go global, and I hope that in the future more people will learn about CEIBS. This is something that I really want to see.” (1,163 words)</a:t>
            </a:r>
            <a:endParaRPr lang="en-US" altLang="zh-CN" sz="2800" dirty="0">
              <a:latin typeface="Times New Roman" panose="02020603050405020304" charset="0"/>
              <a:sym typeface="+mn-ea"/>
            </a:endParaRPr>
          </a:p>
        </p:txBody>
      </p:sp>
      <p:sp>
        <p:nvSpPr>
          <p:cNvPr id="5" name="圆角矩形 4"/>
          <p:cNvSpPr/>
          <p:nvPr/>
        </p:nvSpPr>
        <p:spPr>
          <a:xfrm>
            <a:off x="3578860" y="4869180"/>
            <a:ext cx="58172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parallel</a:t>
            </a:r>
            <a:r>
              <a:rPr lang="en-US"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相似特征；相似特点</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4514850" y="5445125"/>
            <a:ext cx="574548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top-tier</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顶级的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9051925" y="119634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4" name="矩形 3"/>
          <p:cNvSpPr/>
          <p:nvPr/>
        </p:nvSpPr>
        <p:spPr>
          <a:xfrm>
            <a:off x="4514850" y="234886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3" name="圆角矩形 2">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Next</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5"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CEIBS</a:t>
            </a:r>
            <a:r>
              <a:rPr lang="en-US" altLang="zh-CN" sz="2800" dirty="0">
                <a:latin typeface="Times New Roman" panose="02020603050405020304" charset="0"/>
              </a:rPr>
              <a:t> 中欧国际工商学院（China Europe International Business School）</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DJI </a:t>
            </a:r>
            <a:r>
              <a:rPr lang="en-US" altLang="zh-CN" sz="2800" dirty="0">
                <a:latin typeface="Times New Roman" panose="02020603050405020304" charset="0"/>
              </a:rPr>
              <a:t>大疆创新科技有限公司（DJ-Innovations）</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FIFA</a:t>
            </a:r>
            <a:r>
              <a:rPr lang="en-US" altLang="zh-CN" sz="2800" dirty="0">
                <a:latin typeface="Times New Roman" panose="02020603050405020304" charset="0"/>
              </a:rPr>
              <a:t> 国际足球联合会（Fédération Internationale de Football Association）</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NBA</a:t>
            </a:r>
            <a:r>
              <a:rPr lang="en-US" altLang="zh-CN" sz="2800" dirty="0">
                <a:latin typeface="Times New Roman" panose="02020603050405020304" charset="0"/>
              </a:rPr>
              <a:t> 美国职业篮球联赛（National Basketball Association）</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210" y="2421255"/>
            <a:ext cx="11015345" cy="22453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1) Why did Seon Hwang move to Shanghai in 2010?</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To teach in CEIBS.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To help a Chinese company go global.</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To do an MBA.</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To develop his career in China.</a:t>
            </a:r>
            <a:endParaRPr lang="en-US" altLang="zh-CN" sz="2800" dirty="0">
              <a:latin typeface="Times New Roman" panose="02020603050405020304" charset="0"/>
            </a:endParaRPr>
          </a:p>
        </p:txBody>
      </p:sp>
      <p:sp>
        <p:nvSpPr>
          <p:cNvPr id="2" name="圆角矩形 1"/>
          <p:cNvSpPr/>
          <p:nvPr/>
        </p:nvSpPr>
        <p:spPr>
          <a:xfrm>
            <a:off x="554355" y="692785"/>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Reading Comprehension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338664" y="141266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Choose the best answer to each question.</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698500" y="24930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1013460"/>
            <a:ext cx="11015345" cy="483108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2) Which of the following statements about Seon Hwang is NOT true?</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When he graduated, there were not many opportunities in China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for Seon to realize his dream.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All the offers he got were from Korean companies.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Finally he chose to work for an international company.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He achieved very good performance in his first job.</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3) What enabled Seon Hwang to join vivo?</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His sufficient experience and knowledge.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His MBA degree.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His creativity in smartphones and gadgets.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His good understanding of the company’s culture.</a:t>
            </a:r>
            <a:endParaRPr lang="en-US" altLang="zh-CN" sz="2800" dirty="0">
              <a:latin typeface="Times New Roman" panose="02020603050405020304" charset="0"/>
            </a:endParaRPr>
          </a:p>
        </p:txBody>
      </p:sp>
      <p:sp>
        <p:nvSpPr>
          <p:cNvPr id="6" name="Rectangle 85"/>
          <p:cNvSpPr/>
          <p:nvPr/>
        </p:nvSpPr>
        <p:spPr>
          <a:xfrm>
            <a:off x="626110" y="101346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554355" y="35725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1013460"/>
            <a:ext cx="11015345" cy="439991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4) Which of the following is NOT Seon Hwang’s responsibility?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Making brand strategies.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Positioning products.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Setting promotional rules.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Setting leadership style.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5) Which of the following can be inferred from the text?</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When Seon joined vivo, the company was planning to go global.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When Seon joined vivo, the company had been well-established.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Seon was one of the company’s biggest decision-makers.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Vivo’s organizational structure is complicated.</a:t>
            </a:r>
            <a:endParaRPr lang="en-US" altLang="zh-CN" sz="2800" dirty="0">
              <a:latin typeface="Times New Roman" panose="02020603050405020304" charset="0"/>
            </a:endParaRPr>
          </a:p>
        </p:txBody>
      </p:sp>
      <p:sp>
        <p:nvSpPr>
          <p:cNvPr id="6" name="Rectangle 85"/>
          <p:cNvSpPr/>
          <p:nvPr/>
        </p:nvSpPr>
        <p:spPr>
          <a:xfrm>
            <a:off x="626110" y="105283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d</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626110" y="316801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23005" y="765175"/>
            <a:ext cx="3864610" cy="583565"/>
          </a:xfrm>
          <a:prstGeom prst="rect">
            <a:avLst/>
          </a:prstGeom>
          <a:noFill/>
        </p:spPr>
        <p:txBody>
          <a:bodyPr wrap="square" rtlCol="0">
            <a:spAutoFit/>
          </a:bodyPr>
          <a:p>
            <a:r>
              <a:rPr lang="zh-CN" altLang="en-US" sz="3200" b="1">
                <a:solidFill>
                  <a:srgbClr val="00B0F0"/>
                </a:solidFill>
                <a:latin typeface="Times New Roman" panose="02020603050405020304" charset="0"/>
                <a:cs typeface="Times New Roman" panose="02020603050405020304" charset="0"/>
              </a:rPr>
              <a:t>Learning Objectives</a:t>
            </a:r>
            <a:endParaRPr lang="zh-CN" altLang="en-US" sz="3200" b="1">
              <a:solidFill>
                <a:srgbClr val="00B0F0"/>
              </a:solidFill>
              <a:latin typeface="Times New Roman" panose="02020603050405020304" charset="0"/>
              <a:cs typeface="Times New Roman" panose="02020603050405020304" charset="0"/>
            </a:endParaRPr>
          </a:p>
        </p:txBody>
      </p:sp>
      <p:sp>
        <p:nvSpPr>
          <p:cNvPr id="3" name="矩形 2"/>
          <p:cNvSpPr/>
          <p:nvPr/>
        </p:nvSpPr>
        <p:spPr>
          <a:xfrm>
            <a:off x="626745" y="1557020"/>
            <a:ext cx="10921365" cy="4225925"/>
          </a:xfrm>
          <a:prstGeom prst="rect">
            <a:avLst/>
          </a:prstGeom>
          <a:noFill/>
          <a:ln>
            <a:solidFill>
              <a:srgbClr val="00B0F0"/>
            </a:solid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a:p>
            <a:pPr marL="791845" algn="l" fontAlgn="auto">
              <a:lnSpc>
                <a:spcPct val="110000"/>
              </a:lnSpc>
            </a:pPr>
            <a:r>
              <a:rPr lang="zh-CN" altLang="en-US" sz="2800" b="1">
                <a:solidFill>
                  <a:schemeClr val="tx1"/>
                </a:solidFill>
                <a:latin typeface="Times New Roman" panose="02020603050405020304" charset="0"/>
                <a:cs typeface="Times New Roman" panose="02020603050405020304" charset="0"/>
              </a:rPr>
              <a:t>In this unit, you are going to:</a:t>
            </a:r>
            <a:endParaRPr lang="zh-CN" altLang="en-US" sz="2800" b="1">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learn the definitions of brand and branding;</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understand the key terms related to brand and branding;</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develop critical thinking skills of identifying and evaluating different arguments;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know how to develop branding strategies; </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apply Chinese cultural elements to the development of branding strategies.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endParaRPr lang="zh-CN" altLang="en-US" sz="2800">
              <a:solidFill>
                <a:schemeClr val="tx1"/>
              </a:solidFill>
              <a:latin typeface="Times New Roman" panose="02020603050405020304" charset="0"/>
              <a:cs typeface="Times New Roman" panose="0202060305040502030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1013460"/>
            <a:ext cx="11015345" cy="353822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6) Why do some foreigners have to overcome the apprehension about 	    working for a Chinese employer?</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Because they worry about the chances of learning Chinese.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Because they think they can’t understand Chinese history, culture,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and ideas.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Because they are afraid that they can’t survive in a Chinese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corporate culture.</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Because different Chinese companies have different cultures.</a:t>
            </a:r>
            <a:endParaRPr lang="en-US" altLang="zh-CN" sz="2800" dirty="0">
              <a:latin typeface="Times New Roman" panose="02020603050405020304" charset="0"/>
            </a:endParaRPr>
          </a:p>
        </p:txBody>
      </p:sp>
      <p:sp>
        <p:nvSpPr>
          <p:cNvPr id="6" name="Rectangle 85"/>
          <p:cNvSpPr/>
          <p:nvPr/>
        </p:nvSpPr>
        <p:spPr>
          <a:xfrm>
            <a:off x="626110" y="101346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6274" y="692573"/>
            <a:ext cx="11369040" cy="8788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Complete the descriptions of Seon Hwang’s experiences in China.</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3" name="表格 2"/>
          <p:cNvGraphicFramePr/>
          <p:nvPr>
            <p:custDataLst>
              <p:tags r:id="rId1"/>
            </p:custDataLst>
          </p:nvPr>
        </p:nvGraphicFramePr>
        <p:xfrm>
          <a:off x="698500" y="2061210"/>
          <a:ext cx="10645140" cy="7315200"/>
        </p:xfrm>
        <a:graphic>
          <a:graphicData uri="http://schemas.openxmlformats.org/drawingml/2006/table">
            <a:tbl>
              <a:tblPr firstRow="1" bandRow="1">
                <a:tableStyleId>{5940675A-B579-460E-94D1-54222C63F5DA}</a:tableStyleId>
              </a:tblPr>
              <a:tblGrid>
                <a:gridCol w="2050415"/>
                <a:gridCol w="8594725"/>
              </a:tblGrid>
              <a:tr h="1371600">
                <a:tc>
                  <a:txBody>
                    <a:bodyPr/>
                    <a:p>
                      <a:pPr>
                        <a:buNone/>
                      </a:pPr>
                      <a:r>
                        <a:rPr lang="zh-CN" altLang="en-US" sz="2800">
                          <a:latin typeface="Times New Roman" panose="02020603050405020304" charset="0"/>
                          <a:cs typeface="Times New Roman" panose="02020603050405020304" charset="0"/>
                        </a:rPr>
                        <a:t>In 2010</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He moved to Shanghai to do an MBA, determined to 1) _____</a:t>
                      </a:r>
                      <a:r>
                        <a:rPr lang="en-US" altLang="zh-CN" sz="2800">
                          <a:latin typeface="Times New Roman" panose="02020603050405020304" charset="0"/>
                          <a:cs typeface="Times New Roman" panose="02020603050405020304" charset="0"/>
                        </a:rPr>
                        <a:t>_____</a:t>
                      </a:r>
                      <a:r>
                        <a:rPr lang="zh-CN" altLang="en-US" sz="2800">
                          <a:latin typeface="Times New Roman" panose="02020603050405020304" charset="0"/>
                          <a:cs typeface="Times New Roman" panose="02020603050405020304" charset="0"/>
                        </a:rPr>
                        <a:t>_______ in China by helping a Chinese company go global.</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buNone/>
                      </a:pPr>
                      <a:r>
                        <a:rPr lang="zh-CN" altLang="en-US" sz="2800">
                          <a:latin typeface="Times New Roman" panose="02020603050405020304" charset="0"/>
                          <a:cs typeface="Times New Roman" panose="02020603050405020304" charset="0"/>
                        </a:rPr>
                        <a:t>After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graduation</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He took a position in BMW Group China, where he developed his 2) ____________ knowledge of the Chinese market and established a 3) ________________________ in sales and marketing.</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2858770" y="2492693"/>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develop his career</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5379085" y="3860800"/>
            <a:ext cx="24098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real-world</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746875" y="4220528"/>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proven track record</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782955" y="1124585"/>
          <a:ext cx="10645140" cy="7315200"/>
        </p:xfrm>
        <a:graphic>
          <a:graphicData uri="http://schemas.openxmlformats.org/drawingml/2006/table">
            <a:tbl>
              <a:tblPr firstRow="1" bandRow="1">
                <a:tableStyleId>{5940675A-B579-460E-94D1-54222C63F5DA}</a:tableStyleId>
              </a:tblPr>
              <a:tblGrid>
                <a:gridCol w="1641475"/>
                <a:gridCol w="9003665"/>
              </a:tblGrid>
              <a:tr h="365760">
                <a:tc>
                  <a:txBody>
                    <a:bodyPr/>
                    <a:p>
                      <a:pPr>
                        <a:buNone/>
                      </a:pPr>
                      <a:r>
                        <a:rPr lang="zh-CN" altLang="en-US" sz="2800">
                          <a:latin typeface="Times New Roman" panose="02020603050405020304" charset="0"/>
                          <a:cs typeface="Times New Roman" panose="02020603050405020304" charset="0"/>
                        </a:rPr>
                        <a:t>In 2017</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He joined vivo, where he was responsible for the overall 4) ________________________, product positioning, 5) _</a:t>
                      </a:r>
                      <a:r>
                        <a:rPr lang="en-US" altLang="zh-CN" sz="2800">
                          <a:latin typeface="Times New Roman" panose="02020603050405020304" charset="0"/>
                          <a:cs typeface="Times New Roman" panose="02020603050405020304" charset="0"/>
                        </a:rPr>
                        <a:t>___</a:t>
                      </a:r>
                      <a:r>
                        <a:rPr lang="zh-CN" altLang="en-US" sz="2800">
                          <a:latin typeface="Times New Roman" panose="02020603050405020304" charset="0"/>
                          <a:cs typeface="Times New Roman" panose="02020603050405020304" charset="0"/>
                        </a:rPr>
                        <a:t>___________ and setting the 6) ____________. </a:t>
                      </a:r>
                      <a:endParaRPr lang="zh-CN" altLang="en-US" sz="2800">
                        <a:latin typeface="Times New Roman" panose="02020603050405020304" charset="0"/>
                        <a:cs typeface="Times New Roman" panose="02020603050405020304" charset="0"/>
                      </a:endParaRPr>
                    </a:p>
                    <a:p>
                      <a:pPr>
                        <a:buNone/>
                      </a:pPr>
                      <a:r>
                        <a:rPr lang="zh-CN" altLang="en-US" sz="2800">
                          <a:latin typeface="Times New Roman" panose="02020603050405020304" charset="0"/>
                          <a:cs typeface="Times New Roman" panose="02020603050405020304" charset="0"/>
                        </a:rPr>
                        <a:t>He also helped the company tap into more 7) ____________ and negotiate major 8) ___</a:t>
                      </a:r>
                      <a:r>
                        <a:rPr lang="en-US" altLang="zh-CN" sz="2800">
                          <a:latin typeface="Times New Roman" panose="02020603050405020304" charset="0"/>
                          <a:cs typeface="Times New Roman" panose="02020603050405020304" charset="0"/>
                        </a:rPr>
                        <a:t>___</a:t>
                      </a:r>
                      <a:r>
                        <a:rPr lang="zh-CN" altLang="en-US" sz="2800">
                          <a:latin typeface="Times New Roman" panose="02020603050405020304" charset="0"/>
                          <a:cs typeface="Times New Roman" panose="02020603050405020304" charset="0"/>
                        </a:rPr>
                        <a:t>_________ with organizations such as FIFA and the NBA.</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518160">
                <a:tc>
                  <a:txBody>
                    <a:bodyPr/>
                    <a:p>
                      <a:pPr>
                        <a:buNone/>
                      </a:pPr>
                      <a:r>
                        <a:rPr lang="zh-CN" altLang="en-US" sz="2800">
                          <a:latin typeface="Times New Roman" panose="02020603050405020304" charset="0"/>
                          <a:cs typeface="Times New Roman" panose="02020603050405020304" charset="0"/>
                        </a:rPr>
                        <a:t>In 2018</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He led a vivo 9) _________</a:t>
                      </a:r>
                      <a:r>
                        <a:rPr lang="en-US" altLang="zh-CN" sz="2800">
                          <a:latin typeface="Times New Roman" panose="02020603050405020304" charset="0"/>
                          <a:cs typeface="Times New Roman" panose="02020603050405020304" charset="0"/>
                        </a:rPr>
                        <a:t>____</a:t>
                      </a:r>
                      <a:r>
                        <a:rPr lang="zh-CN" altLang="en-US" sz="2800">
                          <a:latin typeface="Times New Roman" panose="02020603050405020304" charset="0"/>
                          <a:cs typeface="Times New Roman" panose="02020603050405020304" charset="0"/>
                        </a:rPr>
                        <a:t>___ event at CEIBS and so far has already hired five CEIBS graduates for his team.</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0">
                <a:tc>
                  <a:txBody>
                    <a:bodyPr/>
                    <a:p>
                      <a:pPr>
                        <a:buNone/>
                      </a:pPr>
                      <a:r>
                        <a:rPr lang="zh-CN" altLang="en-US" sz="2800">
                          <a:latin typeface="Times New Roman" panose="02020603050405020304" charset="0"/>
                          <a:cs typeface="Times New Roman" panose="02020603050405020304" charset="0"/>
                        </a:rPr>
                        <a:t>In 2019</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He represented vivo at INNOVATEChina 2019, serving as a ____________ for the CEIBS MBA student-organised 10) __________________________ competition.</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4" name="Rectangle 85"/>
          <p:cNvSpPr/>
          <p:nvPr/>
        </p:nvSpPr>
        <p:spPr>
          <a:xfrm>
            <a:off x="2571115" y="1484313"/>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brand strategy</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2571115" y="1988503"/>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corporate identity</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7611110" y="1916113"/>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rules of promotions</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8835390" y="2348548"/>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overseas markets</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5739130" y="2780348"/>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sponsorship deals</a:t>
            </a:r>
            <a:endParaRPr lang="en-US" altLang="zh-CN" sz="2800" dirty="0">
              <a:solidFill>
                <a:srgbClr val="C00000"/>
              </a:solidFill>
              <a:latin typeface="Times New Roman" panose="02020603050405020304" charset="0"/>
              <a:cs typeface="Times New Roman" panose="02020603050405020304" charset="0"/>
            </a:endParaRPr>
          </a:p>
        </p:txBody>
      </p:sp>
      <p:sp>
        <p:nvSpPr>
          <p:cNvPr id="8" name="Rectangle 85"/>
          <p:cNvSpPr/>
          <p:nvPr/>
        </p:nvSpPr>
        <p:spPr>
          <a:xfrm>
            <a:off x="4803140" y="3788728"/>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campus recruitment</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2787015" y="5085080"/>
            <a:ext cx="214757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judge</a:t>
            </a:r>
            <a:endParaRPr lang="en-US" altLang="zh-CN" sz="2800" dirty="0">
              <a:solidFill>
                <a:srgbClr val="C00000"/>
              </a:solidFill>
              <a:latin typeface="Times New Roman" panose="02020603050405020304" charset="0"/>
              <a:cs typeface="Times New Roman" panose="02020603050405020304" charset="0"/>
            </a:endParaRPr>
          </a:p>
        </p:txBody>
      </p:sp>
      <p:sp>
        <p:nvSpPr>
          <p:cNvPr id="10" name="Rectangle 85"/>
          <p:cNvSpPr/>
          <p:nvPr/>
        </p:nvSpPr>
        <p:spPr>
          <a:xfrm>
            <a:off x="2930525" y="5543233"/>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business proposal</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10210" y="980440"/>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Terms and Expressions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626110" y="1916430"/>
            <a:ext cx="10102850" cy="107632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Complete the following terms and then match them with their definitions.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618490" y="692785"/>
          <a:ext cx="11303635" cy="5554980"/>
        </p:xfrm>
        <a:graphic>
          <a:graphicData uri="http://schemas.openxmlformats.org/drawingml/2006/table">
            <a:tbl>
              <a:tblPr firstRow="1" bandRow="1">
                <a:tableStyleId>{5940675A-B579-460E-94D1-54222C63F5DA}</a:tableStyleId>
              </a:tblPr>
              <a:tblGrid>
                <a:gridCol w="2294255"/>
                <a:gridCol w="9009380"/>
              </a:tblGrid>
              <a:tr h="62738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1) brand st_ _ _ _ </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a. a form of marketing that presents the benefits of your product to a particular target audience</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2) t_ _ _ _ record</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b. the inherent DNA of the brand and its values that governs every brand experience, brand expression, interaction with the customers, employees, and other stakeholders of the company</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3) product po_ _ _ _ _ _ _ _ 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c. the position or function of a person or group who vouches for, supports, advises, or helps fund another person or an organization or project</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4) corporate id_ _ _ _ </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d. the ability of consumers to identify a specific brand by its attributes over another one</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5) spon_ _ _ _ _ _ 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e. a document that’s designed to persuade an organization to buy a product or service</a:t>
                      </a:r>
                      <a:endParaRPr lang="zh-CN" altLang="en-US" sz="2200">
                        <a:solidFill>
                          <a:schemeClr val="tx1"/>
                        </a:solidFill>
                        <a:highlight>
                          <a:srgbClr val="FFFF00"/>
                        </a:highlight>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6) brand c_ _ _ _ _ 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f. a history of someone’s or something’s performance, often cited as a predictor of how they will perform in the future</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7) business pr_ _ _ _ _ 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g. an organization’s strategic plan to develop and promote its brand, including messages it conveys to target audiences in an effort to build customer relationships</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8) brand re_ _ _ _ _ _ _ _ 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h. the self-image of a company, including all strategic measures that contribute to this desired image</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3" name="Rectangle 85"/>
          <p:cNvSpPr/>
          <p:nvPr/>
        </p:nvSpPr>
        <p:spPr>
          <a:xfrm>
            <a:off x="1850390" y="620395"/>
            <a:ext cx="101663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rategy</a:t>
            </a:r>
            <a:endParaRPr lang="en-US" altLang="zh-CN" sz="24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266065" y="620395"/>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g</a:t>
            </a:r>
            <a:endParaRPr lang="en-US" altLang="zh-CN" sz="24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246380" y="1268730"/>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f</a:t>
            </a:r>
            <a:endParaRPr lang="en-US" altLang="zh-CN" sz="24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236220" y="2132965"/>
            <a:ext cx="39243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a</a:t>
            </a:r>
            <a:endParaRPr lang="en-US" altLang="zh-CN" sz="24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266065" y="2780665"/>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h</a:t>
            </a:r>
            <a:endParaRPr lang="en-US" altLang="zh-CN" sz="2400" dirty="0">
              <a:solidFill>
                <a:srgbClr val="C00000"/>
              </a:solidFill>
              <a:latin typeface="Times New Roman" panose="02020603050405020304" charset="0"/>
              <a:cs typeface="Times New Roman" panose="02020603050405020304" charset="0"/>
            </a:endParaRPr>
          </a:p>
        </p:txBody>
      </p:sp>
      <p:sp>
        <p:nvSpPr>
          <p:cNvPr id="10" name="Rectangle 85"/>
          <p:cNvSpPr/>
          <p:nvPr/>
        </p:nvSpPr>
        <p:spPr>
          <a:xfrm>
            <a:off x="266065" y="3429000"/>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c</a:t>
            </a:r>
            <a:endParaRPr lang="en-US" altLang="zh-CN" sz="2400" dirty="0">
              <a:solidFill>
                <a:srgbClr val="C00000"/>
              </a:solidFill>
              <a:latin typeface="Times New Roman" panose="02020603050405020304" charset="0"/>
              <a:cs typeface="Times New Roman" panose="02020603050405020304" charset="0"/>
            </a:endParaRPr>
          </a:p>
        </p:txBody>
      </p:sp>
      <p:sp>
        <p:nvSpPr>
          <p:cNvPr id="11" name="Rectangle 85"/>
          <p:cNvSpPr/>
          <p:nvPr/>
        </p:nvSpPr>
        <p:spPr>
          <a:xfrm>
            <a:off x="246380" y="4004945"/>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b</a:t>
            </a:r>
            <a:endParaRPr lang="en-US" altLang="zh-CN" sz="2400" dirty="0">
              <a:solidFill>
                <a:srgbClr val="C00000"/>
              </a:solidFill>
              <a:latin typeface="Times New Roman" panose="02020603050405020304" charset="0"/>
              <a:cs typeface="Times New Roman" panose="02020603050405020304" charset="0"/>
            </a:endParaRPr>
          </a:p>
        </p:txBody>
      </p:sp>
      <p:sp>
        <p:nvSpPr>
          <p:cNvPr id="12" name="Rectangle 85"/>
          <p:cNvSpPr/>
          <p:nvPr/>
        </p:nvSpPr>
        <p:spPr>
          <a:xfrm>
            <a:off x="266065" y="4617085"/>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e</a:t>
            </a:r>
            <a:endParaRPr lang="en-US" altLang="zh-CN" sz="2400" dirty="0">
              <a:solidFill>
                <a:srgbClr val="C00000"/>
              </a:solidFill>
              <a:latin typeface="Times New Roman" panose="02020603050405020304" charset="0"/>
              <a:cs typeface="Times New Roman" panose="02020603050405020304" charset="0"/>
            </a:endParaRPr>
          </a:p>
        </p:txBody>
      </p:sp>
      <p:sp>
        <p:nvSpPr>
          <p:cNvPr id="13" name="Rectangle 85"/>
          <p:cNvSpPr/>
          <p:nvPr/>
        </p:nvSpPr>
        <p:spPr>
          <a:xfrm>
            <a:off x="698500" y="5805170"/>
            <a:ext cx="205549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cognition</a:t>
            </a:r>
            <a:endParaRPr lang="en-US" altLang="zh-CN" sz="2400" dirty="0">
              <a:solidFill>
                <a:srgbClr val="C00000"/>
              </a:solidFill>
              <a:latin typeface="Times New Roman" panose="02020603050405020304" charset="0"/>
              <a:cs typeface="Times New Roman" panose="02020603050405020304" charset="0"/>
            </a:endParaRPr>
          </a:p>
        </p:txBody>
      </p:sp>
      <p:sp>
        <p:nvSpPr>
          <p:cNvPr id="14" name="Rectangle 85"/>
          <p:cNvSpPr/>
          <p:nvPr/>
        </p:nvSpPr>
        <p:spPr>
          <a:xfrm>
            <a:off x="1058545" y="1268730"/>
            <a:ext cx="159448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rack</a:t>
            </a:r>
            <a:endParaRPr lang="en-US" altLang="zh-CN" sz="2400" dirty="0">
              <a:solidFill>
                <a:srgbClr val="C00000"/>
              </a:solidFill>
              <a:latin typeface="Times New Roman" panose="02020603050405020304" charset="0"/>
              <a:cs typeface="Times New Roman" panose="02020603050405020304" charset="0"/>
            </a:endParaRPr>
          </a:p>
        </p:txBody>
      </p:sp>
      <p:sp>
        <p:nvSpPr>
          <p:cNvPr id="15" name="Rectangle 85"/>
          <p:cNvSpPr/>
          <p:nvPr/>
        </p:nvSpPr>
        <p:spPr>
          <a:xfrm>
            <a:off x="638175" y="2420620"/>
            <a:ext cx="161417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sitioning</a:t>
            </a:r>
            <a:endParaRPr lang="en-US" altLang="zh-CN" sz="2400" dirty="0">
              <a:solidFill>
                <a:srgbClr val="C00000"/>
              </a:solidFill>
              <a:latin typeface="Times New Roman" panose="02020603050405020304" charset="0"/>
              <a:cs typeface="Times New Roman" panose="02020603050405020304" charset="0"/>
            </a:endParaRPr>
          </a:p>
        </p:txBody>
      </p:sp>
      <p:sp>
        <p:nvSpPr>
          <p:cNvPr id="17" name="Rectangle 85"/>
          <p:cNvSpPr/>
          <p:nvPr/>
        </p:nvSpPr>
        <p:spPr>
          <a:xfrm>
            <a:off x="638175" y="3068320"/>
            <a:ext cx="179514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entity</a:t>
            </a:r>
            <a:endParaRPr lang="en-US" altLang="zh-CN" sz="2400" dirty="0">
              <a:solidFill>
                <a:srgbClr val="C00000"/>
              </a:solidFill>
              <a:latin typeface="Times New Roman" panose="02020603050405020304" charset="0"/>
              <a:cs typeface="Times New Roman" panose="02020603050405020304" charset="0"/>
            </a:endParaRPr>
          </a:p>
        </p:txBody>
      </p:sp>
      <p:sp>
        <p:nvSpPr>
          <p:cNvPr id="18" name="Rectangle 85"/>
          <p:cNvSpPr/>
          <p:nvPr/>
        </p:nvSpPr>
        <p:spPr>
          <a:xfrm>
            <a:off x="1562735" y="3429000"/>
            <a:ext cx="179514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sorship</a:t>
            </a:r>
            <a:endParaRPr lang="en-US" altLang="zh-CN" sz="2400" dirty="0">
              <a:solidFill>
                <a:srgbClr val="C00000"/>
              </a:solidFill>
              <a:latin typeface="Times New Roman" panose="02020603050405020304" charset="0"/>
              <a:cs typeface="Times New Roman" panose="02020603050405020304" charset="0"/>
            </a:endParaRPr>
          </a:p>
        </p:txBody>
      </p:sp>
      <p:sp>
        <p:nvSpPr>
          <p:cNvPr id="19" name="Rectangle 85"/>
          <p:cNvSpPr/>
          <p:nvPr/>
        </p:nvSpPr>
        <p:spPr>
          <a:xfrm>
            <a:off x="1850390" y="4076700"/>
            <a:ext cx="179514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ulture</a:t>
            </a:r>
            <a:endParaRPr lang="en-US" altLang="zh-CN" sz="2400" dirty="0">
              <a:solidFill>
                <a:srgbClr val="C00000"/>
              </a:solidFill>
              <a:latin typeface="Times New Roman" panose="02020603050405020304" charset="0"/>
              <a:cs typeface="Times New Roman" panose="02020603050405020304" charset="0"/>
            </a:endParaRPr>
          </a:p>
        </p:txBody>
      </p:sp>
      <p:sp>
        <p:nvSpPr>
          <p:cNvPr id="20" name="Rectangle 85"/>
          <p:cNvSpPr/>
          <p:nvPr/>
        </p:nvSpPr>
        <p:spPr>
          <a:xfrm>
            <a:off x="770255" y="4869180"/>
            <a:ext cx="179514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oposal</a:t>
            </a:r>
            <a:endParaRPr lang="en-US" altLang="zh-CN" sz="2400" dirty="0">
              <a:solidFill>
                <a:srgbClr val="C00000"/>
              </a:solidFill>
              <a:latin typeface="Times New Roman" panose="02020603050405020304" charset="0"/>
              <a:cs typeface="Times New Roman" panose="02020603050405020304" charset="0"/>
            </a:endParaRPr>
          </a:p>
        </p:txBody>
      </p:sp>
      <p:sp>
        <p:nvSpPr>
          <p:cNvPr id="21" name="Rectangle 85"/>
          <p:cNvSpPr/>
          <p:nvPr/>
        </p:nvSpPr>
        <p:spPr>
          <a:xfrm>
            <a:off x="266065" y="5589270"/>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d</a:t>
            </a:r>
            <a:endParaRPr lang="en-US" altLang="zh-CN" sz="2400" dirty="0">
              <a:solidFill>
                <a:srgbClr val="C00000"/>
              </a:solidFill>
              <a:latin typeface="Times New Roman" panose="02020603050405020304" charset="0"/>
              <a:cs typeface="Times New Roman" panose="02020603050405020304" charset="0"/>
            </a:endParaRPr>
          </a:p>
        </p:txBody>
      </p:sp>
      <p:sp>
        <p:nvSpPr>
          <p:cNvPr id="2" name="圆角矩形 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7" grpId="0"/>
      <p:bldP spid="17" grpId="1"/>
      <p:bldP spid="18" grpId="0"/>
      <p:bldP spid="18" grpId="1"/>
      <p:bldP spid="19" grpId="0"/>
      <p:bldP spid="19" grpId="1"/>
      <p:bldP spid="20" grpId="0"/>
      <p:bldP spid="20" grpId="1"/>
      <p:bldP spid="21" grpId="0"/>
      <p:bldP spid="2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43230" y="2636520"/>
            <a:ext cx="11344910" cy="353822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1) I knew a financial crisis was coming on, but we had to ____________ our mission and to provide quality service to our customers, even in hard times.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2) There is no doubt that our company has come closer to the standing that the founders _________________ in life, but we are still not there yet.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3) With all the damages incurred in this accident, we had no alternative but to _________________ the insurance companies for the compensation.</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4) Those global trends have implications for corporations that want to stay _________________ and to ensure a huge market share in the future.</a:t>
            </a:r>
            <a:endParaRPr lang="en-US" altLang="zh-CN" sz="2800" dirty="0">
              <a:latin typeface="Times New Roman" panose="02020603050405020304" charset="0"/>
            </a:endParaRPr>
          </a:p>
        </p:txBody>
      </p:sp>
      <p:sp>
        <p:nvSpPr>
          <p:cNvPr id="8" name="文本框 7"/>
          <p:cNvSpPr txBox="1"/>
          <p:nvPr/>
        </p:nvSpPr>
        <p:spPr>
          <a:xfrm>
            <a:off x="200869" y="620183"/>
            <a:ext cx="11369040" cy="8788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Fill in the blanks with the given words and expressions in the box below. Change the form where necessary.</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1922780" y="386080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envisioned</a:t>
            </a:r>
            <a:endParaRPr lang="en-US" altLang="zh-CN" sz="2800" dirty="0">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335280" y="1557020"/>
            <a:ext cx="11452860" cy="953135"/>
          </a:xfrm>
          <a:prstGeom prst="rect">
            <a:avLst/>
          </a:prstGeom>
          <a:solidFill>
            <a:srgbClr val="FFA9A9"/>
          </a:solidFill>
          <a:ln>
            <a:solidFill>
              <a:schemeClr val="accent6">
                <a:lumMod val="20000"/>
                <a:lumOff val="80000"/>
              </a:schemeClr>
            </a:solidFill>
          </a:ln>
        </p:spPr>
        <p:txBody>
          <a:bodyPr wrap="square" rtlCol="0">
            <a:spAutoFit/>
          </a:bodyPr>
          <a:p>
            <a:r>
              <a:rPr lang="zh-CN" altLang="en-US" sz="2800">
                <a:latin typeface="Times New Roman" panose="02020603050405020304" charset="0"/>
                <a:cs typeface="Times New Roman" panose="02020603050405020304" charset="0"/>
              </a:rPr>
              <a:t>envision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hold onto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ahead of the curve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look to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on the upside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on the leading edge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tap into to date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up-and-coming</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leverage</a:t>
            </a:r>
            <a:endParaRPr lang="zh-CN" altLang="en-US" sz="2800">
              <a:latin typeface="Times New Roman" panose="02020603050405020304" charset="0"/>
              <a:cs typeface="Times New Roman" panose="02020603050405020304" charset="0"/>
            </a:endParaRPr>
          </a:p>
        </p:txBody>
      </p:sp>
      <p:sp>
        <p:nvSpPr>
          <p:cNvPr id="4" name="Rectangle 85"/>
          <p:cNvSpPr/>
          <p:nvPr/>
        </p:nvSpPr>
        <p:spPr>
          <a:xfrm>
            <a:off x="9051925" y="263652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hold onto</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482600" y="4652645"/>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look to</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626745" y="5589588"/>
            <a:ext cx="300736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ahead of the curve</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2204720"/>
            <a:ext cx="11398250" cy="349504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5) In order to realize a fair and competitive marketplace, the company has invested heavily in research and development in order to keep itself _________________ of innovation.</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6) _________________, the introduction of the new technology has greatly improved their product quality, so it’s not difficult to beat their competitors.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7) All the issues cost a lot of money and _________________ the international company hasn’t been prepared to put that sort of money in.</a:t>
            </a: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p:txBody>
      </p:sp>
      <p:sp>
        <p:nvSpPr>
          <p:cNvPr id="6" name="Rectangle 85"/>
          <p:cNvSpPr/>
          <p:nvPr/>
        </p:nvSpPr>
        <p:spPr>
          <a:xfrm>
            <a:off x="1058545" y="344678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On the upside</a:t>
            </a:r>
            <a:endParaRPr lang="en-US" altLang="zh-CN" sz="2800" dirty="0">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266700" y="980440"/>
            <a:ext cx="11452860" cy="953135"/>
          </a:xfrm>
          <a:prstGeom prst="rect">
            <a:avLst/>
          </a:prstGeom>
          <a:solidFill>
            <a:srgbClr val="FFA9A9"/>
          </a:solidFill>
          <a:ln>
            <a:solidFill>
              <a:schemeClr val="accent6">
                <a:lumMod val="20000"/>
                <a:lumOff val="80000"/>
              </a:schemeClr>
            </a:solidFill>
          </a:ln>
        </p:spPr>
        <p:txBody>
          <a:bodyPr wrap="square" rtlCol="0">
            <a:spAutoFit/>
          </a:bodyPr>
          <a:p>
            <a:r>
              <a:rPr lang="zh-CN" altLang="en-US" sz="2800">
                <a:latin typeface="Times New Roman" panose="02020603050405020304" charset="0"/>
                <a:cs typeface="Times New Roman" panose="02020603050405020304" charset="0"/>
              </a:rPr>
              <a:t>envision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hold onto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ahead of the curve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look to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on the upside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on the leading edge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tap into to date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up-and-coming</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leverage</a:t>
            </a:r>
            <a:endParaRPr lang="zh-CN" altLang="en-US" sz="2800">
              <a:latin typeface="Times New Roman" panose="02020603050405020304" charset="0"/>
              <a:cs typeface="Times New Roman" panose="02020603050405020304" charset="0"/>
            </a:endParaRPr>
          </a:p>
        </p:txBody>
      </p:sp>
      <p:sp>
        <p:nvSpPr>
          <p:cNvPr id="4" name="Rectangle 85"/>
          <p:cNvSpPr/>
          <p:nvPr/>
        </p:nvSpPr>
        <p:spPr>
          <a:xfrm>
            <a:off x="698500" y="2996248"/>
            <a:ext cx="319849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on the leading edge</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7971790" y="429260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to date</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74675" y="2493010"/>
            <a:ext cx="11049000" cy="310769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8) Due to the high turnover rate of the senior employees, we are now offering more opportunities to those young ______________ talents who have just joined us.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9) A number of agreements are being signed between the two companies to _________________ the advantages of shared technology and market.</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10) The report says that some unwanted advertisers or hackers could _________________ users’ personal information through illegal accesses.</a:t>
            </a:r>
            <a:endParaRPr lang="en-US" altLang="zh-CN" sz="2800" dirty="0">
              <a:latin typeface="Times New Roman" panose="02020603050405020304" charset="0"/>
            </a:endParaRPr>
          </a:p>
        </p:txBody>
      </p:sp>
      <p:sp>
        <p:nvSpPr>
          <p:cNvPr id="6" name="Rectangle 85"/>
          <p:cNvSpPr/>
          <p:nvPr/>
        </p:nvSpPr>
        <p:spPr>
          <a:xfrm>
            <a:off x="842645" y="4220845"/>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leverage</a:t>
            </a:r>
            <a:endParaRPr lang="en-US" altLang="zh-CN" sz="2800" dirty="0">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266700" y="980440"/>
            <a:ext cx="11452860" cy="953135"/>
          </a:xfrm>
          <a:prstGeom prst="rect">
            <a:avLst/>
          </a:prstGeom>
          <a:solidFill>
            <a:srgbClr val="FFA9A9"/>
          </a:solidFill>
          <a:ln>
            <a:solidFill>
              <a:schemeClr val="accent6">
                <a:lumMod val="20000"/>
                <a:lumOff val="80000"/>
              </a:schemeClr>
            </a:solidFill>
          </a:ln>
        </p:spPr>
        <p:txBody>
          <a:bodyPr wrap="square" rtlCol="0">
            <a:spAutoFit/>
          </a:bodyPr>
          <a:p>
            <a:r>
              <a:rPr lang="zh-CN" altLang="en-US" sz="2800">
                <a:latin typeface="Times New Roman" panose="02020603050405020304" charset="0"/>
                <a:cs typeface="Times New Roman" panose="02020603050405020304" charset="0"/>
              </a:rPr>
              <a:t>envision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hold onto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ahead of the curve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look to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on the upside</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on the leading edge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tap into to date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up-and-coming</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leverage</a:t>
            </a:r>
            <a:endParaRPr lang="zh-CN" altLang="en-US" sz="2800">
              <a:latin typeface="Times New Roman" panose="02020603050405020304" charset="0"/>
              <a:cs typeface="Times New Roman" panose="02020603050405020304" charset="0"/>
            </a:endParaRPr>
          </a:p>
        </p:txBody>
      </p:sp>
      <p:sp>
        <p:nvSpPr>
          <p:cNvPr id="4" name="Rectangle 85"/>
          <p:cNvSpPr/>
          <p:nvPr/>
        </p:nvSpPr>
        <p:spPr>
          <a:xfrm>
            <a:off x="7107555" y="2852738"/>
            <a:ext cx="294005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up-and-coming</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1059180" y="501269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tap into</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2600" y="836295"/>
            <a:ext cx="2406650"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Translation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626110" y="1556385"/>
            <a:ext cx="10102850" cy="58356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Translate the following passage into English.</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410210" y="2276475"/>
            <a:ext cx="11049000" cy="3189605"/>
          </a:xfrm>
          <a:prstGeom prst="rect">
            <a:avLst/>
          </a:prstGeom>
          <a:solidFill>
            <a:schemeClr val="accent6">
              <a:lumMod val="20000"/>
              <a:lumOff val="80000"/>
            </a:schemeClr>
          </a:solidFill>
          <a:ln w="76200">
            <a:noFill/>
          </a:ln>
        </p:spPr>
        <p:txBody>
          <a:bodyPr wrap="square" anchor="t" anchorCtr="0">
            <a:spAutoFit/>
          </a:bodyPr>
          <a:p>
            <a:pPr algn="just" eaLnBrk="1" latinLnBrk="0" hangingPunct="1">
              <a:lnSpc>
                <a:spcPct val="90000"/>
              </a:lnSpc>
            </a:pPr>
            <a:r>
              <a:rPr lang="en-US" altLang="zh-CN" sz="2800" dirty="0">
                <a:latin typeface="Times New Roman" panose="02020603050405020304" charset="0"/>
              </a:rPr>
              <a:t>     李宁是中国运动服装和鞋类行业的领导者，这源于其创始人、同名体操冠军李宁的愿景。他于1990年创立了这家公司，目的很简单，就是为中国运动员提供一个民族品牌，让他们穿着登上奥运会的世界舞台——它成了历史上使西方了解真正中国文化的少数门户之一。将近30年后，这个朴实的初衷促成了一个全球体育先驱的崛起，这一先锋不仅站在21世纪设计和技术的前沿，且拥有值得庆祝的传奇历史。因此，李宁品牌探索的是过去与未来、人与自然、灵活性与力量之间的张力。然而，它的发展最终是由人体的无限潜力驱动的。</a:t>
            </a:r>
            <a:endParaRPr lang="en-US" altLang="zh-CN" sz="2800" dirty="0">
              <a:latin typeface="Times New Roman" panose="02020603050405020304" charset="0"/>
            </a:endParaRPr>
          </a:p>
        </p:txBody>
      </p:sp>
      <p:sp>
        <p:nvSpPr>
          <p:cNvPr id="3" name="圆角矩形 2">
            <a:hlinkClick r:id="rId1" action="ppaction://hlinksldjump"/>
          </p:cNvPr>
          <p:cNvSpPr/>
          <p:nvPr/>
        </p:nvSpPr>
        <p:spPr>
          <a:xfrm>
            <a:off x="4874895" y="5661025"/>
            <a:ext cx="2607945" cy="6864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solidFill>
                <a:latin typeface="Times New Roman" panose="02020603050405020304" charset="0"/>
                <a:cs typeface="Times New Roman" panose="02020603050405020304" charset="0"/>
              </a:rPr>
              <a:t>Translation</a:t>
            </a:r>
            <a:endParaRPr lang="zh-CN" altLang="en-US" sz="3200" b="1">
              <a:solidFill>
                <a:schemeClr val="bg1"/>
              </a:solidFill>
              <a:latin typeface="Times New Roman" panose="02020603050405020304" charset="0"/>
              <a:cs typeface="Times New Roman" panose="02020603050405020304" charset="0"/>
            </a:endParaRPr>
          </a:p>
        </p:txBody>
      </p:sp>
      <p:sp>
        <p:nvSpPr>
          <p:cNvPr id="4" name="圆角矩形 3">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4399915"/>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Li-Ning is the Chinese leader in athletic apparel and footwear, rooted in the vision of its founder and namesake, the champion gymnast Mr. Li Ning. He founded the company in 1990 with the simple goal of providing Chinese athletes with a national brand to wear on the world stage of the Olympics—historically one of the West’s rare portals into authentic Chinese culture.</a:t>
            </a:r>
            <a:endParaRPr lang="zh-CN" altLang="en-US" sz="2800"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This modest original intention has, almost 30 years later, led to the rise of a global sport pioneer that not only resides at the forefront of 21st-century design and technology, but also owns a storied past worth celebrating. Consequently, Li-Ning explores the tensions between past and future, man and nature, flexibility and strength. Yet its development is ultimately driven by the boundless potential of the human body.</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217424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Translation</a:t>
            </a:r>
            <a:endParaRPr lang="zh-CN" altLang="en-US" sz="2800" b="1" dirty="0">
              <a:solidFill>
                <a:schemeClr val="bg1"/>
              </a:solidFill>
              <a:latin typeface="Times New Roman" panose="02020603050405020304" charset="0"/>
              <a:cs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95250" y="0"/>
            <a:ext cx="12293600" cy="6858000"/>
          </a:xfrm>
          <a:prstGeom prst="rect">
            <a:avLst/>
          </a:prstGeom>
          <a:solidFill>
            <a:srgbClr val="FF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6" name="组合 25"/>
          <p:cNvGrpSpPr/>
          <p:nvPr/>
        </p:nvGrpSpPr>
        <p:grpSpPr>
          <a:xfrm>
            <a:off x="4226560" y="3469005"/>
            <a:ext cx="5821680" cy="798830"/>
            <a:chOff x="5777198" y="1507941"/>
            <a:chExt cx="6421152" cy="798757"/>
          </a:xfrm>
        </p:grpSpPr>
        <p:sp>
          <p:nvSpPr>
            <p:cNvPr id="27"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8"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227195" y="1412875"/>
            <a:ext cx="5790565" cy="798830"/>
            <a:chOff x="5777198" y="1507941"/>
            <a:chExt cx="6421152" cy="798757"/>
          </a:xfrm>
        </p:grpSpPr>
        <p:sp>
          <p:nvSpPr>
            <p:cNvPr id="20" name="任意多边形: 形状 19"/>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sp>
          <p:nvSpPr>
            <p:cNvPr id="18" name="矩形: 圆角 1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535305" y="1700530"/>
            <a:ext cx="3200400" cy="3059430"/>
            <a:chOff x="563788" y="1786786"/>
            <a:chExt cx="3947160" cy="2600960"/>
          </a:xfrm>
        </p:grpSpPr>
        <p:sp>
          <p:nvSpPr>
            <p:cNvPr id="13" name="任意多边形: 形状 12"/>
            <p:cNvSpPr/>
            <p:nvPr/>
          </p:nvSpPr>
          <p:spPr>
            <a:xfrm flipV="1">
              <a:off x="563788" y="1786786"/>
              <a:ext cx="3947160" cy="2600960"/>
            </a:xfrm>
            <a:custGeom>
              <a:avLst/>
              <a:gdLst>
                <a:gd name="connsiteX0" fmla="*/ 0 w 4216400"/>
                <a:gd name="connsiteY0" fmla="*/ 0 h 4748893"/>
                <a:gd name="connsiteX1" fmla="*/ 4216400 w 4216400"/>
                <a:gd name="connsiteY1" fmla="*/ 0 h 4748893"/>
                <a:gd name="connsiteX2" fmla="*/ 4216400 w 4216400"/>
                <a:gd name="connsiteY2" fmla="*/ 4047579 h 4748893"/>
                <a:gd name="connsiteX3" fmla="*/ 3515086 w 4216400"/>
                <a:gd name="connsiteY3" fmla="*/ 4748893 h 4748893"/>
                <a:gd name="connsiteX4" fmla="*/ 701314 w 4216400"/>
                <a:gd name="connsiteY4" fmla="*/ 4748893 h 4748893"/>
                <a:gd name="connsiteX5" fmla="*/ 0 w 4216400"/>
                <a:gd name="connsiteY5" fmla="*/ 4047579 h 474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6400" h="4748893">
                  <a:moveTo>
                    <a:pt x="0" y="0"/>
                  </a:moveTo>
                  <a:lnTo>
                    <a:pt x="4216400" y="0"/>
                  </a:lnTo>
                  <a:lnTo>
                    <a:pt x="4216400" y="4047579"/>
                  </a:lnTo>
                  <a:cubicBezTo>
                    <a:pt x="4216400" y="4434904"/>
                    <a:pt x="3902411" y="4748893"/>
                    <a:pt x="3515086" y="4748893"/>
                  </a:cubicBezTo>
                  <a:lnTo>
                    <a:pt x="701314" y="4748893"/>
                  </a:lnTo>
                  <a:cubicBezTo>
                    <a:pt x="313989" y="4748893"/>
                    <a:pt x="0" y="4434904"/>
                    <a:pt x="0" y="40475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6B89C7"/>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809579" y="2348880"/>
              <a:ext cx="3399880" cy="1867300"/>
              <a:chOff x="915451" y="2348880"/>
              <a:chExt cx="3399880" cy="1867300"/>
            </a:xfrm>
          </p:grpSpPr>
          <p:sp>
            <p:nvSpPr>
              <p:cNvPr id="16" name="MH_Others_1"/>
              <p:cNvSpPr/>
              <p:nvPr>
                <p:custDataLst>
                  <p:tags r:id="rId1"/>
                </p:custDataLst>
              </p:nvPr>
            </p:nvSpPr>
            <p:spPr>
              <a:xfrm>
                <a:off x="1685407" y="2348880"/>
                <a:ext cx="1844239" cy="842487"/>
              </a:xfrm>
              <a:prstGeom prst="rect">
                <a:avLst/>
              </a:prstGeom>
              <a:noFill/>
            </p:spPr>
            <p:txBody>
              <a:bodyPr wrap="square" lIns="0" tIns="0" rIns="0" bIns="0" anchor="ctr" anchorCtr="0">
                <a:noAutofit/>
              </a:bodyPr>
              <a:lstStyle/>
              <a:p>
                <a:pPr algn="ctr"/>
                <a:r>
                  <a:rPr lang="zh-CN" altLang="en-US" sz="6000" b="1">
                    <a:solidFill>
                      <a:schemeClr val="tx1"/>
                    </a:solidFill>
                    <a:latin typeface="微软雅黑" panose="020B0503020204020204" pitchFamily="34" charset="-122"/>
                    <a:ea typeface="微软雅黑" panose="020B0503020204020204" pitchFamily="34" charset="-122"/>
                    <a:cs typeface="+mn-ea"/>
                    <a:sym typeface="+mn-lt"/>
                  </a:rPr>
                  <a:t>目 录</a:t>
                </a:r>
                <a:endParaRPr lang="zh-CN" altLang="en-US" sz="60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7" name="MH_Others_2"/>
              <p:cNvSpPr/>
              <p:nvPr>
                <p:custDataLst>
                  <p:tags r:id="rId2"/>
                </p:custDataLst>
              </p:nvPr>
            </p:nvSpPr>
            <p:spPr>
              <a:xfrm>
                <a:off x="915451" y="3658520"/>
                <a:ext cx="3399880" cy="557660"/>
              </a:xfrm>
              <a:prstGeom prst="rect">
                <a:avLst/>
              </a:prstGeom>
              <a:noFill/>
            </p:spPr>
            <p:txBody>
              <a:bodyPr wrap="square" lIns="0" tIns="0" rIns="0" bIns="0" anchor="ctr" anchorCtr="0">
                <a:noAutofit/>
              </a:bodyPr>
              <a:lstStyle/>
              <a:p>
                <a:pPr algn="ctr"/>
                <a:r>
                  <a:rPr lang="en-US" altLang="zh-CN" sz="3600" spc="200" dirty="0">
                    <a:solidFill>
                      <a:schemeClr val="tx1"/>
                    </a:solidFill>
                    <a:latin typeface="微软雅黑" panose="020B0503020204020204" pitchFamily="34" charset="-122"/>
                    <a:ea typeface="微软雅黑" panose="020B0503020204020204" pitchFamily="34" charset="-122"/>
                    <a:cs typeface="+mn-ea"/>
                    <a:sym typeface="+mn-lt"/>
                  </a:rPr>
                  <a:t>CONTENTS</a:t>
                </a:r>
                <a:endParaRPr lang="en-US" altLang="zh-CN" sz="3600" spc="200"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grpSp>
        <p:nvGrpSpPr>
          <p:cNvPr id="4" name="组合 3"/>
          <p:cNvGrpSpPr/>
          <p:nvPr/>
        </p:nvGrpSpPr>
        <p:grpSpPr>
          <a:xfrm>
            <a:off x="4329477" y="1501202"/>
            <a:ext cx="5176520" cy="613488"/>
            <a:chOff x="5879512" y="1524697"/>
            <a:chExt cx="5176520" cy="613488"/>
          </a:xfrm>
        </p:grpSpPr>
        <p:sp>
          <p:nvSpPr>
            <p:cNvPr id="67" name="MH_Entry_1">
              <a:hlinkClick r:id="rId3" action="ppaction://hlinksldjump"/>
            </p:cNvPr>
            <p:cNvSpPr>
              <a:spLocks noChangeArrowheads="1"/>
            </p:cNvSpPr>
            <p:nvPr>
              <p:custDataLst>
                <p:tags r:id="rId4"/>
              </p:custDataLst>
            </p:nvPr>
          </p:nvSpPr>
          <p:spPr bwMode="auto">
            <a:xfrm>
              <a:off x="7001557" y="1524697"/>
              <a:ext cx="4054475"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5" action="ppaction://hlinksldjump"/>
                </a:rPr>
                <a:t>Text A</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2" name="MH_Entry_1">
              <a:hlinkClick r:id="rId6" action="ppaction://hlinksldjump"/>
            </p:cNvPr>
            <p:cNvSpPr>
              <a:spLocks noChangeArrowheads="1"/>
            </p:cNvSpPr>
            <p:nvPr>
              <p:custDataLst>
                <p:tags r:id="rId7"/>
              </p:custDataLst>
            </p:nvPr>
          </p:nvSpPr>
          <p:spPr bwMode="auto">
            <a:xfrm>
              <a:off x="5879512" y="1534222"/>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02</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9" name="组合 8"/>
          <p:cNvGrpSpPr/>
          <p:nvPr/>
        </p:nvGrpSpPr>
        <p:grpSpPr>
          <a:xfrm>
            <a:off x="4227195" y="2415540"/>
            <a:ext cx="5790565" cy="798830"/>
            <a:chOff x="5777198" y="1507941"/>
            <a:chExt cx="6421152" cy="798757"/>
          </a:xfrm>
        </p:grpSpPr>
        <p:sp>
          <p:nvSpPr>
            <p:cNvPr id="10"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1"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329477" y="2484592"/>
            <a:ext cx="5099534" cy="628546"/>
            <a:chOff x="5905547" y="2660487"/>
            <a:chExt cx="5099534" cy="628546"/>
          </a:xfrm>
        </p:grpSpPr>
        <p:sp>
          <p:nvSpPr>
            <p:cNvPr id="170" name="MH_Entry_2">
              <a:hlinkClick r:id="rId5" action="ppaction://hlinksldjump"/>
            </p:cNvPr>
            <p:cNvSpPr>
              <a:spLocks noChangeArrowheads="1"/>
            </p:cNvSpPr>
            <p:nvPr>
              <p:custDataLst>
                <p:tags r:id="rId8"/>
              </p:custDataLst>
            </p:nvPr>
          </p:nvSpPr>
          <p:spPr bwMode="auto">
            <a:xfrm>
              <a:off x="7027277" y="2660487"/>
              <a:ext cx="3977804"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9" action="ppaction://hlinksldjump"/>
                </a:rPr>
                <a:t>Text B</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3" name="MH_Entry_1">
              <a:hlinkClick r:id="rId6" action="ppaction://hlinksldjump"/>
            </p:cNvPr>
            <p:cNvSpPr>
              <a:spLocks noChangeArrowheads="1"/>
            </p:cNvSpPr>
            <p:nvPr>
              <p:custDataLst>
                <p:tags r:id="rId10"/>
              </p:custDataLst>
            </p:nvPr>
          </p:nvSpPr>
          <p:spPr bwMode="auto">
            <a:xfrm>
              <a:off x="5905547" y="2685070"/>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03</a:t>
              </a:r>
              <a:endParaRPr lang="en-US" altLang="zh-CN" sz="3600" b="1">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7" name="组合 6"/>
          <p:cNvGrpSpPr/>
          <p:nvPr/>
        </p:nvGrpSpPr>
        <p:grpSpPr>
          <a:xfrm>
            <a:off x="4320587" y="3525132"/>
            <a:ext cx="5036034" cy="651859"/>
            <a:chOff x="5854747" y="3718807"/>
            <a:chExt cx="5036034" cy="651859"/>
          </a:xfrm>
        </p:grpSpPr>
        <p:sp>
          <p:nvSpPr>
            <p:cNvPr id="175" name="MH_Entry_3">
              <a:hlinkClick r:id="rId11" action="ppaction://hlinksldjump"/>
            </p:cNvPr>
            <p:cNvSpPr>
              <a:spLocks noChangeArrowheads="1"/>
            </p:cNvSpPr>
            <p:nvPr>
              <p:custDataLst>
                <p:tags r:id="rId12"/>
              </p:custDataLst>
            </p:nvPr>
          </p:nvSpPr>
          <p:spPr bwMode="auto">
            <a:xfrm>
              <a:off x="6912977" y="3718807"/>
              <a:ext cx="3977804"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13" action="ppaction://hlinksldjump"/>
                </a:rPr>
                <a:t>Case Study</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4" name="MH_Entry_1">
              <a:hlinkClick r:id="rId6" action="ppaction://hlinksldjump"/>
            </p:cNvPr>
            <p:cNvSpPr>
              <a:spLocks noChangeArrowheads="1"/>
            </p:cNvSpPr>
            <p:nvPr>
              <p:custDataLst>
                <p:tags r:id="rId14"/>
              </p:custDataLst>
            </p:nvPr>
          </p:nvSpPr>
          <p:spPr bwMode="auto">
            <a:xfrm>
              <a:off x="5854747" y="3766703"/>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04</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12" name="组合 11"/>
          <p:cNvGrpSpPr/>
          <p:nvPr/>
        </p:nvGrpSpPr>
        <p:grpSpPr>
          <a:xfrm>
            <a:off x="4227195" y="4535805"/>
            <a:ext cx="5821045" cy="798830"/>
            <a:chOff x="5777198" y="1507941"/>
            <a:chExt cx="6421152" cy="798757"/>
          </a:xfrm>
        </p:grpSpPr>
        <p:sp>
          <p:nvSpPr>
            <p:cNvPr id="14"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5"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329430" y="4536440"/>
            <a:ext cx="5990590" cy="701040"/>
            <a:chOff x="5890905" y="4801981"/>
            <a:chExt cx="8083510" cy="701040"/>
          </a:xfrm>
        </p:grpSpPr>
        <p:sp>
          <p:nvSpPr>
            <p:cNvPr id="180" name="MH_Entry_4">
              <a:hlinkClick r:id="rId11" action="ppaction://hlinksldjump"/>
            </p:cNvPr>
            <p:cNvSpPr>
              <a:spLocks noChangeArrowheads="1"/>
            </p:cNvSpPr>
            <p:nvPr>
              <p:custDataLst>
                <p:tags r:id="rId15"/>
              </p:custDataLst>
            </p:nvPr>
          </p:nvSpPr>
          <p:spPr bwMode="auto">
            <a:xfrm>
              <a:off x="7398990" y="4801981"/>
              <a:ext cx="6575425" cy="70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16" action="ppaction://hlinksldjump"/>
                </a:rPr>
                <a:t>Writing</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5" name="MH_Entry_1">
              <a:hlinkClick r:id="rId6" action="ppaction://hlinksldjump"/>
            </p:cNvPr>
            <p:cNvSpPr>
              <a:spLocks noChangeArrowheads="1"/>
            </p:cNvSpPr>
            <p:nvPr>
              <p:custDataLst>
                <p:tags r:id="rId17"/>
              </p:custDataLst>
            </p:nvPr>
          </p:nvSpPr>
          <p:spPr bwMode="auto">
            <a:xfrm>
              <a:off x="5890905" y="4846431"/>
              <a:ext cx="744601"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buNone/>
              </a:pPr>
              <a:r>
                <a:rPr lang="en-US" altLang="zh-CN" sz="3300" b="1">
                  <a:solidFill>
                    <a:schemeClr val="tx1"/>
                  </a:solidFill>
                  <a:uFillTx/>
                  <a:latin typeface="微软雅黑" panose="020B0503020204020204" pitchFamily="34" charset="-122"/>
                  <a:ea typeface="微软雅黑" panose="020B0503020204020204" pitchFamily="34" charset="-122"/>
                  <a:cs typeface="+mn-ea"/>
                  <a:sym typeface="+mn-lt"/>
                </a:rPr>
                <a:t>05</a:t>
              </a:r>
              <a:endParaRPr lang="en-US" altLang="zh-CN" sz="3300" b="1">
                <a:solidFill>
                  <a:schemeClr val="tx1"/>
                </a:solidFill>
                <a:uFillTx/>
                <a:latin typeface="微软雅黑" panose="020B0503020204020204" pitchFamily="34" charset="-122"/>
                <a:ea typeface="微软雅黑" panose="020B0503020204020204" pitchFamily="34" charset="-122"/>
                <a:cs typeface="+mn-ea"/>
                <a:sym typeface="+mn-lt"/>
              </a:endParaRPr>
            </a:p>
          </p:txBody>
        </p:sp>
      </p:grpSp>
      <p:grpSp>
        <p:nvGrpSpPr>
          <p:cNvPr id="19" name="组合 18"/>
          <p:cNvGrpSpPr/>
          <p:nvPr/>
        </p:nvGrpSpPr>
        <p:grpSpPr>
          <a:xfrm>
            <a:off x="4226560" y="5575935"/>
            <a:ext cx="5820410" cy="798830"/>
            <a:chOff x="5777198" y="1507941"/>
            <a:chExt cx="6421152" cy="798757"/>
          </a:xfrm>
        </p:grpSpPr>
        <p:sp>
          <p:nvSpPr>
            <p:cNvPr id="21"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9"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311019" y="5631815"/>
            <a:ext cx="5940646" cy="701040"/>
            <a:chOff x="6795" y="9080"/>
            <a:chExt cx="12803" cy="1104"/>
          </a:xfrm>
        </p:grpSpPr>
        <p:sp>
          <p:nvSpPr>
            <p:cNvPr id="31" name="MH_Entry_1">
              <a:hlinkClick r:id="rId6" action="ppaction://hlinksldjump"/>
            </p:cNvPr>
            <p:cNvSpPr>
              <a:spLocks noChangeArrowheads="1"/>
            </p:cNvSpPr>
            <p:nvPr>
              <p:custDataLst>
                <p:tags r:id="rId18"/>
              </p:custDataLst>
            </p:nvPr>
          </p:nvSpPr>
          <p:spPr bwMode="auto">
            <a:xfrm>
              <a:off x="6795" y="9126"/>
              <a:ext cx="1229" cy="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buNone/>
              </a:pPr>
              <a:r>
                <a:rPr lang="en-US" altLang="zh-CN" sz="3200" b="1">
                  <a:solidFill>
                    <a:schemeClr val="tx1"/>
                  </a:solidFill>
                  <a:uFillTx/>
                  <a:latin typeface="微软雅黑" panose="020B0503020204020204" pitchFamily="34" charset="-122"/>
                  <a:ea typeface="微软雅黑" panose="020B0503020204020204" pitchFamily="34" charset="-122"/>
                  <a:cs typeface="+mn-ea"/>
                  <a:sym typeface="+mn-lt"/>
                </a:rPr>
                <a:t>06</a:t>
              </a:r>
              <a:endParaRPr lang="en-US" altLang="zh-CN" sz="3200" b="1">
                <a:solidFill>
                  <a:schemeClr val="tx1"/>
                </a:solidFill>
                <a:uFillTx/>
                <a:latin typeface="微软雅黑" panose="020B0503020204020204" pitchFamily="34" charset="-122"/>
                <a:ea typeface="微软雅黑" panose="020B0503020204020204" pitchFamily="34" charset="-122"/>
                <a:cs typeface="+mn-ea"/>
                <a:sym typeface="+mn-lt"/>
              </a:endParaRPr>
            </a:p>
          </p:txBody>
        </p:sp>
        <p:sp>
          <p:nvSpPr>
            <p:cNvPr id="32" name="MH_Entry_4">
              <a:hlinkClick r:id="rId11" action="ppaction://hlinksldjump"/>
            </p:cNvPr>
            <p:cNvSpPr>
              <a:spLocks noChangeArrowheads="1"/>
            </p:cNvSpPr>
            <p:nvPr>
              <p:custDataLst>
                <p:tags r:id="rId19"/>
              </p:custDataLst>
            </p:nvPr>
          </p:nvSpPr>
          <p:spPr bwMode="auto">
            <a:xfrm>
              <a:off x="9243" y="9080"/>
              <a:ext cx="1035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20" action="ppaction://hlinksldjump"/>
                </a:rPr>
                <a:t>Project</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36" name="组合 35"/>
          <p:cNvGrpSpPr/>
          <p:nvPr/>
        </p:nvGrpSpPr>
        <p:grpSpPr>
          <a:xfrm>
            <a:off x="4227830" y="410210"/>
            <a:ext cx="5820410" cy="798830"/>
            <a:chOff x="5777198" y="1507941"/>
            <a:chExt cx="6421152" cy="798757"/>
          </a:xfrm>
        </p:grpSpPr>
        <p:sp>
          <p:nvSpPr>
            <p:cNvPr id="37" name="任意多边形: 形状 19"/>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sp>
          <p:nvSpPr>
            <p:cNvPr id="38" name="矩形: 圆角 1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grpSp>
      <p:sp>
        <p:nvSpPr>
          <p:cNvPr id="39" name="MH_Entry_1">
            <a:hlinkClick r:id="rId6" action="ppaction://hlinksldjump"/>
          </p:cNvPr>
          <p:cNvSpPr>
            <a:spLocks noChangeArrowheads="1"/>
          </p:cNvSpPr>
          <p:nvPr>
            <p:custDataLst>
              <p:tags r:id="rId21"/>
            </p:custDataLst>
          </p:nvPr>
        </p:nvSpPr>
        <p:spPr bwMode="auto">
          <a:xfrm>
            <a:off x="4329477" y="490282"/>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01</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0" name="MH_Entry_1">
            <a:hlinkClick r:id="rId3" action="ppaction://hlinksldjump"/>
          </p:cNvPr>
          <p:cNvSpPr>
            <a:spLocks noChangeArrowheads="1"/>
          </p:cNvSpPr>
          <p:nvPr>
            <p:custDataLst>
              <p:tags r:id="rId22"/>
            </p:custDataLst>
          </p:nvPr>
        </p:nvSpPr>
        <p:spPr bwMode="auto">
          <a:xfrm>
            <a:off x="5451522" y="489647"/>
            <a:ext cx="4054475"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3" action="ppaction://hlinksldjump"/>
              </a:rPr>
              <a:t>Lead-in</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Tree>
    <p:custDataLst>
      <p:tags r:id="rId2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69875" y="1340485"/>
            <a:ext cx="11753850" cy="45154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i="1" dirty="0">
                <a:solidFill>
                  <a:schemeClr val="tx1"/>
                </a:solidFill>
                <a:latin typeface="Times New Roman" panose="02020603050405020304" charset="0"/>
                <a:ea typeface="宋体" panose="02010600030101010101" pitchFamily="2" charset="-122"/>
                <a:sym typeface="宋体" panose="02010600030101010101" pitchFamily="2" charset="-122"/>
              </a:rPr>
              <a:t>     “Brand </a:t>
            </a:r>
            <a:r>
              <a:rPr lang="en-US" altLang="zh-CN" sz="2800" b="1" i="1" dirty="0">
                <a:solidFill>
                  <a:srgbClr val="FF0000"/>
                </a:solidFill>
                <a:latin typeface="Times New Roman" panose="02020603050405020304" charset="0"/>
                <a:ea typeface="宋体" panose="02010600030101010101" pitchFamily="2" charset="-122"/>
                <a:sym typeface="宋体" panose="02010600030101010101" pitchFamily="2" charset="-122"/>
              </a:rPr>
              <a:t>sacrifice</a:t>
            </a:r>
            <a:r>
              <a:rPr lang="en-US" altLang="zh-CN" sz="2800" i="1" dirty="0">
                <a:solidFill>
                  <a:schemeClr val="tx1"/>
                </a:solidFill>
                <a:latin typeface="Times New Roman" panose="02020603050405020304" charset="0"/>
                <a:ea typeface="宋体" panose="02010600030101010101" pitchFamily="2" charset="-122"/>
                <a:sym typeface="宋体" panose="02010600030101010101" pitchFamily="2" charset="-122"/>
              </a:rPr>
              <a:t>” means companies, not consumers, feel the pain.</a:t>
            </a:r>
            <a:endParaRPr lang="en-US" altLang="zh-CN" sz="2800" i="1" dirty="0">
              <a:solidFill>
                <a:schemeClr val="tx1"/>
              </a:solidFill>
              <a:latin typeface="Times New Roman" panose="02020603050405020304" charset="0"/>
              <a:ea typeface="宋体" panose="02010600030101010101" pitchFamily="2" charset="-122"/>
              <a:sym typeface="宋体" panose="02010600030101010101" pitchFamily="2" charset="-122"/>
            </a:endParaRPr>
          </a:p>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Melting </a:t>
            </a:r>
            <a:r>
              <a:rPr lang="en-US" altLang="zh-CN" sz="2800" b="1" dirty="0">
                <a:solidFill>
                  <a:srgbClr val="FF0000"/>
                </a:solidFill>
                <a:latin typeface="Times New Roman" panose="02020603050405020304" charset="0"/>
              </a:rPr>
              <a:t>glaciers</a:t>
            </a:r>
            <a:r>
              <a:rPr lang="en-US" altLang="zh-CN" sz="2800" dirty="0">
                <a:latin typeface="Times New Roman" panose="02020603050405020304" charset="0"/>
              </a:rPr>
              <a:t>. Increasing </a:t>
            </a:r>
            <a:r>
              <a:rPr lang="en-US" altLang="zh-CN" sz="2800" b="1" dirty="0">
                <a:solidFill>
                  <a:srgbClr val="FF0000"/>
                </a:solidFill>
                <a:latin typeface="Times New Roman" panose="02020603050405020304" charset="0"/>
              </a:rPr>
              <a:t>obesity</a:t>
            </a:r>
            <a:r>
              <a:rPr lang="en-US" altLang="zh-CN" sz="2800" b="1" dirty="0">
                <a:latin typeface="Times New Roman" panose="02020603050405020304" charset="0"/>
              </a:rPr>
              <a:t>.</a:t>
            </a:r>
            <a:r>
              <a:rPr lang="en-US" altLang="zh-CN" sz="2800" dirty="0">
                <a:latin typeface="Times New Roman" panose="02020603050405020304" charset="0"/>
              </a:rPr>
              <a:t> Oppressed workers. There are a lot of things to worry about these days. Business researchers often ask how individual behavior can be changed to </a:t>
            </a:r>
            <a:r>
              <a:rPr lang="en-US" altLang="zh-CN" sz="2800" b="1" dirty="0">
                <a:solidFill>
                  <a:srgbClr val="FF0000"/>
                </a:solidFill>
                <a:latin typeface="Times New Roman" panose="02020603050405020304" charset="0"/>
              </a:rPr>
              <a:t>mitigate </a:t>
            </a:r>
            <a:r>
              <a:rPr lang="en-US" altLang="zh-CN" sz="2800" dirty="0">
                <a:latin typeface="Times New Roman" panose="02020603050405020304" charset="0"/>
              </a:rPr>
              <a:t>the ill effects of </a:t>
            </a:r>
            <a:r>
              <a:rPr lang="en-US" altLang="zh-CN" sz="2800" b="1" dirty="0">
                <a:solidFill>
                  <a:srgbClr val="FF0000"/>
                </a:solidFill>
                <a:latin typeface="Times New Roman" panose="02020603050405020304" charset="0"/>
              </a:rPr>
              <a:t>risk-laden</a:t>
            </a:r>
            <a:r>
              <a:rPr lang="en-US" altLang="zh-CN" sz="2800" b="1" dirty="0">
                <a:latin typeface="Times New Roman" panose="02020603050405020304" charset="0"/>
              </a:rPr>
              <a:t> </a:t>
            </a:r>
            <a:r>
              <a:rPr lang="en-US" altLang="zh-CN" sz="2800" dirty="0">
                <a:latin typeface="Times New Roman" panose="02020603050405020304" charset="0"/>
              </a:rPr>
              <a:t>phenomena—how to get consumers to make sacrifices so business doesn’t have to pay for problems like underpaid workers and rising obesity levels. But they usually find that such changes are incredibly difficult to engineer. Marketers, on the other hand, usually want to know where the opportunities lie—even in global problems like climate change. For some companies, the opportunity both to address the world’s problems and to attract more customers lies in letting individuals do what they have always done well—consume—and having the brands make sacrifices instead.</a:t>
            </a:r>
            <a:endParaRPr lang="en-US" altLang="zh-CN" sz="2800" dirty="0">
              <a:latin typeface="Times New Roman" panose="02020603050405020304" charset="0"/>
            </a:endParaRPr>
          </a:p>
        </p:txBody>
      </p:sp>
      <p:sp>
        <p:nvSpPr>
          <p:cNvPr id="33" name="文本框 32"/>
          <p:cNvSpPr txBox="1"/>
          <p:nvPr/>
        </p:nvSpPr>
        <p:spPr>
          <a:xfrm>
            <a:off x="3147060" y="908685"/>
            <a:ext cx="4548505" cy="478155"/>
          </a:xfrm>
          <a:prstGeom prst="rect">
            <a:avLst/>
          </a:prstGeom>
          <a:noFill/>
        </p:spPr>
        <p:txBody>
          <a:bodyPr wrap="square" rtlCol="0">
            <a:spAutoFit/>
          </a:bodyPr>
          <a:p>
            <a:pPr algn="just" eaLnBrk="1" latinLnBrk="0" hangingPunct="1">
              <a:lnSpc>
                <a:spcPct val="90000"/>
              </a:lnSpc>
            </a:pPr>
            <a:r>
              <a:rPr lang="en-US" altLang="zh-CN" sz="2800" b="1" i="1" dirty="0">
                <a:latin typeface="Times New Roman" panose="02020603050405020304" charset="0"/>
                <a:cs typeface="Times New Roman" panose="02020603050405020304" charset="0"/>
              </a:rPr>
              <a:t>     By Eric J. McNulty</a:t>
            </a:r>
            <a:endParaRPr lang="en-US" altLang="zh-CN" sz="2800" b="1" i="1" dirty="0">
              <a:latin typeface="Times New Roman" panose="02020603050405020304" charset="0"/>
              <a:cs typeface="Times New Roman" panose="02020603050405020304" charset="0"/>
            </a:endParaRPr>
          </a:p>
        </p:txBody>
      </p:sp>
      <p:sp>
        <p:nvSpPr>
          <p:cNvPr id="7" name="圆角矩形 6"/>
          <p:cNvSpPr/>
          <p:nvPr/>
        </p:nvSpPr>
        <p:spPr>
          <a:xfrm>
            <a:off x="2355215" y="5732780"/>
            <a:ext cx="484949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sacrifice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牺牲；舍弃</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858770" y="5805170"/>
            <a:ext cx="489521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glacier</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冰川</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362960" y="5876925"/>
            <a:ext cx="462534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obesity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肥胖；肥胖症</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867150" y="5876925"/>
            <a:ext cx="471805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mitigate</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 减轻；缓和</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8" name="圆角矩形 7"/>
          <p:cNvSpPr/>
          <p:nvPr/>
        </p:nvSpPr>
        <p:spPr>
          <a:xfrm>
            <a:off x="4443095" y="5949315"/>
            <a:ext cx="430530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risk-laden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充满风险的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2066925" y="170370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5" name="矩形 14"/>
          <p:cNvSpPr/>
          <p:nvPr/>
        </p:nvSpPr>
        <p:spPr>
          <a:xfrm>
            <a:off x="1922780" y="134048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8" name="矩形 17"/>
          <p:cNvSpPr/>
          <p:nvPr/>
        </p:nvSpPr>
        <p:spPr>
          <a:xfrm>
            <a:off x="1995170" y="170370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9" name="矩形 18"/>
          <p:cNvSpPr/>
          <p:nvPr/>
        </p:nvSpPr>
        <p:spPr>
          <a:xfrm>
            <a:off x="4874895" y="170370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0" name="矩形 19"/>
          <p:cNvSpPr/>
          <p:nvPr/>
        </p:nvSpPr>
        <p:spPr>
          <a:xfrm>
            <a:off x="4227195" y="242062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1" name="矩形 20"/>
          <p:cNvSpPr/>
          <p:nvPr/>
        </p:nvSpPr>
        <p:spPr>
          <a:xfrm>
            <a:off x="8259445" y="242062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2" name="文本框 21"/>
          <p:cNvSpPr txBox="1"/>
          <p:nvPr/>
        </p:nvSpPr>
        <p:spPr>
          <a:xfrm>
            <a:off x="1554480" y="332740"/>
            <a:ext cx="7733030" cy="706755"/>
          </a:xfrm>
          <a:prstGeom prst="rect">
            <a:avLst/>
          </a:prstGeom>
          <a:noFill/>
        </p:spPr>
        <p:txBody>
          <a:bodyPr wrap="square" rtlCol="0">
            <a:spAutoFit/>
          </a:bodyPr>
          <a:p>
            <a:r>
              <a:rPr lang="zh-CN" altLang="en-US" sz="4000" b="1" i="1">
                <a:solidFill>
                  <a:srgbClr val="00B0F0"/>
                </a:solidFill>
                <a:cs typeface="Arial" panose="020B0604020202020204" pitchFamily="34" charset="0"/>
              </a:rPr>
              <a:t>Can Brands Save the World?</a:t>
            </a:r>
            <a:endParaRPr lang="zh-CN" altLang="en-US" sz="4000" b="1" i="1">
              <a:solidFill>
                <a:srgbClr val="00B0F0"/>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7" grpId="0" bldLvl="0" animBg="1"/>
      <p:bldP spid="2" grpId="0" bldLvl="0" animBg="1"/>
      <p:bldP spid="4" grpId="0" bldLvl="0" animBg="1"/>
      <p:bldP spid="6" grpId="0" bldLvl="0" animBg="1"/>
      <p:bldP spid="8"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210" y="692785"/>
            <a:ext cx="11125200" cy="403479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Since well before the </a:t>
            </a:r>
            <a:r>
              <a:rPr lang="en-US" altLang="zh-CN" sz="2800" b="1" i="1" dirty="0">
                <a:latin typeface="Times New Roman" panose="02020603050405020304" charset="0"/>
                <a:hlinkClick r:id="rId1" action="ppaction://hlinksldjump"/>
              </a:rPr>
              <a:t>Mad Men</a:t>
            </a:r>
            <a:r>
              <a:rPr lang="en-US" altLang="zh-CN" sz="2800" dirty="0">
                <a:latin typeface="Times New Roman" panose="02020603050405020304" charset="0"/>
              </a:rPr>
              <a:t> era, brand marketers have conditioned us to think that we should look to them to meet our ever-changing needs (and </a:t>
            </a:r>
            <a:r>
              <a:rPr lang="en-US" altLang="zh-CN" sz="2800" b="1" dirty="0">
                <a:solidFill>
                  <a:srgbClr val="FF0000"/>
                </a:solidFill>
                <a:latin typeface="Times New Roman" panose="02020603050405020304" charset="0"/>
              </a:rPr>
              <a:t>whims</a:t>
            </a:r>
            <a:r>
              <a:rPr lang="en-US" altLang="zh-CN" sz="2800" dirty="0">
                <a:latin typeface="Times New Roman" panose="02020603050405020304" charset="0"/>
              </a:rPr>
              <a:t>) easily, often inexpensively, and usually without guilt. You may have thought this </a:t>
            </a:r>
            <a:r>
              <a:rPr lang="en-US" altLang="zh-CN" sz="2800" b="1" dirty="0">
                <a:solidFill>
                  <a:srgbClr val="FF0000"/>
                </a:solidFill>
                <a:latin typeface="Times New Roman" panose="02020603050405020304" charset="0"/>
              </a:rPr>
              <a:t>gluttonous</a:t>
            </a:r>
            <a:r>
              <a:rPr lang="en-US" altLang="zh-CN" sz="2800" dirty="0">
                <a:latin typeface="Times New Roman" panose="02020603050405020304" charset="0"/>
              </a:rPr>
              <a:t> consumption is how we arrived at overflowing </a:t>
            </a:r>
            <a:r>
              <a:rPr lang="en-US" altLang="zh-CN" sz="2800" b="1" dirty="0">
                <a:solidFill>
                  <a:srgbClr val="FF0000"/>
                </a:solidFill>
                <a:latin typeface="Times New Roman" panose="02020603050405020304" charset="0"/>
              </a:rPr>
              <a:t>landfills</a:t>
            </a:r>
            <a:r>
              <a:rPr lang="en-US" altLang="zh-CN" sz="2800" dirty="0">
                <a:latin typeface="Times New Roman" panose="02020603050405020304" charset="0"/>
              </a:rPr>
              <a:t>, immense plastic</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gyres </a:t>
            </a:r>
            <a:r>
              <a:rPr lang="en-US" altLang="zh-CN" sz="2800" dirty="0">
                <a:latin typeface="Times New Roman" panose="02020603050405020304" charset="0"/>
              </a:rPr>
              <a:t>floating around the Pacific Ocean, and vastly underpaid workers in low-wage countries. Perhaps. But now, according to a recent report from TrendWatching, an increasing number of brands are willing to undertake the costs necessary to</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reverse</a:t>
            </a:r>
            <a:r>
              <a:rPr lang="en-US" altLang="zh-CN" sz="2800" dirty="0">
                <a:latin typeface="Times New Roman" panose="02020603050405020304" charset="0"/>
              </a:rPr>
              <a:t> those social ills, and more, without affecting the consumers’ consumption habits. They call it “brand sacrifice”.</a:t>
            </a:r>
            <a:endParaRPr lang="en-US" altLang="zh-CN" sz="2800" dirty="0">
              <a:latin typeface="Times New Roman" panose="02020603050405020304" charset="0"/>
              <a:sym typeface="+mn-ea"/>
            </a:endParaRPr>
          </a:p>
        </p:txBody>
      </p:sp>
      <p:sp>
        <p:nvSpPr>
          <p:cNvPr id="7" name="圆角矩形 6"/>
          <p:cNvSpPr/>
          <p:nvPr/>
        </p:nvSpPr>
        <p:spPr>
          <a:xfrm>
            <a:off x="2138680" y="46526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whim</a:t>
            </a:r>
            <a:r>
              <a:rPr lang="en-US" sz="2800"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心血来潮；一时的兴致</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858770" y="491426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gluttonous</a:t>
            </a:r>
            <a:r>
              <a:rPr sz="2800">
                <a:solidFill>
                  <a:schemeClr val="tx1"/>
                </a:solidFill>
                <a:latin typeface="Times New Roman" panose="02020603050405020304" charset="0"/>
                <a:cs typeface="Times New Roman" panose="02020603050405020304" charset="0"/>
                <a:sym typeface="+mn-ea"/>
              </a:rPr>
              <a:t> </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贪食的；贪婪的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578860" y="51568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landfill</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垃圾填埋；废物填埋地（或场）</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4514850" y="55168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gyre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涡旋；环流圈</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4874895" y="58769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reverse</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彻底转变</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0" name="矩形 19"/>
          <p:cNvSpPr/>
          <p:nvPr/>
        </p:nvSpPr>
        <p:spPr>
          <a:xfrm>
            <a:off x="1202690" y="155638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3074670" y="191643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410210" y="227647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4154805" y="227647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8187055" y="350075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7" grpId="0" bldLvl="0" animBg="1"/>
      <p:bldP spid="2" grpId="0" bldLvl="0" animBg="1"/>
      <p:bldP spid="4" grpId="0" bldLvl="0" animBg="1"/>
      <p:bldP spid="5" grpId="0" bldLvl="0" animBg="1"/>
      <p:bldP spid="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548640"/>
            <a:ext cx="11351895" cy="403479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3</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TrendWatching gives examples of brand sacrifice in each three </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categories:</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·Sacrifice for the self. </a:t>
            </a:r>
            <a:r>
              <a:rPr lang="en-US" altLang="zh-CN" sz="2800" b="1" dirty="0">
                <a:latin typeface="Times New Roman" panose="02020603050405020304" charset="0"/>
                <a:sym typeface="+mn-ea"/>
                <a:hlinkClick r:id="rId1" action="ppaction://hlinksldjump"/>
              </a:rPr>
              <a:t>CVS</a:t>
            </a:r>
            <a:r>
              <a:rPr lang="en-US" altLang="zh-CN" sz="2800" dirty="0">
                <a:latin typeface="Times New Roman" panose="02020603050405020304" charset="0"/>
                <a:sym typeface="+mn-ea"/>
              </a:rPr>
              <a:t>’s decision to stop selling tobacco products. The company sacrifices </a:t>
            </a:r>
            <a:r>
              <a:rPr lang="en-US" altLang="zh-CN" sz="2800" b="1" dirty="0">
                <a:solidFill>
                  <a:srgbClr val="FF0000"/>
                </a:solidFill>
                <a:latin typeface="Times New Roman" panose="02020603050405020304" charset="0"/>
                <a:sym typeface="+mn-ea"/>
              </a:rPr>
              <a:t>revenue</a:t>
            </a:r>
            <a:r>
              <a:rPr lang="en-US" altLang="zh-CN" sz="2800" dirty="0">
                <a:solidFill>
                  <a:srgbClr val="FF0000"/>
                </a:solidFill>
                <a:latin typeface="Times New Roman" panose="02020603050405020304" charset="0"/>
                <a:sym typeface="+mn-ea"/>
              </a:rPr>
              <a:t> </a:t>
            </a:r>
            <a:r>
              <a:rPr lang="en-US" altLang="zh-CN" sz="2800" dirty="0">
                <a:latin typeface="Times New Roman" panose="02020603050405020304" charset="0"/>
                <a:sym typeface="+mn-ea"/>
              </a:rPr>
              <a:t>in order to help its customers lead healthier lives, even when competitors like Walgreens </a:t>
            </a:r>
            <a:r>
              <a:rPr lang="en-US" altLang="zh-CN" sz="2800" b="1" dirty="0">
                <a:solidFill>
                  <a:srgbClr val="FF0000"/>
                </a:solidFill>
                <a:latin typeface="Times New Roman" panose="02020603050405020304" charset="0"/>
                <a:sym typeface="+mn-ea"/>
              </a:rPr>
              <a:t>decline</a:t>
            </a:r>
            <a:r>
              <a:rPr lang="en-US" altLang="zh-CN" sz="2800" dirty="0">
                <a:latin typeface="Times New Roman" panose="02020603050405020304" charset="0"/>
                <a:sym typeface="+mn-ea"/>
              </a:rPr>
              <a:t> to </a:t>
            </a:r>
            <a:r>
              <a:rPr lang="en-US" altLang="zh-CN" sz="2800" b="1" dirty="0">
                <a:solidFill>
                  <a:srgbClr val="FF0000"/>
                </a:solidFill>
                <a:latin typeface="Times New Roman" panose="02020603050405020304" charset="0"/>
                <a:sym typeface="+mn-ea"/>
              </a:rPr>
              <a:t>follow suit</a:t>
            </a:r>
            <a:r>
              <a:rPr lang="en-US" altLang="zh-CN" sz="2800" dirty="0">
                <a:latin typeface="Times New Roman" panose="02020603050405020304" charset="0"/>
                <a:sym typeface="+mn-ea"/>
              </a:rPr>
              <a:t>.</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·Sacrifice for society. Intel stopped using conflict minerals in its chips. Its customers (and all of the end users who buy an “Intel Inside” product) </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can feel better about a cleaner and less</a:t>
            </a:r>
            <a:r>
              <a:rPr lang="en-US" altLang="zh-CN" sz="2800" b="1" dirty="0">
                <a:latin typeface="Times New Roman" panose="02020603050405020304" charset="0"/>
                <a:sym typeface="+mn-ea"/>
              </a:rPr>
              <a:t> </a:t>
            </a:r>
            <a:r>
              <a:rPr lang="en-US" altLang="zh-CN" sz="2800" b="1" dirty="0">
                <a:solidFill>
                  <a:srgbClr val="FF0000"/>
                </a:solidFill>
                <a:latin typeface="Times New Roman" panose="02020603050405020304" charset="0"/>
                <a:sym typeface="+mn-ea"/>
              </a:rPr>
              <a:t>controversial</a:t>
            </a:r>
            <a:r>
              <a:rPr lang="en-US" altLang="zh-CN" sz="2800" dirty="0">
                <a:solidFill>
                  <a:srgbClr val="FF0000"/>
                </a:solidFill>
                <a:latin typeface="Times New Roman" panose="02020603050405020304" charset="0"/>
                <a:sym typeface="+mn-ea"/>
              </a:rPr>
              <a:t> </a:t>
            </a:r>
            <a:r>
              <a:rPr lang="en-US" altLang="zh-CN" sz="2800" dirty="0">
                <a:latin typeface="Times New Roman" panose="02020603050405020304" charset="0"/>
                <a:sym typeface="+mn-ea"/>
              </a:rPr>
              <a:t>supply chain.</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·Sacrifice for the planet. Some clothing brands and retailers stopped selling </a:t>
            </a:r>
            <a:r>
              <a:rPr lang="en-US" altLang="zh-CN" sz="2800" b="1" dirty="0">
                <a:solidFill>
                  <a:srgbClr val="FF0000"/>
                </a:solidFill>
                <a:latin typeface="Times New Roman" panose="02020603050405020304" charset="0"/>
                <a:sym typeface="+mn-ea"/>
              </a:rPr>
              <a:t>angora</a:t>
            </a:r>
            <a:r>
              <a:rPr lang="en-US" altLang="zh-CN" sz="2800" dirty="0">
                <a:solidFill>
                  <a:srgbClr val="FF0000"/>
                </a:solidFill>
                <a:latin typeface="Times New Roman" panose="02020603050405020304" charset="0"/>
                <a:sym typeface="+mn-ea"/>
              </a:rPr>
              <a:t> </a:t>
            </a:r>
            <a:r>
              <a:rPr lang="en-US" altLang="zh-CN" sz="2800" dirty="0">
                <a:latin typeface="Times New Roman" panose="02020603050405020304" charset="0"/>
                <a:sym typeface="+mn-ea"/>
              </a:rPr>
              <a:t>wool because of animal cruelty issues in production.</a:t>
            </a:r>
            <a:endParaRPr lang="en-US" altLang="zh-CN" sz="2800" dirty="0">
              <a:latin typeface="Times New Roman" panose="02020603050405020304" charset="0"/>
              <a:sym typeface="+mn-ea"/>
            </a:endParaRPr>
          </a:p>
        </p:txBody>
      </p:sp>
      <p:sp>
        <p:nvSpPr>
          <p:cNvPr id="7" name="圆角矩形 6"/>
          <p:cNvSpPr/>
          <p:nvPr/>
        </p:nvSpPr>
        <p:spPr>
          <a:xfrm>
            <a:off x="2354580" y="45808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revenue</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收入；收益</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858770" y="48691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decline</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拒绝；谢绝</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362960" y="505777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follow suit</a:t>
            </a:r>
            <a:r>
              <a:rPr sz="2800">
                <a:solidFill>
                  <a:schemeClr val="tx1"/>
                </a:solidFill>
                <a:latin typeface="Times New Roman" panose="02020603050405020304" charset="0"/>
                <a:cs typeface="Times New Roman" panose="02020603050405020304" charset="0"/>
                <a:sym typeface="+mn-ea"/>
              </a:rPr>
              <a:t> 照着做；仿效</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3794760" y="52292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controversial</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引起争论的；有争议的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4154805" y="54451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angora</a:t>
            </a:r>
            <a:r>
              <a:rPr lang="en-US"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安哥拉山羊毛线（织物）</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3290570" y="177292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5739130" y="213296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7611110" y="2060575"/>
            <a:ext cx="169100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6099175" y="328485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2" name="矩形 11"/>
          <p:cNvSpPr/>
          <p:nvPr/>
        </p:nvSpPr>
        <p:spPr>
          <a:xfrm>
            <a:off x="338455" y="407670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7" grpId="0" bldLvl="0" animBg="1"/>
      <p:bldP spid="2" grpId="0" bldLvl="0" animBg="1"/>
      <p:bldP spid="4" grpId="0" bldLvl="0" animBg="1"/>
      <p:bldP spid="5" grpId="0" bldLvl="0" animBg="1"/>
      <p:bldP spid="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43205" y="476250"/>
            <a:ext cx="11459210" cy="403479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4</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Of course, not every sacrifice</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fits</a:t>
            </a:r>
            <a:r>
              <a:rPr lang="en-US" altLang="zh-CN" sz="2800" b="1" dirty="0">
                <a:latin typeface="Times New Roman" panose="02020603050405020304" charset="0"/>
              </a:rPr>
              <a:t> </a:t>
            </a:r>
            <a:r>
              <a:rPr lang="en-US" altLang="zh-CN" sz="2800" dirty="0">
                <a:latin typeface="Times New Roman" panose="02020603050405020304" charset="0"/>
              </a:rPr>
              <a:t>neatly </a:t>
            </a:r>
            <a:r>
              <a:rPr lang="en-US" altLang="zh-CN" sz="2800" b="1" dirty="0">
                <a:solidFill>
                  <a:srgbClr val="FF0000"/>
                </a:solidFill>
                <a:latin typeface="Times New Roman" panose="02020603050405020304" charset="0"/>
              </a:rPr>
              <a:t>into</a:t>
            </a:r>
            <a:r>
              <a:rPr lang="en-US" altLang="zh-CN" sz="2800" dirty="0">
                <a:latin typeface="Times New Roman" panose="02020603050405020304" charset="0"/>
              </a:rPr>
              <a:t> one category. </a:t>
            </a:r>
            <a:r>
              <a:rPr lang="en-US" altLang="zh-CN" sz="2800" b="1" dirty="0">
                <a:latin typeface="Times New Roman" panose="02020603050405020304" charset="0"/>
                <a:hlinkClick r:id="rId1" action="ppaction://hlinksldjump"/>
              </a:rPr>
              <a:t>Chipotle</a:t>
            </a:r>
            <a:r>
              <a:rPr lang="en-US" altLang="zh-CN" sz="2800" dirty="0">
                <a:latin typeface="Times New Roman" panose="02020603050405020304" charset="0"/>
              </a:rPr>
              <a:t> made news a few months back when it stopped selling pork in some of its restaurants because a supplier had failed to meet the company’s animal care requirements. Chipotle’s</a:t>
            </a:r>
            <a:r>
              <a:rPr lang="en-US" altLang="zh-CN" sz="2800" dirty="0">
                <a:solidFill>
                  <a:srgbClr val="FF0000"/>
                </a:solidFill>
                <a:latin typeface="Times New Roman" panose="02020603050405020304" charset="0"/>
              </a:rPr>
              <a:t> </a:t>
            </a:r>
            <a:r>
              <a:rPr lang="en-US" altLang="zh-CN" sz="2800" b="1" dirty="0">
                <a:solidFill>
                  <a:srgbClr val="FF0000"/>
                </a:solidFill>
                <a:latin typeface="Times New Roman" panose="02020603050405020304" charset="0"/>
              </a:rPr>
              <a:t>stringent</a:t>
            </a:r>
            <a:r>
              <a:rPr lang="en-US" altLang="zh-CN" sz="2800" dirty="0">
                <a:latin typeface="Times New Roman" panose="02020603050405020304" charset="0"/>
              </a:rPr>
              <a:t> commitment to meat from </a:t>
            </a:r>
            <a:r>
              <a:rPr lang="en-US" altLang="zh-CN" sz="2800" b="1" dirty="0">
                <a:solidFill>
                  <a:srgbClr val="FF0000"/>
                </a:solidFill>
                <a:latin typeface="Times New Roman" panose="02020603050405020304" charset="0"/>
              </a:rPr>
              <a:t>antibiotic-free</a:t>
            </a:r>
            <a:r>
              <a:rPr lang="en-US" altLang="zh-CN" sz="2800" dirty="0">
                <a:latin typeface="Times New Roman" panose="02020603050405020304" charset="0"/>
              </a:rPr>
              <a:t> animals raised in humane conditions can be seen as both a sacrifice for the self (healthier offerings for its customers) and the planet (encouraging sustainable farming practices). The company’s stock suffered when it </a:t>
            </a:r>
            <a:r>
              <a:rPr lang="en-US" altLang="zh-CN" sz="2800" b="1" dirty="0">
                <a:solidFill>
                  <a:srgbClr val="FF0000"/>
                </a:solidFill>
                <a:latin typeface="Times New Roman" panose="02020603050405020304" charset="0"/>
              </a:rPr>
              <a:t>took a stand</a:t>
            </a:r>
            <a:r>
              <a:rPr lang="en-US" altLang="zh-CN" sz="2800" dirty="0">
                <a:latin typeface="Times New Roman" panose="02020603050405020304" charset="0"/>
              </a:rPr>
              <a:t> that sacrificed sales. But when I spoke to Maxwell Luthy, director of trends and insights at TrendWatching, he told me he believes the enduring loyalty Chipotle</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engendered</a:t>
            </a:r>
            <a:r>
              <a:rPr lang="en-US" altLang="zh-CN" sz="2800" dirty="0">
                <a:latin typeface="Times New Roman" panose="02020603050405020304" charset="0"/>
              </a:rPr>
              <a:t> by its sacrifice outweighs the short-term cost.</a:t>
            </a:r>
            <a:endParaRPr lang="en-US" altLang="zh-CN" sz="2800" dirty="0">
              <a:latin typeface="Times New Roman" panose="02020603050405020304" charset="0"/>
              <a:sym typeface="+mn-ea"/>
            </a:endParaRPr>
          </a:p>
        </p:txBody>
      </p:sp>
      <p:sp>
        <p:nvSpPr>
          <p:cNvPr id="7" name="圆角矩形 6"/>
          <p:cNvSpPr/>
          <p:nvPr/>
        </p:nvSpPr>
        <p:spPr>
          <a:xfrm>
            <a:off x="2066290" y="451104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fit into</a:t>
            </a:r>
            <a:r>
              <a:rPr sz="2800">
                <a:solidFill>
                  <a:schemeClr val="tx1"/>
                </a:solidFill>
                <a:latin typeface="Times New Roman" panose="02020603050405020304" charset="0"/>
                <a:cs typeface="Times New Roman" panose="02020603050405020304" charset="0"/>
                <a:sym typeface="+mn-ea"/>
              </a:rPr>
              <a:t> 适合；符合</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683510" y="46526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stringent</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严格的；严厉的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002915" y="501269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antibiotic-free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无抗生素的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578860" y="546925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take a stand </a:t>
            </a:r>
            <a:r>
              <a:rPr sz="2800">
                <a:solidFill>
                  <a:schemeClr val="tx1"/>
                </a:solidFill>
                <a:latin typeface="Times New Roman" panose="02020603050405020304" charset="0"/>
                <a:cs typeface="Times New Roman" panose="02020603050405020304" charset="0"/>
                <a:sym typeface="+mn-ea"/>
              </a:rPr>
              <a:t>表明立场；明确立场</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8" name="圆角矩形 7"/>
          <p:cNvSpPr/>
          <p:nvPr/>
        </p:nvSpPr>
        <p:spPr>
          <a:xfrm>
            <a:off x="3794760" y="58769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engender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产生；引起</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1" name="矩形 10"/>
          <p:cNvSpPr/>
          <p:nvPr/>
        </p:nvSpPr>
        <p:spPr>
          <a:xfrm>
            <a:off x="5090795" y="476250"/>
            <a:ext cx="250761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1778635" y="1700530"/>
            <a:ext cx="188214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7251065" y="1700530"/>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2" name="矩形 11"/>
          <p:cNvSpPr/>
          <p:nvPr/>
        </p:nvSpPr>
        <p:spPr>
          <a:xfrm>
            <a:off x="7390765" y="285305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194310" y="400494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7" grpId="0" bldLvl="0" animBg="1"/>
      <p:bldP spid="2" grpId="0" bldLvl="0" animBg="1"/>
      <p:bldP spid="4" grpId="0" bldLvl="0" animBg="1"/>
      <p:bldP spid="6" grpId="0" bldLvl="0" animBg="1"/>
      <p:bldP spid="8"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52145" y="620395"/>
            <a:ext cx="11104880" cy="48844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Brand sacrifice initially hit me as a through-the-looking-glass moment in which everything is turned upside down. However, digging more deeply, I found evidence that responsible company action may be one way of undoing what more than a century of growing consumerism has created—and business is benefitting in the process. Take </a:t>
            </a:r>
            <a:r>
              <a:rPr lang="en-US" altLang="zh-CN" sz="2800" b="1" dirty="0">
                <a:latin typeface="Times New Roman" panose="02020603050405020304" charset="0"/>
                <a:hlinkClick r:id="rId1" action="ppaction://hlinksldjump"/>
              </a:rPr>
              <a:t>Patagonia</a:t>
            </a:r>
            <a:r>
              <a:rPr lang="en-US" altLang="zh-CN" sz="2800" dirty="0">
                <a:latin typeface="Times New Roman" panose="02020603050405020304" charset="0"/>
              </a:rPr>
              <a:t>, for example. The company is several years into a “buy less” </a:t>
            </a:r>
            <a:r>
              <a:rPr lang="en-US" altLang="zh-CN" sz="2800" b="1" dirty="0">
                <a:solidFill>
                  <a:srgbClr val="FF0000"/>
                </a:solidFill>
                <a:latin typeface="Times New Roman" panose="02020603050405020304" charset="0"/>
              </a:rPr>
              <a:t>campaign </a:t>
            </a:r>
            <a:r>
              <a:rPr lang="en-US" altLang="zh-CN" sz="2800" dirty="0">
                <a:latin typeface="Times New Roman" panose="02020603050405020304" charset="0"/>
              </a:rPr>
              <a:t>that asks current customers to wear what they have until it is</a:t>
            </a:r>
            <a:r>
              <a:rPr lang="en-US" altLang="zh-CN" sz="2800" dirty="0">
                <a:solidFill>
                  <a:srgbClr val="FF0000"/>
                </a:solidFill>
                <a:latin typeface="Times New Roman" panose="02020603050405020304" charset="0"/>
              </a:rPr>
              <a:t> </a:t>
            </a:r>
            <a:r>
              <a:rPr lang="en-US" altLang="zh-CN" sz="2800" b="1" dirty="0">
                <a:solidFill>
                  <a:srgbClr val="FF0000"/>
                </a:solidFill>
                <a:latin typeface="Times New Roman" panose="02020603050405020304" charset="0"/>
              </a:rPr>
              <a:t>threadbare</a:t>
            </a:r>
            <a:r>
              <a:rPr lang="en-US" altLang="zh-CN" sz="2800" dirty="0">
                <a:latin typeface="Times New Roman" panose="02020603050405020304" charset="0"/>
              </a:rPr>
              <a:t>. The result: an increase in sales. CEO Yvon Chouinard told Inc. magazine, “I know it sounds crazy, but every time I have made a decision that is best for the planet, I have made money. Our customers know that—and they want to be part of that environmental commitment.” What is not clear is whether these are old customers feeling good about </a:t>
            </a:r>
            <a:r>
              <a:rPr lang="en-US" altLang="zh-CN" sz="2800" b="1" dirty="0">
                <a:solidFill>
                  <a:srgbClr val="FF0000"/>
                </a:solidFill>
                <a:latin typeface="Times New Roman" panose="02020603050405020304" charset="0"/>
              </a:rPr>
              <a:t>trading up</a:t>
            </a:r>
            <a:r>
              <a:rPr lang="en-US" altLang="zh-CN" sz="2800" dirty="0">
                <a:latin typeface="Times New Roman" panose="02020603050405020304" charset="0"/>
              </a:rPr>
              <a:t>, or new customers migrating from brands less willing to sacrifice.</a:t>
            </a:r>
            <a:endParaRPr lang="en-US" altLang="zh-CN" sz="2800" dirty="0">
              <a:latin typeface="Times New Roman" panose="02020603050405020304" charset="0"/>
            </a:endParaRPr>
          </a:p>
        </p:txBody>
      </p:sp>
      <p:sp>
        <p:nvSpPr>
          <p:cNvPr id="7" name="圆角矩形 6"/>
          <p:cNvSpPr/>
          <p:nvPr/>
        </p:nvSpPr>
        <p:spPr>
          <a:xfrm>
            <a:off x="2570480" y="54451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campaign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活动；运动</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3218815" y="56610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threadbare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穿旧的；磨薄的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938905" y="5949315"/>
            <a:ext cx="74707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trade up</a:t>
            </a:r>
            <a:r>
              <a:rPr sz="2800">
                <a:solidFill>
                  <a:schemeClr val="tx1"/>
                </a:solidFill>
                <a:latin typeface="Times New Roman" panose="02020603050405020304" charset="0"/>
                <a:cs typeface="Times New Roman" panose="02020603050405020304" charset="0"/>
                <a:sym typeface="+mn-ea"/>
              </a:rPr>
              <a:t> 变卖（旧物）换进同类中更贵的东西</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3" name="矩形 12"/>
          <p:cNvSpPr/>
          <p:nvPr/>
        </p:nvSpPr>
        <p:spPr>
          <a:xfrm>
            <a:off x="7179310" y="2493010"/>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6" name="矩形 5"/>
          <p:cNvSpPr/>
          <p:nvPr/>
        </p:nvSpPr>
        <p:spPr>
          <a:xfrm>
            <a:off x="7035165" y="285305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6602730" y="465264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7" grpId="0" bldLvl="0" animBg="1"/>
      <p:bldP spid="2" grpId="0" bldLvl="0" animBg="1"/>
      <p:bldP spid="4"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5035" y="909320"/>
            <a:ext cx="10612120" cy="442912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6</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Luthy told me that consumers are rewarding “human brands” that </a:t>
            </a:r>
            <a:endParaRPr lang="en-US" altLang="zh-CN" sz="2800" dirty="0">
              <a:latin typeface="Times New Roman" panose="02020603050405020304" charset="0"/>
            </a:endParaRPr>
          </a:p>
          <a:p>
            <a:pPr algn="just" eaLnBrk="1" latinLnBrk="0" hangingPunct="1">
              <a:lnSpc>
                <a:spcPts val="3075"/>
              </a:lnSpc>
            </a:pPr>
            <a:r>
              <a:rPr lang="en-US" altLang="zh-CN" sz="2800" dirty="0">
                <a:latin typeface="Times New Roman" panose="02020603050405020304" charset="0"/>
              </a:rPr>
              <a:t>display honesty,</a:t>
            </a:r>
            <a:r>
              <a:rPr lang="en-US" altLang="zh-CN" sz="2800" dirty="0">
                <a:solidFill>
                  <a:srgbClr val="FF0000"/>
                </a:solidFill>
                <a:latin typeface="Times New Roman" panose="02020603050405020304" charset="0"/>
              </a:rPr>
              <a:t> </a:t>
            </a:r>
            <a:r>
              <a:rPr lang="en-US" altLang="zh-CN" sz="2800" b="1" dirty="0">
                <a:solidFill>
                  <a:srgbClr val="FF0000"/>
                </a:solidFill>
                <a:latin typeface="Times New Roman" panose="02020603050405020304" charset="0"/>
              </a:rPr>
              <a:t>transparency</a:t>
            </a:r>
            <a:r>
              <a:rPr lang="en-US" altLang="zh-CN" sz="2800" dirty="0">
                <a:latin typeface="Times New Roman" panose="02020603050405020304" charset="0"/>
              </a:rPr>
              <a:t>, and a willingness to admit when they are </a:t>
            </a:r>
            <a:endParaRPr lang="en-US" altLang="zh-CN" sz="2800" dirty="0">
              <a:latin typeface="Times New Roman" panose="02020603050405020304" charset="0"/>
            </a:endParaRPr>
          </a:p>
          <a:p>
            <a:pPr algn="just" eaLnBrk="1" latinLnBrk="0" hangingPunct="1">
              <a:lnSpc>
                <a:spcPts val="3075"/>
              </a:lnSpc>
            </a:pPr>
            <a:r>
              <a:rPr lang="en-US" altLang="zh-CN" sz="2800" dirty="0">
                <a:latin typeface="Times New Roman" panose="02020603050405020304" charset="0"/>
              </a:rPr>
              <a:t>wrong. Brand sacrifice also reflects the idea that consumers are holding </a:t>
            </a:r>
            <a:endParaRPr lang="en-US" altLang="zh-CN" sz="2800" dirty="0">
              <a:latin typeface="Times New Roman" panose="02020603050405020304" charset="0"/>
            </a:endParaRPr>
          </a:p>
          <a:p>
            <a:pPr algn="just" eaLnBrk="1" latinLnBrk="0" hangingPunct="1">
              <a:lnSpc>
                <a:spcPts val="3075"/>
              </a:lnSpc>
            </a:pPr>
            <a:r>
              <a:rPr lang="en-US" altLang="zh-CN" sz="2800" dirty="0">
                <a:latin typeface="Times New Roman" panose="02020603050405020304" charset="0"/>
              </a:rPr>
              <a:t>companies to stricter standards than they hold for themselves. He noted </a:t>
            </a:r>
            <a:endParaRPr lang="en-US" altLang="zh-CN" sz="2800" dirty="0">
              <a:latin typeface="Times New Roman" panose="02020603050405020304" charset="0"/>
            </a:endParaRPr>
          </a:p>
          <a:p>
            <a:pPr algn="just" eaLnBrk="1" latinLnBrk="0" hangingPunct="1">
              <a:lnSpc>
                <a:spcPts val="3075"/>
              </a:lnSpc>
            </a:pPr>
            <a:r>
              <a:rPr lang="en-US" altLang="zh-CN" sz="2800" dirty="0">
                <a:latin typeface="Times New Roman" panose="02020603050405020304" charset="0"/>
              </a:rPr>
              <a:t>that many people think it’s a good idea to take fewer flights in general, but data reveals that air travel is up—few individuals seem willing to cut their own flying. When it comes to corporate behaviour, however, Luthy says that “no </a:t>
            </a:r>
            <a:r>
              <a:rPr lang="en-US" altLang="zh-CN" sz="2800" b="1" dirty="0">
                <a:solidFill>
                  <a:srgbClr val="FF0000"/>
                </a:solidFill>
                <a:latin typeface="Times New Roman" panose="02020603050405020304" charset="0"/>
              </a:rPr>
              <a:t>hypocrisy </a:t>
            </a:r>
            <a:r>
              <a:rPr lang="en-US" altLang="zh-CN" sz="2800" dirty="0">
                <a:latin typeface="Times New Roman" panose="02020603050405020304" charset="0"/>
              </a:rPr>
              <a:t>is allowed, [and] the standards are getting higher”. The TrendWatching report cites an </a:t>
            </a:r>
            <a:r>
              <a:rPr lang="en-US" altLang="zh-CN" sz="2800" b="1" dirty="0">
                <a:latin typeface="Times New Roman" panose="02020603050405020304" charset="0"/>
                <a:hlinkClick r:id="rId1" action="ppaction://hlinksldjump"/>
              </a:rPr>
              <a:t>Accenture</a:t>
            </a:r>
            <a:r>
              <a:rPr lang="en-US" altLang="zh-CN" sz="2800" dirty="0">
                <a:latin typeface="Times New Roman" panose="02020603050405020304" charset="0"/>
              </a:rPr>
              <a:t>/</a:t>
            </a:r>
            <a:r>
              <a:rPr lang="en-US" altLang="zh-CN" sz="2800" b="1" dirty="0">
                <a:latin typeface="Times New Roman" panose="02020603050405020304" charset="0"/>
                <a:hlinkClick r:id="rId2" action="ppaction://hlinksldjump"/>
              </a:rPr>
              <a:t>Havas Media </a:t>
            </a:r>
            <a:r>
              <a:rPr lang="en-US" altLang="zh-CN" sz="2800" dirty="0">
                <a:latin typeface="Times New Roman" panose="02020603050405020304" charset="0"/>
              </a:rPr>
              <a:t>study that showed that 72 percent of respondents felt that “business is failing to take care of the planet and society as a whole”.</a:t>
            </a:r>
            <a:endParaRPr lang="en-US" altLang="zh-CN" sz="2800" dirty="0">
              <a:latin typeface="Times New Roman" panose="02020603050405020304" charset="0"/>
            </a:endParaRPr>
          </a:p>
        </p:txBody>
      </p:sp>
      <p:sp>
        <p:nvSpPr>
          <p:cNvPr id="7" name="圆角矩形 6"/>
          <p:cNvSpPr/>
          <p:nvPr/>
        </p:nvSpPr>
        <p:spPr>
          <a:xfrm>
            <a:off x="2498725" y="53384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transparency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透明度；透明</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571115" y="60928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hypocrisy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伪善；虚伪</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3218815" y="134048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4" name="矩形 3"/>
          <p:cNvSpPr/>
          <p:nvPr/>
        </p:nvSpPr>
        <p:spPr>
          <a:xfrm>
            <a:off x="3002915" y="371665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7" grpId="0" bldLvl="0" animBg="1"/>
      <p:bldP spid="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842645" y="1052830"/>
            <a:ext cx="1023175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7</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Companies may actually be in the best position to make such sacrifices; their strategies often require long-term vision and commitments. For example, the companies in the </a:t>
            </a:r>
            <a:r>
              <a:rPr lang="en-US" altLang="zh-CN" sz="2800" b="1" dirty="0">
                <a:latin typeface="Times New Roman" panose="02020603050405020304" charset="0"/>
                <a:hlinkClick r:id="rId1" action="ppaction://hlinksldjump"/>
              </a:rPr>
              <a:t>Roundtable on Sustainable Palm Oil</a:t>
            </a:r>
            <a:r>
              <a:rPr lang="en-US" altLang="zh-CN" sz="2800" dirty="0">
                <a:latin typeface="Times New Roman" panose="02020603050405020304" charset="0"/>
              </a:rPr>
              <a:t> (RSPO) understand that if they don’t help create an </a:t>
            </a:r>
            <a:r>
              <a:rPr lang="en-US" altLang="zh-CN" sz="2800" b="1" dirty="0">
                <a:solidFill>
                  <a:srgbClr val="FF0000"/>
                </a:solidFill>
                <a:latin typeface="Times New Roman" panose="02020603050405020304" charset="0"/>
              </a:rPr>
              <a:t>ecologically viable</a:t>
            </a:r>
            <a:r>
              <a:rPr lang="en-US" altLang="zh-CN" sz="2800" b="1" dirty="0">
                <a:latin typeface="Times New Roman" panose="02020603050405020304" charset="0"/>
              </a:rPr>
              <a:t> </a:t>
            </a:r>
            <a:r>
              <a:rPr lang="en-US" altLang="zh-CN" sz="2800" dirty="0">
                <a:latin typeface="Times New Roman" panose="02020603050405020304" charset="0"/>
              </a:rPr>
              <a:t>supply of this vital</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ingredient</a:t>
            </a:r>
            <a:r>
              <a:rPr lang="en-US" altLang="zh-CN" sz="2800" dirty="0">
                <a:latin typeface="Times New Roman" panose="02020603050405020304" charset="0"/>
              </a:rPr>
              <a:t>, their value chains will be riskier and less </a:t>
            </a:r>
            <a:r>
              <a:rPr lang="en-US" altLang="zh-CN" sz="2800" b="1" dirty="0">
                <a:solidFill>
                  <a:srgbClr val="FF0000"/>
                </a:solidFill>
                <a:latin typeface="Times New Roman" panose="02020603050405020304" charset="0"/>
              </a:rPr>
              <a:t>resilient</a:t>
            </a:r>
            <a:r>
              <a:rPr lang="en-US" altLang="zh-CN" sz="2800" dirty="0">
                <a:latin typeface="Times New Roman" panose="02020603050405020304" charset="0"/>
              </a:rPr>
              <a:t>. CVS’s strategic intent is to become a bigger player in health beyond selling </a:t>
            </a:r>
            <a:r>
              <a:rPr lang="en-US" altLang="zh-CN" sz="2800" b="1" dirty="0">
                <a:solidFill>
                  <a:srgbClr val="FF0000"/>
                </a:solidFill>
                <a:latin typeface="Times New Roman" panose="02020603050405020304" charset="0"/>
              </a:rPr>
              <a:t>over-the-counter</a:t>
            </a:r>
            <a:r>
              <a:rPr lang="en-US" altLang="zh-CN" sz="2800" dirty="0">
                <a:solidFill>
                  <a:srgbClr val="FF0000"/>
                </a:solidFill>
                <a:latin typeface="Times New Roman" panose="02020603050405020304" charset="0"/>
              </a:rPr>
              <a:t> </a:t>
            </a:r>
            <a:endParaRPr lang="en-US" altLang="zh-CN" sz="2800" dirty="0">
              <a:solidFill>
                <a:srgbClr val="FF0000"/>
              </a:solidFill>
              <a:latin typeface="Times New Roman" panose="02020603050405020304" charset="0"/>
            </a:endParaRPr>
          </a:p>
        </p:txBody>
      </p:sp>
      <p:sp>
        <p:nvSpPr>
          <p:cNvPr id="7" name="圆角矩形 6"/>
          <p:cNvSpPr/>
          <p:nvPr/>
        </p:nvSpPr>
        <p:spPr>
          <a:xfrm>
            <a:off x="2066925" y="39414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ecologically</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ad.</a:t>
            </a:r>
            <a:r>
              <a:rPr sz="2800">
                <a:solidFill>
                  <a:schemeClr val="tx1"/>
                </a:solidFill>
                <a:latin typeface="Times New Roman" panose="02020603050405020304" charset="0"/>
                <a:cs typeface="Times New Roman" panose="02020603050405020304" charset="0"/>
                <a:sym typeface="+mn-ea"/>
              </a:rPr>
              <a:t> 从生态学的观点看</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683510" y="429260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viable</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可行的；可实施的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3075305" y="47250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ingredient</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成分；原料</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291205" y="5229225"/>
            <a:ext cx="778002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resilient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有弹性（或弹力）的；可迅速恢复的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8" name="圆角矩形 7"/>
          <p:cNvSpPr/>
          <p:nvPr/>
        </p:nvSpPr>
        <p:spPr>
          <a:xfrm>
            <a:off x="4083050" y="5661025"/>
            <a:ext cx="735012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over-the-counter</a:t>
            </a:r>
            <a:r>
              <a:rPr sz="2800" i="1">
                <a:solidFill>
                  <a:schemeClr val="tx1"/>
                </a:solidFill>
                <a:latin typeface="Times New Roman" panose="02020603050405020304" charset="0"/>
                <a:cs typeface="Times New Roman" panose="02020603050405020304" charset="0"/>
                <a:sym typeface="+mn-ea"/>
              </a:rPr>
              <a:t> a</a:t>
            </a:r>
            <a:r>
              <a:rPr sz="2800">
                <a:solidFill>
                  <a:schemeClr val="tx1"/>
                </a:solidFill>
                <a:latin typeface="Times New Roman" panose="02020603050405020304" charset="0"/>
                <a:cs typeface="Times New Roman" panose="02020603050405020304" charset="0"/>
                <a:sym typeface="+mn-ea"/>
              </a:rPr>
              <a:t>. 非处方的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2282825" y="2636520"/>
            <a:ext cx="20320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6" name="矩形 15"/>
          <p:cNvSpPr/>
          <p:nvPr/>
        </p:nvSpPr>
        <p:spPr>
          <a:xfrm>
            <a:off x="4314825" y="2636520"/>
            <a:ext cx="113347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7" name="矩形 16"/>
          <p:cNvSpPr/>
          <p:nvPr/>
        </p:nvSpPr>
        <p:spPr>
          <a:xfrm>
            <a:off x="8259445" y="2636520"/>
            <a:ext cx="19411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8" name="矩形 17"/>
          <p:cNvSpPr/>
          <p:nvPr/>
        </p:nvSpPr>
        <p:spPr>
          <a:xfrm>
            <a:off x="5955030" y="2996565"/>
            <a:ext cx="15220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9" name="矩形 18"/>
          <p:cNvSpPr/>
          <p:nvPr/>
        </p:nvSpPr>
        <p:spPr>
          <a:xfrm>
            <a:off x="8043545" y="3429000"/>
            <a:ext cx="277368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7" grpId="0" bldLvl="0" animBg="1"/>
      <p:bldP spid="2" grpId="0" bldLvl="0" animBg="1"/>
      <p:bldP spid="5" grpId="0" bldLvl="0" animBg="1"/>
      <p:bldP spid="6" grpId="0" bldLvl="0" animBg="1"/>
      <p:bldP spid="8"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692785"/>
            <a:ext cx="11495405"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dirty="0">
                <a:latin typeface="Times New Roman" panose="02020603050405020304" charset="0"/>
              </a:rPr>
              <a:t> and </a:t>
            </a:r>
            <a:r>
              <a:rPr lang="en-US" altLang="zh-CN" sz="2800" b="1" dirty="0">
                <a:solidFill>
                  <a:srgbClr val="FF0000"/>
                </a:solidFill>
                <a:latin typeface="Times New Roman" panose="02020603050405020304" charset="0"/>
              </a:rPr>
              <a:t>prescription</a:t>
            </a:r>
            <a:r>
              <a:rPr lang="en-US" altLang="zh-CN" sz="2800" dirty="0">
                <a:solidFill>
                  <a:srgbClr val="FF0000"/>
                </a:solidFill>
                <a:latin typeface="Times New Roman" panose="02020603050405020304" charset="0"/>
              </a:rPr>
              <a:t> </a:t>
            </a:r>
            <a:r>
              <a:rPr lang="en-US" altLang="zh-CN" sz="2800" dirty="0">
                <a:latin typeface="Times New Roman" panose="02020603050405020304" charset="0"/>
              </a:rPr>
              <a:t>drugs—and removing tobacco products </a:t>
            </a:r>
            <a:r>
              <a:rPr lang="en-US" altLang="zh-CN" sz="2800" b="1" dirty="0">
                <a:solidFill>
                  <a:srgbClr val="FF0000"/>
                </a:solidFill>
                <a:latin typeface="Times New Roman" panose="02020603050405020304" charset="0"/>
              </a:rPr>
              <a:t>aligns with</a:t>
            </a:r>
            <a:r>
              <a:rPr lang="en-US" altLang="zh-CN" sz="2800" dirty="0">
                <a:latin typeface="Times New Roman" panose="02020603050405020304" charset="0"/>
              </a:rPr>
              <a:t> that direction. When Coca-Cola ran a </a:t>
            </a:r>
            <a:r>
              <a:rPr lang="en-US" altLang="zh-CN" sz="2800" b="1" dirty="0">
                <a:latin typeface="Times New Roman" panose="02020603050405020304" charset="0"/>
                <a:hlinkClick r:id="rId1" action="ppaction://hlinksldjump"/>
              </a:rPr>
              <a:t>Super Bowl</a:t>
            </a:r>
            <a:r>
              <a:rPr lang="en-US" altLang="zh-CN" sz="2800" dirty="0">
                <a:latin typeface="Times New Roman" panose="02020603050405020304" charset="0"/>
              </a:rPr>
              <a:t> ad that featured “America the Beautiful” sung in eight languages by people of various</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ethnicities</a:t>
            </a:r>
            <a:r>
              <a:rPr lang="en-US" altLang="zh-CN" sz="2800" dirty="0">
                <a:latin typeface="Times New Roman" panose="02020603050405020304" charset="0"/>
              </a:rPr>
              <a:t>, the firm was making a values-based statement, according to Luthy. The sacrifice? “They</a:t>
            </a:r>
            <a:r>
              <a:rPr lang="en-US" altLang="zh-CN" sz="2800" b="1" dirty="0">
                <a:solidFill>
                  <a:srgbClr val="FF0000"/>
                </a:solidFill>
                <a:latin typeface="Times New Roman" panose="02020603050405020304" charset="0"/>
              </a:rPr>
              <a:t> alienated</a:t>
            </a:r>
            <a:r>
              <a:rPr lang="en-US" altLang="zh-CN" sz="2800" dirty="0">
                <a:latin typeface="Times New Roman" panose="02020603050405020304" charset="0"/>
              </a:rPr>
              <a:t> some core customers” in order to champion diversity, he said. One cannot doubt that the company is aware of </a:t>
            </a:r>
            <a:r>
              <a:rPr lang="en-US" altLang="zh-CN" sz="2800" b="1" dirty="0">
                <a:solidFill>
                  <a:srgbClr val="FF0000"/>
                </a:solidFill>
                <a:latin typeface="Times New Roman" panose="02020603050405020304" charset="0"/>
              </a:rPr>
              <a:t>demographic</a:t>
            </a:r>
            <a:r>
              <a:rPr lang="en-US" altLang="zh-CN" sz="2800" dirty="0">
                <a:solidFill>
                  <a:srgbClr val="FF0000"/>
                </a:solidFill>
                <a:latin typeface="Times New Roman" panose="02020603050405020304" charset="0"/>
              </a:rPr>
              <a:t> </a:t>
            </a:r>
            <a:r>
              <a:rPr lang="en-US" altLang="zh-CN" sz="2800" dirty="0">
                <a:latin typeface="Times New Roman" panose="02020603050405020304" charset="0"/>
              </a:rPr>
              <a:t>trends that make </a:t>
            </a:r>
            <a:r>
              <a:rPr lang="en-US" altLang="zh-CN" sz="2800" b="1" dirty="0">
                <a:solidFill>
                  <a:srgbClr val="FF0000"/>
                </a:solidFill>
                <a:latin typeface="Times New Roman" panose="02020603050405020304" charset="0"/>
              </a:rPr>
              <a:t>courting</a:t>
            </a:r>
            <a:r>
              <a:rPr lang="en-US" altLang="zh-CN" sz="2800" dirty="0">
                <a:latin typeface="Times New Roman" panose="02020603050405020304" charset="0"/>
              </a:rPr>
              <a:t> a wide range of ethnic groups essential to business success, despite the potential loss of some current consumers.</a:t>
            </a:r>
            <a:endParaRPr lang="en-US" altLang="zh-CN" sz="2800" dirty="0">
              <a:latin typeface="Times New Roman" panose="02020603050405020304" charset="0"/>
            </a:endParaRPr>
          </a:p>
        </p:txBody>
      </p:sp>
      <p:sp>
        <p:nvSpPr>
          <p:cNvPr id="7" name="圆角矩形 6"/>
          <p:cNvSpPr/>
          <p:nvPr/>
        </p:nvSpPr>
        <p:spPr>
          <a:xfrm>
            <a:off x="1274445" y="386778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prescription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处方；药方</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1922780" y="414782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align with </a:t>
            </a:r>
            <a:r>
              <a:rPr sz="2800">
                <a:solidFill>
                  <a:schemeClr val="tx1"/>
                </a:solidFill>
                <a:latin typeface="Times New Roman" panose="02020603050405020304" charset="0"/>
                <a:cs typeface="Times New Roman" panose="02020603050405020304" charset="0"/>
                <a:sym typeface="+mn-ea"/>
              </a:rPr>
              <a:t>符合；契合</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498725" y="44367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ethnicity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种族渊源；种族特点</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930525" y="48691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alienate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使疏远；使不友好</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434715" y="510667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demographic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人口统计学的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5" name="圆角矩形 14"/>
          <p:cNvSpPr/>
          <p:nvPr/>
        </p:nvSpPr>
        <p:spPr>
          <a:xfrm>
            <a:off x="4010660" y="546862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court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讨好；争取</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6" name="矩形 15"/>
          <p:cNvSpPr/>
          <p:nvPr/>
        </p:nvSpPr>
        <p:spPr>
          <a:xfrm>
            <a:off x="1236980" y="764540"/>
            <a:ext cx="21971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7" name="矩形 16"/>
          <p:cNvSpPr/>
          <p:nvPr/>
        </p:nvSpPr>
        <p:spPr>
          <a:xfrm>
            <a:off x="8979535" y="692785"/>
            <a:ext cx="257302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8" name="矩形 17"/>
          <p:cNvSpPr/>
          <p:nvPr/>
        </p:nvSpPr>
        <p:spPr>
          <a:xfrm>
            <a:off x="8637905" y="1484630"/>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9" name="矩形 18"/>
          <p:cNvSpPr/>
          <p:nvPr/>
        </p:nvSpPr>
        <p:spPr>
          <a:xfrm>
            <a:off x="1490345" y="2316480"/>
            <a:ext cx="192024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0" name="矩形 19"/>
          <p:cNvSpPr/>
          <p:nvPr/>
        </p:nvSpPr>
        <p:spPr>
          <a:xfrm>
            <a:off x="7179310" y="2675890"/>
            <a:ext cx="244475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1" name="矩形 20"/>
          <p:cNvSpPr/>
          <p:nvPr/>
        </p:nvSpPr>
        <p:spPr>
          <a:xfrm>
            <a:off x="554355" y="3140710"/>
            <a:ext cx="160464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7" grpId="0" bldLvl="0" animBg="1"/>
      <p:bldP spid="2" grpId="0" bldLvl="0" animBg="1"/>
      <p:bldP spid="4" grpId="0" bldLvl="0" animBg="1"/>
      <p:bldP spid="5" grpId="0" bldLvl="0" animBg="1"/>
      <p:bldP spid="6" grpId="0" bldLvl="0" animBg="1"/>
      <p:bldP spid="15"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86155" y="981075"/>
            <a:ext cx="1064958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8</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Consumers, on the other hand, are</a:t>
            </a:r>
            <a:r>
              <a:rPr lang="en-US" altLang="zh-CN" sz="2800" b="1" dirty="0">
                <a:latin typeface="Times New Roman" panose="02020603050405020304" charset="0"/>
              </a:rPr>
              <a:t> </a:t>
            </a:r>
            <a:r>
              <a:rPr lang="en-US" altLang="zh-CN" sz="2800" b="1" dirty="0">
                <a:solidFill>
                  <a:srgbClr val="FF0000"/>
                </a:solidFill>
                <a:latin typeface="Times New Roman" panose="02020603050405020304" charset="0"/>
              </a:rPr>
              <a:t>fickle</a:t>
            </a:r>
            <a:r>
              <a:rPr lang="en-US" altLang="zh-CN" sz="2800" dirty="0">
                <a:latin typeface="Times New Roman" panose="02020603050405020304" charset="0"/>
              </a:rPr>
              <a:t>. A recent story in the New York Times reported that people were </a:t>
            </a:r>
            <a:r>
              <a:rPr lang="en-US" altLang="zh-CN" sz="2800" b="1" dirty="0">
                <a:solidFill>
                  <a:srgbClr val="FF0000"/>
                </a:solidFill>
                <a:latin typeface="Times New Roman" panose="02020603050405020304" charset="0"/>
              </a:rPr>
              <a:t>ditching </a:t>
            </a:r>
            <a:r>
              <a:rPr lang="en-US" altLang="zh-CN" sz="2800" dirty="0">
                <a:latin typeface="Times New Roman" panose="02020603050405020304" charset="0"/>
              </a:rPr>
              <a:t>their</a:t>
            </a:r>
            <a:r>
              <a:rPr lang="en-US" altLang="zh-CN" sz="2800" b="1" dirty="0">
                <a:solidFill>
                  <a:srgbClr val="FF0000"/>
                </a:solidFill>
                <a:latin typeface="Times New Roman" panose="02020603050405020304" charset="0"/>
              </a:rPr>
              <a:t> hybrids</a:t>
            </a:r>
            <a:r>
              <a:rPr lang="en-US" altLang="zh-CN" sz="2800" dirty="0">
                <a:latin typeface="Times New Roman" panose="02020603050405020304" charset="0"/>
              </a:rPr>
              <a:t> for SUVs now that gas prices have </a:t>
            </a:r>
            <a:r>
              <a:rPr lang="en-US" altLang="zh-CN" sz="2800" b="1" dirty="0">
                <a:solidFill>
                  <a:srgbClr val="FF0000"/>
                </a:solidFill>
                <a:latin typeface="Times New Roman" panose="02020603050405020304" charset="0"/>
              </a:rPr>
              <a:t>taken a dive</a:t>
            </a:r>
            <a:r>
              <a:rPr lang="en-US" altLang="zh-CN" sz="2800" dirty="0">
                <a:latin typeface="Times New Roman" panose="02020603050405020304" charset="0"/>
              </a:rPr>
              <a:t>; it seems that environmental consciousness </a:t>
            </a:r>
            <a:r>
              <a:rPr lang="en-US" altLang="zh-CN" sz="2800" b="1" dirty="0">
                <a:solidFill>
                  <a:srgbClr val="FF0000"/>
                </a:solidFill>
                <a:latin typeface="Times New Roman" panose="02020603050405020304" charset="0"/>
              </a:rPr>
              <a:t>falls prey to</a:t>
            </a:r>
            <a:r>
              <a:rPr lang="en-US" altLang="zh-CN" sz="2800" b="1" dirty="0">
                <a:latin typeface="Times New Roman" panose="02020603050405020304" charset="0"/>
              </a:rPr>
              <a:t> </a:t>
            </a:r>
            <a:r>
              <a:rPr lang="en-US" altLang="zh-CN" sz="2800" dirty="0">
                <a:latin typeface="Times New Roman" panose="02020603050405020304" charset="0"/>
              </a:rPr>
              <a:t>short-term economics. That’s not surprising, as a fair number of the original purchases of hybrids were likely driven by high fuel prices, not concern for carbon levels in the atmosphere. We humans prize immediate </a:t>
            </a:r>
            <a:r>
              <a:rPr lang="en-US" altLang="zh-CN" sz="2800" b="1" dirty="0">
                <a:solidFill>
                  <a:srgbClr val="FF0000"/>
                </a:solidFill>
                <a:latin typeface="Times New Roman" panose="02020603050405020304" charset="0"/>
              </a:rPr>
              <a:t>gratification</a:t>
            </a:r>
            <a:r>
              <a:rPr lang="en-US" altLang="zh-CN" sz="2800" dirty="0">
                <a:latin typeface="Times New Roman" panose="02020603050405020304" charset="0"/>
              </a:rPr>
              <a:t>.</a:t>
            </a:r>
            <a:endParaRPr lang="en-US" altLang="zh-CN" sz="2800" dirty="0">
              <a:latin typeface="Times New Roman" panose="02020603050405020304" charset="0"/>
              <a:sym typeface="+mn-ea"/>
            </a:endParaRPr>
          </a:p>
        </p:txBody>
      </p:sp>
      <p:sp>
        <p:nvSpPr>
          <p:cNvPr id="7" name="圆角矩形 6"/>
          <p:cNvSpPr/>
          <p:nvPr/>
        </p:nvSpPr>
        <p:spPr>
          <a:xfrm>
            <a:off x="2282825" y="3932555"/>
            <a:ext cx="59899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fickle</a:t>
            </a:r>
            <a:r>
              <a:rPr lang="en-US"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易变的</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571115" y="4364990"/>
            <a:ext cx="62388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ditch</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摆脱；抛弃</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787015" y="4725035"/>
            <a:ext cx="645287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hybrid</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混合动力汽车</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3002915" y="5156835"/>
            <a:ext cx="674814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take a dive</a:t>
            </a:r>
            <a:r>
              <a:rPr sz="2800">
                <a:solidFill>
                  <a:schemeClr val="tx1"/>
                </a:solidFill>
                <a:latin typeface="Times New Roman" panose="02020603050405020304" charset="0"/>
                <a:cs typeface="Times New Roman" panose="02020603050405020304" charset="0"/>
                <a:sym typeface="+mn-ea"/>
              </a:rPr>
              <a:t> 突然下降</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507105" y="566166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fall prey to</a:t>
            </a:r>
            <a:r>
              <a:rPr sz="2800">
                <a:solidFill>
                  <a:schemeClr val="tx1"/>
                </a:solidFill>
                <a:latin typeface="Times New Roman" panose="02020603050405020304" charset="0"/>
                <a:cs typeface="Times New Roman" panose="02020603050405020304" charset="0"/>
                <a:sym typeface="+mn-ea"/>
              </a:rPr>
              <a:t> 成为……的牺牲品</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8" name="圆角矩形 7"/>
          <p:cNvSpPr/>
          <p:nvPr/>
        </p:nvSpPr>
        <p:spPr>
          <a:xfrm>
            <a:off x="4443095" y="6021070"/>
            <a:ext cx="64293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gratification</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满足；满意</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2" name="矩形 11"/>
          <p:cNvSpPr/>
          <p:nvPr/>
        </p:nvSpPr>
        <p:spPr>
          <a:xfrm>
            <a:off x="6387465" y="980440"/>
            <a:ext cx="153543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6459220" y="1412875"/>
            <a:ext cx="175450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4" name="矩形 13"/>
          <p:cNvSpPr/>
          <p:nvPr/>
        </p:nvSpPr>
        <p:spPr>
          <a:xfrm>
            <a:off x="8547100" y="1412875"/>
            <a:ext cx="17252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5" name="矩形 14"/>
          <p:cNvSpPr/>
          <p:nvPr/>
        </p:nvSpPr>
        <p:spPr>
          <a:xfrm>
            <a:off x="4908550" y="1772920"/>
            <a:ext cx="244475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6" name="矩形 15"/>
          <p:cNvSpPr/>
          <p:nvPr/>
        </p:nvSpPr>
        <p:spPr>
          <a:xfrm>
            <a:off x="3002915" y="2202180"/>
            <a:ext cx="244475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7" name="矩形 16"/>
          <p:cNvSpPr/>
          <p:nvPr/>
        </p:nvSpPr>
        <p:spPr>
          <a:xfrm>
            <a:off x="4514850" y="3308350"/>
            <a:ext cx="244475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7" grpId="0" bldLvl="0" animBg="1"/>
      <p:bldP spid="2" grpId="0" bldLvl="0" animBg="1"/>
      <p:bldP spid="4" grpId="0" bldLvl="0" animBg="1"/>
      <p:bldP spid="5" grpId="0" bldLvl="0" animBg="1"/>
      <p:bldP spid="6" grpId="0" bldLvl="0" animBg="1"/>
      <p:bldP spid="8"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86155" y="981075"/>
            <a:ext cx="10649585" cy="245745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9</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lessons for executives in all of this: Forward-looking companies can take a leadership position that uses sacrifice to build enduring customer</a:t>
            </a:r>
            <a:r>
              <a:rPr lang="en-US" altLang="zh-CN" sz="2800" dirty="0">
                <a:solidFill>
                  <a:srgbClr val="FF0000"/>
                </a:solidFill>
                <a:latin typeface="Times New Roman" panose="02020603050405020304" charset="0"/>
                <a:sym typeface="+mn-ea"/>
              </a:rPr>
              <a:t> </a:t>
            </a:r>
            <a:r>
              <a:rPr lang="en-US" altLang="zh-CN" sz="2800" b="1" dirty="0">
                <a:solidFill>
                  <a:srgbClr val="FF0000"/>
                </a:solidFill>
                <a:latin typeface="Times New Roman" panose="02020603050405020304" charset="0"/>
                <a:sym typeface="+mn-ea"/>
              </a:rPr>
              <a:t>allegiance</a:t>
            </a:r>
            <a:r>
              <a:rPr lang="en-US" altLang="zh-CN" sz="2800" dirty="0">
                <a:latin typeface="Times New Roman" panose="02020603050405020304" charset="0"/>
                <a:sym typeface="+mn-ea"/>
              </a:rPr>
              <a:t> and perhaps even boost immediate sales. More importantly, it can help leaders clarify a company’s purpose, values, and performance. With all of those benefits, brand sacrifice might not be such a sacrifice after all. (1,027 words)</a:t>
            </a:r>
            <a:endParaRPr lang="en-US" altLang="zh-CN" sz="2800" dirty="0">
              <a:latin typeface="Times New Roman" panose="02020603050405020304" charset="0"/>
              <a:sym typeface="+mn-ea"/>
            </a:endParaRPr>
          </a:p>
        </p:txBody>
      </p:sp>
      <p:sp>
        <p:nvSpPr>
          <p:cNvPr id="7" name="圆角矩形 6"/>
          <p:cNvSpPr/>
          <p:nvPr/>
        </p:nvSpPr>
        <p:spPr>
          <a:xfrm>
            <a:off x="2571115" y="44545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allegiance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忠诚；效忠</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6" name="矩形 15"/>
          <p:cNvSpPr/>
          <p:nvPr/>
        </p:nvSpPr>
        <p:spPr>
          <a:xfrm>
            <a:off x="2426970" y="1844675"/>
            <a:ext cx="22078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Next</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6459220" y="4770755"/>
            <a:ext cx="5367020"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d) rail transmit equipment</a:t>
            </a:r>
            <a:endParaRPr lang="en-US" altLang="zh-CN" sz="2800" b="1" dirty="0">
              <a:latin typeface="Times New Roman" panose="02020603050405020304" charset="0"/>
              <a:cs typeface="Times New Roman" panose="02020603050405020304" charset="0"/>
            </a:endParaRPr>
          </a:p>
        </p:txBody>
      </p:sp>
      <p:sp>
        <p:nvSpPr>
          <p:cNvPr id="8" name="文本框 7"/>
          <p:cNvSpPr txBox="1"/>
          <p:nvPr/>
        </p:nvSpPr>
        <p:spPr>
          <a:xfrm>
            <a:off x="195154" y="549063"/>
            <a:ext cx="11369040" cy="878840"/>
          </a:xfrm>
          <a:prstGeom prst="rect">
            <a:avLst/>
          </a:prstGeom>
          <a:noFill/>
        </p:spPr>
        <p:txBody>
          <a:bodyPr wrap="square" rtlCol="0" anchor="t">
            <a:spAutoFit/>
          </a:bodyPr>
          <a:lstStyle/>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Match the following logos with the companies’ business, and then tell your classmates what you know about these brands.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20" name="文本框 19"/>
          <p:cNvSpPr txBox="1"/>
          <p:nvPr/>
        </p:nvSpPr>
        <p:spPr>
          <a:xfrm>
            <a:off x="3291205" y="1484630"/>
            <a:ext cx="1330960" cy="583565"/>
          </a:xfrm>
          <a:prstGeom prst="rect">
            <a:avLst/>
          </a:prstGeom>
          <a:noFill/>
        </p:spPr>
        <p:txBody>
          <a:bodyPr wrap="square" rtlCol="0">
            <a:spAutoFit/>
          </a:bodyPr>
          <a:lstStyle/>
          <a:p>
            <a:r>
              <a:rPr lang="en-US" altLang="zh-CN" sz="3200" b="1" dirty="0">
                <a:latin typeface="Times New Roman" panose="02020603050405020304" charset="0"/>
                <a:cs typeface="Times New Roman" panose="02020603050405020304" charset="0"/>
              </a:rPr>
              <a:t>Logos</a:t>
            </a:r>
            <a:endParaRPr lang="en-US" altLang="zh-CN" sz="3200" b="1" dirty="0">
              <a:latin typeface="Times New Roman" panose="02020603050405020304" charset="0"/>
              <a:cs typeface="Times New Roman" panose="02020603050405020304" charset="0"/>
            </a:endParaRPr>
          </a:p>
        </p:txBody>
      </p:sp>
      <p:sp>
        <p:nvSpPr>
          <p:cNvPr id="4" name="文本框 3"/>
          <p:cNvSpPr txBox="1"/>
          <p:nvPr/>
        </p:nvSpPr>
        <p:spPr>
          <a:xfrm>
            <a:off x="2426970" y="2204720"/>
            <a:ext cx="605155"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1)</a:t>
            </a:r>
            <a:endParaRPr lang="en-US" altLang="zh-CN" sz="2800" b="1" dirty="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1"/>
          <a:stretch>
            <a:fillRect/>
          </a:stretch>
        </p:blipFill>
        <p:spPr>
          <a:xfrm>
            <a:off x="3075305" y="2230755"/>
            <a:ext cx="1495425" cy="516890"/>
          </a:xfrm>
          <a:prstGeom prst="rect">
            <a:avLst/>
          </a:prstGeom>
        </p:spPr>
      </p:pic>
      <p:pic>
        <p:nvPicPr>
          <p:cNvPr id="9" name="图片 8"/>
          <p:cNvPicPr>
            <a:picLocks noChangeAspect="1"/>
          </p:cNvPicPr>
          <p:nvPr/>
        </p:nvPicPr>
        <p:blipFill>
          <a:blip r:embed="rId2"/>
          <a:stretch>
            <a:fillRect/>
          </a:stretch>
        </p:blipFill>
        <p:spPr>
          <a:xfrm>
            <a:off x="3075305" y="2924810"/>
            <a:ext cx="1403350" cy="829945"/>
          </a:xfrm>
          <a:prstGeom prst="rect">
            <a:avLst/>
          </a:prstGeom>
        </p:spPr>
      </p:pic>
      <p:pic>
        <p:nvPicPr>
          <p:cNvPr id="10" name="图片 9"/>
          <p:cNvPicPr>
            <a:picLocks noChangeAspect="1"/>
          </p:cNvPicPr>
          <p:nvPr/>
        </p:nvPicPr>
        <p:blipFill>
          <a:blip r:embed="rId3"/>
          <a:stretch>
            <a:fillRect/>
          </a:stretch>
        </p:blipFill>
        <p:spPr>
          <a:xfrm>
            <a:off x="3075305" y="3904615"/>
            <a:ext cx="1340485" cy="628650"/>
          </a:xfrm>
          <a:prstGeom prst="rect">
            <a:avLst/>
          </a:prstGeom>
        </p:spPr>
      </p:pic>
      <p:pic>
        <p:nvPicPr>
          <p:cNvPr id="11" name="图片 10"/>
          <p:cNvPicPr>
            <a:picLocks noChangeAspect="1"/>
          </p:cNvPicPr>
          <p:nvPr/>
        </p:nvPicPr>
        <p:blipFill>
          <a:blip r:embed="rId4"/>
          <a:stretch>
            <a:fillRect/>
          </a:stretch>
        </p:blipFill>
        <p:spPr>
          <a:xfrm>
            <a:off x="3032125" y="4791075"/>
            <a:ext cx="1797685" cy="533400"/>
          </a:xfrm>
          <a:prstGeom prst="rect">
            <a:avLst/>
          </a:prstGeom>
        </p:spPr>
      </p:pic>
      <p:pic>
        <p:nvPicPr>
          <p:cNvPr id="12" name="图片 11"/>
          <p:cNvPicPr>
            <a:picLocks noChangeAspect="1"/>
          </p:cNvPicPr>
          <p:nvPr/>
        </p:nvPicPr>
        <p:blipFill>
          <a:blip r:embed="rId5"/>
          <a:stretch>
            <a:fillRect/>
          </a:stretch>
        </p:blipFill>
        <p:spPr>
          <a:xfrm>
            <a:off x="2990215" y="5517515"/>
            <a:ext cx="1881505" cy="741680"/>
          </a:xfrm>
          <a:prstGeom prst="rect">
            <a:avLst/>
          </a:prstGeom>
        </p:spPr>
      </p:pic>
      <p:sp>
        <p:nvSpPr>
          <p:cNvPr id="13" name="文本框 12"/>
          <p:cNvSpPr txBox="1"/>
          <p:nvPr/>
        </p:nvSpPr>
        <p:spPr>
          <a:xfrm>
            <a:off x="2426970" y="2976245"/>
            <a:ext cx="605155"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2)</a:t>
            </a:r>
            <a:endParaRPr lang="en-US" altLang="zh-CN" sz="2800" b="1" dirty="0">
              <a:latin typeface="Times New Roman" panose="02020603050405020304" charset="0"/>
              <a:cs typeface="Times New Roman" panose="02020603050405020304" charset="0"/>
            </a:endParaRPr>
          </a:p>
        </p:txBody>
      </p:sp>
      <p:sp>
        <p:nvSpPr>
          <p:cNvPr id="16" name="文本框 15"/>
          <p:cNvSpPr txBox="1"/>
          <p:nvPr/>
        </p:nvSpPr>
        <p:spPr>
          <a:xfrm>
            <a:off x="2426970" y="3893820"/>
            <a:ext cx="605155"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3)</a:t>
            </a:r>
            <a:endParaRPr lang="en-US" altLang="zh-CN" sz="2800" b="1" dirty="0">
              <a:latin typeface="Times New Roman" panose="02020603050405020304" charset="0"/>
              <a:cs typeface="Times New Roman" panose="02020603050405020304" charset="0"/>
            </a:endParaRPr>
          </a:p>
        </p:txBody>
      </p:sp>
      <p:sp>
        <p:nvSpPr>
          <p:cNvPr id="25" name="文本框 24"/>
          <p:cNvSpPr txBox="1"/>
          <p:nvPr/>
        </p:nvSpPr>
        <p:spPr>
          <a:xfrm>
            <a:off x="2426970" y="4797425"/>
            <a:ext cx="605155"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4)</a:t>
            </a:r>
            <a:endParaRPr lang="en-US" altLang="zh-CN" sz="2800" b="1" dirty="0">
              <a:latin typeface="Times New Roman" panose="02020603050405020304" charset="0"/>
              <a:cs typeface="Times New Roman" panose="02020603050405020304" charset="0"/>
            </a:endParaRPr>
          </a:p>
        </p:txBody>
      </p:sp>
      <p:sp>
        <p:nvSpPr>
          <p:cNvPr id="27" name="文本框 26"/>
          <p:cNvSpPr txBox="1"/>
          <p:nvPr/>
        </p:nvSpPr>
        <p:spPr>
          <a:xfrm>
            <a:off x="2426970" y="5582920"/>
            <a:ext cx="605155"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5)</a:t>
            </a:r>
            <a:endParaRPr lang="en-US" altLang="zh-CN" sz="2800" b="1" dirty="0">
              <a:latin typeface="Times New Roman" panose="02020603050405020304" charset="0"/>
              <a:cs typeface="Times New Roman" panose="02020603050405020304" charset="0"/>
            </a:endParaRPr>
          </a:p>
        </p:txBody>
      </p:sp>
      <p:sp>
        <p:nvSpPr>
          <p:cNvPr id="29" name="文本框 28"/>
          <p:cNvSpPr txBox="1"/>
          <p:nvPr/>
        </p:nvSpPr>
        <p:spPr>
          <a:xfrm>
            <a:off x="6675120" y="1422400"/>
            <a:ext cx="1885950" cy="583565"/>
          </a:xfrm>
          <a:prstGeom prst="rect">
            <a:avLst/>
          </a:prstGeom>
          <a:noFill/>
        </p:spPr>
        <p:txBody>
          <a:bodyPr wrap="square" rtlCol="0">
            <a:spAutoFit/>
          </a:bodyPr>
          <a:p>
            <a:r>
              <a:rPr lang="en-US" altLang="zh-CN" sz="3200" b="1" dirty="0">
                <a:latin typeface="Times New Roman" panose="02020603050405020304" charset="0"/>
                <a:cs typeface="Times New Roman" panose="02020603050405020304" charset="0"/>
              </a:rPr>
              <a:t>Business</a:t>
            </a:r>
            <a:endParaRPr lang="en-US" altLang="zh-CN" sz="3200" b="1" dirty="0">
              <a:latin typeface="Times New Roman" panose="02020603050405020304" charset="0"/>
              <a:cs typeface="Times New Roman" panose="02020603050405020304" charset="0"/>
            </a:endParaRPr>
          </a:p>
        </p:txBody>
      </p:sp>
      <p:sp>
        <p:nvSpPr>
          <p:cNvPr id="31" name="文本框 30"/>
          <p:cNvSpPr txBox="1"/>
          <p:nvPr/>
        </p:nvSpPr>
        <p:spPr>
          <a:xfrm>
            <a:off x="6459220" y="2132965"/>
            <a:ext cx="1777365"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a) dairy</a:t>
            </a:r>
            <a:endParaRPr lang="en-US" altLang="zh-CN" sz="2800" b="1" dirty="0">
              <a:latin typeface="Times New Roman" panose="02020603050405020304" charset="0"/>
              <a:cs typeface="Times New Roman" panose="02020603050405020304" charset="0"/>
            </a:endParaRPr>
          </a:p>
        </p:txBody>
      </p:sp>
      <p:sp>
        <p:nvSpPr>
          <p:cNvPr id="33" name="文本框 32"/>
          <p:cNvSpPr txBox="1"/>
          <p:nvPr/>
        </p:nvSpPr>
        <p:spPr>
          <a:xfrm>
            <a:off x="6459220" y="3085465"/>
            <a:ext cx="4787900"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b) laptop, tablet, desktop, etc.</a:t>
            </a:r>
            <a:endParaRPr lang="en-US" altLang="zh-CN" sz="2800" b="1" dirty="0">
              <a:latin typeface="Times New Roman" panose="02020603050405020304" charset="0"/>
              <a:cs typeface="Times New Roman" panose="02020603050405020304" charset="0"/>
            </a:endParaRPr>
          </a:p>
        </p:txBody>
      </p:sp>
      <p:sp>
        <p:nvSpPr>
          <p:cNvPr id="34" name="文本框 33"/>
          <p:cNvSpPr txBox="1"/>
          <p:nvPr/>
        </p:nvSpPr>
        <p:spPr>
          <a:xfrm>
            <a:off x="6459220" y="3957955"/>
            <a:ext cx="5609590"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c) sportswear and sports equipment</a:t>
            </a:r>
            <a:endParaRPr lang="en-US" altLang="zh-CN" sz="2800" b="1" dirty="0">
              <a:latin typeface="Times New Roman" panose="02020603050405020304" charset="0"/>
              <a:cs typeface="Times New Roman" panose="02020603050405020304" charset="0"/>
            </a:endParaRPr>
          </a:p>
        </p:txBody>
      </p:sp>
      <p:sp>
        <p:nvSpPr>
          <p:cNvPr id="36" name="文本框 35"/>
          <p:cNvSpPr txBox="1"/>
          <p:nvPr/>
        </p:nvSpPr>
        <p:spPr>
          <a:xfrm>
            <a:off x="6459220" y="5661025"/>
            <a:ext cx="4384675" cy="521970"/>
          </a:xfrm>
          <a:prstGeom prst="rect">
            <a:avLst/>
          </a:prstGeom>
          <a:noFill/>
        </p:spPr>
        <p:txBody>
          <a:bodyPr wrap="square" rtlCol="0">
            <a:spAutoFit/>
          </a:bodyPr>
          <a:p>
            <a:r>
              <a:rPr lang="en-US" altLang="zh-CN" sz="2800" b="1" dirty="0">
                <a:latin typeface="Times New Roman" panose="02020603050405020304" charset="0"/>
                <a:cs typeface="Times New Roman" panose="02020603050405020304" charset="0"/>
              </a:rPr>
              <a:t>e) automobile</a:t>
            </a:r>
            <a:endParaRPr lang="en-US" altLang="zh-CN" sz="2800" b="1" dirty="0">
              <a:latin typeface="Times New Roman" panose="02020603050405020304" charset="0"/>
              <a:cs typeface="Times New Roman" panose="02020603050405020304" charset="0"/>
            </a:endParaRPr>
          </a:p>
        </p:txBody>
      </p:sp>
      <p:cxnSp>
        <p:nvCxnSpPr>
          <p:cNvPr id="37" name="直接连接符 36"/>
          <p:cNvCxnSpPr/>
          <p:nvPr/>
        </p:nvCxnSpPr>
        <p:spPr>
          <a:xfrm>
            <a:off x="4613910" y="2493010"/>
            <a:ext cx="1872615" cy="935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474210" y="3573145"/>
            <a:ext cx="2057400" cy="720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422775" y="4290060"/>
            <a:ext cx="2028825" cy="7416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758690" y="5118735"/>
            <a:ext cx="1727835" cy="7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713605" y="2493010"/>
            <a:ext cx="1772920" cy="33997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i="1" dirty="0">
                <a:solidFill>
                  <a:srgbClr val="FF0000"/>
                </a:solidFill>
                <a:latin typeface="Times New Roman" panose="02020603050405020304" charset="0"/>
              </a:rPr>
              <a:t>Mad Men</a:t>
            </a:r>
            <a:r>
              <a:rPr lang="en-US" altLang="zh-CN" sz="2800" b="1" dirty="0">
                <a:latin typeface="Times New Roman" panose="02020603050405020304" charset="0"/>
              </a:rPr>
              <a:t> </a:t>
            </a:r>
            <a:r>
              <a:rPr lang="en-US" altLang="zh-CN" sz="2800" dirty="0">
                <a:latin typeface="Times New Roman" panose="02020603050405020304" charset="0"/>
              </a:rPr>
              <a:t>《广告狂人》，American Movie Classics公司（AMC）于</a:t>
            </a:r>
            <a:endParaRPr lang="en-US" altLang="zh-CN" sz="2800" dirty="0">
              <a:latin typeface="Times New Roman" panose="02020603050405020304" charset="0"/>
            </a:endParaRPr>
          </a:p>
          <a:p>
            <a:pPr algn="just" eaLnBrk="1" latinLnBrk="0" hangingPunct="1">
              <a:lnSpc>
                <a:spcPct val="130000"/>
              </a:lnSpc>
            </a:pPr>
            <a:r>
              <a:rPr lang="en-US" altLang="zh-CN" sz="2800" dirty="0">
                <a:latin typeface="Times New Roman" panose="02020603050405020304" charset="0"/>
              </a:rPr>
              <a:t>2007至2015年之间出品的美国年代剧</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CVS </a:t>
            </a:r>
            <a:r>
              <a:rPr lang="en-US" altLang="zh-CN" sz="2800" dirty="0">
                <a:latin typeface="Times New Roman" panose="02020603050405020304" charset="0"/>
              </a:rPr>
              <a:t>西维斯健康公司（CVS Health），前身为CVS Caremark公司，是一家美国药品零售商和医疗保健公司</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Chipotle </a:t>
            </a:r>
            <a:r>
              <a:rPr lang="en-US" altLang="zh-CN" sz="2800" dirty="0">
                <a:latin typeface="Times New Roman" panose="02020603050405020304" charset="0"/>
              </a:rPr>
              <a:t>美国一家经营墨西哥风味食品的快捷连锁餐厅</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Patagonia</a:t>
            </a:r>
            <a:r>
              <a:rPr lang="en-US" altLang="zh-CN" sz="2800" dirty="0">
                <a:latin typeface="Times New Roman" panose="02020603050405020304" charset="0"/>
              </a:rPr>
              <a:t> 巴塔哥尼亚，国际顶级户外品牌</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Accenture </a:t>
            </a:r>
            <a:r>
              <a:rPr lang="en-US" altLang="zh-CN" sz="2800" dirty="0">
                <a:latin typeface="Times New Roman" panose="02020603050405020304" charset="0"/>
              </a:rPr>
              <a:t>埃森哲咨询公司</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Havas Media </a:t>
            </a:r>
            <a:r>
              <a:rPr lang="en-US" altLang="zh-CN" sz="2800" dirty="0">
                <a:latin typeface="Times New Roman" panose="02020603050405020304" charset="0"/>
              </a:rPr>
              <a:t>哈瓦斯集团，全球六大广告和传媒集团之一</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Roundtable on Sustainable Palm Oil </a:t>
            </a:r>
            <a:r>
              <a:rPr lang="en-US" altLang="zh-CN" sz="2800" dirty="0">
                <a:latin typeface="Times New Roman" panose="02020603050405020304" charset="0"/>
              </a:rPr>
              <a:t>棕榈油可持续发展圆桌会议，由多利益方组建的非营利协会</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l" eaLnBrk="1" latinLnBrk="0" hangingPunct="1">
              <a:lnSpc>
                <a:spcPct val="130000"/>
              </a:lnSpc>
            </a:pPr>
            <a:r>
              <a:rPr lang="en-US" altLang="zh-CN" sz="2800" b="1" dirty="0">
                <a:solidFill>
                  <a:srgbClr val="FF0000"/>
                </a:solidFill>
                <a:latin typeface="Times New Roman" panose="02020603050405020304" charset="0"/>
              </a:rPr>
              <a:t>Super Bowl </a:t>
            </a:r>
            <a:r>
              <a:rPr lang="en-US" altLang="zh-CN" sz="2800" dirty="0">
                <a:latin typeface="Times New Roman" panose="02020603050405020304" charset="0"/>
              </a:rPr>
              <a:t>超级碗，是NFL职业橄榄球大联盟的年度冠军赛，胜者</a:t>
            </a:r>
            <a:endParaRPr lang="en-US" altLang="zh-CN" sz="2800" dirty="0">
              <a:latin typeface="Times New Roman" panose="02020603050405020304" charset="0"/>
            </a:endParaRPr>
          </a:p>
          <a:p>
            <a:pPr algn="just" eaLnBrk="1" latinLnBrk="0" hangingPunct="1">
              <a:lnSpc>
                <a:spcPct val="130000"/>
              </a:lnSpc>
            </a:pPr>
            <a:r>
              <a:rPr lang="en-US" altLang="zh-CN" sz="2800" dirty="0">
                <a:latin typeface="Times New Roman" panose="02020603050405020304" charset="0"/>
              </a:rPr>
              <a:t>被称为“世界冠军”</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4655" y="3284855"/>
            <a:ext cx="11015345" cy="280225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90000"/>
              </a:lnSpc>
            </a:pPr>
            <a:r>
              <a:rPr lang="en-US" altLang="zh-CN" sz="2800" dirty="0">
                <a:latin typeface="Times New Roman" panose="02020603050405020304" charset="0"/>
              </a:rPr>
              <a:t>(     ) a. The unrestrained consumption of human beings has seriously 	polluted the natural environment.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b. The more honest and transparent a company is, the more 	consumers it wins.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c. As humans prize immediate gratification, consumers are inclined to 	give priority to their personal interest rather than to the 	environmental issues.</a:t>
            </a:r>
            <a:endParaRPr lang="en-US" altLang="zh-CN" sz="2800" dirty="0">
              <a:latin typeface="Times New Roman" panose="02020603050405020304" charset="0"/>
            </a:endParaRPr>
          </a:p>
        </p:txBody>
      </p:sp>
      <p:sp>
        <p:nvSpPr>
          <p:cNvPr id="2" name="圆角矩形 1"/>
          <p:cNvSpPr/>
          <p:nvPr/>
        </p:nvSpPr>
        <p:spPr>
          <a:xfrm>
            <a:off x="481965" y="476250"/>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Reading Comprehension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414864" y="1124373"/>
            <a:ext cx="11369040" cy="20599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Each of the following statements contains information given in one of the paragraphs in Text B. Identify the paragraph from which the information is derived and write the paragraph number in the brackets before the statement. You may choose a paragraph more than once.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698500" y="328485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2</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698500" y="407670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6</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98500" y="486854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8</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4" grpId="0"/>
      <p:bldP spid="4"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845" y="620395"/>
            <a:ext cx="11402695" cy="551307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90000"/>
              </a:lnSpc>
            </a:pPr>
            <a:r>
              <a:rPr lang="en-US" altLang="zh-CN" sz="2800" dirty="0">
                <a:latin typeface="Times New Roman" panose="02020603050405020304" charset="0"/>
              </a:rPr>
              <a:t>(     ) d. Researchers find that it’s incredibly difficult to change consumers’ 	behavior to relieve the negative effects.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e. After it stopped selling the meat that had failed to meet the 	requirements, Chiptole’s stock price declined.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f. A report implied that people chose hybrids mostly because the gas 	prices were rising.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g. The brand sacrifice made by responsible companies may eliminate the 	consequences engendered by growing consumerism.</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h. In order to gain more presence in the market, a company even stopped 	selling tobacco products.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i. Companies which make brand sacrifice are actually gaining lots of 	benefits.</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 j. When a company makes a decision that is beneficial to the planet, it 	attracts more consumers and makes more money.</a:t>
            </a:r>
            <a:endParaRPr lang="en-US" altLang="zh-CN" sz="2800" dirty="0">
              <a:latin typeface="Times New Roman" panose="02020603050405020304" charset="0"/>
            </a:endParaRPr>
          </a:p>
        </p:txBody>
      </p:sp>
      <p:sp>
        <p:nvSpPr>
          <p:cNvPr id="6" name="Rectangle 85"/>
          <p:cNvSpPr/>
          <p:nvPr/>
        </p:nvSpPr>
        <p:spPr>
          <a:xfrm>
            <a:off x="698500" y="62039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626745" y="141287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4</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698500" y="213296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8</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26745" y="29248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5</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626745" y="364553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7</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698500" y="443674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9</a:t>
            </a:r>
            <a:endParaRPr lang="en-US" altLang="zh-CN" sz="2800" dirty="0">
              <a:solidFill>
                <a:srgbClr val="C00000"/>
              </a:solidFill>
              <a:latin typeface="Times New Roman" panose="02020603050405020304" charset="0"/>
              <a:cs typeface="Times New Roman" panose="02020603050405020304" charset="0"/>
            </a:endParaRPr>
          </a:p>
        </p:txBody>
      </p:sp>
      <p:sp>
        <p:nvSpPr>
          <p:cNvPr id="8" name="Rectangle 85"/>
          <p:cNvSpPr/>
          <p:nvPr/>
        </p:nvSpPr>
        <p:spPr>
          <a:xfrm>
            <a:off x="698500" y="522795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5</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p:bldP spid="3" grpId="1"/>
      <p:bldP spid="4" grpId="0"/>
      <p:bldP spid="4" grpId="1"/>
      <p:bldP spid="5" grpId="0"/>
      <p:bldP spid="5" grpId="1"/>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4519" y="908473"/>
            <a:ext cx="11369040" cy="8788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Watch the video and fill in the blanks with what you’ve heard</a:t>
            </a: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sym typeface="+mn-ea"/>
              </a:rPr>
              <a:t>.</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a:p>
            <a:pPr marL="323850" indent="-323850" algn="just" eaLnBrk="1" latinLnBrk="0" hangingPunct="1">
              <a:lnSpc>
                <a:spcPct val="80000"/>
              </a:lnSpc>
            </a:pPr>
            <a:endParaRPr lang="zh-CN" altLang="en-US"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pic>
        <p:nvPicPr>
          <p:cNvPr id="4" name="cjyy U1">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714625" y="1484630"/>
            <a:ext cx="7251700" cy="388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5154" y="476038"/>
            <a:ext cx="11369040" cy="8788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Summarize how the following companies make brand sacrifice.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3" name="表格 2"/>
          <p:cNvGraphicFramePr/>
          <p:nvPr>
            <p:custDataLst>
              <p:tags r:id="rId1"/>
            </p:custDataLst>
          </p:nvPr>
        </p:nvGraphicFramePr>
        <p:xfrm>
          <a:off x="408305" y="1268730"/>
          <a:ext cx="11381105" cy="4996815"/>
        </p:xfrm>
        <a:graphic>
          <a:graphicData uri="http://schemas.openxmlformats.org/drawingml/2006/table">
            <a:tbl>
              <a:tblPr firstRow="1" bandRow="1">
                <a:tableStyleId>{5940675A-B579-460E-94D1-54222C63F5DA}</a:tableStyleId>
              </a:tblPr>
              <a:tblGrid>
                <a:gridCol w="2622550"/>
                <a:gridCol w="8758555"/>
              </a:tblGrid>
              <a:tr h="535940">
                <a:tc>
                  <a:txBody>
                    <a:bodyPr/>
                    <a:p>
                      <a:pPr algn="ctr">
                        <a:buNone/>
                      </a:pPr>
                      <a:r>
                        <a:rPr lang="zh-CN" altLang="en-US" sz="2800" b="1">
                          <a:latin typeface="Times New Roman" panose="02020603050405020304" charset="0"/>
                          <a:cs typeface="Times New Roman" panose="02020603050405020304" charset="0"/>
                        </a:rPr>
                        <a:t>Companies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sz="2800" b="1">
                          <a:latin typeface="Times New Roman" panose="02020603050405020304" charset="0"/>
                          <a:cs typeface="Times New Roman" panose="02020603050405020304" charset="0"/>
                        </a:rPr>
                        <a:t>Brand Sacrificing Strategies</a:t>
                      </a:r>
                      <a:endParaRPr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636270">
                <a:tc>
                  <a:txBody>
                    <a:bodyPr/>
                    <a:p>
                      <a:pPr>
                        <a:buNone/>
                      </a:pPr>
                      <a:r>
                        <a:rPr lang="zh-CN" altLang="en-US" sz="2800" b="1">
                          <a:latin typeface="Times New Roman" panose="02020603050405020304" charset="0"/>
                          <a:cs typeface="Times New Roman" panose="02020603050405020304" charset="0"/>
                        </a:rPr>
                        <a:t>CVS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54380">
                <a:tc>
                  <a:txBody>
                    <a:bodyPr/>
                    <a:p>
                      <a:pPr>
                        <a:buNone/>
                      </a:pPr>
                      <a:r>
                        <a:rPr lang="zh-CN" altLang="en-US" sz="2800" b="1">
                          <a:latin typeface="Times New Roman" panose="02020603050405020304" charset="0"/>
                          <a:cs typeface="Times New Roman" panose="02020603050405020304" charset="0"/>
                        </a:rPr>
                        <a:t>Intel</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35330">
                <a:tc>
                  <a:txBody>
                    <a:bodyPr/>
                    <a:p>
                      <a:pPr>
                        <a:buNone/>
                      </a:pPr>
                      <a:r>
                        <a:rPr lang="zh-CN" altLang="en-US" sz="2800" b="1">
                          <a:latin typeface="Times New Roman" panose="02020603050405020304" charset="0"/>
                          <a:cs typeface="Times New Roman" panose="02020603050405020304" charset="0"/>
                        </a:rPr>
                        <a:t>Chipotle</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26745">
                <a:tc>
                  <a:txBody>
                    <a:bodyPr/>
                    <a:p>
                      <a:pPr>
                        <a:buNone/>
                      </a:pPr>
                      <a:r>
                        <a:rPr lang="zh-CN" altLang="en-US" sz="2800" b="1">
                          <a:latin typeface="Times New Roman" panose="02020603050405020304" charset="0"/>
                          <a:cs typeface="Times New Roman" panose="02020603050405020304" charset="0"/>
                        </a:rPr>
                        <a:t>Patagonia</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808355">
                <a:tc>
                  <a:txBody>
                    <a:bodyPr/>
                    <a:p>
                      <a:pPr>
                        <a:lnSpc>
                          <a:spcPct val="90000"/>
                        </a:lnSpc>
                        <a:buNone/>
                      </a:pPr>
                      <a:r>
                        <a:rPr lang="zh-CN" altLang="en-US" sz="2800" b="1">
                          <a:latin typeface="Times New Roman" panose="02020603050405020304" charset="0"/>
                          <a:cs typeface="Times New Roman" panose="02020603050405020304" charset="0"/>
                        </a:rPr>
                        <a:t>Companies in the RSPO</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63270">
                <a:tc>
                  <a:txBody>
                    <a:bodyPr/>
                    <a:p>
                      <a:pPr>
                        <a:buNone/>
                      </a:pPr>
                      <a:r>
                        <a:rPr lang="zh-CN" altLang="en-US" sz="2800" b="1">
                          <a:latin typeface="Times New Roman" panose="02020603050405020304" charset="0"/>
                          <a:cs typeface="Times New Roman" panose="02020603050405020304" charset="0"/>
                        </a:rPr>
                        <a:t>Coca-Cola</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3074670" y="1844358"/>
            <a:ext cx="8011160" cy="694055"/>
          </a:xfrm>
          <a:prstGeom prst="rect">
            <a:avLst/>
          </a:prstGeom>
          <a:noFill/>
          <a:ln w="19050">
            <a:noFill/>
          </a:ln>
        </p:spPr>
        <p:txBody>
          <a:bodyPr wrap="square" anchor="ctr" anchorCtr="0">
            <a:spAutoFit/>
          </a:bodyPr>
          <a:p>
            <a:pPr algn="just">
              <a:lnSpc>
                <a:spcPct val="70000"/>
              </a:lnSpc>
            </a:pPr>
            <a:r>
              <a:rPr lang="en-US" altLang="zh-CN" sz="2800" dirty="0">
                <a:solidFill>
                  <a:srgbClr val="C00000"/>
                </a:solidFill>
                <a:latin typeface="Times New Roman" panose="02020603050405020304" charset="0"/>
                <a:cs typeface="Times New Roman" panose="02020603050405020304" charset="0"/>
              </a:rPr>
              <a:t>It stopped selling tobacco products for the sake of public health.</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3089275" y="2492693"/>
            <a:ext cx="8061960"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It stopped using conflict materials to ensure a cleaner supply chain.</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3002915" y="3212783"/>
            <a:ext cx="7759065"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It stopped selling pork which didn’t meet its animal care requirements to ensure healthier offerings.</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3002915" y="3932555"/>
            <a:ext cx="8244840"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It launched a “buy less” campaign, encouraging customers to wear what they have.</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3074670" y="4652645"/>
            <a:ext cx="8394700"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They help create an ecologically viable supply to ensure safe and resilient value chains.</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3054985" y="5487988"/>
            <a:ext cx="8467725" cy="694055"/>
          </a:xfrm>
          <a:prstGeom prst="rect">
            <a:avLst/>
          </a:prstGeom>
          <a:noFill/>
          <a:ln w="19050">
            <a:noFill/>
          </a:ln>
        </p:spPr>
        <p:txBody>
          <a:bodyPr wrap="square" anchor="ctr" anchorCtr="0">
            <a:spAutoFit/>
          </a:bodyPr>
          <a:p>
            <a:pPr algn="just">
              <a:lnSpc>
                <a:spcPct val="70000"/>
              </a:lnSpc>
            </a:pPr>
            <a:r>
              <a:rPr lang="en-US" altLang="zh-CN" sz="2800" dirty="0">
                <a:solidFill>
                  <a:srgbClr val="C00000"/>
                </a:solidFill>
                <a:latin typeface="Times New Roman" panose="02020603050405020304" charset="0"/>
                <a:cs typeface="Times New Roman" panose="02020603050405020304" charset="0"/>
              </a:rPr>
              <a:t>It alienated some core customers and courted different ethnic groups.</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4" grpId="0"/>
      <p:bldP spid="4" grpId="1"/>
      <p:bldP spid="5" grpId="0"/>
      <p:bldP spid="5" grpId="1"/>
      <p:bldP spid="7" grpId="0"/>
      <p:bldP spid="7" grpId="1"/>
      <p:bldP spid="9" grpId="0"/>
      <p:bldP spid="9"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455" y="548640"/>
            <a:ext cx="373316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Language Practice</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482600" y="1124585"/>
            <a:ext cx="10102850" cy="977265"/>
          </a:xfrm>
          <a:prstGeom prst="rect">
            <a:avLst/>
          </a:prstGeom>
          <a:noFill/>
        </p:spPr>
        <p:txBody>
          <a:bodyPr wrap="square" rtlCol="0" anchor="t">
            <a:spAutoFit/>
          </a:bodyPr>
          <a:p>
            <a:pPr marL="323850" indent="-323850" algn="just" eaLnBrk="1" latinLnBrk="0" hangingPunct="1">
              <a:lnSpc>
                <a:spcPct val="9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Choose the most appropriate word or expression to complete the following sentences.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698500" y="2101850"/>
            <a:ext cx="11402695" cy="435610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110000"/>
              </a:lnSpc>
            </a:pPr>
            <a:r>
              <a:rPr lang="en-US" altLang="zh-CN" sz="2800" dirty="0">
                <a:latin typeface="Times New Roman" panose="02020603050405020304" charset="0"/>
              </a:rPr>
              <a:t>(     ) 1) After three talks, the workers’ dissatisfaction with the structure of the 	company’s welfare system was not, however, ____________.</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mitigated		b. risk-laden		c. sacrificed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2) Although only 6 years old, the boy had a/an ____________ appetite 	for books, and read everything he could get hold of.</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obese		b. gluttonous	c. conditioned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3) ____________ issues in the world have supplied the writer with 	endless materials.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Enduring		b. Stringent		c. Controversial</a:t>
            </a:r>
            <a:endParaRPr lang="en-US" altLang="zh-CN" sz="2800" dirty="0">
              <a:latin typeface="Times New Roman" panose="02020603050405020304" charset="0"/>
            </a:endParaRPr>
          </a:p>
        </p:txBody>
      </p:sp>
      <p:sp>
        <p:nvSpPr>
          <p:cNvPr id="3" name="Rectangle 85"/>
          <p:cNvSpPr/>
          <p:nvPr/>
        </p:nvSpPr>
        <p:spPr>
          <a:xfrm>
            <a:off x="914400" y="220472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914400" y="364490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986155" y="501269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20395"/>
            <a:ext cx="11402695" cy="577723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110000"/>
              </a:lnSpc>
            </a:pPr>
            <a:r>
              <a:rPr lang="en-US" altLang="zh-CN" sz="2800" dirty="0">
                <a:latin typeface="Times New Roman" panose="02020603050405020304" charset="0"/>
              </a:rPr>
              <a:t>(     ) 4) We all ardently believe that this new policy is promising a/an 	____________ economy for the country.</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inexpensive		b. hypocritical		c. sustainable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5) The girls, standing nervously on the ____________ rug outside the 	door, tried hard to catch their parents’ talk.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threadbare		b. viable			c. ecological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6) The business was seeking appropriate approaches to improving the 	____________ of its rewarding system.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prescription		b. transparency		c. hypocrisy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7) The training is intended to make our sales people more ____________, 	so that they are able to cope with whatever comes their way.</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resilient			b. antibiotic			c. ethnic</a:t>
            </a:r>
            <a:endParaRPr lang="en-US" altLang="zh-CN" sz="2800" dirty="0">
              <a:latin typeface="Times New Roman" panose="02020603050405020304" charset="0"/>
            </a:endParaRPr>
          </a:p>
        </p:txBody>
      </p:sp>
      <p:sp>
        <p:nvSpPr>
          <p:cNvPr id="3" name="Rectangle 85"/>
          <p:cNvSpPr/>
          <p:nvPr/>
        </p:nvSpPr>
        <p:spPr>
          <a:xfrm>
            <a:off x="581025" y="69278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26745" y="206057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81025" y="35725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554990" y="494093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20395"/>
            <a:ext cx="11402695" cy="435610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110000"/>
              </a:lnSpc>
            </a:pPr>
            <a:r>
              <a:rPr lang="en-US" altLang="zh-CN" sz="2800" dirty="0">
                <a:latin typeface="Times New Roman" panose="02020603050405020304" charset="0"/>
              </a:rPr>
              <a:t>(     ) 8) Each of these marketing strategies has its advantages but whichever 	we choose is certain to ____________ some of our customers.</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engender			b. migrate			c. alienate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9) For those looking to ____________ sugar, there are plenty of options 	of sugar-free food in the grocery stores.</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endure			b. ditch			c. gratify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10) It is very strange to see a boom in consumption when stocks 	plummet and the economy ____________.</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takes a dive		b. trades up			c. makes news</a:t>
            </a:r>
            <a:endParaRPr lang="en-US" altLang="zh-CN" sz="2800" dirty="0">
              <a:latin typeface="Times New Roman" panose="02020603050405020304" charset="0"/>
            </a:endParaRPr>
          </a:p>
        </p:txBody>
      </p:sp>
      <p:sp>
        <p:nvSpPr>
          <p:cNvPr id="3" name="Rectangle 85"/>
          <p:cNvSpPr/>
          <p:nvPr/>
        </p:nvSpPr>
        <p:spPr>
          <a:xfrm>
            <a:off x="581025" y="69278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26745" y="206057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81025" y="35725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26720" y="1052830"/>
            <a:ext cx="11344910" cy="439991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1) But they usually find that such changes are incredibly difficult to engineer.</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2) Since well before the </a:t>
            </a:r>
            <a:r>
              <a:rPr lang="en-US" altLang="zh-CN" sz="2800" i="1" dirty="0">
                <a:latin typeface="Times New Roman" panose="02020603050405020304" charset="0"/>
              </a:rPr>
              <a:t>Mad Men</a:t>
            </a:r>
            <a:r>
              <a:rPr lang="en-US" altLang="zh-CN" sz="2800" dirty="0">
                <a:latin typeface="Times New Roman" panose="02020603050405020304" charset="0"/>
              </a:rPr>
              <a:t> era, brand marketers have conditioned us to think that we should look to them to meet our ever-changing needs (and whims) easily, often inexpensively, and usually without guilt.</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3) Of course, not every sacrifice fits neatly into one category.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p:txBody>
      </p:sp>
      <p:sp>
        <p:nvSpPr>
          <p:cNvPr id="8" name="文本框 7"/>
          <p:cNvSpPr txBox="1"/>
          <p:nvPr/>
        </p:nvSpPr>
        <p:spPr>
          <a:xfrm>
            <a:off x="200869" y="62018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Translate the following sentences into Chinese.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554990" y="3213100"/>
            <a:ext cx="10925810" cy="138366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早在《广告狂人》出现之前，品牌营销人员就让我们习惯地认为，要想轻松低价、毫无愧疚地满足我们不断变化的需求（或突发的念头），我们应该仰赖他们。</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98500" y="1412875"/>
            <a:ext cx="1048194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但他们通常会发现，要促成这样的改变是相当困难的。</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626110" y="4796790"/>
            <a:ext cx="1188021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当然，并不是所有的品牌牺牲都正好跟某个类别相契合。</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66700" y="836295"/>
            <a:ext cx="11398250" cy="439991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4) Brand sacrifice initially hit me as a through-the-looking-glass moment in which everything is turned upside down.</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_______________________________________________________________5) “They alienated some core customers” in order to champion diversity, he said. One cannot doubt that the company is aware of demographic trends that make courting a wide range of ethnic groups essential to business success, despite the potential loss of some current consumers.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_____________________________________________________________________________________________________________________________________________________________________________________________</a:t>
            </a:r>
            <a:endParaRPr lang="en-US" altLang="zh-CN" sz="2800" dirty="0">
              <a:latin typeface="Times New Roman" panose="02020603050405020304" charset="0"/>
            </a:endParaRPr>
          </a:p>
        </p:txBody>
      </p:sp>
      <p:sp>
        <p:nvSpPr>
          <p:cNvPr id="6" name="Rectangle 85"/>
          <p:cNvSpPr/>
          <p:nvPr/>
        </p:nvSpPr>
        <p:spPr>
          <a:xfrm>
            <a:off x="480060" y="3852228"/>
            <a:ext cx="11184890" cy="138366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他说，“他们疏远了一些核心顾客”，以维护顾客的多样性。毫无疑问，该公司已经意识到了人口发展的趋势，这使得迎合多民族的需求成为商业成功的关键</a:t>
            </a:r>
            <a:r>
              <a:rPr lang="zh-CN" altLang="en-US" sz="2800" dirty="0">
                <a:solidFill>
                  <a:srgbClr val="C00000"/>
                </a:solidFill>
                <a:latin typeface="Times New Roman" panose="02020603050405020304" charset="0"/>
                <a:cs typeface="Times New Roman" panose="02020603050405020304" charset="0"/>
              </a:rPr>
              <a:t>，尽管这样做有丢失一些当前客户的潜在风险。</a:t>
            </a:r>
            <a:endParaRPr lang="zh-CN" altLang="en-US"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482600" y="1628775"/>
            <a:ext cx="1101979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品牌牺牲最初给我的感觉是镜中观物，一切都是颠倒的。</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554990" y="1556385"/>
            <a:ext cx="11398250" cy="396938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dirty="0">
                <a:latin typeface="Times New Roman" panose="02020603050405020304" charset="0"/>
              </a:rPr>
              <a:t>     A large Chinese down-clothing brand has been expanding into the global market since 1992, but the company’s globalization journey has not been smooth over the past decade. In fact, they have encountered significant difficulties like many other Chinese brands that have had their sights set on the global market.</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In 2012, the company opened a $46-million store in London, but it failed to gain traction and closed after operating for just five years. Even though they had a prominent location in London, people barely knew anything about the brand or its story. As such, the brand could not attract British customers.</a:t>
            </a:r>
            <a:endParaRPr lang="en-US" altLang="zh-CN" sz="2800" dirty="0">
              <a:latin typeface="Times New Roman" panose="02020603050405020304" charset="0"/>
            </a:endParaRPr>
          </a:p>
        </p:txBody>
      </p:sp>
      <p:sp>
        <p:nvSpPr>
          <p:cNvPr id="16392" name="矩形 10245"/>
          <p:cNvSpPr/>
          <p:nvPr/>
        </p:nvSpPr>
        <p:spPr>
          <a:xfrm>
            <a:off x="410845" y="548640"/>
            <a:ext cx="1474470" cy="6451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3600" b="1" dirty="0">
                <a:solidFill>
                  <a:srgbClr val="FF0000"/>
                </a:solidFill>
                <a:latin typeface="Times New Roman" panose="02020603050405020304" charset="0"/>
              </a:rPr>
              <a:t>Case 1</a:t>
            </a:r>
            <a:endParaRPr lang="en-US" altLang="zh-CN" sz="3600" b="1" dirty="0">
              <a:solidFill>
                <a:srgbClr val="FF0000"/>
              </a:solidFill>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554355" y="980440"/>
            <a:ext cx="11160760" cy="396938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dirty="0">
                <a:latin typeface="Times New Roman" panose="02020603050405020304" charset="0"/>
              </a:rPr>
              <a:t>     The brand’s struggles highlight what many Chinese companies are experiencing during their expansion journeys into the global market. Their most significant problems have been learning how to build brand equity by creating an emotional and personal connection with consumers, which Western brands already know how to do. Burberry and Unilever have built their brand names—along with their customer bases—over decades. Western brands clearly understand the power of branding and storytelling, but Chinese brands—especially consumer-facing businesses—gained success by establishing strong sales and distribution channels rather than name equity.</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210" y="692785"/>
            <a:ext cx="11160760" cy="526224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dirty="0">
                <a:latin typeface="Times New Roman" panose="02020603050405020304" charset="0"/>
              </a:rPr>
              <a:t>     For example, you can see famous Chinese smartphone brands everywhere in China, from big cities to small towns. They garnered their brand equity through offline presentations while focusing on sales and distribution. This description is the traditional Chinese way to expand a brand. But to succeed in the West, they must change their brand equity-building strategy while adapting to market and consumer expectations accordingly.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For this down-clothing company to build its brand and penetrate global markets—specifically Western ones—it must craft a brand story and emotionally connect with customers. As a company with high-end technology and production abilities, it is well-equipped to grow resonant campaigns for Western consumers. That will be essential for success abroad. (309 words)</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22275" y="1484630"/>
            <a:ext cx="11344910" cy="280225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90000"/>
              </a:lnSpc>
            </a:pPr>
            <a:r>
              <a:rPr lang="en-US" altLang="zh-CN" sz="2800" dirty="0">
                <a:latin typeface="Times New Roman" panose="02020603050405020304" charset="0"/>
              </a:rPr>
              <a:t>1) Why did the company’s store in London close after operating for just five years?</a:t>
            </a: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2) What are the differences between Chinese and Western branding strategies?</a:t>
            </a:r>
            <a:endParaRPr lang="en-US" altLang="zh-CN" sz="2800" dirty="0">
              <a:latin typeface="Times New Roman" panose="02020603050405020304" charset="0"/>
            </a:endParaRPr>
          </a:p>
        </p:txBody>
      </p:sp>
      <p:sp>
        <p:nvSpPr>
          <p:cNvPr id="8" name="文本框 7"/>
          <p:cNvSpPr txBox="1"/>
          <p:nvPr/>
        </p:nvSpPr>
        <p:spPr>
          <a:xfrm>
            <a:off x="200869" y="620183"/>
            <a:ext cx="11369040" cy="8788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Study the case, discuss the questions with your classmates, and then report the result of your discussion to the class.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482600" y="4286885"/>
            <a:ext cx="10925810" cy="20275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Western brands clearly understand the power of branding and create brand stories to increase the bond between the brand and their consumers, while Chinese brands usually gained success by establishing strong sales and distribution channels rather than name equity, or they gained their brand equity through offline presentations rather than creating brand stories.</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338455" y="2276158"/>
            <a:ext cx="11638915" cy="138366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The company’s store in London failed because local people barely knew anything about the brand or its story and the company didn’t know how to build brand equity by creating an emotional and personal connection with consumers.</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554355" y="1341120"/>
            <a:ext cx="11397615" cy="4739005"/>
          </a:xfrm>
          <a:prstGeom prst="rect">
            <a:avLst/>
          </a:prstGeom>
          <a:noFill/>
        </p:spPr>
        <p:txBody>
          <a:bodyPr wrap="square" rtlCol="0">
            <a:spAutoFit/>
          </a:bodyPr>
          <a:p>
            <a:pPr algn="just" eaLnBrk="1" latinLnBrk="0" hangingPunct="1">
              <a:lnSpc>
                <a:spcPct val="90000"/>
              </a:lnSpc>
            </a:pPr>
            <a:r>
              <a:rPr lang="en-US" altLang="zh-CN" sz="2800" dirty="0">
                <a:latin typeface="Times New Roman" panose="02020603050405020304" charset="0"/>
                <a:cs typeface="Times New Roman" panose="02020603050405020304" charset="0"/>
              </a:rPr>
              <a:t>     Branding and identity are all around us, on websites and product 1) ____________, on different types of advertising, and even on personal items like 2) ____________ and business cards. </a:t>
            </a:r>
            <a:endParaRPr lang="en-US" altLang="zh-CN" sz="2800" dirty="0">
              <a:latin typeface="Times New Roman" panose="02020603050405020304" charset="0"/>
              <a:cs typeface="Times New Roman" panose="02020603050405020304" charset="0"/>
            </a:endParaRPr>
          </a:p>
          <a:p>
            <a:pPr algn="just" eaLnBrk="1" latinLnBrk="0" hangingPunct="1">
              <a:lnSpc>
                <a:spcPct val="90000"/>
              </a:lnSpc>
            </a:pPr>
            <a:r>
              <a:rPr lang="en-US" altLang="zh-CN" sz="2800" dirty="0">
                <a:latin typeface="Times New Roman" panose="02020603050405020304" charset="0"/>
                <a:cs typeface="Times New Roman" panose="02020603050405020304" charset="0"/>
              </a:rPr>
              <a:t>     Simply put, branding is what other people think about you, your company, your product or your service. Visual identity is what that brand looks like, from your 3) ____________ to your colour choices, and so much more. Strong visuals can be very 4) ____________. Think of your own experiences as a consumer. Have you ever chosen a product simply because you liked the way it looked? Understanding visual identity can help you make more thoughtful design decisions, regardless of your role, medium or skill level. Visual identity is kind of like a 5) ____________ of your brand; each part of your design is a 6) ____________ that tells the viewers what they can expect.</a:t>
            </a:r>
            <a:endParaRPr lang="en-US" altLang="zh-CN" sz="2800" dirty="0">
              <a:latin typeface="Times New Roman" panose="02020603050405020304" charset="0"/>
              <a:cs typeface="Times New Roman" panose="02020603050405020304" charset="0"/>
            </a:endParaRPr>
          </a:p>
        </p:txBody>
      </p:sp>
      <p:sp>
        <p:nvSpPr>
          <p:cNvPr id="84053" name="Rectangle 85"/>
          <p:cNvSpPr/>
          <p:nvPr/>
        </p:nvSpPr>
        <p:spPr>
          <a:xfrm>
            <a:off x="626745" y="16294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packaging</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1706880" y="20612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documents</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2858770" y="321310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logo</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4947285" y="364553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persuasive</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5739130" y="515747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preview</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3435350" y="551751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clue</a:t>
            </a:r>
            <a:endParaRPr lang="en-US" altLang="zh-CN" sz="2800" dirty="0">
              <a:solidFill>
                <a:srgbClr val="C00000"/>
              </a:solidFill>
              <a:latin typeface="Times New Roman" panose="02020603050405020304" charset="0"/>
              <a:cs typeface="Times New Roman" panose="02020603050405020304" charset="0"/>
            </a:endParaRPr>
          </a:p>
        </p:txBody>
      </p:sp>
      <p:sp>
        <p:nvSpPr>
          <p:cNvPr id="3" name="圆角矩形 2">
            <a:hlinkClick r:id="rId1" tooltip=""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53" grpId="0"/>
      <p:bldP spid="84053" grpId="1"/>
      <p:bldP spid="4" grpId="0"/>
      <p:bldP spid="4" grpId="1"/>
      <p:bldP spid="5" grpId="0"/>
      <p:bldP spid="5" grpId="1"/>
      <p:bldP spid="6" grpId="0"/>
      <p:bldP spid="6" grpId="1"/>
      <p:bldP spid="7" grpId="0"/>
      <p:bldP spid="7" grpId="1"/>
      <p:bldP spid="9" grpId="0"/>
      <p:bldP spid="9"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26720" y="692785"/>
            <a:ext cx="11344910" cy="95313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3) Can you recommend some strategies or campaigns for the company to promote its down-clothing brand?</a:t>
            </a:r>
            <a:endParaRPr lang="en-US" altLang="zh-CN" sz="2800" dirty="0">
              <a:latin typeface="Times New Roman" panose="02020603050405020304" charset="0"/>
            </a:endParaRPr>
          </a:p>
        </p:txBody>
      </p:sp>
      <p:sp>
        <p:nvSpPr>
          <p:cNvPr id="5" name="Rectangle 85"/>
          <p:cNvSpPr/>
          <p:nvPr/>
        </p:nvSpPr>
        <p:spPr>
          <a:xfrm>
            <a:off x="426720" y="1700530"/>
            <a:ext cx="11295380" cy="396938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Suggested branding strategies may include:</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buFont typeface="Arial" panose="020B0604020202020204" pitchFamily="34" charset="0"/>
              <a:buChar char="•"/>
            </a:pPr>
            <a:r>
              <a:rPr lang="en-US" altLang="zh-CN" sz="2800" dirty="0">
                <a:solidFill>
                  <a:srgbClr val="C00000"/>
                </a:solidFill>
                <a:latin typeface="Times New Roman" panose="02020603050405020304" charset="0"/>
                <a:cs typeface="Times New Roman" panose="02020603050405020304" charset="0"/>
              </a:rPr>
              <a:t>collaborating with international designers to create a new generation of down jackets, coupled with fashion shows in metropolis such as London, Milan, and New York, so as to make progress in the international market;</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buFont typeface="Arial" panose="020B0604020202020204" pitchFamily="34" charset="0"/>
              <a:buChar char="•"/>
            </a:pPr>
            <a:r>
              <a:rPr lang="en-US" altLang="zh-CN" sz="2800" dirty="0">
                <a:solidFill>
                  <a:srgbClr val="C00000"/>
                </a:solidFill>
                <a:latin typeface="Times New Roman" panose="02020603050405020304" charset="0"/>
                <a:cs typeface="Times New Roman" panose="02020603050405020304" charset="0"/>
              </a:rPr>
              <a:t>inviting celebrities to endorse its clothing brand to raise brand awareness and gain more influence and a better foothold in the overseas market;</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buFont typeface="Arial" panose="020B0604020202020204" pitchFamily="34" charset="0"/>
              <a:buChar char="•"/>
            </a:pPr>
            <a:r>
              <a:rPr lang="en-US" altLang="zh-CN" sz="2800" dirty="0">
                <a:solidFill>
                  <a:srgbClr val="C00000"/>
                </a:solidFill>
                <a:latin typeface="Times New Roman" panose="02020603050405020304" charset="0"/>
                <a:cs typeface="Times New Roman" panose="02020603050405020304" charset="0"/>
              </a:rPr>
              <a:t>creating evocative campaigns that leverage Chinese heritage to help the brand stand out from global competitors while showing uniqueness of traditional Chinese culture and engaging with Western audiences.</a:t>
            </a:r>
            <a:endParaRPr lang="en-US" altLang="zh-CN" sz="2800" dirty="0">
              <a:solidFill>
                <a:srgbClr val="C00000"/>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554990" y="2564765"/>
            <a:ext cx="11398250" cy="267652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b="1" dirty="0">
                <a:solidFill>
                  <a:srgbClr val="00B0F0"/>
                </a:solidFill>
                <a:latin typeface="Times New Roman" panose="02020603050405020304" charset="0"/>
              </a:rPr>
              <a:t>A.</a:t>
            </a:r>
            <a:r>
              <a:rPr lang="en-US" altLang="zh-CN" sz="2800" dirty="0">
                <a:latin typeface="Times New Roman" panose="02020603050405020304" charset="0"/>
              </a:rPr>
              <a:t> In June 2014, </a:t>
            </a:r>
            <a:r>
              <a:rPr lang="en-US" altLang="zh-CN" sz="2800" b="1" dirty="0">
                <a:latin typeface="Times New Roman" panose="02020603050405020304" charset="0"/>
              </a:rPr>
              <a:t>Tesla</a:t>
            </a:r>
            <a:r>
              <a:rPr lang="en-US" altLang="zh-CN" sz="2800" dirty="0">
                <a:latin typeface="Times New Roman" panose="02020603050405020304" charset="0"/>
              </a:rPr>
              <a:t> announced that it would no longer initiate patent lawsuits against anyone using their technology in good faith. The company stated that given the incredibly small size of the electric car market relative to the total automotive market, and the urgency of the carbon crisis, there would be an overall benefit to humanity in making their technology available (even to potential competitors).</a:t>
            </a:r>
            <a:endParaRPr lang="en-US" altLang="zh-CN" sz="2800" dirty="0">
              <a:latin typeface="Times New Roman" panose="02020603050405020304" charset="0"/>
            </a:endParaRPr>
          </a:p>
        </p:txBody>
      </p:sp>
      <p:sp>
        <p:nvSpPr>
          <p:cNvPr id="16392" name="矩形 10245"/>
          <p:cNvSpPr/>
          <p:nvPr/>
        </p:nvSpPr>
        <p:spPr>
          <a:xfrm>
            <a:off x="410845" y="548640"/>
            <a:ext cx="1474470" cy="6451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3600" b="1" dirty="0">
                <a:solidFill>
                  <a:srgbClr val="FF0000"/>
                </a:solidFill>
                <a:latin typeface="Times New Roman" panose="02020603050405020304" charset="0"/>
              </a:rPr>
              <a:t>Case 2</a:t>
            </a:r>
            <a:endParaRPr lang="en-US" altLang="zh-CN" sz="3600" b="1" dirty="0">
              <a:solidFill>
                <a:srgbClr val="FF0000"/>
              </a:solidFill>
              <a:latin typeface="Times New Roman" panose="02020603050405020304" charset="0"/>
            </a:endParaRPr>
          </a:p>
        </p:txBody>
      </p:sp>
      <p:sp>
        <p:nvSpPr>
          <p:cNvPr id="8" name="文本框 7"/>
          <p:cNvSpPr txBox="1"/>
          <p:nvPr/>
        </p:nvSpPr>
        <p:spPr>
          <a:xfrm>
            <a:off x="266909" y="1412663"/>
            <a:ext cx="11369040" cy="8788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Study the following mini-cases and complete the tasks together with your classmates.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338455" y="620395"/>
            <a:ext cx="11160760" cy="3107690"/>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b="1" dirty="0">
                <a:solidFill>
                  <a:srgbClr val="00B0F0"/>
                </a:solidFill>
                <a:latin typeface="Times New Roman" panose="02020603050405020304" charset="0"/>
              </a:rPr>
              <a:t>B.</a:t>
            </a:r>
            <a:r>
              <a:rPr lang="en-US" altLang="zh-CN" sz="2800" dirty="0">
                <a:latin typeface="Times New Roman" panose="02020603050405020304" charset="0"/>
              </a:rPr>
              <a:t> In May 2014, U.K.-based student travel agency </a:t>
            </a:r>
            <a:r>
              <a:rPr lang="en-US" altLang="zh-CN" sz="2800" b="1" dirty="0">
                <a:latin typeface="Times New Roman" panose="02020603050405020304" charset="0"/>
              </a:rPr>
              <a:t>STA Travel</a:t>
            </a:r>
            <a:r>
              <a:rPr lang="en-US" altLang="zh-CN" sz="2800" dirty="0">
                <a:latin typeface="Times New Roman" panose="02020603050405020304" charset="0"/>
              </a:rPr>
              <a:t> announced that it would stop selling trips to destinations associated with the “unethical” treatment of animals. The ban initially included all SeaWorld theme parks and elephant tours at the Tiger Temple in Thailand. It was implemented following advice from People for the Ethical Treatment of Animals (PETA). STA Travel also committed to a wider strategy to promote responsible tourism around the world.</a:t>
            </a:r>
            <a:endParaRPr lang="en-US" altLang="zh-CN" sz="2800" dirty="0">
              <a:latin typeface="Times New Roman" panose="02020603050405020304" charset="0"/>
            </a:endParaRPr>
          </a:p>
        </p:txBody>
      </p:sp>
      <p:sp>
        <p:nvSpPr>
          <p:cNvPr id="3" name="矩形 10245"/>
          <p:cNvSpPr/>
          <p:nvPr/>
        </p:nvSpPr>
        <p:spPr>
          <a:xfrm>
            <a:off x="338455" y="3932555"/>
            <a:ext cx="11160760" cy="2245360"/>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b="1" dirty="0">
                <a:solidFill>
                  <a:srgbClr val="00B0F0"/>
                </a:solidFill>
                <a:latin typeface="Times New Roman" panose="02020603050405020304" charset="0"/>
              </a:rPr>
              <a:t>C.</a:t>
            </a:r>
            <a:r>
              <a:rPr lang="en-US" altLang="zh-CN" sz="2800" dirty="0">
                <a:latin typeface="Times New Roman" panose="02020603050405020304" charset="0"/>
              </a:rPr>
              <a:t> In May 2014, </a:t>
            </a:r>
            <a:r>
              <a:rPr lang="en-US" altLang="zh-CN" sz="2800" b="1" dirty="0">
                <a:latin typeface="Times New Roman" panose="02020603050405020304" charset="0"/>
              </a:rPr>
              <a:t>Tesco</a:t>
            </a:r>
            <a:r>
              <a:rPr lang="en-US" altLang="zh-CN" sz="2800" dirty="0">
                <a:latin typeface="Times New Roman" panose="02020603050405020304" charset="0"/>
              </a:rPr>
              <a:t> announced that it would remove candy from its checkouts by the end of December 2014. The policy will apply to all of its stores, and aims to help customers choose more healthy options. The U.K. supermarket’s research showed that 65% of shoppers felt that moving candy to elsewhere with the store would encourage them to be more healthy</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620395"/>
            <a:ext cx="11160760" cy="241490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90000"/>
              </a:lnSpc>
            </a:pPr>
            <a:r>
              <a:rPr lang="en-US" altLang="zh-CN" sz="2800" b="1" dirty="0">
                <a:solidFill>
                  <a:srgbClr val="00B0F0"/>
                </a:solidFill>
                <a:latin typeface="Times New Roman" panose="02020603050405020304" charset="0"/>
              </a:rPr>
              <a:t>D. </a:t>
            </a:r>
            <a:r>
              <a:rPr lang="en-US" altLang="zh-CN" sz="2800" dirty="0">
                <a:latin typeface="Times New Roman" panose="02020603050405020304" charset="0"/>
              </a:rPr>
              <a:t>In February 2014, </a:t>
            </a:r>
            <a:r>
              <a:rPr lang="en-US" altLang="zh-CN" sz="2800" b="1" dirty="0">
                <a:latin typeface="Times New Roman" panose="02020603050405020304" charset="0"/>
              </a:rPr>
              <a:t>Subway</a:t>
            </a:r>
            <a:r>
              <a:rPr lang="en-US" altLang="zh-CN" sz="2800" dirty="0">
                <a:latin typeface="Times New Roman" panose="02020603050405020304" charset="0"/>
              </a:rPr>
              <a:t> announced that it would remove the chemical </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azodicarbonamide from its bread products in the U.S., after a consumer petition raised over 60,000 signatures in a week. The chemical which lengthens the shelf life of bread is approved by the USDA and FDA, but it is not allowed to be used in food products in Europe and Australia. Advocacy groups claimed that the chemical converted into carcinogens when baked.</a:t>
            </a:r>
            <a:endParaRPr lang="en-US" altLang="zh-CN" sz="2800" dirty="0">
              <a:latin typeface="Times New Roman" panose="02020603050405020304" charset="0"/>
            </a:endParaRPr>
          </a:p>
        </p:txBody>
      </p:sp>
      <p:sp>
        <p:nvSpPr>
          <p:cNvPr id="3" name="矩形 10245"/>
          <p:cNvSpPr/>
          <p:nvPr/>
        </p:nvSpPr>
        <p:spPr>
          <a:xfrm>
            <a:off x="410845" y="3140710"/>
            <a:ext cx="11160760" cy="318960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90000"/>
              </a:lnSpc>
            </a:pPr>
            <a:r>
              <a:rPr lang="en-US" altLang="zh-CN" sz="2800" b="1" dirty="0">
                <a:solidFill>
                  <a:srgbClr val="00B0F0"/>
                </a:solidFill>
                <a:latin typeface="Times New Roman" panose="02020603050405020304" charset="0"/>
              </a:rPr>
              <a:t>E.</a:t>
            </a:r>
            <a:r>
              <a:rPr lang="en-US" altLang="zh-CN" sz="2800" dirty="0">
                <a:latin typeface="Times New Roman" panose="02020603050405020304" charset="0"/>
              </a:rPr>
              <a:t> Following public controversy over purported customer data security breaches, in September 2014 Tim Cook, Apple’s CEO published an open letter to customers outlining the company’s commitment to privacy. In the letter he stated: </a:t>
            </a:r>
            <a:r>
              <a:rPr lang="en-US" altLang="zh-CN" sz="2800" i="1" dirty="0">
                <a:latin typeface="Times New Roman" panose="02020603050405020304" charset="0"/>
              </a:rPr>
              <a:t>“Our business model is very straightforward:</a:t>
            </a:r>
            <a:r>
              <a:rPr lang="en-US" altLang="zh-CN" sz="2800" dirty="0">
                <a:latin typeface="Times New Roman" panose="02020603050405020304" charset="0"/>
              </a:rPr>
              <a:t> </a:t>
            </a:r>
            <a:r>
              <a:rPr lang="en-US" altLang="zh-CN" sz="2800" i="1" dirty="0">
                <a:latin typeface="Times New Roman" panose="02020603050405020304" charset="0"/>
              </a:rPr>
              <a:t>We sell great products. We don’t build a profile based on your e-mail content or web-browsing habits to sell to advertisers. We don’t ‘monetize’ the information you store on your iPhone or in iCloud. And we don’t read your e-mail or your messages to get information to market to you.”</a:t>
            </a:r>
            <a:endParaRPr lang="en-US" altLang="zh-CN" sz="2800" i="1"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00869" y="620183"/>
            <a:ext cx="11369040" cy="4851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Complete the following table.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2" name="表格 1"/>
          <p:cNvGraphicFramePr/>
          <p:nvPr>
            <p:custDataLst>
              <p:tags r:id="rId1"/>
            </p:custDataLst>
          </p:nvPr>
        </p:nvGraphicFramePr>
        <p:xfrm>
          <a:off x="482600" y="1196340"/>
          <a:ext cx="11459210" cy="4627245"/>
        </p:xfrm>
        <a:graphic>
          <a:graphicData uri="http://schemas.openxmlformats.org/drawingml/2006/table">
            <a:tbl>
              <a:tblPr firstRow="1" bandRow="1">
                <a:tableStyleId>{5940675A-B579-460E-94D1-54222C63F5DA}</a:tableStyleId>
              </a:tblPr>
              <a:tblGrid>
                <a:gridCol w="1905635"/>
                <a:gridCol w="5795010"/>
                <a:gridCol w="3758565"/>
              </a:tblGrid>
              <a:tr h="457200">
                <a:tc>
                  <a:txBody>
                    <a:bodyPr/>
                    <a:p>
                      <a:pPr algn="ctr">
                        <a:buNone/>
                      </a:pPr>
                      <a:r>
                        <a:rPr lang="zh-CN" altLang="en-US" sz="2800" b="1">
                          <a:latin typeface="Times New Roman" panose="02020603050405020304" charset="0"/>
                          <a:cs typeface="Times New Roman" panose="02020603050405020304" charset="0"/>
                        </a:rPr>
                        <a:t>Companies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lang="zh-CN" altLang="en-US" sz="2800" b="1">
                          <a:latin typeface="Times New Roman" panose="02020603050405020304" charset="0"/>
                          <a:cs typeface="Times New Roman" panose="02020603050405020304" charset="0"/>
                        </a:rPr>
                        <a:t>Brand Sacrificing Strategies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lang="zh-CN" altLang="en-US" sz="2800" b="1">
                          <a:latin typeface="Times New Roman" panose="02020603050405020304" charset="0"/>
                          <a:cs typeface="Times New Roman" panose="02020603050405020304" charset="0"/>
                        </a:rPr>
                        <a:t>Problems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775335">
                <a:tc>
                  <a:txBody>
                    <a:bodyPr/>
                    <a:p>
                      <a:pPr>
                        <a:buNone/>
                      </a:pPr>
                      <a:r>
                        <a:rPr lang="zh-CN" altLang="en-US" sz="2800" b="1">
                          <a:latin typeface="Times New Roman" panose="02020603050405020304" charset="0"/>
                          <a:cs typeface="Times New Roman" panose="02020603050405020304" charset="0"/>
                        </a:rPr>
                        <a:t>Tesla</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911225">
                <a:tc>
                  <a:txBody>
                    <a:bodyPr/>
                    <a:p>
                      <a:pPr>
                        <a:buNone/>
                      </a:pPr>
                      <a:r>
                        <a:rPr lang="zh-CN" altLang="en-US" sz="2800" b="1">
                          <a:latin typeface="Times New Roman" panose="02020603050405020304" charset="0"/>
                          <a:cs typeface="Times New Roman" panose="02020603050405020304" charset="0"/>
                        </a:rPr>
                        <a:t>STA Travel</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593725">
                <a:tc>
                  <a:txBody>
                    <a:bodyPr/>
                    <a:p>
                      <a:pPr>
                        <a:buNone/>
                      </a:pPr>
                      <a:r>
                        <a:rPr lang="zh-CN" altLang="en-US" sz="2800" b="1">
                          <a:latin typeface="Times New Roman" panose="02020603050405020304" charset="0"/>
                          <a:cs typeface="Times New Roman" panose="02020603050405020304" charset="0"/>
                        </a:rPr>
                        <a:t>Tesco</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802005">
                <a:tc>
                  <a:txBody>
                    <a:bodyPr/>
                    <a:p>
                      <a:pPr>
                        <a:buNone/>
                      </a:pPr>
                      <a:r>
                        <a:rPr lang="zh-CN" altLang="en-US" sz="2800" b="1">
                          <a:latin typeface="Times New Roman" panose="02020603050405020304" charset="0"/>
                          <a:cs typeface="Times New Roman" panose="02020603050405020304" charset="0"/>
                        </a:rPr>
                        <a:t>Subway</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026795">
                <a:tc>
                  <a:txBody>
                    <a:bodyPr/>
                    <a:p>
                      <a:pPr>
                        <a:buNone/>
                      </a:pPr>
                      <a:r>
                        <a:rPr lang="zh-CN" altLang="en-US" sz="2800" b="1">
                          <a:latin typeface="Times New Roman" panose="02020603050405020304" charset="0"/>
                          <a:cs typeface="Times New Roman" panose="02020603050405020304" charset="0"/>
                        </a:rPr>
                        <a:t>Apple</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2486025" y="1736090"/>
            <a:ext cx="5424170"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making their technology available to other companies</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8145780" y="1736090"/>
            <a:ext cx="3796030"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small electric car market and carbon crisis</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2498725" y="2584450"/>
            <a:ext cx="5575300"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stopping selling trips to destinations with unethical treatment of animals</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8187690" y="2611756"/>
            <a:ext cx="413194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ruelty to animals</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2486025" y="3502660"/>
            <a:ext cx="555561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removing candy from its checkouts</a:t>
            </a:r>
            <a:endParaRPr lang="en-US" altLang="zh-CN" sz="2800" dirty="0">
              <a:solidFill>
                <a:srgbClr val="C00000"/>
              </a:solidFill>
              <a:latin typeface="Times New Roman" panose="02020603050405020304" charset="0"/>
              <a:cs typeface="Times New Roman" panose="02020603050405020304" charset="0"/>
            </a:endParaRPr>
          </a:p>
        </p:txBody>
      </p:sp>
      <p:sp>
        <p:nvSpPr>
          <p:cNvPr id="10" name="Rectangle 85"/>
          <p:cNvSpPr/>
          <p:nvPr/>
        </p:nvSpPr>
        <p:spPr>
          <a:xfrm>
            <a:off x="8259445" y="3479165"/>
            <a:ext cx="316230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customer health</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Rectangle 85"/>
          <p:cNvSpPr/>
          <p:nvPr/>
        </p:nvSpPr>
        <p:spPr>
          <a:xfrm>
            <a:off x="2426335" y="4076700"/>
            <a:ext cx="5671185"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removing azodicarbonamide from its bread products</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Rectangle 85"/>
          <p:cNvSpPr/>
          <p:nvPr/>
        </p:nvSpPr>
        <p:spPr>
          <a:xfrm>
            <a:off x="8259445" y="4171315"/>
            <a:ext cx="276479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customer health</a:t>
            </a:r>
            <a:endParaRPr lang="en-US" altLang="zh-CN" sz="2800" dirty="0">
              <a:solidFill>
                <a:srgbClr val="C00000"/>
              </a:solidFill>
              <a:latin typeface="Times New Roman" panose="02020603050405020304" charset="0"/>
              <a:cs typeface="Times New Roman" panose="02020603050405020304" charset="0"/>
            </a:endParaRPr>
          </a:p>
        </p:txBody>
      </p:sp>
      <p:sp>
        <p:nvSpPr>
          <p:cNvPr id="13" name="Rectangle 85"/>
          <p:cNvSpPr/>
          <p:nvPr/>
        </p:nvSpPr>
        <p:spPr>
          <a:xfrm>
            <a:off x="2430780" y="4940618"/>
            <a:ext cx="5643245"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publishing an open letter outlining its commitment to privacy</a:t>
            </a:r>
            <a:endParaRPr lang="en-US" altLang="zh-CN" sz="2800" dirty="0">
              <a:solidFill>
                <a:srgbClr val="C00000"/>
              </a:solidFill>
              <a:latin typeface="Times New Roman" panose="02020603050405020304" charset="0"/>
              <a:cs typeface="Times New Roman" panose="02020603050405020304" charset="0"/>
            </a:endParaRPr>
          </a:p>
        </p:txBody>
      </p:sp>
      <p:sp>
        <p:nvSpPr>
          <p:cNvPr id="14" name="Rectangle 85"/>
          <p:cNvSpPr/>
          <p:nvPr/>
        </p:nvSpPr>
        <p:spPr>
          <a:xfrm>
            <a:off x="8187690" y="5097780"/>
            <a:ext cx="353885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leaking of user privacy</a:t>
            </a:r>
            <a:endParaRPr lang="en-US" altLang="zh-CN" sz="2800" dirty="0">
              <a:solidFill>
                <a:srgbClr val="C00000"/>
              </a:solidFill>
              <a:latin typeface="Times New Roman" panose="02020603050405020304" charset="0"/>
              <a:cs typeface="Times New Roman" panose="02020603050405020304" charset="0"/>
            </a:endParaRPr>
          </a:p>
        </p:txBody>
      </p:sp>
      <p:sp>
        <p:nvSpPr>
          <p:cNvPr id="15" name="圆角矩形 14">
            <a:hlinkClick r:id="rId2" action="ppaction://hlinksldjump"/>
          </p:cNvPr>
          <p:cNvSpPr/>
          <p:nvPr userDrawn="1"/>
        </p:nvSpPr>
        <p:spPr>
          <a:xfrm>
            <a:off x="11067415" y="629412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5" grpId="0"/>
      <p:bldP spid="5"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54990" y="764540"/>
            <a:ext cx="10102850" cy="58356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Discuss the following questions.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482600" y="1340485"/>
            <a:ext cx="11049000" cy="357695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90000"/>
              </a:lnSpc>
            </a:pPr>
            <a:r>
              <a:rPr lang="en-US" altLang="zh-CN" sz="2800" dirty="0">
                <a:latin typeface="Times New Roman" panose="02020603050405020304" charset="0"/>
              </a:rPr>
              <a:t>1) What are the advantages and disadvantages for a company to make brand sacrifice? (with reference to Text B)</a:t>
            </a: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2) Can brand sacrifice really save the world?</a:t>
            </a:r>
            <a:endParaRPr lang="en-US" altLang="zh-CN" sz="2800" dirty="0">
              <a:latin typeface="Times New Roman" panose="02020603050405020304" charset="0"/>
            </a:endParaRPr>
          </a:p>
        </p:txBody>
      </p:sp>
      <p:sp>
        <p:nvSpPr>
          <p:cNvPr id="6" name="Rectangle 85"/>
          <p:cNvSpPr/>
          <p:nvPr/>
        </p:nvSpPr>
        <p:spPr>
          <a:xfrm>
            <a:off x="679450" y="2276475"/>
            <a:ext cx="10654665" cy="2157095"/>
          </a:xfrm>
          <a:prstGeom prst="rect">
            <a:avLst/>
          </a:prstGeom>
          <a:noFill/>
          <a:ln w="19050">
            <a:noFill/>
          </a:ln>
        </p:spPr>
        <p:txBody>
          <a:bodyPr wrap="square" anchor="ctr" anchorCtr="0">
            <a:spAutoFit/>
          </a:bodyPr>
          <a:p>
            <a:pPr algn="just">
              <a:lnSpc>
                <a:spcPct val="80000"/>
              </a:lnSpc>
            </a:pPr>
            <a:r>
              <a:rPr lang="en-US" altLang="zh-CN" sz="2800" b="1" dirty="0">
                <a:solidFill>
                  <a:srgbClr val="C00000"/>
                </a:solidFill>
                <a:latin typeface="Times New Roman" panose="02020603050405020304" charset="0"/>
                <a:cs typeface="Times New Roman" panose="02020603050405020304" charset="0"/>
              </a:rPr>
              <a:t>Advantages: </a:t>
            </a:r>
            <a:r>
              <a:rPr lang="en-US" altLang="zh-CN" sz="2800" dirty="0">
                <a:solidFill>
                  <a:srgbClr val="C00000"/>
                </a:solidFill>
                <a:latin typeface="Times New Roman" panose="02020603050405020304" charset="0"/>
                <a:cs typeface="Times New Roman" panose="02020603050405020304" charset="0"/>
              </a:rPr>
              <a:t>showing the company’s commitment to social responsibility and enhancing reputation; winning the public’s trust and attracting more customers; gaining more profit in the long run </a:t>
            </a:r>
            <a:endParaRPr lang="en-US" altLang="zh-CN" sz="2800" dirty="0">
              <a:solidFill>
                <a:srgbClr val="C00000"/>
              </a:solidFill>
              <a:latin typeface="Times New Roman" panose="02020603050405020304" charset="0"/>
              <a:cs typeface="Times New Roman" panose="02020603050405020304" charset="0"/>
            </a:endParaRPr>
          </a:p>
          <a:p>
            <a:pPr algn="just">
              <a:lnSpc>
                <a:spcPct val="80000"/>
              </a:lnSpc>
            </a:pPr>
            <a:r>
              <a:rPr lang="en-US" altLang="zh-CN" sz="2800" b="1" dirty="0">
                <a:solidFill>
                  <a:srgbClr val="C00000"/>
                </a:solidFill>
                <a:latin typeface="Times New Roman" panose="02020603050405020304" charset="0"/>
                <a:cs typeface="Times New Roman" panose="02020603050405020304" charset="0"/>
              </a:rPr>
              <a:t>Disadvantages:</a:t>
            </a:r>
            <a:r>
              <a:rPr lang="en-US" altLang="zh-CN" sz="2800" dirty="0">
                <a:solidFill>
                  <a:srgbClr val="C00000"/>
                </a:solidFill>
                <a:latin typeface="Times New Roman" panose="02020603050405020304" charset="0"/>
                <a:cs typeface="Times New Roman" panose="02020603050405020304" charset="0"/>
              </a:rPr>
              <a:t> losing competitive advantage or core competence; suffering a temporary loss in revenue; perhaps being misunderstood by some people </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1058545" y="5012690"/>
            <a:ext cx="672973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Open-ended question.</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8050" y="630936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355" y="836295"/>
            <a:ext cx="10612120" cy="2457450"/>
          </a:xfrm>
          <a:prstGeom prst="rect">
            <a:avLst/>
          </a:prstGeom>
          <a:noFill/>
          <a:ln w="76200">
            <a:noFill/>
          </a:ln>
        </p:spPr>
        <p:txBody>
          <a:bodyPr wrap="square" anchor="t" anchorCtr="0">
            <a:spAutoFit/>
          </a:bodyPr>
          <a:lstStyle/>
          <a:p>
            <a:pPr algn="just" eaLnBrk="1" latinLnBrk="0" hangingPunct="1">
              <a:lnSpc>
                <a:spcPts val="3075"/>
              </a:lnSpc>
            </a:pPr>
            <a:r>
              <a:rPr lang="en-US" altLang="zh-CN" sz="2800" dirty="0">
                <a:latin typeface="Times New Roman" panose="02020603050405020304" charset="0"/>
              </a:rPr>
              <a:t>     Some people observe that increasing consumption means improved well-being: the more we consume, the more comfortably off we are. However, others argue that the crazy consumption of modern people is both mentally and environmentally harmful, and propose that we should reduce our consumption. </a:t>
            </a:r>
            <a:endParaRPr lang="en-US" altLang="zh-CN" sz="2800" dirty="0">
              <a:latin typeface="Times New Roman" panose="02020603050405020304" charset="0"/>
            </a:endParaRPr>
          </a:p>
          <a:p>
            <a:pPr algn="just" eaLnBrk="1" latinLnBrk="0" hangingPunct="1">
              <a:lnSpc>
                <a:spcPts val="3075"/>
              </a:lnSpc>
            </a:pPr>
            <a:r>
              <a:rPr lang="en-US" altLang="zh-CN" sz="2800" dirty="0">
                <a:latin typeface="Times New Roman" panose="02020603050405020304" charset="0"/>
              </a:rPr>
              <a:t>     Discuss both these views and give your own opinion.</a:t>
            </a:r>
            <a:endParaRPr lang="en-US" altLang="zh-CN" sz="2800" dirty="0">
              <a:latin typeface="Times New Roman" panose="02020603050405020304" charset="0"/>
            </a:endParaRPr>
          </a:p>
        </p:txBody>
      </p:sp>
      <p:sp>
        <p:nvSpPr>
          <p:cNvPr id="8" name="文本框 7"/>
          <p:cNvSpPr txBox="1"/>
          <p:nvPr/>
        </p:nvSpPr>
        <p:spPr>
          <a:xfrm>
            <a:off x="698500" y="3644900"/>
            <a:ext cx="11202035" cy="12725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Please give reasons for your answer and include any relevant examples from your own knowledge or experience. You should write no less than 150 words.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3" name="圆角矩形 2">
            <a:hlinkClick r:id="rId1" action="ppaction://hlinksldjump"/>
          </p:cNvPr>
          <p:cNvSpPr/>
          <p:nvPr/>
        </p:nvSpPr>
        <p:spPr>
          <a:xfrm>
            <a:off x="4856480" y="5300980"/>
            <a:ext cx="1945640" cy="6864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solidFill>
                <a:latin typeface="Times New Roman" panose="02020603050405020304" charset="0"/>
                <a:cs typeface="Times New Roman" panose="02020603050405020304" charset="0"/>
              </a:rPr>
              <a:t>Sample</a:t>
            </a:r>
            <a:endParaRPr lang="zh-CN" altLang="en-US" sz="3200" b="1">
              <a:solidFill>
                <a:schemeClr val="bg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5118100"/>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Our world leads us to believe that the more we possess, the happier we are. Averagely, we are exposed to 4,000 advertisements every day and each is calling us to buy more. As a result, our environment and mindset are critically damaged by consumerism, as more consumption generates more wastes and rubbish, as well as vehement comparison among people. Can’t we earn less, spend less, and have more time for families and friends? Can we live better by consuming less? Personally, I think we can.</a:t>
            </a:r>
            <a:endParaRPr lang="zh-CN" altLang="en-US" sz="2800"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Firstly, owning less brings great benefits to our lives: less stress, less debt, more time and more freedom. According to my own experience, the more you possess, the more worries you have, as you need to spend time and energy tending to these possessions. Removing ourselves from the culture of consumerism that surrounds us may bring forth wonderful habits to our lives: contentment, gratitude, more quality time with families and the opportunity to pursue greater significance of life.</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155702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a:t>
            </a:r>
            <a:endParaRPr lang="zh-CN" altLang="en-US" sz="2800" b="1">
              <a:solidFill>
                <a:schemeClr val="bg1"/>
              </a:solidFill>
              <a:latin typeface="Times New Roman" panose="02020603050405020304" charset="0"/>
              <a:cs typeface="Times New Roman" panose="02020603050405020304" charset="0"/>
              <a:sym typeface="+mn-ea"/>
            </a:endParaRPr>
          </a:p>
        </p:txBody>
      </p:sp>
      <p:sp>
        <p:nvSpPr>
          <p:cNvPr id="3" name="文本框 2"/>
          <p:cNvSpPr txBox="1"/>
          <p:nvPr/>
        </p:nvSpPr>
        <p:spPr>
          <a:xfrm>
            <a:off x="4658995" y="6165215"/>
            <a:ext cx="4149725" cy="460375"/>
          </a:xfrm>
          <a:prstGeom prst="rect">
            <a:avLst/>
          </a:prstGeom>
          <a:noFill/>
        </p:spPr>
        <p:txBody>
          <a:bodyPr wrap="square" rtlCol="0" anchor="t">
            <a:spAutoFit/>
          </a:bodyPr>
          <a:p>
            <a:r>
              <a:rPr lang="zh-CN" altLang="en-US" sz="2400" b="1">
                <a:solidFill>
                  <a:srgbClr val="C00000"/>
                </a:solidFill>
              </a:rPr>
              <a:t> (to be continued)</a:t>
            </a:r>
            <a:endParaRPr lang="zh-CN" altLang="en-US" sz="24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4399915"/>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Secondly, many times we buy things not out of needs, but out of comparison. Theodore Roosevelt once said “comparison is the thief of joy”. He was absolutely right. As you begin comparing your life and possessions to those around you who have more, you lose joy, contentment, and happiness. In order to narrow the gap, you begin to buy many unnecessary products and eventually fall into the consumerism trap. If you spend time with people who possess less and remain joyful in their circumstances, you will marvel at their carefree life. </a:t>
            </a:r>
            <a:endParaRPr lang="zh-CN" altLang="en-US" sz="2800"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To sum up, consumerism has brought too much burden to our lives and society, while reducing consumption is almost synonymous to decreased worries and increased happiness, so we should consume less and lead a better life. (289 words)</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155702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a:t>
            </a:r>
            <a:endParaRPr lang="zh-CN" altLang="en-US" sz="2800" b="1">
              <a:solidFill>
                <a:schemeClr val="bg1"/>
              </a:solidFill>
              <a:latin typeface="Times New Roman" panose="02020603050405020304" charset="0"/>
              <a:cs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2276475"/>
            <a:ext cx="11050905" cy="2399665"/>
          </a:xfrm>
          <a:prstGeom prst="rect">
            <a:avLst/>
          </a:prstGeom>
          <a:noFill/>
          <a:ln w="76200">
            <a:noFill/>
          </a:ln>
        </p:spPr>
        <p:txBody>
          <a:bodyPr wrap="square" anchor="t" anchorCtr="0">
            <a:spAutoFit/>
          </a:bodyPr>
          <a:lstStyle/>
          <a:p>
            <a:pPr indent="0" algn="just" eaLnBrk="1" latinLnBrk="0" hangingPunct="1">
              <a:lnSpc>
                <a:spcPts val="3000"/>
              </a:lnSpc>
            </a:pPr>
            <a:r>
              <a:rPr lang="en-US" altLang="zh-CN" sz="2800" i="1" u="sng">
                <a:latin typeface="Times New Roman" panose="02020603050405020304" charset="0"/>
                <a:sym typeface="+mn-ea"/>
              </a:rPr>
              <a:t>Brand Core</a:t>
            </a:r>
            <a:endParaRPr lang="en-US" altLang="zh-CN" sz="2800" i="1" u="sng">
              <a:latin typeface="Times New Roman" panose="02020603050405020304" charset="0"/>
              <a:sym typeface="+mn-ea"/>
            </a:endParaRPr>
          </a:p>
          <a:p>
            <a:pPr marL="0" indent="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    Brand Purpose:</a:t>
            </a:r>
            <a:r>
              <a:rPr lang="en-US" altLang="zh-CN" sz="2800">
                <a:latin typeface="Times New Roman" panose="02020603050405020304" charset="0"/>
                <a:sym typeface="+mn-ea"/>
              </a:rPr>
              <a:t> the reason why your brand exists, beyond just making a profit</a:t>
            </a:r>
            <a:endParaRPr lang="en-US" altLang="zh-CN" sz="2800">
              <a:latin typeface="Times New Roman" panose="02020603050405020304" charset="0"/>
              <a:sym typeface="+mn-ea"/>
            </a:endParaRPr>
          </a:p>
          <a:p>
            <a:pPr marL="0" indent="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    Vision:</a:t>
            </a:r>
            <a:r>
              <a:rPr lang="en-US" altLang="zh-CN" sz="2800">
                <a:latin typeface="Times New Roman" panose="02020603050405020304" charset="0"/>
                <a:sym typeface="+mn-ea"/>
              </a:rPr>
              <a:t> long-term business goals that navigate your brand in the right direction</a:t>
            </a:r>
            <a:endParaRPr lang="en-US" altLang="zh-CN" sz="2800">
              <a:latin typeface="Times New Roman" panose="02020603050405020304" charset="0"/>
              <a:sym typeface="+mn-ea"/>
            </a:endParaRPr>
          </a:p>
          <a:p>
            <a:pPr marL="0" indent="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    Values: </a:t>
            </a:r>
            <a:r>
              <a:rPr lang="en-US" altLang="zh-CN" sz="2800">
                <a:latin typeface="Times New Roman" panose="02020603050405020304" charset="0"/>
                <a:sym typeface="+mn-ea"/>
              </a:rPr>
              <a:t>guiding principles and the culture standing for these</a:t>
            </a:r>
            <a:endParaRPr lang="en-US" altLang="zh-CN" sz="2800">
              <a:latin typeface="Times New Roman" panose="02020603050405020304" charset="0"/>
              <a:sym typeface="+mn-ea"/>
            </a:endParaRPr>
          </a:p>
        </p:txBody>
      </p:sp>
      <p:sp>
        <p:nvSpPr>
          <p:cNvPr id="8" name="文本框 7"/>
          <p:cNvSpPr txBox="1"/>
          <p:nvPr/>
        </p:nvSpPr>
        <p:spPr>
          <a:xfrm>
            <a:off x="252730" y="764540"/>
            <a:ext cx="11202035" cy="12725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Suppose you are establishing a business. Work in groups, and think of a product that your business is going to offer and work out the following items: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400050" y="981075"/>
            <a:ext cx="11397615" cy="3189605"/>
          </a:xfrm>
          <a:prstGeom prst="rect">
            <a:avLst/>
          </a:prstGeom>
          <a:noFill/>
        </p:spPr>
        <p:txBody>
          <a:bodyPr wrap="square" rtlCol="0">
            <a:spAutoFit/>
          </a:bodyPr>
          <a:p>
            <a:pPr algn="just" eaLnBrk="1" latinLnBrk="0" hangingPunct="1">
              <a:lnSpc>
                <a:spcPct val="90000"/>
              </a:lnSpc>
            </a:pPr>
            <a:r>
              <a:rPr lang="en-US" altLang="zh-CN" sz="2800" dirty="0">
                <a:latin typeface="Times New Roman" panose="02020603050405020304" charset="0"/>
                <a:cs typeface="Times New Roman" panose="02020603050405020304" charset="0"/>
              </a:rPr>
              <a:t>     Your tone can be classic and 7) ____________, or a little more out there. No matter what, every 8) ____________ works together to show exactly what your brand is about. Of course, it’s not all business. You can apply the concept of identity to almost any type of 9) ____________, big or small. Whether you’re updating your resume, or looking for ways to 10) ____________ your website.</a:t>
            </a:r>
            <a:endParaRPr lang="en-US" altLang="zh-CN" sz="2800" dirty="0">
              <a:latin typeface="Times New Roman" panose="02020603050405020304" charset="0"/>
              <a:cs typeface="Times New Roman" panose="02020603050405020304" charset="0"/>
            </a:endParaRPr>
          </a:p>
          <a:p>
            <a:pPr algn="just" eaLnBrk="1" latinLnBrk="0" hangingPunct="1">
              <a:lnSpc>
                <a:spcPct val="90000"/>
              </a:lnSpc>
            </a:pPr>
            <a:r>
              <a:rPr lang="en-US" altLang="zh-CN" sz="2800" dirty="0">
                <a:latin typeface="Times New Roman" panose="02020603050405020304" charset="0"/>
                <a:cs typeface="Times New Roman" panose="02020603050405020304" charset="0"/>
              </a:rPr>
              <a:t>     There are lots of benefits to having a consistent visual style. Some companies use an actual style guide to keep their brand looking consistent.</a:t>
            </a:r>
            <a:endParaRPr lang="en-US" altLang="zh-CN" sz="2800" dirty="0">
              <a:latin typeface="Times New Roman" panose="02020603050405020304" charset="0"/>
              <a:cs typeface="Times New Roman" panose="02020603050405020304" charset="0"/>
            </a:endParaRPr>
          </a:p>
        </p:txBody>
      </p:sp>
      <p:sp>
        <p:nvSpPr>
          <p:cNvPr id="9" name="Rectangle 85"/>
          <p:cNvSpPr/>
          <p:nvPr/>
        </p:nvSpPr>
        <p:spPr>
          <a:xfrm>
            <a:off x="5666740" y="90932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refined</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4154805" y="126936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element</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5883275" y="20612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project</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8763000" y="24930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enhance</a:t>
            </a:r>
            <a:endParaRPr lang="en-US" altLang="zh-CN" sz="2800" dirty="0">
              <a:solidFill>
                <a:srgbClr val="C00000"/>
              </a:solidFill>
              <a:latin typeface="Times New Roman" panose="02020603050405020304" charset="0"/>
              <a:cs typeface="Times New Roman" panose="02020603050405020304" charset="0"/>
            </a:endParaRPr>
          </a:p>
        </p:txBody>
      </p:sp>
      <p:sp>
        <p:nvSpPr>
          <p:cNvPr id="6" name="圆角矩形 5">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4" grpId="0"/>
      <p:bldP spid="4" grpId="1"/>
      <p:bldP spid="5" grpId="0"/>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548640"/>
            <a:ext cx="11050905" cy="5862320"/>
          </a:xfrm>
          <a:prstGeom prst="rect">
            <a:avLst/>
          </a:prstGeom>
          <a:noFill/>
          <a:ln w="76200">
            <a:noFill/>
          </a:ln>
        </p:spPr>
        <p:txBody>
          <a:bodyPr wrap="square" anchor="t" anchorCtr="0">
            <a:spAutoFit/>
          </a:bodyPr>
          <a:p>
            <a:pPr indent="0" algn="just" eaLnBrk="1" latinLnBrk="0" hangingPunct="1">
              <a:lnSpc>
                <a:spcPts val="3000"/>
              </a:lnSpc>
            </a:pPr>
            <a:r>
              <a:rPr lang="en-US" altLang="zh-CN" sz="2800" i="1" u="sng">
                <a:latin typeface="Times New Roman" panose="02020603050405020304" charset="0"/>
                <a:sym typeface="+mn-ea"/>
              </a:rPr>
              <a:t>Brand Positioning</a:t>
            </a:r>
            <a:endParaRPr lang="en-US" altLang="zh-CN" sz="2800" i="1" u="sng">
              <a:latin typeface="Times New Roman" panose="02020603050405020304" charset="0"/>
              <a:sym typeface="+mn-ea"/>
            </a:endParaRPr>
          </a:p>
          <a:p>
            <a:pPr marL="0" indent="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    Target Audience:</a:t>
            </a:r>
            <a:r>
              <a:rPr lang="en-US" altLang="zh-CN" sz="2800">
                <a:latin typeface="Times New Roman" panose="02020603050405020304" charset="0"/>
                <a:sym typeface="+mn-ea"/>
              </a:rPr>
              <a:t> people having common characteristics in demographics and behaviors: age, gender, income, occupation, purchasing power, etc. </a:t>
            </a:r>
            <a:endParaRPr lang="en-US" altLang="zh-CN" sz="2800">
              <a:latin typeface="Times New Roman" panose="02020603050405020304" charset="0"/>
              <a:sym typeface="+mn-ea"/>
            </a:endParaRPr>
          </a:p>
          <a:p>
            <a:pPr marL="0" indent="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    Awareness Tactics: </a:t>
            </a:r>
            <a:r>
              <a:rPr lang="en-US" altLang="zh-CN" sz="2800">
                <a:latin typeface="Times New Roman" panose="02020603050405020304" charset="0"/>
                <a:sym typeface="+mn-ea"/>
              </a:rPr>
              <a:t>methods adopted to let customers know about you and find you, such as social media, TV/radio commercials, online ads, billboard, etc.</a:t>
            </a:r>
            <a:endParaRPr lang="en-US" altLang="zh-CN" sz="2800">
              <a:latin typeface="Times New Roman" panose="02020603050405020304" charset="0"/>
              <a:sym typeface="+mn-ea"/>
            </a:endParaRPr>
          </a:p>
          <a:p>
            <a:pPr marL="0" indent="0" algn="just" eaLnBrk="1" latinLnBrk="0" hangingPunct="1">
              <a:lnSpc>
                <a:spcPts val="3000"/>
              </a:lnSpc>
              <a:buFont typeface="Arial" panose="020B0604020202020204" pitchFamily="34" charset="0"/>
              <a:buNone/>
            </a:pPr>
            <a:endParaRPr lang="en-US" altLang="zh-CN" sz="2800">
              <a:latin typeface="Times New Roman" panose="02020603050405020304" charset="0"/>
              <a:sym typeface="+mn-ea"/>
            </a:endParaRPr>
          </a:p>
          <a:p>
            <a:pPr marL="0" indent="0" algn="just" eaLnBrk="1" latinLnBrk="0" hangingPunct="1">
              <a:lnSpc>
                <a:spcPts val="3000"/>
              </a:lnSpc>
              <a:buFont typeface="Arial" panose="020B0604020202020204" pitchFamily="34" charset="0"/>
              <a:buNone/>
            </a:pPr>
            <a:r>
              <a:rPr lang="en-US" altLang="zh-CN" sz="2800" i="1" u="sng">
                <a:latin typeface="Times New Roman" panose="02020603050405020304" charset="0"/>
                <a:sym typeface="+mn-ea"/>
              </a:rPr>
              <a:t>Brand Persona</a:t>
            </a:r>
            <a:endParaRPr lang="en-US" altLang="zh-CN" sz="2800" i="1" u="sng">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Personality:</a:t>
            </a:r>
            <a:r>
              <a:rPr lang="en-US" altLang="zh-CN" sz="2800">
                <a:latin typeface="Times New Roman" panose="02020603050405020304" charset="0"/>
                <a:sym typeface="+mn-ea"/>
              </a:rPr>
              <a:t> the human characteristics of the brand, which build a relationship with your audience, e.g. innocent, heroic, creative, honest, romantic, etc.</a:t>
            </a:r>
            <a:endParaRPr lang="en-US" altLang="zh-CN" sz="2800">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Voice:</a:t>
            </a:r>
            <a:r>
              <a:rPr lang="en-US" altLang="zh-CN" sz="2800">
                <a:latin typeface="Times New Roman" panose="02020603050405020304" charset="0"/>
                <a:sym typeface="+mn-ea"/>
              </a:rPr>
              <a:t> the way of projecting your brand’s personality—how you want to sound to your targeted audience</a:t>
            </a:r>
            <a:endParaRPr lang="en-US" altLang="zh-CN" sz="2800">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Tagline: </a:t>
            </a:r>
            <a:r>
              <a:rPr lang="en-US" altLang="zh-CN" sz="2800">
                <a:latin typeface="Times New Roman" panose="02020603050405020304" charset="0"/>
                <a:sym typeface="+mn-ea"/>
              </a:rPr>
              <a:t>a memorable slogan to wrap it all up</a:t>
            </a:r>
            <a:endParaRPr lang="en-US" altLang="zh-CN" sz="280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692785"/>
            <a:ext cx="11050905" cy="5092700"/>
          </a:xfrm>
          <a:prstGeom prst="rect">
            <a:avLst/>
          </a:prstGeom>
          <a:noFill/>
          <a:ln w="76200">
            <a:noFill/>
          </a:ln>
        </p:spPr>
        <p:txBody>
          <a:bodyPr wrap="square" anchor="t" anchorCtr="0">
            <a:spAutoFit/>
          </a:bodyPr>
          <a:p>
            <a:pPr indent="0" algn="just" eaLnBrk="1" latinLnBrk="0" hangingPunct="1">
              <a:lnSpc>
                <a:spcPts val="3000"/>
              </a:lnSpc>
            </a:pPr>
            <a:r>
              <a:rPr lang="en-US" altLang="zh-CN" sz="2800" i="1" u="sng">
                <a:latin typeface="Times New Roman" panose="02020603050405020304" charset="0"/>
                <a:sym typeface="+mn-ea"/>
              </a:rPr>
              <a:t>Brand Design</a:t>
            </a:r>
            <a:endParaRPr lang="en-US" altLang="zh-CN" sz="2800" i="1" u="sng">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Logo: </a:t>
            </a:r>
            <a:r>
              <a:rPr lang="en-US" altLang="zh-CN" sz="2800">
                <a:latin typeface="Times New Roman" panose="02020603050405020304" charset="0"/>
                <a:sym typeface="+mn-ea"/>
              </a:rPr>
              <a:t>identify your brand, using a particular mark, type design or both</a:t>
            </a:r>
            <a:endParaRPr lang="en-US" altLang="zh-CN" sz="2800">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Color:</a:t>
            </a:r>
            <a:r>
              <a:rPr lang="en-US" altLang="zh-CN" sz="2800">
                <a:latin typeface="Times New Roman" panose="02020603050405020304" charset="0"/>
                <a:sym typeface="+mn-ea"/>
              </a:rPr>
              <a:t> define your brand in a very powerful way, leaving a strong impression on the viewer and creating a sense of unity</a:t>
            </a:r>
            <a:endParaRPr lang="en-US" altLang="zh-CN" sz="2800">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b="1">
                <a:latin typeface="Times New Roman" panose="02020603050405020304" charset="0"/>
                <a:sym typeface="+mn-ea"/>
              </a:rPr>
              <a:t>Text Design:</a:t>
            </a:r>
            <a:r>
              <a:rPr lang="en-US" altLang="zh-CN" sz="2800">
                <a:latin typeface="Times New Roman" panose="02020603050405020304" charset="0"/>
                <a:sym typeface="+mn-ea"/>
              </a:rPr>
              <a:t> express your brand, by choosing different fonts</a:t>
            </a:r>
            <a:endParaRPr lang="en-US" altLang="zh-CN" sz="2800">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a:latin typeface="Times New Roman" panose="02020603050405020304" charset="0"/>
                <a:sym typeface="+mn-ea"/>
              </a:rPr>
              <a:t> </a:t>
            </a:r>
            <a:r>
              <a:rPr lang="en-US" altLang="zh-CN" sz="2800" b="1">
                <a:latin typeface="Times New Roman" panose="02020603050405020304" charset="0"/>
                <a:sym typeface="+mn-ea"/>
              </a:rPr>
              <a:t>Images: </a:t>
            </a:r>
            <a:r>
              <a:rPr lang="en-US" altLang="zh-CN" sz="2800">
                <a:latin typeface="Times New Roman" panose="02020603050405020304" charset="0"/>
                <a:sym typeface="+mn-ea"/>
              </a:rPr>
              <a:t>build a unique identity of your brand (Every photo, graphic, icon or button offers a chance to showcase your brand and influence people’s perception.) </a:t>
            </a:r>
            <a:endParaRPr lang="en-US" altLang="zh-CN" sz="2800">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endParaRPr lang="en-US" altLang="zh-CN" sz="2800">
              <a:latin typeface="Times New Roman" panose="02020603050405020304" charset="0"/>
              <a:sym typeface="+mn-ea"/>
            </a:endParaRPr>
          </a:p>
          <a:p>
            <a:pPr marL="457200" indent="-457200" algn="just" eaLnBrk="1" latinLnBrk="0" hangingPunct="1">
              <a:lnSpc>
                <a:spcPts val="3000"/>
              </a:lnSpc>
            </a:pPr>
            <a:r>
              <a:rPr lang="en-US" altLang="zh-CN" sz="2800" i="1" u="sng">
                <a:latin typeface="Times New Roman" panose="02020603050405020304" charset="0"/>
                <a:sym typeface="+mn-ea"/>
              </a:rPr>
              <a:t>Other Requirements</a:t>
            </a:r>
            <a:endParaRPr lang="en-US" altLang="zh-CN" sz="2800" i="1" u="sng">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a:latin typeface="Times New Roman" panose="02020603050405020304" charset="0"/>
                <a:sym typeface="+mn-ea"/>
              </a:rPr>
              <a:t>Try to adopt Chinese traditional values when designing the “Brand Core”</a:t>
            </a:r>
            <a:endParaRPr lang="en-US" altLang="zh-CN" sz="2800">
              <a:latin typeface="Times New Roman" panose="02020603050405020304" charset="0"/>
              <a:sym typeface="+mn-ea"/>
            </a:endParaRPr>
          </a:p>
          <a:p>
            <a:pPr marL="0" indent="-457200" algn="just" eaLnBrk="1" latinLnBrk="0" hangingPunct="1">
              <a:lnSpc>
                <a:spcPts val="3000"/>
              </a:lnSpc>
              <a:buFont typeface="Arial" panose="020B0604020202020204" pitchFamily="34" charset="0"/>
              <a:buChar char="•"/>
            </a:pPr>
            <a:r>
              <a:rPr lang="en-US" altLang="zh-CN" sz="2800">
                <a:latin typeface="Times New Roman" panose="02020603050405020304" charset="0"/>
                <a:sym typeface="+mn-ea"/>
              </a:rPr>
              <a:t> Integrate Chinese cultural elements into “Brand Design” by applying typical Chinese colors, patterns, images, etc.</a:t>
            </a:r>
            <a:endParaRPr lang="en-US" altLang="zh-CN" sz="2800">
              <a:latin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78635" y="1700530"/>
            <a:ext cx="8785225" cy="1322070"/>
          </a:xfrm>
          <a:prstGeom prst="rect">
            <a:avLst/>
          </a:prstGeom>
          <a:solidFill>
            <a:schemeClr val="accent5">
              <a:lumMod val="75000"/>
            </a:schemeClr>
          </a:solidFill>
        </p:spPr>
        <p:txBody>
          <a:bodyPr wrap="square" rtlCol="0">
            <a:spAutoFit/>
          </a:bodyPr>
          <a:p>
            <a:pPr algn="dist"/>
            <a:r>
              <a:rPr lang="zh-CN" altLang="en-US" sz="8000" b="1">
                <a:solidFill>
                  <a:schemeClr val="bg1"/>
                </a:solidFill>
                <a:latin typeface="微软雅黑" panose="020B0503020204020204" pitchFamily="34" charset="-122"/>
                <a:ea typeface="微软雅黑" panose="020B0503020204020204" pitchFamily="34" charset="-122"/>
                <a:cs typeface="+mn-ea"/>
                <a:sym typeface="+mn-lt"/>
              </a:rPr>
              <a:t>感谢观看欣赏</a:t>
            </a:r>
            <a:endParaRPr lang="zh-CN" altLang="en-US" sz="80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4976" y="2204834"/>
            <a:ext cx="1044765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When vivo Senior Director for Brand Strategy and </a:t>
            </a:r>
            <a:r>
              <a:rPr lang="en-US" altLang="zh-CN" sz="2800" b="1" dirty="0">
                <a:latin typeface="Times New Roman" panose="02020603050405020304" charset="0"/>
                <a:hlinkClick r:id="rId1" action="ppaction://hlinksldjump"/>
              </a:rPr>
              <a:t>CEIBS</a:t>
            </a:r>
            <a:r>
              <a:rPr lang="en-US" altLang="zh-CN" sz="2800" dirty="0">
                <a:latin typeface="Times New Roman" panose="02020603050405020304" charset="0"/>
              </a:rPr>
              <a:t> </a:t>
            </a:r>
            <a:r>
              <a:rPr lang="en-US" altLang="zh-CN" sz="2800" b="1" dirty="0">
                <a:solidFill>
                  <a:srgbClr val="FF0000"/>
                </a:solidFill>
                <a:latin typeface="Times New Roman" panose="02020603050405020304" charset="0"/>
              </a:rPr>
              <a:t>alumnus</a:t>
            </a:r>
            <a:r>
              <a:rPr lang="en-US" altLang="zh-CN" sz="2800" b="1" dirty="0">
                <a:latin typeface="Times New Roman" panose="02020603050405020304" charset="0"/>
              </a:rPr>
              <a:t> </a:t>
            </a:r>
            <a:r>
              <a:rPr lang="en-US" altLang="zh-CN" sz="2800" dirty="0">
                <a:latin typeface="Times New Roman" panose="02020603050405020304" charset="0"/>
              </a:rPr>
              <a:t>Seon Hwang moved to Shanghai from his native Korea to do an MBA in 2010, he did so with his mid-to-long term sights set on developing his career in China by helping a Chinese company go global. Two years later, however, as he and the rest of his class were graduating, the types of roles Seon had </a:t>
            </a:r>
            <a:r>
              <a:rPr lang="en-US" altLang="zh-CN" sz="2800" b="1" dirty="0">
                <a:solidFill>
                  <a:srgbClr val="FF0000"/>
                </a:solidFill>
                <a:latin typeface="Times New Roman" panose="02020603050405020304" charset="0"/>
              </a:rPr>
              <a:t>envisioned</a:t>
            </a:r>
            <a:r>
              <a:rPr lang="en-US" altLang="zh-CN" sz="2800" dirty="0">
                <a:latin typeface="Times New Roman" panose="02020603050405020304" charset="0"/>
              </a:rPr>
              <a:t> himself filling in China still didn’t really exist in any great number.</a:t>
            </a:r>
            <a:endParaRPr lang="en-US" altLang="zh-CN" sz="2800" dirty="0">
              <a:latin typeface="Times New Roman" panose="02020603050405020304" charset="0"/>
            </a:endParaRPr>
          </a:p>
        </p:txBody>
      </p:sp>
      <p:sp>
        <p:nvSpPr>
          <p:cNvPr id="33" name="文本框 32"/>
          <p:cNvSpPr txBox="1"/>
          <p:nvPr/>
        </p:nvSpPr>
        <p:spPr>
          <a:xfrm>
            <a:off x="3362960" y="1485265"/>
            <a:ext cx="4548505" cy="478155"/>
          </a:xfrm>
          <a:prstGeom prst="rect">
            <a:avLst/>
          </a:prstGeom>
          <a:noFill/>
        </p:spPr>
        <p:txBody>
          <a:bodyPr wrap="square" rtlCol="0">
            <a:spAutoFit/>
          </a:bodyPr>
          <a:p>
            <a:pPr algn="just" eaLnBrk="1" latinLnBrk="0" hangingPunct="1">
              <a:lnSpc>
                <a:spcPct val="90000"/>
              </a:lnSpc>
            </a:pPr>
            <a:r>
              <a:rPr lang="en-US" altLang="zh-CN" sz="2800" b="1" i="1" dirty="0">
                <a:latin typeface="Times New Roman" panose="02020603050405020304" charset="0"/>
                <a:cs typeface="Times New Roman" panose="02020603050405020304" charset="0"/>
              </a:rPr>
              <a:t>     By Michael Thede</a:t>
            </a:r>
            <a:endParaRPr lang="en-US" altLang="zh-CN" sz="2800" b="1" i="1" dirty="0">
              <a:latin typeface="Times New Roman" panose="02020603050405020304" charset="0"/>
              <a:cs typeface="Times New Roman" panose="02020603050405020304" charset="0"/>
            </a:endParaRPr>
          </a:p>
        </p:txBody>
      </p:sp>
      <p:sp>
        <p:nvSpPr>
          <p:cNvPr id="4" name="文本框 3"/>
          <p:cNvSpPr txBox="1"/>
          <p:nvPr/>
        </p:nvSpPr>
        <p:spPr>
          <a:xfrm>
            <a:off x="1922780" y="764540"/>
            <a:ext cx="8684895" cy="706755"/>
          </a:xfrm>
          <a:prstGeom prst="rect">
            <a:avLst/>
          </a:prstGeom>
          <a:noFill/>
        </p:spPr>
        <p:txBody>
          <a:bodyPr wrap="square" rtlCol="0">
            <a:spAutoFit/>
          </a:bodyPr>
          <a:p>
            <a:r>
              <a:rPr lang="zh-CN" altLang="en-US" sz="4000" b="1" i="1">
                <a:solidFill>
                  <a:srgbClr val="00B0F0"/>
                </a:solidFill>
                <a:cs typeface="Arial" panose="020B0604020202020204" pitchFamily="34" charset="0"/>
              </a:rPr>
              <a:t>Going Global with a Chinese Brand</a:t>
            </a:r>
            <a:endParaRPr lang="zh-CN" altLang="en-US" sz="4000" b="1" i="1">
              <a:solidFill>
                <a:srgbClr val="00B0F0"/>
              </a:solidFill>
              <a:cs typeface="Arial" panose="020B0604020202020204" pitchFamily="34" charset="0"/>
            </a:endParaRPr>
          </a:p>
        </p:txBody>
      </p:sp>
      <p:sp>
        <p:nvSpPr>
          <p:cNvPr id="6" name="矩形 5"/>
          <p:cNvSpPr/>
          <p:nvPr/>
        </p:nvSpPr>
        <p:spPr>
          <a:xfrm>
            <a:off x="842645" y="2493010"/>
            <a:ext cx="1703070" cy="648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3481070" y="5201285"/>
            <a:ext cx="596138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r>
              <a:rPr lang="zh-CN" altLang="en-US" sz="2800" b="1">
                <a:solidFill>
                  <a:schemeClr val="tx1"/>
                </a:solidFill>
                <a:latin typeface="Times New Roman" panose="02020603050405020304" charset="0"/>
                <a:cs typeface="Times New Roman" panose="02020603050405020304" charset="0"/>
                <a:sym typeface="+mn-ea"/>
              </a:rPr>
              <a:t>alumnus</a:t>
            </a:r>
            <a:r>
              <a:rPr lang="en-US" altLang="zh-CN" sz="2800" b="1">
                <a:solidFill>
                  <a:schemeClr val="tx1"/>
                </a:solidFill>
                <a:latin typeface="Times New Roman" panose="02020603050405020304" charset="0"/>
                <a:cs typeface="Times New Roman" panose="02020603050405020304" charset="0"/>
                <a:sym typeface="+mn-ea"/>
              </a:rPr>
              <a:t> </a:t>
            </a:r>
            <a:r>
              <a:rPr lang="zh-CN" altLang="en-US" sz="2800" i="1">
                <a:solidFill>
                  <a:schemeClr val="tx1"/>
                </a:solidFill>
                <a:latin typeface="Times New Roman" panose="02020603050405020304" charset="0"/>
                <a:cs typeface="Times New Roman" panose="02020603050405020304" charset="0"/>
                <a:sym typeface="+mn-ea"/>
              </a:rPr>
              <a:t>n</a:t>
            </a:r>
            <a:r>
              <a:rPr lang="zh-CN" altLang="en-US" sz="2800">
                <a:solidFill>
                  <a:schemeClr val="tx1"/>
                </a:solidFill>
                <a:latin typeface="Times New Roman" panose="02020603050405020304" charset="0"/>
                <a:cs typeface="Times New Roman" panose="02020603050405020304" charset="0"/>
                <a:sym typeface="+mn-ea"/>
              </a:rPr>
              <a:t>.男校友；男毕业生</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9" name="圆角矩形 8"/>
          <p:cNvSpPr/>
          <p:nvPr/>
        </p:nvSpPr>
        <p:spPr>
          <a:xfrm>
            <a:off x="3506470" y="5949315"/>
            <a:ext cx="5961380" cy="675005"/>
          </a:xfrm>
          <a:prstGeom prst="roundRect">
            <a:avLst/>
          </a:prstGeom>
          <a:solidFill>
            <a:srgbClr val="FFA9A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r>
              <a:rPr lang="zh-CN" altLang="en-US" sz="2800" b="1">
                <a:solidFill>
                  <a:schemeClr val="tx1"/>
                </a:solidFill>
                <a:latin typeface="Times New Roman" panose="02020603050405020304" charset="0"/>
                <a:cs typeface="Times New Roman" panose="02020603050405020304" charset="0"/>
                <a:sym typeface="+mn-ea"/>
              </a:rPr>
              <a:t>envision</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i="1">
                <a:solidFill>
                  <a:schemeClr val="tx1"/>
                </a:solidFill>
                <a:latin typeface="Times New Roman" panose="02020603050405020304" charset="0"/>
                <a:cs typeface="Times New Roman" panose="02020603050405020304" charset="0"/>
                <a:sym typeface="+mn-ea"/>
              </a:rPr>
              <a:t>v</a:t>
            </a:r>
            <a:r>
              <a:rPr lang="zh-CN" altLang="en-US" sz="2800">
                <a:solidFill>
                  <a:schemeClr val="tx1"/>
                </a:solidFill>
                <a:latin typeface="Times New Roman" panose="02020603050405020304" charset="0"/>
                <a:cs typeface="Times New Roman" panose="02020603050405020304" charset="0"/>
                <a:sym typeface="+mn-ea"/>
              </a:rPr>
              <a:t>.想象；展望</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5163185" y="4076700"/>
            <a:ext cx="1876425" cy="648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65" fill="hold" display="1" masterRel="nextClick" afterEffect="1"/>
                                        <p:tgtEl>
                                          <p:spTgt spid="7"/>
                                        </p:tgtEl>
                                        <p:attrNameLst>
                                          <p:attrName>style.visibility</p:attrName>
                                        </p:attrNameLst>
                                      </p:cBhvr>
                                      <p:to>
                                        <p:strVal val="hidden"/>
                                      </p:to>
                                    </p:set>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set>
                                      <p:cBhvr override="childStyle">
                                        <p:cTn dur="65" fill="hold" display="1" masterRel="nextClick" afterEffect="1"/>
                                        <p:tgtEl>
                                          <p:spTgt spid="9"/>
                                        </p:tgtEl>
                                        <p:attrNameLst>
                                          <p:attrName>style.visibility</p:attrName>
                                        </p:attrNameLst>
                                      </p:cBhvr>
                                      <p:to>
                                        <p:strVal val="hidden"/>
                                      </p:to>
                                    </p:set>
                                  </p:subTnLst>
                                </p:cTn>
                              </p:par>
                            </p:childTnLst>
                          </p:cTn>
                        </p:par>
                      </p:childTnLst>
                    </p:cTn>
                  </p:par>
                </p:childTnLst>
              </p:cTn>
              <p:nextCondLst>
                <p:cond evt="onClick" delay="0">
                  <p:tgtEl>
                    <p:spTgt spid="10"/>
                  </p:tgtEl>
                </p:cond>
              </p:nextCondLst>
            </p:seq>
          </p:childTnLst>
        </p:cTn>
      </p:par>
    </p:tnLst>
    <p:bldLst>
      <p:bldP spid="7" grpId="0" bldLvl="0" animBg="1"/>
      <p:bldP spid="9" grpId="0" bldLvl="0" animBg="1"/>
    </p:bldLst>
  </p:timing>
</p:sld>
</file>

<file path=ppt/tags/tag1.xml><?xml version="1.0" encoding="utf-8"?>
<p:tagLst xmlns:p="http://schemas.openxmlformats.org/presentationml/2006/main">
  <p:tag name="MH" val="20170115101533"/>
  <p:tag name="MH_LIBRARY" val="CONTENTS"/>
  <p:tag name="MH_TYPE" val="OTHERS"/>
  <p:tag name="ID" val="547135"/>
</p:tagLst>
</file>

<file path=ppt/tags/tag10.xml><?xml version="1.0" encoding="utf-8"?>
<p:tagLst xmlns:p="http://schemas.openxmlformats.org/presentationml/2006/main">
  <p:tag name="MH" val="20170115101533"/>
  <p:tag name="MH_LIBRARY" val="CONTENTS"/>
  <p:tag name="MH_TYPE" val="ENTRY"/>
  <p:tag name="ID" val="547135"/>
  <p:tag name="MH_ORDER" val="1"/>
</p:tagLst>
</file>

<file path=ppt/tags/tag11.xml><?xml version="1.0" encoding="utf-8"?>
<p:tagLst xmlns:p="http://schemas.openxmlformats.org/presentationml/2006/main">
  <p:tag name="MH" val="20170115101533"/>
  <p:tag name="MH_LIBRARY" val="CONTENTS"/>
  <p:tag name="MH_TYPE" val="ENTRY"/>
  <p:tag name="ID" val="547135"/>
  <p:tag name="MH_ORDER" val="1"/>
</p:tagLst>
</file>

<file path=ppt/tags/tag12.xml><?xml version="1.0" encoding="utf-8"?>
<p:tagLst xmlns:p="http://schemas.openxmlformats.org/presentationml/2006/main">
  <p:tag name="MH" val="20170115101533"/>
  <p:tag name="MH_LIBRARY" val="CONTENTS"/>
  <p:tag name="MH_TYPE" val="ENTRY"/>
  <p:tag name="ID" val="547135"/>
  <p:tag name="MH_ORDER" val="4"/>
</p:tagLst>
</file>

<file path=ppt/tags/tag13.xml><?xml version="1.0" encoding="utf-8"?>
<p:tagLst xmlns:p="http://schemas.openxmlformats.org/presentationml/2006/main">
  <p:tag name="MH" val="20170115101533"/>
  <p:tag name="MH_LIBRARY" val="CONTENTS"/>
  <p:tag name="MH_TYPE" val="ENTRY"/>
  <p:tag name="ID" val="547135"/>
  <p:tag name="MH_ORDER" val="1"/>
</p:tagLst>
</file>

<file path=ppt/tags/tag14.xml><?xml version="1.0" encoding="utf-8"?>
<p:tagLst xmlns:p="http://schemas.openxmlformats.org/presentationml/2006/main">
  <p:tag name="MH" val="20170115101533"/>
  <p:tag name="MH_LIBRARY" val="CONTENTS"/>
  <p:tag name="MH_TYPE" val="ENTRY"/>
  <p:tag name="ID" val="547135"/>
  <p:tag name="MH_ORDER" val="1"/>
</p:tagLst>
</file>

<file path=ppt/tags/tag15.xml><?xml version="1.0" encoding="utf-8"?>
<p:tagLst xmlns:p="http://schemas.openxmlformats.org/presentationml/2006/main">
  <p:tag name="MH" val="20170115101533"/>
  <p:tag name="MH_LIBRARY" val="CONTENTS"/>
  <p:tag name="MH_AUTOCOLOR" val="TRUE"/>
  <p:tag name="MH_TYPE" val="CONTENTS"/>
  <p:tag name="ID" val="547135"/>
</p:tagLst>
</file>

<file path=ppt/tags/tag16.xml><?xml version="1.0" encoding="utf-8"?>
<p:tagLst xmlns:p="http://schemas.openxmlformats.org/presentationml/2006/main">
  <p:tag name="KSO_WM_MEDIACOVER_FLAG" val="1"/>
  <p:tag name="KSO_WM_UNIT_MEDIACOVER_BTN_STATE" val="1"/>
  <p:tag name="KSO_WM_UNIT_MEDIACOVER_BTNRECT" val="5362*2710*694*69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7.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18.xml><?xml version="1.0" encoding="utf-8"?>
<p:tagLst xmlns:p="http://schemas.openxmlformats.org/presentationml/2006/main">
  <p:tag name="TABLE_ENDDRAG_ORIGIN_RECT" val="765*172"/>
  <p:tag name="TABLE_ENDDRAG_RECT" val="174*204*765*172"/>
  <p:tag name="KSO_WM_UNIT_TABLE_BEAUTIFY" val="smartTable{4f95d583-8ff9-49ec-968a-115930d44448}"/>
</p:tagLst>
</file>

<file path=ppt/tags/tag19.xml><?xml version="1.0" encoding="utf-8"?>
<p:tagLst xmlns:p="http://schemas.openxmlformats.org/presentationml/2006/main">
  <p:tag name="TABLE_ENDDRAG_ORIGIN_RECT" val="890*437"/>
  <p:tag name="TABLE_ENDDRAG_RECT" val="48*54*890*437"/>
  <p:tag name="KSO_WM_UNIT_TABLE_BEAUTIFY" val="smartTable{c0ff75dd-af19-4444-a4eb-3a551fd73486}"/>
</p:tagLst>
</file>

<file path=ppt/tags/tag2.xml><?xml version="1.0" encoding="utf-8"?>
<p:tagLst xmlns:p="http://schemas.openxmlformats.org/presentationml/2006/main">
  <p:tag name="MH" val="20170115101533"/>
  <p:tag name="MH_LIBRARY" val="CONTENTS"/>
  <p:tag name="MH_TYPE" val="OTHERS"/>
  <p:tag name="ID" val="547135"/>
</p:tagLst>
</file>

<file path=ppt/tags/tag20.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21.xml><?xml version="1.0" encoding="utf-8"?>
<p:tagLst xmlns:p="http://schemas.openxmlformats.org/presentationml/2006/main">
  <p:tag name="TABLE_ENDDRAG_ORIGIN_RECT" val="761*28"/>
  <p:tag name="TABLE_ENDDRAG_RECT" val="38*153*761*28"/>
  <p:tag name="KSO_WM_UNIT_TABLE_BEAUTIFY" val="smartTable{87bb8355-e7f0-49a4-a279-7abf24156628}"/>
</p:tagLst>
</file>

<file path=ppt/tags/tag22.xml><?xml version="1.0" encoding="utf-8"?>
<p:tagLst xmlns:p="http://schemas.openxmlformats.org/presentationml/2006/main">
  <p:tag name="COMMONDATA" val="eyJoZGlkIjoiZTYyNDZhYWRiYzk5Mjk0Y2Y1MjMyMDljMTk1NDc2NzMifQ=="/>
  <p:tag name="KSO_WPP_MARK_KEY" val="2145b729-fca8-44b1-ac7f-d7fafebcb409"/>
</p:tagLst>
</file>

<file path=ppt/tags/tag3.xml><?xml version="1.0" encoding="utf-8"?>
<p:tagLst xmlns:p="http://schemas.openxmlformats.org/presentationml/2006/main">
  <p:tag name="MH" val="20170115101533"/>
  <p:tag name="MH_LIBRARY" val="CONTENTS"/>
  <p:tag name="MH_TYPE" val="ENTRY"/>
  <p:tag name="ID" val="547135"/>
  <p:tag name="MH_ORDER" val="1"/>
</p:tagLst>
</file>

<file path=ppt/tags/tag4.xml><?xml version="1.0" encoding="utf-8"?>
<p:tagLst xmlns:p="http://schemas.openxmlformats.org/presentationml/2006/main">
  <p:tag name="MH" val="20170115101533"/>
  <p:tag name="MH_LIBRARY" val="CONTENTS"/>
  <p:tag name="MH_TYPE" val="ENTRY"/>
  <p:tag name="ID" val="547135"/>
  <p:tag name="MH_ORDER" val="1"/>
</p:tagLst>
</file>

<file path=ppt/tags/tag5.xml><?xml version="1.0" encoding="utf-8"?>
<p:tagLst xmlns:p="http://schemas.openxmlformats.org/presentationml/2006/main">
  <p:tag name="MH" val="20170115101533"/>
  <p:tag name="MH_LIBRARY" val="CONTENTS"/>
  <p:tag name="MH_TYPE" val="ENTRY"/>
  <p:tag name="ID" val="547135"/>
  <p:tag name="MH_ORDER" val="2"/>
</p:tagLst>
</file>

<file path=ppt/tags/tag6.xml><?xml version="1.0" encoding="utf-8"?>
<p:tagLst xmlns:p="http://schemas.openxmlformats.org/presentationml/2006/main">
  <p:tag name="MH" val="20170115101533"/>
  <p:tag name="MH_LIBRARY" val="CONTENTS"/>
  <p:tag name="MH_TYPE" val="ENTRY"/>
  <p:tag name="ID" val="547135"/>
  <p:tag name="MH_ORDER" val="1"/>
</p:tagLst>
</file>

<file path=ppt/tags/tag7.xml><?xml version="1.0" encoding="utf-8"?>
<p:tagLst xmlns:p="http://schemas.openxmlformats.org/presentationml/2006/main">
  <p:tag name="MH" val="20170115101533"/>
  <p:tag name="MH_LIBRARY" val="CONTENTS"/>
  <p:tag name="MH_TYPE" val="ENTRY"/>
  <p:tag name="ID" val="547135"/>
  <p:tag name="MH_ORDER" val="3"/>
</p:tagLst>
</file>

<file path=ppt/tags/tag8.xml><?xml version="1.0" encoding="utf-8"?>
<p:tagLst xmlns:p="http://schemas.openxmlformats.org/presentationml/2006/main">
  <p:tag name="MH" val="20170115101533"/>
  <p:tag name="MH_LIBRARY" val="CONTENTS"/>
  <p:tag name="MH_TYPE" val="ENTRY"/>
  <p:tag name="ID" val="547135"/>
  <p:tag name="MH_ORDER" val="1"/>
</p:tagLst>
</file>

<file path=ppt/tags/tag9.xml><?xml version="1.0" encoding="utf-8"?>
<p:tagLst xmlns:p="http://schemas.openxmlformats.org/presentationml/2006/main">
  <p:tag name="MH" val="20170115101533"/>
  <p:tag name="MH_LIBRARY" val="CONTENTS"/>
  <p:tag name="MH_TYPE" val="ENTRY"/>
  <p:tag name="ID" val="547135"/>
  <p:tag name="MH_ORDER" val="4"/>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B0F0"/>
          </a:solidFill>
        </a:ln>
      </a:spPr>
      <a:bodyPr rtlCol="0" anchor="ctr"/>
      <a:lstStyle>
        <a:defPPr marL="791845" algn="l" fontAlgn="auto">
          <a:defRPr lang="zh-CN" altLang="en-US" sz="2800" b="1">
            <a:solidFill>
              <a:schemeClr val="tx1"/>
            </a:solidFill>
            <a:latin typeface="Times New Roman" panose="02020603050405020304" charset="0"/>
            <a:cs typeface="Times New Roman" panose="0202060305040502030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41773</Words>
  <Application>WPS 演示</Application>
  <PresentationFormat>自定义</PresentationFormat>
  <Paragraphs>977</Paragraphs>
  <Slides>82</Slides>
  <Notes>81</Notes>
  <HiddenSlides>23</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82</vt:i4>
      </vt:variant>
    </vt:vector>
  </HeadingPairs>
  <TitlesOfParts>
    <vt:vector size="96" baseType="lpstr">
      <vt:lpstr>Arial</vt:lpstr>
      <vt:lpstr>宋体</vt:lpstr>
      <vt:lpstr>Wingdings</vt:lpstr>
      <vt:lpstr>Times New Roman</vt:lpstr>
      <vt:lpstr>微软雅黑</vt:lpstr>
      <vt:lpstr>Square721 Cn BT</vt:lpstr>
      <vt:lpstr>Kozuka Gothic Pro H</vt:lpstr>
      <vt:lpstr>Calibri</vt:lpstr>
      <vt:lpstr>字体视界-一风尚黑体</vt:lpstr>
      <vt:lpstr>黑体</vt:lpstr>
      <vt:lpstr>Wingdings</vt:lpstr>
      <vt:lpstr>等线</vt:lpstr>
      <vt:lpstr>Arial Unicode MS</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丨丶灬MsJ</cp:lastModifiedBy>
  <cp:revision>1172</cp:revision>
  <dcterms:created xsi:type="dcterms:W3CDTF">2013-01-25T01:44:00Z</dcterms:created>
  <dcterms:modified xsi:type="dcterms:W3CDTF">2023-02-16T02:07:02Z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2052-11.1.0.12132</vt:lpwstr>
  </property>
  <property fmtid="{D5CDD505-2E9C-101B-9397-08002B2CF9AE}" pid="3" name="ICV">
    <vt:lpwstr>FD404F12A6544ECEA470E2F5CF205C5B</vt:lpwstr>
  </property>
</Properties>
</file>