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7" r:id="rId2"/>
    <p:sldId id="269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332"/>
    <a:srgbClr val="CC3300"/>
    <a:srgbClr val="00CC66"/>
    <a:srgbClr val="C0C0C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EDA4C-B08B-4D49-B1BF-999DC72DC8F0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B5E69CEE-6582-4622-834C-7D98FF38A521}">
      <dgm:prSet/>
      <dgm:spPr>
        <a:noFill/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Establishing a representative office or agent </a:t>
          </a:r>
          <a:endParaRPr lang="zh-CN" dirty="0">
            <a:solidFill>
              <a:srgbClr val="7030A0"/>
            </a:solidFill>
          </a:endParaRPr>
        </a:p>
      </dgm:t>
    </dgm:pt>
    <dgm:pt modelId="{2BD05E23-D7D0-49F6-B1B3-9041C7708750}" type="parTrans" cxnId="{75809725-C5DE-4AD6-9A0B-654DE97149F3}">
      <dgm:prSet/>
      <dgm:spPr/>
      <dgm:t>
        <a:bodyPr/>
        <a:lstStyle/>
        <a:p>
          <a:endParaRPr lang="zh-CN" altLang="en-US"/>
        </a:p>
      </dgm:t>
    </dgm:pt>
    <dgm:pt modelId="{43DFD121-F951-48D0-B71A-8681DD2B523F}" type="sibTrans" cxnId="{75809725-C5DE-4AD6-9A0B-654DE97149F3}">
      <dgm:prSet/>
      <dgm:spPr/>
      <dgm:t>
        <a:bodyPr/>
        <a:lstStyle/>
        <a:p>
          <a:endParaRPr lang="zh-CN" altLang="en-US"/>
        </a:p>
      </dgm:t>
    </dgm:pt>
    <dgm:pt modelId="{30CEB931-A0C6-4CAF-A6C2-FA38A169D449}">
      <dgm:prSet/>
      <dgm:spPr/>
      <dgm:t>
        <a:bodyPr/>
        <a:lstStyle/>
        <a:p>
          <a:r>
            <a:rPr lang="en-US" dirty="0"/>
            <a:t>Setting up a branch office</a:t>
          </a:r>
          <a:endParaRPr lang="zh-CN" dirty="0"/>
        </a:p>
      </dgm:t>
    </dgm:pt>
    <dgm:pt modelId="{814A83C0-74C9-493E-A837-8F1D65887839}" type="parTrans" cxnId="{54A8AE55-C381-4556-93BD-EFA693A4BCE1}">
      <dgm:prSet/>
      <dgm:spPr/>
      <dgm:t>
        <a:bodyPr/>
        <a:lstStyle/>
        <a:p>
          <a:endParaRPr lang="zh-CN" altLang="en-US"/>
        </a:p>
      </dgm:t>
    </dgm:pt>
    <dgm:pt modelId="{03757480-DAA3-4C4F-8EEF-74E9730D2CAE}" type="sibTrans" cxnId="{54A8AE55-C381-4556-93BD-EFA693A4BCE1}">
      <dgm:prSet/>
      <dgm:spPr/>
      <dgm:t>
        <a:bodyPr/>
        <a:lstStyle/>
        <a:p>
          <a:endParaRPr lang="zh-CN" altLang="en-US"/>
        </a:p>
      </dgm:t>
    </dgm:pt>
    <dgm:pt modelId="{ECCF6CD4-956B-4D20-82BA-A675D4C847FE}">
      <dgm:prSet/>
      <dgm:spPr/>
      <dgm:t>
        <a:bodyPr/>
        <a:lstStyle/>
        <a:p>
          <a:r>
            <a:rPr lang="en-US" dirty="0"/>
            <a:t>Establishing a joint venture</a:t>
          </a:r>
          <a:endParaRPr lang="zh-CN" dirty="0"/>
        </a:p>
      </dgm:t>
    </dgm:pt>
    <dgm:pt modelId="{426D09C7-1A57-4E6D-BED6-682E22D740CC}" type="parTrans" cxnId="{25CAF9D9-9059-4D96-9D86-E52CC00D21D3}">
      <dgm:prSet/>
      <dgm:spPr/>
      <dgm:t>
        <a:bodyPr/>
        <a:lstStyle/>
        <a:p>
          <a:endParaRPr lang="zh-CN" altLang="en-US"/>
        </a:p>
      </dgm:t>
    </dgm:pt>
    <dgm:pt modelId="{B325E243-8571-45D3-A603-884A515469E6}" type="sibTrans" cxnId="{25CAF9D9-9059-4D96-9D86-E52CC00D21D3}">
      <dgm:prSet/>
      <dgm:spPr/>
      <dgm:t>
        <a:bodyPr/>
        <a:lstStyle/>
        <a:p>
          <a:endParaRPr lang="zh-CN" altLang="en-US"/>
        </a:p>
      </dgm:t>
    </dgm:pt>
    <dgm:pt modelId="{DE293337-EB8D-4E2A-B2A3-930877CC3CDB}">
      <dgm:prSet/>
      <dgm:spPr/>
      <dgm:t>
        <a:bodyPr/>
        <a:lstStyle/>
        <a:p>
          <a:r>
            <a:rPr lang="en-US"/>
            <a:t>Forming a full-scale foreign subsidiary</a:t>
          </a:r>
          <a:endParaRPr lang="zh-CN"/>
        </a:p>
      </dgm:t>
    </dgm:pt>
    <dgm:pt modelId="{4719CC7A-9312-453C-9B46-3102AB39FB90}" type="parTrans" cxnId="{D5BDF3D1-72BD-40EF-9BBD-869777AF1C69}">
      <dgm:prSet/>
      <dgm:spPr/>
      <dgm:t>
        <a:bodyPr/>
        <a:lstStyle/>
        <a:p>
          <a:endParaRPr lang="zh-CN" altLang="en-US"/>
        </a:p>
      </dgm:t>
    </dgm:pt>
    <dgm:pt modelId="{0F5DAFBC-D6D2-45E0-86DF-50FD6D346E1B}" type="sibTrans" cxnId="{D5BDF3D1-72BD-40EF-9BBD-869777AF1C69}">
      <dgm:prSet/>
      <dgm:spPr/>
      <dgm:t>
        <a:bodyPr/>
        <a:lstStyle/>
        <a:p>
          <a:endParaRPr lang="zh-CN" altLang="en-US"/>
        </a:p>
      </dgm:t>
    </dgm:pt>
    <dgm:pt modelId="{19C1297A-2387-4FAF-A3EF-1C5568702919}" type="pres">
      <dgm:prSet presAssocID="{2ECEDA4C-B08B-4D49-B1BF-999DC72DC8F0}" presName="arrowDiagram" presStyleCnt="0">
        <dgm:presLayoutVars>
          <dgm:chMax val="5"/>
          <dgm:dir/>
          <dgm:resizeHandles val="exact"/>
        </dgm:presLayoutVars>
      </dgm:prSet>
      <dgm:spPr/>
    </dgm:pt>
    <dgm:pt modelId="{19B703A0-F2DA-4940-98B3-01C076510914}" type="pres">
      <dgm:prSet presAssocID="{2ECEDA4C-B08B-4D49-B1BF-999DC72DC8F0}" presName="arrow" presStyleLbl="bgShp" presStyleIdx="0" presStyleCnt="1" custLinFactNeighborX="-2406" custLinFactNeighborY="2190"/>
      <dgm:spPr/>
    </dgm:pt>
    <dgm:pt modelId="{03A3258C-8626-4D7D-BA67-8023E52AD025}" type="pres">
      <dgm:prSet presAssocID="{2ECEDA4C-B08B-4D49-B1BF-999DC72DC8F0}" presName="arrowDiagram4" presStyleCnt="0"/>
      <dgm:spPr/>
    </dgm:pt>
    <dgm:pt modelId="{3F2DE048-CA00-4133-8C93-4EF749067A5A}" type="pres">
      <dgm:prSet presAssocID="{B5E69CEE-6582-4622-834C-7D98FF38A521}" presName="bullet4a" presStyleLbl="node1" presStyleIdx="0" presStyleCnt="4"/>
      <dgm:spPr/>
    </dgm:pt>
    <dgm:pt modelId="{70138639-D352-4523-9935-D2E1EC41B566}" type="pres">
      <dgm:prSet presAssocID="{B5E69CEE-6582-4622-834C-7D98FF38A521}" presName="textBox4a" presStyleLbl="revTx" presStyleIdx="0" presStyleCnt="4">
        <dgm:presLayoutVars>
          <dgm:bulletEnabled val="1"/>
        </dgm:presLayoutVars>
      </dgm:prSet>
      <dgm:spPr/>
    </dgm:pt>
    <dgm:pt modelId="{E4A1373D-6CCC-4435-812B-83EB0A7E2C76}" type="pres">
      <dgm:prSet presAssocID="{30CEB931-A0C6-4CAF-A6C2-FA38A169D449}" presName="bullet4b" presStyleLbl="node1" presStyleIdx="1" presStyleCnt="4"/>
      <dgm:spPr/>
    </dgm:pt>
    <dgm:pt modelId="{D811F667-536F-4BD3-A417-87D3F81D7E25}" type="pres">
      <dgm:prSet presAssocID="{30CEB931-A0C6-4CAF-A6C2-FA38A169D449}" presName="textBox4b" presStyleLbl="revTx" presStyleIdx="1" presStyleCnt="4">
        <dgm:presLayoutVars>
          <dgm:bulletEnabled val="1"/>
        </dgm:presLayoutVars>
      </dgm:prSet>
      <dgm:spPr/>
    </dgm:pt>
    <dgm:pt modelId="{1FA669F2-257F-4CFA-9148-E5E46F248C99}" type="pres">
      <dgm:prSet presAssocID="{ECCF6CD4-956B-4D20-82BA-A675D4C847FE}" presName="bullet4c" presStyleLbl="node1" presStyleIdx="2" presStyleCnt="4"/>
      <dgm:spPr/>
    </dgm:pt>
    <dgm:pt modelId="{2109EE95-8DC0-463B-86C7-5A170536A864}" type="pres">
      <dgm:prSet presAssocID="{ECCF6CD4-956B-4D20-82BA-A675D4C847FE}" presName="textBox4c" presStyleLbl="revTx" presStyleIdx="2" presStyleCnt="4">
        <dgm:presLayoutVars>
          <dgm:bulletEnabled val="1"/>
        </dgm:presLayoutVars>
      </dgm:prSet>
      <dgm:spPr/>
    </dgm:pt>
    <dgm:pt modelId="{C30B438C-3703-47F3-88F1-290B005C68F3}" type="pres">
      <dgm:prSet presAssocID="{DE293337-EB8D-4E2A-B2A3-930877CC3CDB}" presName="bullet4d" presStyleLbl="node1" presStyleIdx="3" presStyleCnt="4"/>
      <dgm:spPr/>
    </dgm:pt>
    <dgm:pt modelId="{0003B85C-4710-4505-AEDA-EAEBBBE3BA05}" type="pres">
      <dgm:prSet presAssocID="{DE293337-EB8D-4E2A-B2A3-930877CC3CD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6C497E05-D86B-4D4C-9858-F54DA5612FAE}" type="presOf" srcId="{DE293337-EB8D-4E2A-B2A3-930877CC3CDB}" destId="{0003B85C-4710-4505-AEDA-EAEBBBE3BA05}" srcOrd="0" destOrd="0" presId="urn:microsoft.com/office/officeart/2005/8/layout/arrow2"/>
    <dgm:cxn modelId="{75809725-C5DE-4AD6-9A0B-654DE97149F3}" srcId="{2ECEDA4C-B08B-4D49-B1BF-999DC72DC8F0}" destId="{B5E69CEE-6582-4622-834C-7D98FF38A521}" srcOrd="0" destOrd="0" parTransId="{2BD05E23-D7D0-49F6-B1B3-9041C7708750}" sibTransId="{43DFD121-F951-48D0-B71A-8681DD2B523F}"/>
    <dgm:cxn modelId="{54A8AE55-C381-4556-93BD-EFA693A4BCE1}" srcId="{2ECEDA4C-B08B-4D49-B1BF-999DC72DC8F0}" destId="{30CEB931-A0C6-4CAF-A6C2-FA38A169D449}" srcOrd="1" destOrd="0" parTransId="{814A83C0-74C9-493E-A837-8F1D65887839}" sibTransId="{03757480-DAA3-4C4F-8EEF-74E9730D2CAE}"/>
    <dgm:cxn modelId="{C0127297-FD2D-405D-9F44-D15C85A569C3}" type="presOf" srcId="{B5E69CEE-6582-4622-834C-7D98FF38A521}" destId="{70138639-D352-4523-9935-D2E1EC41B566}" srcOrd="0" destOrd="0" presId="urn:microsoft.com/office/officeart/2005/8/layout/arrow2"/>
    <dgm:cxn modelId="{353C2DBB-F0EA-4144-90AE-62294EA91626}" type="presOf" srcId="{ECCF6CD4-956B-4D20-82BA-A675D4C847FE}" destId="{2109EE95-8DC0-463B-86C7-5A170536A864}" srcOrd="0" destOrd="0" presId="urn:microsoft.com/office/officeart/2005/8/layout/arrow2"/>
    <dgm:cxn modelId="{C568E2BF-952E-4E1D-BFB1-78D381B7BD13}" type="presOf" srcId="{30CEB931-A0C6-4CAF-A6C2-FA38A169D449}" destId="{D811F667-536F-4BD3-A417-87D3F81D7E25}" srcOrd="0" destOrd="0" presId="urn:microsoft.com/office/officeart/2005/8/layout/arrow2"/>
    <dgm:cxn modelId="{5A5AEEC6-05DE-4F05-9D66-F91C813CF801}" type="presOf" srcId="{2ECEDA4C-B08B-4D49-B1BF-999DC72DC8F0}" destId="{19C1297A-2387-4FAF-A3EF-1C5568702919}" srcOrd="0" destOrd="0" presId="urn:microsoft.com/office/officeart/2005/8/layout/arrow2"/>
    <dgm:cxn modelId="{D5BDF3D1-72BD-40EF-9BBD-869777AF1C69}" srcId="{2ECEDA4C-B08B-4D49-B1BF-999DC72DC8F0}" destId="{DE293337-EB8D-4E2A-B2A3-930877CC3CDB}" srcOrd="3" destOrd="0" parTransId="{4719CC7A-9312-453C-9B46-3102AB39FB90}" sibTransId="{0F5DAFBC-D6D2-45E0-86DF-50FD6D346E1B}"/>
    <dgm:cxn modelId="{25CAF9D9-9059-4D96-9D86-E52CC00D21D3}" srcId="{2ECEDA4C-B08B-4D49-B1BF-999DC72DC8F0}" destId="{ECCF6CD4-956B-4D20-82BA-A675D4C847FE}" srcOrd="2" destOrd="0" parTransId="{426D09C7-1A57-4E6D-BED6-682E22D740CC}" sibTransId="{B325E243-8571-45D3-A603-884A515469E6}"/>
    <dgm:cxn modelId="{3BF7D87A-3844-4226-B61E-2C5C79AD6BC5}" type="presParOf" srcId="{19C1297A-2387-4FAF-A3EF-1C5568702919}" destId="{19B703A0-F2DA-4940-98B3-01C076510914}" srcOrd="0" destOrd="0" presId="urn:microsoft.com/office/officeart/2005/8/layout/arrow2"/>
    <dgm:cxn modelId="{C6B8211D-DDAC-4D21-B45C-1D5353EEE7D7}" type="presParOf" srcId="{19C1297A-2387-4FAF-A3EF-1C5568702919}" destId="{03A3258C-8626-4D7D-BA67-8023E52AD025}" srcOrd="1" destOrd="0" presId="urn:microsoft.com/office/officeart/2005/8/layout/arrow2"/>
    <dgm:cxn modelId="{FC3CCF82-217A-4F44-8BDA-E227D54648B9}" type="presParOf" srcId="{03A3258C-8626-4D7D-BA67-8023E52AD025}" destId="{3F2DE048-CA00-4133-8C93-4EF749067A5A}" srcOrd="0" destOrd="0" presId="urn:microsoft.com/office/officeart/2005/8/layout/arrow2"/>
    <dgm:cxn modelId="{D4581AE2-F002-4C72-A34B-D5AAA10B3EE5}" type="presParOf" srcId="{03A3258C-8626-4D7D-BA67-8023E52AD025}" destId="{70138639-D352-4523-9935-D2E1EC41B566}" srcOrd="1" destOrd="0" presId="urn:microsoft.com/office/officeart/2005/8/layout/arrow2"/>
    <dgm:cxn modelId="{C326459F-018A-4C71-8EF3-94A95FDE18CB}" type="presParOf" srcId="{03A3258C-8626-4D7D-BA67-8023E52AD025}" destId="{E4A1373D-6CCC-4435-812B-83EB0A7E2C76}" srcOrd="2" destOrd="0" presId="urn:microsoft.com/office/officeart/2005/8/layout/arrow2"/>
    <dgm:cxn modelId="{F32E86E1-647A-4C10-94E4-11DFAE59A1FF}" type="presParOf" srcId="{03A3258C-8626-4D7D-BA67-8023E52AD025}" destId="{D811F667-536F-4BD3-A417-87D3F81D7E25}" srcOrd="3" destOrd="0" presId="urn:microsoft.com/office/officeart/2005/8/layout/arrow2"/>
    <dgm:cxn modelId="{9C83FE4C-D4FA-414C-ADE2-37B2C91AEA48}" type="presParOf" srcId="{03A3258C-8626-4D7D-BA67-8023E52AD025}" destId="{1FA669F2-257F-4CFA-9148-E5E46F248C99}" srcOrd="4" destOrd="0" presId="urn:microsoft.com/office/officeart/2005/8/layout/arrow2"/>
    <dgm:cxn modelId="{1E19DB90-2C97-4BD1-AA14-3FA721AE71DB}" type="presParOf" srcId="{03A3258C-8626-4D7D-BA67-8023E52AD025}" destId="{2109EE95-8DC0-463B-86C7-5A170536A864}" srcOrd="5" destOrd="0" presId="urn:microsoft.com/office/officeart/2005/8/layout/arrow2"/>
    <dgm:cxn modelId="{C92241F8-4D25-41CF-8462-0EAF2B6BE726}" type="presParOf" srcId="{03A3258C-8626-4D7D-BA67-8023E52AD025}" destId="{C30B438C-3703-47F3-88F1-290B005C68F3}" srcOrd="6" destOrd="0" presId="urn:microsoft.com/office/officeart/2005/8/layout/arrow2"/>
    <dgm:cxn modelId="{043CA24E-C3F9-4332-9EDA-4539479AD6D1}" type="presParOf" srcId="{03A3258C-8626-4D7D-BA67-8023E52AD025}" destId="{0003B85C-4710-4505-AEDA-EAEBBBE3BA0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C6CF0-B606-464B-9007-F823F45336C2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9D4D47-1019-4AB8-898A-A975968CB1D6}">
      <dgm:prSet phldrT="[Text]"/>
      <dgm:spPr/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Joint venture</a:t>
          </a:r>
          <a:endParaRPr lang="zh-CN" altLang="en-US" dirty="0">
            <a:solidFill>
              <a:schemeClr val="tx1"/>
            </a:solidFill>
          </a:endParaRPr>
        </a:p>
      </dgm:t>
    </dgm:pt>
    <dgm:pt modelId="{80EDA0C3-5399-46DD-952E-9AFA72126951}" type="parTrans" cxnId="{83D38842-6EE9-458A-A0B7-561D2A3726F1}">
      <dgm:prSet/>
      <dgm:spPr/>
      <dgm:t>
        <a:bodyPr/>
        <a:lstStyle/>
        <a:p>
          <a:endParaRPr lang="zh-CN" altLang="en-US"/>
        </a:p>
      </dgm:t>
    </dgm:pt>
    <dgm:pt modelId="{5728D8E8-5C88-4C63-AB0E-D00DBA5A9118}" type="sibTrans" cxnId="{83D38842-6EE9-458A-A0B7-561D2A3726F1}">
      <dgm:prSet/>
      <dgm:spPr/>
      <dgm:t>
        <a:bodyPr/>
        <a:lstStyle/>
        <a:p>
          <a:endParaRPr lang="zh-CN" altLang="en-US"/>
        </a:p>
      </dgm:t>
    </dgm:pt>
    <dgm:pt modelId="{150A8507-F95D-4798-B4C1-E55FF811BCA3}">
      <dgm:prSet phldrT="[Text]"/>
      <dgm:spPr/>
      <dgm:t>
        <a:bodyPr/>
        <a:lstStyle/>
        <a:p>
          <a:r>
            <a:rPr lang="en-US" altLang="zh-CN" dirty="0">
              <a:solidFill>
                <a:srgbClr val="0070C0"/>
              </a:solidFill>
            </a:rPr>
            <a:t>Equity</a:t>
          </a:r>
          <a:r>
            <a:rPr lang="en-US" altLang="zh-CN" dirty="0">
              <a:solidFill>
                <a:schemeClr val="tx1"/>
              </a:solidFill>
            </a:rPr>
            <a:t> joint venture</a:t>
          </a:r>
          <a:endParaRPr lang="zh-CN" altLang="en-US" dirty="0">
            <a:solidFill>
              <a:schemeClr val="tx1"/>
            </a:solidFill>
          </a:endParaRPr>
        </a:p>
      </dgm:t>
    </dgm:pt>
    <dgm:pt modelId="{94E76A6D-86CB-4F29-8BEF-48622F681DD8}" type="parTrans" cxnId="{63F15B3F-6B01-470C-8A73-D19649109DA6}">
      <dgm:prSet/>
      <dgm:spPr/>
      <dgm:t>
        <a:bodyPr/>
        <a:lstStyle/>
        <a:p>
          <a:endParaRPr lang="zh-CN" altLang="en-US"/>
        </a:p>
      </dgm:t>
    </dgm:pt>
    <dgm:pt modelId="{27575A17-43EF-4594-83DA-C1056B5E9604}" type="sibTrans" cxnId="{63F15B3F-6B01-470C-8A73-D19649109DA6}">
      <dgm:prSet/>
      <dgm:spPr/>
      <dgm:t>
        <a:bodyPr/>
        <a:lstStyle/>
        <a:p>
          <a:endParaRPr lang="zh-CN" altLang="en-US"/>
        </a:p>
      </dgm:t>
    </dgm:pt>
    <dgm:pt modelId="{9423FE3E-E1AB-4D4A-BF09-A78C3DAFDB66}">
      <dgm:prSet phldrT="[Text]"/>
      <dgm:spPr/>
      <dgm:t>
        <a:bodyPr/>
        <a:lstStyle/>
        <a:p>
          <a:r>
            <a:rPr lang="en-US" altLang="zh-CN" dirty="0">
              <a:solidFill>
                <a:srgbClr val="0070C0"/>
              </a:solidFill>
            </a:rPr>
            <a:t>Contractual </a:t>
          </a:r>
          <a:r>
            <a:rPr lang="en-US" altLang="zh-CN" dirty="0">
              <a:solidFill>
                <a:schemeClr val="tx1"/>
              </a:solidFill>
            </a:rPr>
            <a:t>joint venture</a:t>
          </a:r>
          <a:endParaRPr lang="zh-CN" altLang="en-US" dirty="0">
            <a:solidFill>
              <a:schemeClr val="tx1"/>
            </a:solidFill>
          </a:endParaRPr>
        </a:p>
      </dgm:t>
    </dgm:pt>
    <dgm:pt modelId="{D6B2D54A-18FE-4390-A302-73FB5D913896}" type="parTrans" cxnId="{CD03058E-C8D8-41ED-9515-C494838B3E68}">
      <dgm:prSet/>
      <dgm:spPr/>
      <dgm:t>
        <a:bodyPr/>
        <a:lstStyle/>
        <a:p>
          <a:endParaRPr lang="zh-CN" altLang="en-US"/>
        </a:p>
      </dgm:t>
    </dgm:pt>
    <dgm:pt modelId="{AA07F962-D7BC-4CB1-BBC1-9B7F8DCD2CFF}" type="sibTrans" cxnId="{CD03058E-C8D8-41ED-9515-C494838B3E68}">
      <dgm:prSet/>
      <dgm:spPr/>
      <dgm:t>
        <a:bodyPr/>
        <a:lstStyle/>
        <a:p>
          <a:endParaRPr lang="zh-CN" altLang="en-US"/>
        </a:p>
      </dgm:t>
    </dgm:pt>
    <dgm:pt modelId="{E1EBE7D2-A228-4990-91CF-3C7D0F771F9F}" type="pres">
      <dgm:prSet presAssocID="{018C6CF0-B606-464B-9007-F823F45336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4A6A38-C985-40BA-A37E-9F4DD1C31090}" type="pres">
      <dgm:prSet presAssocID="{3A9D4D47-1019-4AB8-898A-A975968CB1D6}" presName="hierRoot1" presStyleCnt="0">
        <dgm:presLayoutVars>
          <dgm:hierBranch val="init"/>
        </dgm:presLayoutVars>
      </dgm:prSet>
      <dgm:spPr/>
    </dgm:pt>
    <dgm:pt modelId="{C2576CDD-1134-45F5-81F0-ABCA8A7492D5}" type="pres">
      <dgm:prSet presAssocID="{3A9D4D47-1019-4AB8-898A-A975968CB1D6}" presName="rootComposite1" presStyleCnt="0"/>
      <dgm:spPr/>
    </dgm:pt>
    <dgm:pt modelId="{ACAD9735-CCBF-4519-A963-A0324D7CD542}" type="pres">
      <dgm:prSet presAssocID="{3A9D4D47-1019-4AB8-898A-A975968CB1D6}" presName="rootText1" presStyleLbl="node0" presStyleIdx="0" presStyleCnt="1">
        <dgm:presLayoutVars>
          <dgm:chPref val="3"/>
        </dgm:presLayoutVars>
      </dgm:prSet>
      <dgm:spPr/>
    </dgm:pt>
    <dgm:pt modelId="{F1A9325E-EE16-4B4E-BF53-F7AAC15DFD78}" type="pres">
      <dgm:prSet presAssocID="{3A9D4D47-1019-4AB8-898A-A975968CB1D6}" presName="rootConnector1" presStyleLbl="node1" presStyleIdx="0" presStyleCnt="0"/>
      <dgm:spPr/>
    </dgm:pt>
    <dgm:pt modelId="{B5831D6D-2CF2-4274-B947-C1E25BAE0D54}" type="pres">
      <dgm:prSet presAssocID="{3A9D4D47-1019-4AB8-898A-A975968CB1D6}" presName="hierChild2" presStyleCnt="0"/>
      <dgm:spPr/>
    </dgm:pt>
    <dgm:pt modelId="{799E4B56-867B-4D66-9E64-468A67F25B42}" type="pres">
      <dgm:prSet presAssocID="{94E76A6D-86CB-4F29-8BEF-48622F681DD8}" presName="Name64" presStyleLbl="parChTrans1D2" presStyleIdx="0" presStyleCnt="2"/>
      <dgm:spPr/>
    </dgm:pt>
    <dgm:pt modelId="{6C4E1D61-41DB-40B9-BBB3-D22EE360888A}" type="pres">
      <dgm:prSet presAssocID="{150A8507-F95D-4798-B4C1-E55FF811BCA3}" presName="hierRoot2" presStyleCnt="0">
        <dgm:presLayoutVars>
          <dgm:hierBranch val="init"/>
        </dgm:presLayoutVars>
      </dgm:prSet>
      <dgm:spPr/>
    </dgm:pt>
    <dgm:pt modelId="{3EFA5DF2-DF84-4C62-9A1A-B487E48E965B}" type="pres">
      <dgm:prSet presAssocID="{150A8507-F95D-4798-B4C1-E55FF811BCA3}" presName="rootComposite" presStyleCnt="0"/>
      <dgm:spPr/>
    </dgm:pt>
    <dgm:pt modelId="{6DDC2BED-E811-4862-ADEB-9A1693BBDEFB}" type="pres">
      <dgm:prSet presAssocID="{150A8507-F95D-4798-B4C1-E55FF811BCA3}" presName="rootText" presStyleLbl="node2" presStyleIdx="0" presStyleCnt="2">
        <dgm:presLayoutVars>
          <dgm:chPref val="3"/>
        </dgm:presLayoutVars>
      </dgm:prSet>
      <dgm:spPr/>
    </dgm:pt>
    <dgm:pt modelId="{D5A8861D-9715-454E-81F7-F59A944940C9}" type="pres">
      <dgm:prSet presAssocID="{150A8507-F95D-4798-B4C1-E55FF811BCA3}" presName="rootConnector" presStyleLbl="node2" presStyleIdx="0" presStyleCnt="2"/>
      <dgm:spPr/>
    </dgm:pt>
    <dgm:pt modelId="{9F068893-43C3-4DAE-B3EE-79AB85C1B7B7}" type="pres">
      <dgm:prSet presAssocID="{150A8507-F95D-4798-B4C1-E55FF811BCA3}" presName="hierChild4" presStyleCnt="0"/>
      <dgm:spPr/>
    </dgm:pt>
    <dgm:pt modelId="{5171198B-4493-48F3-BED6-BC9168B8224C}" type="pres">
      <dgm:prSet presAssocID="{150A8507-F95D-4798-B4C1-E55FF811BCA3}" presName="hierChild5" presStyleCnt="0"/>
      <dgm:spPr/>
    </dgm:pt>
    <dgm:pt modelId="{F04074B1-B591-438D-B1BB-306D1F45AE76}" type="pres">
      <dgm:prSet presAssocID="{D6B2D54A-18FE-4390-A302-73FB5D913896}" presName="Name64" presStyleLbl="parChTrans1D2" presStyleIdx="1" presStyleCnt="2"/>
      <dgm:spPr/>
    </dgm:pt>
    <dgm:pt modelId="{2D321D3B-E9A8-432E-8FC5-EBF867E4BE6C}" type="pres">
      <dgm:prSet presAssocID="{9423FE3E-E1AB-4D4A-BF09-A78C3DAFDB66}" presName="hierRoot2" presStyleCnt="0">
        <dgm:presLayoutVars>
          <dgm:hierBranch val="init"/>
        </dgm:presLayoutVars>
      </dgm:prSet>
      <dgm:spPr/>
    </dgm:pt>
    <dgm:pt modelId="{835E6E6A-AF37-4060-9C54-7C6FBA622B9A}" type="pres">
      <dgm:prSet presAssocID="{9423FE3E-E1AB-4D4A-BF09-A78C3DAFDB66}" presName="rootComposite" presStyleCnt="0"/>
      <dgm:spPr/>
    </dgm:pt>
    <dgm:pt modelId="{505A662A-65ED-46A8-A43D-B925D1B1FB9E}" type="pres">
      <dgm:prSet presAssocID="{9423FE3E-E1AB-4D4A-BF09-A78C3DAFDB66}" presName="rootText" presStyleLbl="node2" presStyleIdx="1" presStyleCnt="2">
        <dgm:presLayoutVars>
          <dgm:chPref val="3"/>
        </dgm:presLayoutVars>
      </dgm:prSet>
      <dgm:spPr/>
    </dgm:pt>
    <dgm:pt modelId="{A7D2B27C-076A-435C-A60E-881892F8CFC4}" type="pres">
      <dgm:prSet presAssocID="{9423FE3E-E1AB-4D4A-BF09-A78C3DAFDB66}" presName="rootConnector" presStyleLbl="node2" presStyleIdx="1" presStyleCnt="2"/>
      <dgm:spPr/>
    </dgm:pt>
    <dgm:pt modelId="{BE38D68B-C7C1-4C89-84B0-3E74BF6BE469}" type="pres">
      <dgm:prSet presAssocID="{9423FE3E-E1AB-4D4A-BF09-A78C3DAFDB66}" presName="hierChild4" presStyleCnt="0"/>
      <dgm:spPr/>
    </dgm:pt>
    <dgm:pt modelId="{BA0C44E0-0C81-48BF-8962-536C851095D6}" type="pres">
      <dgm:prSet presAssocID="{9423FE3E-E1AB-4D4A-BF09-A78C3DAFDB66}" presName="hierChild5" presStyleCnt="0"/>
      <dgm:spPr/>
    </dgm:pt>
    <dgm:pt modelId="{F6FCBDB4-6AC1-4B21-80F5-934A5CADB76C}" type="pres">
      <dgm:prSet presAssocID="{3A9D4D47-1019-4AB8-898A-A975968CB1D6}" presName="hierChild3" presStyleCnt="0"/>
      <dgm:spPr/>
    </dgm:pt>
  </dgm:ptLst>
  <dgm:cxnLst>
    <dgm:cxn modelId="{28D46C1C-E52F-4AC4-8162-28CFF0BA02C7}" type="presOf" srcId="{9423FE3E-E1AB-4D4A-BF09-A78C3DAFDB66}" destId="{505A662A-65ED-46A8-A43D-B925D1B1FB9E}" srcOrd="0" destOrd="0" presId="urn:microsoft.com/office/officeart/2009/3/layout/HorizontalOrganizationChart"/>
    <dgm:cxn modelId="{EB4C4D23-5B3A-4F79-BCA2-465B17F0DAAB}" type="presOf" srcId="{018C6CF0-B606-464B-9007-F823F45336C2}" destId="{E1EBE7D2-A228-4990-91CF-3C7D0F771F9F}" srcOrd="0" destOrd="0" presId="urn:microsoft.com/office/officeart/2009/3/layout/HorizontalOrganizationChart"/>
    <dgm:cxn modelId="{D93AFD29-D00E-403E-96A4-D74E2F2458A7}" type="presOf" srcId="{150A8507-F95D-4798-B4C1-E55FF811BCA3}" destId="{6DDC2BED-E811-4862-ADEB-9A1693BBDEFB}" srcOrd="0" destOrd="0" presId="urn:microsoft.com/office/officeart/2009/3/layout/HorizontalOrganizationChart"/>
    <dgm:cxn modelId="{63F15B3F-6B01-470C-8A73-D19649109DA6}" srcId="{3A9D4D47-1019-4AB8-898A-A975968CB1D6}" destId="{150A8507-F95D-4798-B4C1-E55FF811BCA3}" srcOrd="0" destOrd="0" parTransId="{94E76A6D-86CB-4F29-8BEF-48622F681DD8}" sibTransId="{27575A17-43EF-4594-83DA-C1056B5E9604}"/>
    <dgm:cxn modelId="{83D38842-6EE9-458A-A0B7-561D2A3726F1}" srcId="{018C6CF0-B606-464B-9007-F823F45336C2}" destId="{3A9D4D47-1019-4AB8-898A-A975968CB1D6}" srcOrd="0" destOrd="0" parTransId="{80EDA0C3-5399-46DD-952E-9AFA72126951}" sibTransId="{5728D8E8-5C88-4C63-AB0E-D00DBA5A9118}"/>
    <dgm:cxn modelId="{B4DFD077-2D0F-4990-AE4E-7F87E4C5F62E}" type="presOf" srcId="{3A9D4D47-1019-4AB8-898A-A975968CB1D6}" destId="{F1A9325E-EE16-4B4E-BF53-F7AAC15DFD78}" srcOrd="1" destOrd="0" presId="urn:microsoft.com/office/officeart/2009/3/layout/HorizontalOrganizationChart"/>
    <dgm:cxn modelId="{CB4F4759-02A7-4931-AF22-E6A6A465AB01}" type="presOf" srcId="{9423FE3E-E1AB-4D4A-BF09-A78C3DAFDB66}" destId="{A7D2B27C-076A-435C-A60E-881892F8CFC4}" srcOrd="1" destOrd="0" presId="urn:microsoft.com/office/officeart/2009/3/layout/HorizontalOrganizationChart"/>
    <dgm:cxn modelId="{CD03058E-C8D8-41ED-9515-C494838B3E68}" srcId="{3A9D4D47-1019-4AB8-898A-A975968CB1D6}" destId="{9423FE3E-E1AB-4D4A-BF09-A78C3DAFDB66}" srcOrd="1" destOrd="0" parTransId="{D6B2D54A-18FE-4390-A302-73FB5D913896}" sibTransId="{AA07F962-D7BC-4CB1-BBC1-9B7F8DCD2CFF}"/>
    <dgm:cxn modelId="{0243439C-0AFE-424E-AD63-25C844A61167}" type="presOf" srcId="{94E76A6D-86CB-4F29-8BEF-48622F681DD8}" destId="{799E4B56-867B-4D66-9E64-468A67F25B42}" srcOrd="0" destOrd="0" presId="urn:microsoft.com/office/officeart/2009/3/layout/HorizontalOrganizationChart"/>
    <dgm:cxn modelId="{820543C3-0E41-4685-B2B5-8AABB691D145}" type="presOf" srcId="{3A9D4D47-1019-4AB8-898A-A975968CB1D6}" destId="{ACAD9735-CCBF-4519-A963-A0324D7CD542}" srcOrd="0" destOrd="0" presId="urn:microsoft.com/office/officeart/2009/3/layout/HorizontalOrganizationChart"/>
    <dgm:cxn modelId="{7D856ACF-4B39-449B-935A-4187ABBCB1F6}" type="presOf" srcId="{150A8507-F95D-4798-B4C1-E55FF811BCA3}" destId="{D5A8861D-9715-454E-81F7-F59A944940C9}" srcOrd="1" destOrd="0" presId="urn:microsoft.com/office/officeart/2009/3/layout/HorizontalOrganizationChart"/>
    <dgm:cxn modelId="{1A844DE3-26DA-4B10-A0DC-C0100CAC8A42}" type="presOf" srcId="{D6B2D54A-18FE-4390-A302-73FB5D913896}" destId="{F04074B1-B591-438D-B1BB-306D1F45AE76}" srcOrd="0" destOrd="0" presId="urn:microsoft.com/office/officeart/2009/3/layout/HorizontalOrganizationChart"/>
    <dgm:cxn modelId="{E19400A9-B1E9-4BE8-8109-E12B857AEC0B}" type="presParOf" srcId="{E1EBE7D2-A228-4990-91CF-3C7D0F771F9F}" destId="{924A6A38-C985-40BA-A37E-9F4DD1C31090}" srcOrd="0" destOrd="0" presId="urn:microsoft.com/office/officeart/2009/3/layout/HorizontalOrganizationChart"/>
    <dgm:cxn modelId="{E250D098-7F21-47EA-8A8C-DF2F34E22C2B}" type="presParOf" srcId="{924A6A38-C985-40BA-A37E-9F4DD1C31090}" destId="{C2576CDD-1134-45F5-81F0-ABCA8A7492D5}" srcOrd="0" destOrd="0" presId="urn:microsoft.com/office/officeart/2009/3/layout/HorizontalOrganizationChart"/>
    <dgm:cxn modelId="{77E210A6-9551-4DE5-AEFA-700A963E8D11}" type="presParOf" srcId="{C2576CDD-1134-45F5-81F0-ABCA8A7492D5}" destId="{ACAD9735-CCBF-4519-A963-A0324D7CD542}" srcOrd="0" destOrd="0" presId="urn:microsoft.com/office/officeart/2009/3/layout/HorizontalOrganizationChart"/>
    <dgm:cxn modelId="{B06FD627-C85D-44D9-AD2E-7C05B1F8DCA1}" type="presParOf" srcId="{C2576CDD-1134-45F5-81F0-ABCA8A7492D5}" destId="{F1A9325E-EE16-4B4E-BF53-F7AAC15DFD78}" srcOrd="1" destOrd="0" presId="urn:microsoft.com/office/officeart/2009/3/layout/HorizontalOrganizationChart"/>
    <dgm:cxn modelId="{D6C41A0A-B6BF-430C-B165-C64FA2359DB6}" type="presParOf" srcId="{924A6A38-C985-40BA-A37E-9F4DD1C31090}" destId="{B5831D6D-2CF2-4274-B947-C1E25BAE0D54}" srcOrd="1" destOrd="0" presId="urn:microsoft.com/office/officeart/2009/3/layout/HorizontalOrganizationChart"/>
    <dgm:cxn modelId="{F3684350-7600-4016-95F5-2A6201673D02}" type="presParOf" srcId="{B5831D6D-2CF2-4274-B947-C1E25BAE0D54}" destId="{799E4B56-867B-4D66-9E64-468A67F25B42}" srcOrd="0" destOrd="0" presId="urn:microsoft.com/office/officeart/2009/3/layout/HorizontalOrganizationChart"/>
    <dgm:cxn modelId="{92BB2874-163C-48A8-8341-3F8C423419AA}" type="presParOf" srcId="{B5831D6D-2CF2-4274-B947-C1E25BAE0D54}" destId="{6C4E1D61-41DB-40B9-BBB3-D22EE360888A}" srcOrd="1" destOrd="0" presId="urn:microsoft.com/office/officeart/2009/3/layout/HorizontalOrganizationChart"/>
    <dgm:cxn modelId="{4193BD63-25F5-4914-A4BA-1991CBE25753}" type="presParOf" srcId="{6C4E1D61-41DB-40B9-BBB3-D22EE360888A}" destId="{3EFA5DF2-DF84-4C62-9A1A-B487E48E965B}" srcOrd="0" destOrd="0" presId="urn:microsoft.com/office/officeart/2009/3/layout/HorizontalOrganizationChart"/>
    <dgm:cxn modelId="{B44EA0FD-98DF-42B8-82B6-D7EB5289C227}" type="presParOf" srcId="{3EFA5DF2-DF84-4C62-9A1A-B487E48E965B}" destId="{6DDC2BED-E811-4862-ADEB-9A1693BBDEFB}" srcOrd="0" destOrd="0" presId="urn:microsoft.com/office/officeart/2009/3/layout/HorizontalOrganizationChart"/>
    <dgm:cxn modelId="{799D9BBF-1CE0-4630-88A8-A424A9F54E3D}" type="presParOf" srcId="{3EFA5DF2-DF84-4C62-9A1A-B487E48E965B}" destId="{D5A8861D-9715-454E-81F7-F59A944940C9}" srcOrd="1" destOrd="0" presId="urn:microsoft.com/office/officeart/2009/3/layout/HorizontalOrganizationChart"/>
    <dgm:cxn modelId="{F003317B-AFF9-4CFE-A7A2-0EBF9AC55829}" type="presParOf" srcId="{6C4E1D61-41DB-40B9-BBB3-D22EE360888A}" destId="{9F068893-43C3-4DAE-B3EE-79AB85C1B7B7}" srcOrd="1" destOrd="0" presId="urn:microsoft.com/office/officeart/2009/3/layout/HorizontalOrganizationChart"/>
    <dgm:cxn modelId="{1D399272-BCAD-416A-8946-0EDD307FC607}" type="presParOf" srcId="{6C4E1D61-41DB-40B9-BBB3-D22EE360888A}" destId="{5171198B-4493-48F3-BED6-BC9168B8224C}" srcOrd="2" destOrd="0" presId="urn:microsoft.com/office/officeart/2009/3/layout/HorizontalOrganizationChart"/>
    <dgm:cxn modelId="{5FEB3441-A924-468E-8262-2920E0DF9418}" type="presParOf" srcId="{B5831D6D-2CF2-4274-B947-C1E25BAE0D54}" destId="{F04074B1-B591-438D-B1BB-306D1F45AE76}" srcOrd="2" destOrd="0" presId="urn:microsoft.com/office/officeart/2009/3/layout/HorizontalOrganizationChart"/>
    <dgm:cxn modelId="{D5F0126D-F9CE-4029-B9FD-98B9197BCF08}" type="presParOf" srcId="{B5831D6D-2CF2-4274-B947-C1E25BAE0D54}" destId="{2D321D3B-E9A8-432E-8FC5-EBF867E4BE6C}" srcOrd="3" destOrd="0" presId="urn:microsoft.com/office/officeart/2009/3/layout/HorizontalOrganizationChart"/>
    <dgm:cxn modelId="{D4AF1C09-36E3-4F02-9EA7-A82397C33CD3}" type="presParOf" srcId="{2D321D3B-E9A8-432E-8FC5-EBF867E4BE6C}" destId="{835E6E6A-AF37-4060-9C54-7C6FBA622B9A}" srcOrd="0" destOrd="0" presId="urn:microsoft.com/office/officeart/2009/3/layout/HorizontalOrganizationChart"/>
    <dgm:cxn modelId="{100BB45B-C705-4F1F-B94E-97598C1CC18C}" type="presParOf" srcId="{835E6E6A-AF37-4060-9C54-7C6FBA622B9A}" destId="{505A662A-65ED-46A8-A43D-B925D1B1FB9E}" srcOrd="0" destOrd="0" presId="urn:microsoft.com/office/officeart/2009/3/layout/HorizontalOrganizationChart"/>
    <dgm:cxn modelId="{F26318C2-7315-4A30-B73B-9C77E056EB4E}" type="presParOf" srcId="{835E6E6A-AF37-4060-9C54-7C6FBA622B9A}" destId="{A7D2B27C-076A-435C-A60E-881892F8CFC4}" srcOrd="1" destOrd="0" presId="urn:microsoft.com/office/officeart/2009/3/layout/HorizontalOrganizationChart"/>
    <dgm:cxn modelId="{506A7C8B-3BE4-463B-977C-2DB4575B512A}" type="presParOf" srcId="{2D321D3B-E9A8-432E-8FC5-EBF867E4BE6C}" destId="{BE38D68B-C7C1-4C89-84B0-3E74BF6BE469}" srcOrd="1" destOrd="0" presId="urn:microsoft.com/office/officeart/2009/3/layout/HorizontalOrganizationChart"/>
    <dgm:cxn modelId="{A8EFDC45-04BC-415F-BB91-BD6D2E576D7D}" type="presParOf" srcId="{2D321D3B-E9A8-432E-8FC5-EBF867E4BE6C}" destId="{BA0C44E0-0C81-48BF-8962-536C851095D6}" srcOrd="2" destOrd="0" presId="urn:microsoft.com/office/officeart/2009/3/layout/HorizontalOrganizationChart"/>
    <dgm:cxn modelId="{36C10D7B-AC5F-45BE-B7F7-9ADC7DE5405A}" type="presParOf" srcId="{924A6A38-C985-40BA-A37E-9F4DD1C31090}" destId="{F6FCBDB4-6AC1-4B21-80F5-934A5CADB76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F0545-91BF-4AA5-B0C0-05FFD403E9B3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/>
    </dgm:pt>
    <dgm:pt modelId="{3EC83A88-8847-44ED-A777-AEEFBF816534}">
      <dgm:prSet phldrT="[Text]"/>
      <dgm:spPr/>
      <dgm:t>
        <a:bodyPr/>
        <a:lstStyle/>
        <a:p>
          <a:r>
            <a:rPr lang="en-US" altLang="zh-CN" dirty="0">
              <a:solidFill>
                <a:srgbClr val="002060"/>
              </a:solidFill>
            </a:rPr>
            <a:t>BITs</a:t>
          </a:r>
          <a:endParaRPr lang="zh-CN" altLang="en-US" dirty="0">
            <a:solidFill>
              <a:srgbClr val="002060"/>
            </a:solidFill>
          </a:endParaRPr>
        </a:p>
      </dgm:t>
    </dgm:pt>
    <dgm:pt modelId="{AE4F59A0-AE36-40D7-B714-D2C239F8D3B5}" type="parTrans" cxnId="{8279E3B2-4AB5-4BD9-ABFB-D97583832930}">
      <dgm:prSet/>
      <dgm:spPr/>
      <dgm:t>
        <a:bodyPr/>
        <a:lstStyle/>
        <a:p>
          <a:endParaRPr lang="zh-CN" altLang="en-US"/>
        </a:p>
      </dgm:t>
    </dgm:pt>
    <dgm:pt modelId="{5D6C5EC2-9DF9-4615-B4A4-FB9902CEAA55}" type="sibTrans" cxnId="{8279E3B2-4AB5-4BD9-ABFB-D97583832930}">
      <dgm:prSet/>
      <dgm:spPr/>
      <dgm:t>
        <a:bodyPr/>
        <a:lstStyle/>
        <a:p>
          <a:endParaRPr lang="zh-CN" altLang="en-US"/>
        </a:p>
      </dgm:t>
    </dgm:pt>
    <dgm:pt modelId="{68ED165A-4FA9-4925-A0B2-D9EFB21EA987}">
      <dgm:prSet phldrT="[Text]"/>
      <dgm:spPr/>
      <dgm:t>
        <a:bodyPr/>
        <a:lstStyle/>
        <a:p>
          <a:r>
            <a:rPr lang="en-US" altLang="zh-CN" dirty="0">
              <a:solidFill>
                <a:srgbClr val="002060"/>
              </a:solidFill>
            </a:rPr>
            <a:t>TRIMs</a:t>
          </a:r>
          <a:endParaRPr lang="zh-CN" altLang="en-US" dirty="0">
            <a:solidFill>
              <a:srgbClr val="002060"/>
            </a:solidFill>
          </a:endParaRPr>
        </a:p>
      </dgm:t>
    </dgm:pt>
    <dgm:pt modelId="{C85ECB69-E566-4055-AC99-9D053264F207}" type="parTrans" cxnId="{C6DC4F04-EFCA-474A-BF79-03AF79292683}">
      <dgm:prSet/>
      <dgm:spPr/>
      <dgm:t>
        <a:bodyPr/>
        <a:lstStyle/>
        <a:p>
          <a:endParaRPr lang="zh-CN" altLang="en-US"/>
        </a:p>
      </dgm:t>
    </dgm:pt>
    <dgm:pt modelId="{75829F4B-C072-44F4-B322-777FB82F4852}" type="sibTrans" cxnId="{C6DC4F04-EFCA-474A-BF79-03AF79292683}">
      <dgm:prSet/>
      <dgm:spPr/>
      <dgm:t>
        <a:bodyPr/>
        <a:lstStyle/>
        <a:p>
          <a:endParaRPr lang="zh-CN" altLang="en-US"/>
        </a:p>
      </dgm:t>
    </dgm:pt>
    <dgm:pt modelId="{3D24AAF4-5D2B-4041-9853-F5C53539A9EC}">
      <dgm:prSet/>
      <dgm:spPr/>
      <dgm:t>
        <a:bodyPr/>
        <a:lstStyle/>
        <a:p>
          <a:r>
            <a:rPr lang="en-US" altLang="zh-CN" dirty="0">
              <a:solidFill>
                <a:srgbClr val="002060"/>
              </a:solidFill>
            </a:rPr>
            <a:t>ICSID </a:t>
          </a:r>
          <a:endParaRPr lang="zh-CN" altLang="en-US" dirty="0">
            <a:solidFill>
              <a:srgbClr val="002060"/>
            </a:solidFill>
          </a:endParaRPr>
        </a:p>
      </dgm:t>
    </dgm:pt>
    <dgm:pt modelId="{631C5AEB-E770-479D-8C3B-72DD1095CCD5}" type="parTrans" cxnId="{FE6C35FE-B24C-4D68-AFF2-C3A9FB1CA739}">
      <dgm:prSet/>
      <dgm:spPr/>
      <dgm:t>
        <a:bodyPr/>
        <a:lstStyle/>
        <a:p>
          <a:endParaRPr lang="zh-CN" altLang="en-US"/>
        </a:p>
      </dgm:t>
    </dgm:pt>
    <dgm:pt modelId="{A01C7C12-3972-4935-AA28-585632F03F78}" type="sibTrans" cxnId="{FE6C35FE-B24C-4D68-AFF2-C3A9FB1CA739}">
      <dgm:prSet/>
      <dgm:spPr/>
      <dgm:t>
        <a:bodyPr/>
        <a:lstStyle/>
        <a:p>
          <a:endParaRPr lang="zh-CN" altLang="en-US"/>
        </a:p>
      </dgm:t>
    </dgm:pt>
    <dgm:pt modelId="{63B7F79B-4AB7-491B-9713-0C177835C6F2}" type="pres">
      <dgm:prSet presAssocID="{1A5F0545-91BF-4AA5-B0C0-05FFD403E9B3}" presName="compositeShape" presStyleCnt="0">
        <dgm:presLayoutVars>
          <dgm:chMax val="7"/>
          <dgm:dir/>
          <dgm:resizeHandles val="exact"/>
        </dgm:presLayoutVars>
      </dgm:prSet>
      <dgm:spPr/>
    </dgm:pt>
    <dgm:pt modelId="{7AE03162-B5A6-40D9-8FDB-5D2A45CF4745}" type="pres">
      <dgm:prSet presAssocID="{1A5F0545-91BF-4AA5-B0C0-05FFD403E9B3}" presName="wedge1" presStyleLbl="node1" presStyleIdx="0" presStyleCnt="3"/>
      <dgm:spPr/>
    </dgm:pt>
    <dgm:pt modelId="{7BE6805E-3EDF-46D7-BCDE-9C2FB1652B7D}" type="pres">
      <dgm:prSet presAssocID="{1A5F0545-91BF-4AA5-B0C0-05FFD403E9B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E1E3C2-8120-4DBF-A9C7-9B99030ADF41}" type="pres">
      <dgm:prSet presAssocID="{1A5F0545-91BF-4AA5-B0C0-05FFD403E9B3}" presName="wedge2" presStyleLbl="node1" presStyleIdx="1" presStyleCnt="3"/>
      <dgm:spPr/>
    </dgm:pt>
    <dgm:pt modelId="{809CA756-B6F8-49C0-A337-D3F0D4BFA60F}" type="pres">
      <dgm:prSet presAssocID="{1A5F0545-91BF-4AA5-B0C0-05FFD403E9B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FF7189C-E6B0-4DF0-8B7E-8B22B3029457}" type="pres">
      <dgm:prSet presAssocID="{1A5F0545-91BF-4AA5-B0C0-05FFD403E9B3}" presName="wedge3" presStyleLbl="node1" presStyleIdx="2" presStyleCnt="3"/>
      <dgm:spPr/>
    </dgm:pt>
    <dgm:pt modelId="{FC148F20-16B1-4E43-AF75-CAD14B3B5ADE}" type="pres">
      <dgm:prSet presAssocID="{1A5F0545-91BF-4AA5-B0C0-05FFD403E9B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6DC4F04-EFCA-474A-BF79-03AF79292683}" srcId="{1A5F0545-91BF-4AA5-B0C0-05FFD403E9B3}" destId="{68ED165A-4FA9-4925-A0B2-D9EFB21EA987}" srcOrd="2" destOrd="0" parTransId="{C85ECB69-E566-4055-AC99-9D053264F207}" sibTransId="{75829F4B-C072-44F4-B322-777FB82F4852}"/>
    <dgm:cxn modelId="{A1222513-BFF8-40CF-93CD-3AAAA5BF8883}" type="presOf" srcId="{3D24AAF4-5D2B-4041-9853-F5C53539A9EC}" destId="{DDE1E3C2-8120-4DBF-A9C7-9B99030ADF41}" srcOrd="0" destOrd="0" presId="urn:microsoft.com/office/officeart/2005/8/layout/chart3"/>
    <dgm:cxn modelId="{AB6FFA24-5240-44A9-A81E-851FD201ECCA}" type="presOf" srcId="{3EC83A88-8847-44ED-A777-AEEFBF816534}" destId="{7BE6805E-3EDF-46D7-BCDE-9C2FB1652B7D}" srcOrd="1" destOrd="0" presId="urn:microsoft.com/office/officeart/2005/8/layout/chart3"/>
    <dgm:cxn modelId="{9AC5FF26-9016-445B-A129-C3F17BEA59A1}" type="presOf" srcId="{3EC83A88-8847-44ED-A777-AEEFBF816534}" destId="{7AE03162-B5A6-40D9-8FDB-5D2A45CF4745}" srcOrd="0" destOrd="0" presId="urn:microsoft.com/office/officeart/2005/8/layout/chart3"/>
    <dgm:cxn modelId="{2DA82839-7869-4E57-98D5-75B450C5B9A7}" type="presOf" srcId="{1A5F0545-91BF-4AA5-B0C0-05FFD403E9B3}" destId="{63B7F79B-4AB7-491B-9713-0C177835C6F2}" srcOrd="0" destOrd="0" presId="urn:microsoft.com/office/officeart/2005/8/layout/chart3"/>
    <dgm:cxn modelId="{CEEC3C88-7494-4538-A5A0-EC7FB1659BF4}" type="presOf" srcId="{68ED165A-4FA9-4925-A0B2-D9EFB21EA987}" destId="{FC148F20-16B1-4E43-AF75-CAD14B3B5ADE}" srcOrd="1" destOrd="0" presId="urn:microsoft.com/office/officeart/2005/8/layout/chart3"/>
    <dgm:cxn modelId="{A0936A8C-BBC0-4C45-B87C-5A23E52EBF89}" type="presOf" srcId="{3D24AAF4-5D2B-4041-9853-F5C53539A9EC}" destId="{809CA756-B6F8-49C0-A337-D3F0D4BFA60F}" srcOrd="1" destOrd="0" presId="urn:microsoft.com/office/officeart/2005/8/layout/chart3"/>
    <dgm:cxn modelId="{8279E3B2-4AB5-4BD9-ABFB-D97583832930}" srcId="{1A5F0545-91BF-4AA5-B0C0-05FFD403E9B3}" destId="{3EC83A88-8847-44ED-A777-AEEFBF816534}" srcOrd="0" destOrd="0" parTransId="{AE4F59A0-AE36-40D7-B714-D2C239F8D3B5}" sibTransId="{5D6C5EC2-9DF9-4615-B4A4-FB9902CEAA55}"/>
    <dgm:cxn modelId="{B5747ABF-7F20-43D4-8224-341A6B802ADF}" type="presOf" srcId="{68ED165A-4FA9-4925-A0B2-D9EFB21EA987}" destId="{9FF7189C-E6B0-4DF0-8B7E-8B22B3029457}" srcOrd="0" destOrd="0" presId="urn:microsoft.com/office/officeart/2005/8/layout/chart3"/>
    <dgm:cxn modelId="{FE6C35FE-B24C-4D68-AFF2-C3A9FB1CA739}" srcId="{1A5F0545-91BF-4AA5-B0C0-05FFD403E9B3}" destId="{3D24AAF4-5D2B-4041-9853-F5C53539A9EC}" srcOrd="1" destOrd="0" parTransId="{631C5AEB-E770-479D-8C3B-72DD1095CCD5}" sibTransId="{A01C7C12-3972-4935-AA28-585632F03F78}"/>
    <dgm:cxn modelId="{B0E48B17-0E45-4C61-93A8-66D06588CBEC}" type="presParOf" srcId="{63B7F79B-4AB7-491B-9713-0C177835C6F2}" destId="{7AE03162-B5A6-40D9-8FDB-5D2A45CF4745}" srcOrd="0" destOrd="0" presId="urn:microsoft.com/office/officeart/2005/8/layout/chart3"/>
    <dgm:cxn modelId="{3450357B-010A-4813-8425-EAC17E46656A}" type="presParOf" srcId="{63B7F79B-4AB7-491B-9713-0C177835C6F2}" destId="{7BE6805E-3EDF-46D7-BCDE-9C2FB1652B7D}" srcOrd="1" destOrd="0" presId="urn:microsoft.com/office/officeart/2005/8/layout/chart3"/>
    <dgm:cxn modelId="{1F63DDB8-A377-4360-8CE9-9C58374B1F18}" type="presParOf" srcId="{63B7F79B-4AB7-491B-9713-0C177835C6F2}" destId="{DDE1E3C2-8120-4DBF-A9C7-9B99030ADF41}" srcOrd="2" destOrd="0" presId="urn:microsoft.com/office/officeart/2005/8/layout/chart3"/>
    <dgm:cxn modelId="{B2FA4F2B-CF3D-4AC4-9CB6-50B2832E0BE8}" type="presParOf" srcId="{63B7F79B-4AB7-491B-9713-0C177835C6F2}" destId="{809CA756-B6F8-49C0-A337-D3F0D4BFA60F}" srcOrd="3" destOrd="0" presId="urn:microsoft.com/office/officeart/2005/8/layout/chart3"/>
    <dgm:cxn modelId="{D574A801-BDE5-4FB2-98FE-8CD6DA5FAA53}" type="presParOf" srcId="{63B7F79B-4AB7-491B-9713-0C177835C6F2}" destId="{9FF7189C-E6B0-4DF0-8B7E-8B22B3029457}" srcOrd="4" destOrd="0" presId="urn:microsoft.com/office/officeart/2005/8/layout/chart3"/>
    <dgm:cxn modelId="{1B1B654F-F004-4140-8F67-374088D9FB9D}" type="presParOf" srcId="{63B7F79B-4AB7-491B-9713-0C177835C6F2}" destId="{FC148F20-16B1-4E43-AF75-CAD14B3B5A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BF5C8B-C209-495A-AC12-F0DFA40409B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58D4A30-2BE1-4D43-960A-DD50CF4BCF26}">
      <dgm:prSet phldrT="[Text]"/>
      <dgm:spPr>
        <a:solidFill>
          <a:srgbClr val="92D050"/>
        </a:solidFill>
      </dgm:spPr>
      <dgm:t>
        <a:bodyPr/>
        <a:lstStyle/>
        <a:p>
          <a:r>
            <a:rPr lang="en-US" altLang="en-US" dirty="0">
              <a:solidFill>
                <a:schemeClr val="tx1"/>
              </a:solidFill>
            </a:rPr>
            <a:t>Foreign Investment Laws and Regulations</a:t>
          </a:r>
          <a:endParaRPr lang="zh-CN" altLang="en-US" dirty="0">
            <a:solidFill>
              <a:schemeClr val="tx1"/>
            </a:solidFill>
          </a:endParaRPr>
        </a:p>
      </dgm:t>
    </dgm:pt>
    <dgm:pt modelId="{2678A89D-1AEA-41DD-B6DC-DD43F6DBFEA8}" type="parTrans" cxnId="{36BA2F37-D49E-419F-A384-12599B5CC849}">
      <dgm:prSet/>
      <dgm:spPr/>
      <dgm:t>
        <a:bodyPr/>
        <a:lstStyle/>
        <a:p>
          <a:endParaRPr lang="zh-CN" altLang="en-US"/>
        </a:p>
      </dgm:t>
    </dgm:pt>
    <dgm:pt modelId="{5A7892DA-F49A-4222-B142-B4BB2FC05D59}" type="sibTrans" cxnId="{36BA2F37-D49E-419F-A384-12599B5CC849}">
      <dgm:prSet/>
      <dgm:spPr/>
      <dgm:t>
        <a:bodyPr/>
        <a:lstStyle/>
        <a:p>
          <a:endParaRPr lang="zh-CN" altLang="en-US"/>
        </a:p>
      </dgm:t>
    </dgm:pt>
    <dgm:pt modelId="{83C88909-8712-4BE6-AF95-71A6826EBB6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altLang="en-US" sz="1600" dirty="0">
              <a:solidFill>
                <a:schemeClr val="tx1"/>
              </a:solidFill>
            </a:rPr>
            <a:t>General Laws and Regulations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1F61F3BD-11F6-4193-972E-190D8679BACC}" type="parTrans" cxnId="{DF910400-FC14-47F2-9ECB-D03876560CDF}">
      <dgm:prSet/>
      <dgm:spPr/>
      <dgm:t>
        <a:bodyPr/>
        <a:lstStyle/>
        <a:p>
          <a:endParaRPr lang="zh-CN" altLang="en-US"/>
        </a:p>
      </dgm:t>
    </dgm:pt>
    <dgm:pt modelId="{56B3D930-7C5D-4B4E-8384-1D5DA0B81070}" type="sibTrans" cxnId="{DF910400-FC14-47F2-9ECB-D03876560CDF}">
      <dgm:prSet/>
      <dgm:spPr/>
      <dgm:t>
        <a:bodyPr/>
        <a:lstStyle/>
        <a:p>
          <a:endParaRPr lang="zh-CN" altLang="en-US"/>
        </a:p>
      </dgm:t>
    </dgm:pt>
    <dgm:pt modelId="{B70A9A6C-4D8C-409E-A989-8AE182C400B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altLang="en-US" sz="1600" dirty="0">
              <a:solidFill>
                <a:schemeClr val="tx1"/>
              </a:solidFill>
            </a:rPr>
            <a:t>International Treaties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9C45F4BC-4461-4F78-9D89-038254A881A8}" type="parTrans" cxnId="{1FB5CC4C-1088-46ED-A82E-D02AF8EC9101}">
      <dgm:prSet/>
      <dgm:spPr/>
      <dgm:t>
        <a:bodyPr/>
        <a:lstStyle/>
        <a:p>
          <a:endParaRPr lang="zh-CN" altLang="en-US"/>
        </a:p>
      </dgm:t>
    </dgm:pt>
    <dgm:pt modelId="{C5AEBEAA-E3E4-4952-B72C-D0BCFC3564EC}" type="sibTrans" cxnId="{1FB5CC4C-1088-46ED-A82E-D02AF8EC9101}">
      <dgm:prSet/>
      <dgm:spPr/>
      <dgm:t>
        <a:bodyPr/>
        <a:lstStyle/>
        <a:p>
          <a:endParaRPr lang="zh-CN" altLang="en-US"/>
        </a:p>
      </dgm:t>
    </dgm:pt>
    <dgm:pt modelId="{761D4F6E-D78E-48D6-B0B1-03A904B4CBAE}">
      <dgm:prSet/>
      <dgm:spPr/>
    </dgm:pt>
    <dgm:pt modelId="{12B86F46-7375-4D7C-AA68-BFCFB9725946}" type="parTrans" cxnId="{31CA87A2-7970-4AE7-B874-36C3D9B97100}">
      <dgm:prSet/>
      <dgm:spPr/>
      <dgm:t>
        <a:bodyPr/>
        <a:lstStyle/>
        <a:p>
          <a:endParaRPr lang="zh-CN" altLang="en-US"/>
        </a:p>
      </dgm:t>
    </dgm:pt>
    <dgm:pt modelId="{9E93D708-9E0F-48EC-AD10-A39AE3EA93C3}" type="sibTrans" cxnId="{31CA87A2-7970-4AE7-B874-36C3D9B97100}">
      <dgm:prSet/>
      <dgm:spPr/>
      <dgm:t>
        <a:bodyPr/>
        <a:lstStyle/>
        <a:p>
          <a:endParaRPr lang="zh-CN" altLang="en-US"/>
        </a:p>
      </dgm:t>
    </dgm:pt>
    <dgm:pt modelId="{0E360CD1-117F-47EC-B885-38274FBF4E90}" type="pres">
      <dgm:prSet presAssocID="{4EBF5C8B-C209-495A-AC12-F0DFA40409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9114DA7-EBAE-4573-80D3-2255BB658D13}" type="pres">
      <dgm:prSet presAssocID="{058D4A30-2BE1-4D43-960A-DD50CF4BCF26}" presName="gear1" presStyleLbl="node1" presStyleIdx="0" presStyleCnt="3" custScaleX="143182" custScaleY="127621" custLinFactNeighborX="32671" custLinFactNeighborY="-2585">
        <dgm:presLayoutVars>
          <dgm:chMax val="1"/>
          <dgm:bulletEnabled val="1"/>
        </dgm:presLayoutVars>
      </dgm:prSet>
      <dgm:spPr/>
    </dgm:pt>
    <dgm:pt modelId="{EBBA65D8-6B6C-40D9-9773-63AB3298EE8B}" type="pres">
      <dgm:prSet presAssocID="{058D4A30-2BE1-4D43-960A-DD50CF4BCF26}" presName="gear1srcNode" presStyleLbl="node1" presStyleIdx="0" presStyleCnt="3"/>
      <dgm:spPr/>
    </dgm:pt>
    <dgm:pt modelId="{02F5FDE8-8A42-4540-8185-E8BEF860C694}" type="pres">
      <dgm:prSet presAssocID="{058D4A30-2BE1-4D43-960A-DD50CF4BCF26}" presName="gear1dstNode" presStyleLbl="node1" presStyleIdx="0" presStyleCnt="3"/>
      <dgm:spPr/>
    </dgm:pt>
    <dgm:pt modelId="{D4440B4C-1447-4FEF-B15E-8C89E4D5FD5D}" type="pres">
      <dgm:prSet presAssocID="{83C88909-8712-4BE6-AF95-71A6826EBB66}" presName="gear2" presStyleLbl="node1" presStyleIdx="1" presStyleCnt="3" custScaleX="194688" custScaleY="126962" custLinFactNeighborX="-12109" custLinFactNeighborY="18750">
        <dgm:presLayoutVars>
          <dgm:chMax val="1"/>
          <dgm:bulletEnabled val="1"/>
        </dgm:presLayoutVars>
      </dgm:prSet>
      <dgm:spPr/>
    </dgm:pt>
    <dgm:pt modelId="{6C922026-EB70-419B-BC1D-A7DC995FADCF}" type="pres">
      <dgm:prSet presAssocID="{83C88909-8712-4BE6-AF95-71A6826EBB66}" presName="gear2srcNode" presStyleLbl="node1" presStyleIdx="1" presStyleCnt="3"/>
      <dgm:spPr/>
    </dgm:pt>
    <dgm:pt modelId="{140529EA-ED06-489B-A9F7-46E9D4749024}" type="pres">
      <dgm:prSet presAssocID="{83C88909-8712-4BE6-AF95-71A6826EBB66}" presName="gear2dstNode" presStyleLbl="node1" presStyleIdx="1" presStyleCnt="3"/>
      <dgm:spPr/>
    </dgm:pt>
    <dgm:pt modelId="{24AF13BA-7EB5-48C0-B65B-4E7D67D83FC8}" type="pres">
      <dgm:prSet presAssocID="{B70A9A6C-4D8C-409E-A989-8AE182C400B1}" presName="gear3" presStyleLbl="node1" presStyleIdx="2" presStyleCnt="3" custScaleX="146763" custScaleY="125740" custLinFactNeighborX="2743" custLinFactNeighborY="-4740"/>
      <dgm:spPr/>
    </dgm:pt>
    <dgm:pt modelId="{0C683D1C-9346-498B-922F-2544AD38F09B}" type="pres">
      <dgm:prSet presAssocID="{B70A9A6C-4D8C-409E-A989-8AE182C400B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F6DF256-53C5-441A-AB4E-31A2FA13AE53}" type="pres">
      <dgm:prSet presAssocID="{B70A9A6C-4D8C-409E-A989-8AE182C400B1}" presName="gear3srcNode" presStyleLbl="node1" presStyleIdx="2" presStyleCnt="3"/>
      <dgm:spPr/>
    </dgm:pt>
    <dgm:pt modelId="{033CA19A-80C3-497D-B27C-3C3837C31CA7}" type="pres">
      <dgm:prSet presAssocID="{B70A9A6C-4D8C-409E-A989-8AE182C400B1}" presName="gear3dstNode" presStyleLbl="node1" presStyleIdx="2" presStyleCnt="3"/>
      <dgm:spPr/>
    </dgm:pt>
    <dgm:pt modelId="{9449F214-A509-4B71-A66E-ECC15F4FCF37}" type="pres">
      <dgm:prSet presAssocID="{5A7892DA-F49A-4222-B142-B4BB2FC05D59}" presName="connector1" presStyleLbl="sibTrans2D1" presStyleIdx="0" presStyleCnt="3" custLinFactNeighborX="36020" custLinFactNeighborY="-6375"/>
      <dgm:spPr/>
    </dgm:pt>
    <dgm:pt modelId="{D4899851-7323-418A-91DA-CA839FB2B750}" type="pres">
      <dgm:prSet presAssocID="{56B3D930-7C5D-4B4E-8384-1D5DA0B81070}" presName="connector2" presStyleLbl="sibTrans2D1" presStyleIdx="1" presStyleCnt="3" custLinFactNeighborX="-39975" custLinFactNeighborY="6734"/>
      <dgm:spPr/>
    </dgm:pt>
    <dgm:pt modelId="{9064B4A1-39B2-47E7-8578-379D45A111DC}" type="pres">
      <dgm:prSet presAssocID="{C5AEBEAA-E3E4-4952-B72C-D0BCFC3564EC}" presName="connector3" presStyleLbl="sibTrans2D1" presStyleIdx="2" presStyleCnt="3" custScaleX="128653" custScaleY="103992"/>
      <dgm:spPr/>
    </dgm:pt>
  </dgm:ptLst>
  <dgm:cxnLst>
    <dgm:cxn modelId="{DF910400-FC14-47F2-9ECB-D03876560CDF}" srcId="{4EBF5C8B-C209-495A-AC12-F0DFA40409BC}" destId="{83C88909-8712-4BE6-AF95-71A6826EBB66}" srcOrd="1" destOrd="0" parTransId="{1F61F3BD-11F6-4193-972E-190D8679BACC}" sibTransId="{56B3D930-7C5D-4B4E-8384-1D5DA0B81070}"/>
    <dgm:cxn modelId="{B2657706-713D-48C3-96C5-BE66172DF1F4}" type="presOf" srcId="{B70A9A6C-4D8C-409E-A989-8AE182C400B1}" destId="{4F6DF256-53C5-441A-AB4E-31A2FA13AE53}" srcOrd="2" destOrd="0" presId="urn:microsoft.com/office/officeart/2005/8/layout/gear1"/>
    <dgm:cxn modelId="{AFED350D-21B2-4EB9-A6CC-F8CC8F437AF1}" type="presOf" srcId="{83C88909-8712-4BE6-AF95-71A6826EBB66}" destId="{D4440B4C-1447-4FEF-B15E-8C89E4D5FD5D}" srcOrd="0" destOrd="0" presId="urn:microsoft.com/office/officeart/2005/8/layout/gear1"/>
    <dgm:cxn modelId="{E4970734-DF0B-498D-9E99-D83C22400408}" type="presOf" srcId="{B70A9A6C-4D8C-409E-A989-8AE182C400B1}" destId="{24AF13BA-7EB5-48C0-B65B-4E7D67D83FC8}" srcOrd="0" destOrd="0" presId="urn:microsoft.com/office/officeart/2005/8/layout/gear1"/>
    <dgm:cxn modelId="{36BA2F37-D49E-419F-A384-12599B5CC849}" srcId="{4EBF5C8B-C209-495A-AC12-F0DFA40409BC}" destId="{058D4A30-2BE1-4D43-960A-DD50CF4BCF26}" srcOrd="0" destOrd="0" parTransId="{2678A89D-1AEA-41DD-B6DC-DD43F6DBFEA8}" sibTransId="{5A7892DA-F49A-4222-B142-B4BB2FC05D59}"/>
    <dgm:cxn modelId="{EEC1C338-4AC2-48CB-A515-D45859BFBC40}" type="presOf" srcId="{B70A9A6C-4D8C-409E-A989-8AE182C400B1}" destId="{033CA19A-80C3-497D-B27C-3C3837C31CA7}" srcOrd="3" destOrd="0" presId="urn:microsoft.com/office/officeart/2005/8/layout/gear1"/>
    <dgm:cxn modelId="{97914842-D08E-45F3-8EC4-68565012C4ED}" type="presOf" srcId="{56B3D930-7C5D-4B4E-8384-1D5DA0B81070}" destId="{D4899851-7323-418A-91DA-CA839FB2B750}" srcOrd="0" destOrd="0" presId="urn:microsoft.com/office/officeart/2005/8/layout/gear1"/>
    <dgm:cxn modelId="{3F44AC69-A91C-49AE-AC00-C25E697C3FBB}" type="presOf" srcId="{4EBF5C8B-C209-495A-AC12-F0DFA40409BC}" destId="{0E360CD1-117F-47EC-B885-38274FBF4E90}" srcOrd="0" destOrd="0" presId="urn:microsoft.com/office/officeart/2005/8/layout/gear1"/>
    <dgm:cxn modelId="{1FB5CC4C-1088-46ED-A82E-D02AF8EC9101}" srcId="{4EBF5C8B-C209-495A-AC12-F0DFA40409BC}" destId="{B70A9A6C-4D8C-409E-A989-8AE182C400B1}" srcOrd="2" destOrd="0" parTransId="{9C45F4BC-4461-4F78-9D89-038254A881A8}" sibTransId="{C5AEBEAA-E3E4-4952-B72C-D0BCFC3564EC}"/>
    <dgm:cxn modelId="{F837E86C-EABE-47FA-B15F-66C9030537CB}" type="presOf" srcId="{058D4A30-2BE1-4D43-960A-DD50CF4BCF26}" destId="{EBBA65D8-6B6C-40D9-9773-63AB3298EE8B}" srcOrd="1" destOrd="0" presId="urn:microsoft.com/office/officeart/2005/8/layout/gear1"/>
    <dgm:cxn modelId="{23B9B46D-05C8-48EA-B0FF-6BB59854B9A4}" type="presOf" srcId="{B70A9A6C-4D8C-409E-A989-8AE182C400B1}" destId="{0C683D1C-9346-498B-922F-2544AD38F09B}" srcOrd="1" destOrd="0" presId="urn:microsoft.com/office/officeart/2005/8/layout/gear1"/>
    <dgm:cxn modelId="{9EB2BC70-6565-479E-8EFB-574F9845DBA8}" type="presOf" srcId="{058D4A30-2BE1-4D43-960A-DD50CF4BCF26}" destId="{A9114DA7-EBAE-4573-80D3-2255BB658D13}" srcOrd="0" destOrd="0" presId="urn:microsoft.com/office/officeart/2005/8/layout/gear1"/>
    <dgm:cxn modelId="{A85EE472-D7DC-460E-98C1-FEAE6ED23190}" type="presOf" srcId="{5A7892DA-F49A-4222-B142-B4BB2FC05D59}" destId="{9449F214-A509-4B71-A66E-ECC15F4FCF37}" srcOrd="0" destOrd="0" presId="urn:microsoft.com/office/officeart/2005/8/layout/gear1"/>
    <dgm:cxn modelId="{643B018F-136D-4DC8-A7F7-78566B309DB6}" type="presOf" srcId="{C5AEBEAA-E3E4-4952-B72C-D0BCFC3564EC}" destId="{9064B4A1-39B2-47E7-8578-379D45A111DC}" srcOrd="0" destOrd="0" presId="urn:microsoft.com/office/officeart/2005/8/layout/gear1"/>
    <dgm:cxn modelId="{017C5F9C-EBF9-4D63-B57A-1E7CF45237D0}" type="presOf" srcId="{83C88909-8712-4BE6-AF95-71A6826EBB66}" destId="{140529EA-ED06-489B-A9F7-46E9D4749024}" srcOrd="2" destOrd="0" presId="urn:microsoft.com/office/officeart/2005/8/layout/gear1"/>
    <dgm:cxn modelId="{31CA87A2-7970-4AE7-B874-36C3D9B97100}" srcId="{4EBF5C8B-C209-495A-AC12-F0DFA40409BC}" destId="{761D4F6E-D78E-48D6-B0B1-03A904B4CBAE}" srcOrd="3" destOrd="0" parTransId="{12B86F46-7375-4D7C-AA68-BFCFB9725946}" sibTransId="{9E93D708-9E0F-48EC-AD10-A39AE3EA93C3}"/>
    <dgm:cxn modelId="{144DE9C5-A2FA-4A66-B9B3-ECB58AA06869}" type="presOf" srcId="{83C88909-8712-4BE6-AF95-71A6826EBB66}" destId="{6C922026-EB70-419B-BC1D-A7DC995FADCF}" srcOrd="1" destOrd="0" presId="urn:microsoft.com/office/officeart/2005/8/layout/gear1"/>
    <dgm:cxn modelId="{7B425CD8-0052-4B15-BAC3-A560041A66EF}" type="presOf" srcId="{058D4A30-2BE1-4D43-960A-DD50CF4BCF26}" destId="{02F5FDE8-8A42-4540-8185-E8BEF860C694}" srcOrd="2" destOrd="0" presId="urn:microsoft.com/office/officeart/2005/8/layout/gear1"/>
    <dgm:cxn modelId="{50511D1B-955B-4B4D-A6FF-F86BCEF18744}" type="presParOf" srcId="{0E360CD1-117F-47EC-B885-38274FBF4E90}" destId="{A9114DA7-EBAE-4573-80D3-2255BB658D13}" srcOrd="0" destOrd="0" presId="urn:microsoft.com/office/officeart/2005/8/layout/gear1"/>
    <dgm:cxn modelId="{95154325-EDA6-4E98-A9A0-E2F9808EC5DD}" type="presParOf" srcId="{0E360CD1-117F-47EC-B885-38274FBF4E90}" destId="{EBBA65D8-6B6C-40D9-9773-63AB3298EE8B}" srcOrd="1" destOrd="0" presId="urn:microsoft.com/office/officeart/2005/8/layout/gear1"/>
    <dgm:cxn modelId="{6DB0569E-57D5-47DC-805F-ABE14B4EF593}" type="presParOf" srcId="{0E360CD1-117F-47EC-B885-38274FBF4E90}" destId="{02F5FDE8-8A42-4540-8185-E8BEF860C694}" srcOrd="2" destOrd="0" presId="urn:microsoft.com/office/officeart/2005/8/layout/gear1"/>
    <dgm:cxn modelId="{B201DE07-5BC0-4D94-801E-63E59C5D3D89}" type="presParOf" srcId="{0E360CD1-117F-47EC-B885-38274FBF4E90}" destId="{D4440B4C-1447-4FEF-B15E-8C89E4D5FD5D}" srcOrd="3" destOrd="0" presId="urn:microsoft.com/office/officeart/2005/8/layout/gear1"/>
    <dgm:cxn modelId="{5222CEBB-4CF6-4E56-83A6-B2DB34752547}" type="presParOf" srcId="{0E360CD1-117F-47EC-B885-38274FBF4E90}" destId="{6C922026-EB70-419B-BC1D-A7DC995FADCF}" srcOrd="4" destOrd="0" presId="urn:microsoft.com/office/officeart/2005/8/layout/gear1"/>
    <dgm:cxn modelId="{11F6C107-129B-4745-B1CA-7F5E72B8CDA6}" type="presParOf" srcId="{0E360CD1-117F-47EC-B885-38274FBF4E90}" destId="{140529EA-ED06-489B-A9F7-46E9D4749024}" srcOrd="5" destOrd="0" presId="urn:microsoft.com/office/officeart/2005/8/layout/gear1"/>
    <dgm:cxn modelId="{AC942897-5FA3-4CB2-A45B-81C63FBD2D87}" type="presParOf" srcId="{0E360CD1-117F-47EC-B885-38274FBF4E90}" destId="{24AF13BA-7EB5-48C0-B65B-4E7D67D83FC8}" srcOrd="6" destOrd="0" presId="urn:microsoft.com/office/officeart/2005/8/layout/gear1"/>
    <dgm:cxn modelId="{858E190B-E798-447E-9057-4A421D2BE901}" type="presParOf" srcId="{0E360CD1-117F-47EC-B885-38274FBF4E90}" destId="{0C683D1C-9346-498B-922F-2544AD38F09B}" srcOrd="7" destOrd="0" presId="urn:microsoft.com/office/officeart/2005/8/layout/gear1"/>
    <dgm:cxn modelId="{B3F75D62-9990-48F1-9AB9-C2391FFABA38}" type="presParOf" srcId="{0E360CD1-117F-47EC-B885-38274FBF4E90}" destId="{4F6DF256-53C5-441A-AB4E-31A2FA13AE53}" srcOrd="8" destOrd="0" presId="urn:microsoft.com/office/officeart/2005/8/layout/gear1"/>
    <dgm:cxn modelId="{704641D8-1172-4BEA-B590-18E3E653699B}" type="presParOf" srcId="{0E360CD1-117F-47EC-B885-38274FBF4E90}" destId="{033CA19A-80C3-497D-B27C-3C3837C31CA7}" srcOrd="9" destOrd="0" presId="urn:microsoft.com/office/officeart/2005/8/layout/gear1"/>
    <dgm:cxn modelId="{9FA7CECA-066B-4AA0-B04A-73C6C458C8F7}" type="presParOf" srcId="{0E360CD1-117F-47EC-B885-38274FBF4E90}" destId="{9449F214-A509-4B71-A66E-ECC15F4FCF37}" srcOrd="10" destOrd="0" presId="urn:microsoft.com/office/officeart/2005/8/layout/gear1"/>
    <dgm:cxn modelId="{9A5C7A43-E402-4FCC-9C3A-EFCE02FC9EFA}" type="presParOf" srcId="{0E360CD1-117F-47EC-B885-38274FBF4E90}" destId="{D4899851-7323-418A-91DA-CA839FB2B750}" srcOrd="11" destOrd="0" presId="urn:microsoft.com/office/officeart/2005/8/layout/gear1"/>
    <dgm:cxn modelId="{E5F6FAEA-32E1-4E6D-BAA7-BAADDBC3DFF7}" type="presParOf" srcId="{0E360CD1-117F-47EC-B885-38274FBF4E90}" destId="{9064B4A1-39B2-47E7-8578-379D45A111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703A0-F2DA-4940-98B3-01C076510914}">
      <dsp:nvSpPr>
        <dsp:cNvPr id="0" name=""/>
        <dsp:cNvSpPr/>
      </dsp:nvSpPr>
      <dsp:spPr>
        <a:xfrm>
          <a:off x="73858" y="0"/>
          <a:ext cx="8351520" cy="5219700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DE048-CA00-4133-8C93-4EF749067A5A}">
      <dsp:nvSpPr>
        <dsp:cNvPr id="0" name=""/>
        <dsp:cNvSpPr/>
      </dsp:nvSpPr>
      <dsp:spPr>
        <a:xfrm>
          <a:off x="1097420" y="3881368"/>
          <a:ext cx="192084" cy="192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38639-D352-4523-9935-D2E1EC41B566}">
      <dsp:nvSpPr>
        <dsp:cNvPr id="0" name=""/>
        <dsp:cNvSpPr/>
      </dsp:nvSpPr>
      <dsp:spPr>
        <a:xfrm>
          <a:off x="1193463" y="3977411"/>
          <a:ext cx="1428109" cy="1242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7030A0"/>
              </a:solidFill>
            </a:rPr>
            <a:t>Establishing a representative office or agent </a:t>
          </a:r>
          <a:endParaRPr lang="zh-CN" sz="1600" kern="1200" dirty="0">
            <a:solidFill>
              <a:srgbClr val="7030A0"/>
            </a:solidFill>
          </a:endParaRPr>
        </a:p>
      </dsp:txBody>
      <dsp:txXfrm>
        <a:off x="1193463" y="3977411"/>
        <a:ext cx="1428109" cy="1242288"/>
      </dsp:txXfrm>
    </dsp:sp>
    <dsp:sp modelId="{E4A1373D-6CCC-4435-812B-83EB0A7E2C76}">
      <dsp:nvSpPr>
        <dsp:cNvPr id="0" name=""/>
        <dsp:cNvSpPr/>
      </dsp:nvSpPr>
      <dsp:spPr>
        <a:xfrm>
          <a:off x="2454542" y="2667266"/>
          <a:ext cx="334060" cy="3340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1F667-536F-4BD3-A417-87D3F81D7E25}">
      <dsp:nvSpPr>
        <dsp:cNvPr id="0" name=""/>
        <dsp:cNvSpPr/>
      </dsp:nvSpPr>
      <dsp:spPr>
        <a:xfrm>
          <a:off x="2621573" y="2834297"/>
          <a:ext cx="1753819" cy="238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01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Setting up a branch office</a:t>
          </a:r>
          <a:endParaRPr lang="zh-CN" sz="1600" kern="1200" dirty="0"/>
        </a:p>
      </dsp:txBody>
      <dsp:txXfrm>
        <a:off x="2621573" y="2834297"/>
        <a:ext cx="1753819" cy="2385402"/>
      </dsp:txXfrm>
    </dsp:sp>
    <dsp:sp modelId="{1FA669F2-257F-4CFA-9148-E5E46F248C99}">
      <dsp:nvSpPr>
        <dsp:cNvPr id="0" name=""/>
        <dsp:cNvSpPr/>
      </dsp:nvSpPr>
      <dsp:spPr>
        <a:xfrm>
          <a:off x="4187483" y="1772610"/>
          <a:ext cx="442630" cy="442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9EE95-8DC0-463B-86C7-5A170536A864}">
      <dsp:nvSpPr>
        <dsp:cNvPr id="0" name=""/>
        <dsp:cNvSpPr/>
      </dsp:nvSpPr>
      <dsp:spPr>
        <a:xfrm>
          <a:off x="4408798" y="1993925"/>
          <a:ext cx="1753819" cy="3225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54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Establishing a joint venture</a:t>
          </a:r>
          <a:endParaRPr lang="zh-CN" sz="1600" kern="1200" dirty="0"/>
        </a:p>
      </dsp:txBody>
      <dsp:txXfrm>
        <a:off x="4408798" y="1993925"/>
        <a:ext cx="1753819" cy="3225774"/>
      </dsp:txXfrm>
    </dsp:sp>
    <dsp:sp modelId="{C30B438C-3703-47F3-88F1-290B005C68F3}">
      <dsp:nvSpPr>
        <dsp:cNvPr id="0" name=""/>
        <dsp:cNvSpPr/>
      </dsp:nvSpPr>
      <dsp:spPr>
        <a:xfrm>
          <a:off x="6074926" y="1180696"/>
          <a:ext cx="592957" cy="5929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3B85C-4710-4505-AEDA-EAEBBBE3BA05}">
      <dsp:nvSpPr>
        <dsp:cNvPr id="0" name=""/>
        <dsp:cNvSpPr/>
      </dsp:nvSpPr>
      <dsp:spPr>
        <a:xfrm>
          <a:off x="6371405" y="1477175"/>
          <a:ext cx="1753819" cy="374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19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Forming a full-scale foreign subsidiary</a:t>
          </a:r>
          <a:endParaRPr lang="zh-CN" sz="1600" kern="1200"/>
        </a:p>
      </dsp:txBody>
      <dsp:txXfrm>
        <a:off x="6371405" y="1477175"/>
        <a:ext cx="1753819" cy="3742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074B1-B591-438D-B1BB-306D1F45AE76}">
      <dsp:nvSpPr>
        <dsp:cNvPr id="0" name=""/>
        <dsp:cNvSpPr/>
      </dsp:nvSpPr>
      <dsp:spPr>
        <a:xfrm>
          <a:off x="2938396" y="1168400"/>
          <a:ext cx="587047" cy="631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523" y="0"/>
              </a:lnTo>
              <a:lnTo>
                <a:pt x="293523" y="631076"/>
              </a:lnTo>
              <a:lnTo>
                <a:pt x="587047" y="6310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E4B56-867B-4D66-9E64-468A67F25B42}">
      <dsp:nvSpPr>
        <dsp:cNvPr id="0" name=""/>
        <dsp:cNvSpPr/>
      </dsp:nvSpPr>
      <dsp:spPr>
        <a:xfrm>
          <a:off x="2938396" y="537323"/>
          <a:ext cx="587047" cy="631076"/>
        </a:xfrm>
        <a:custGeom>
          <a:avLst/>
          <a:gdLst/>
          <a:ahLst/>
          <a:cxnLst/>
          <a:rect l="0" t="0" r="0" b="0"/>
          <a:pathLst>
            <a:path>
              <a:moveTo>
                <a:pt x="0" y="631076"/>
              </a:moveTo>
              <a:lnTo>
                <a:pt x="293523" y="631076"/>
              </a:lnTo>
              <a:lnTo>
                <a:pt x="293523" y="0"/>
              </a:lnTo>
              <a:lnTo>
                <a:pt x="5870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D9735-CCBF-4519-A963-A0324D7CD542}">
      <dsp:nvSpPr>
        <dsp:cNvPr id="0" name=""/>
        <dsp:cNvSpPr/>
      </dsp:nvSpPr>
      <dsp:spPr>
        <a:xfrm>
          <a:off x="3156" y="720775"/>
          <a:ext cx="2935239" cy="8952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schemeClr val="tx1"/>
              </a:solidFill>
            </a:rPr>
            <a:t>Joint venture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3156" y="720775"/>
        <a:ext cx="2935239" cy="895248"/>
      </dsp:txXfrm>
    </dsp:sp>
    <dsp:sp modelId="{6DDC2BED-E811-4862-ADEB-9A1693BBDEFB}">
      <dsp:nvSpPr>
        <dsp:cNvPr id="0" name=""/>
        <dsp:cNvSpPr/>
      </dsp:nvSpPr>
      <dsp:spPr>
        <a:xfrm>
          <a:off x="3525443" y="89699"/>
          <a:ext cx="2935239" cy="8952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srgbClr val="0070C0"/>
              </a:solidFill>
            </a:rPr>
            <a:t>Equity</a:t>
          </a:r>
          <a:r>
            <a:rPr lang="en-US" altLang="zh-CN" sz="3200" kern="1200" dirty="0">
              <a:solidFill>
                <a:schemeClr val="tx1"/>
              </a:solidFill>
            </a:rPr>
            <a:t> joint venture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3525443" y="89699"/>
        <a:ext cx="2935239" cy="895248"/>
      </dsp:txXfrm>
    </dsp:sp>
    <dsp:sp modelId="{505A662A-65ED-46A8-A43D-B925D1B1FB9E}">
      <dsp:nvSpPr>
        <dsp:cNvPr id="0" name=""/>
        <dsp:cNvSpPr/>
      </dsp:nvSpPr>
      <dsp:spPr>
        <a:xfrm>
          <a:off x="3525443" y="1351852"/>
          <a:ext cx="2935239" cy="8952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solidFill>
                <a:srgbClr val="0070C0"/>
              </a:solidFill>
            </a:rPr>
            <a:t>Contractual </a:t>
          </a:r>
          <a:r>
            <a:rPr lang="en-US" altLang="zh-CN" sz="3200" kern="1200" dirty="0">
              <a:solidFill>
                <a:schemeClr val="tx1"/>
              </a:solidFill>
            </a:rPr>
            <a:t>joint venture</a:t>
          </a:r>
          <a:endParaRPr lang="zh-CN" altLang="en-US" sz="3200" kern="1200" dirty="0">
            <a:solidFill>
              <a:schemeClr val="tx1"/>
            </a:solidFill>
          </a:endParaRPr>
        </a:p>
      </dsp:txBody>
      <dsp:txXfrm>
        <a:off x="3525443" y="1351852"/>
        <a:ext cx="2935239" cy="895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03162-B5A6-40D9-8FDB-5D2A45CF4745}">
      <dsp:nvSpPr>
        <dsp:cNvPr id="0" name=""/>
        <dsp:cNvSpPr/>
      </dsp:nvSpPr>
      <dsp:spPr>
        <a:xfrm>
          <a:off x="2198804" y="329505"/>
          <a:ext cx="4100512" cy="410051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kern="1200" dirty="0">
              <a:solidFill>
                <a:srgbClr val="002060"/>
              </a:solidFill>
            </a:rPr>
            <a:t>BITs</a:t>
          </a:r>
          <a:endParaRPr lang="zh-CN" altLang="en-US" sz="3400" kern="1200" dirty="0">
            <a:solidFill>
              <a:srgbClr val="002060"/>
            </a:solidFill>
          </a:endParaRPr>
        </a:p>
      </dsp:txBody>
      <dsp:txXfrm>
        <a:off x="4428214" y="1086147"/>
        <a:ext cx="1391245" cy="1366837"/>
      </dsp:txXfrm>
    </dsp:sp>
    <dsp:sp modelId="{DDE1E3C2-8120-4DBF-A9C7-9B99030ADF41}">
      <dsp:nvSpPr>
        <dsp:cNvPr id="0" name=""/>
        <dsp:cNvSpPr/>
      </dsp:nvSpPr>
      <dsp:spPr>
        <a:xfrm>
          <a:off x="1987432" y="451544"/>
          <a:ext cx="4100512" cy="410051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kern="1200" dirty="0">
              <a:solidFill>
                <a:srgbClr val="002060"/>
              </a:solidFill>
            </a:rPr>
            <a:t>ICSID </a:t>
          </a:r>
          <a:endParaRPr lang="zh-CN" altLang="en-US" sz="3400" kern="1200" dirty="0">
            <a:solidFill>
              <a:srgbClr val="002060"/>
            </a:solidFill>
          </a:endParaRPr>
        </a:p>
      </dsp:txBody>
      <dsp:txXfrm>
        <a:off x="3110192" y="3038772"/>
        <a:ext cx="1854993" cy="1269206"/>
      </dsp:txXfrm>
    </dsp:sp>
    <dsp:sp modelId="{9FF7189C-E6B0-4DF0-8B7E-8B22B3029457}">
      <dsp:nvSpPr>
        <dsp:cNvPr id="0" name=""/>
        <dsp:cNvSpPr/>
      </dsp:nvSpPr>
      <dsp:spPr>
        <a:xfrm>
          <a:off x="1987432" y="451544"/>
          <a:ext cx="4100512" cy="410051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  <a:sp3d extrusionH="28000" prstMaterial="matte"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400" kern="1200" dirty="0">
              <a:solidFill>
                <a:srgbClr val="002060"/>
              </a:solidFill>
            </a:rPr>
            <a:t>TRIMs</a:t>
          </a:r>
          <a:endParaRPr lang="zh-CN" altLang="en-US" sz="3400" kern="1200" dirty="0">
            <a:solidFill>
              <a:srgbClr val="002060"/>
            </a:solidFill>
          </a:endParaRPr>
        </a:p>
      </dsp:txBody>
      <dsp:txXfrm>
        <a:off x="2426773" y="1257002"/>
        <a:ext cx="1391245" cy="1366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14DA7-EBAE-4573-80D3-2255BB658D13}">
      <dsp:nvSpPr>
        <dsp:cNvPr id="0" name=""/>
        <dsp:cNvSpPr/>
      </dsp:nvSpPr>
      <dsp:spPr>
        <a:xfrm>
          <a:off x="2895595" y="1433510"/>
          <a:ext cx="3200404" cy="2852584"/>
        </a:xfrm>
        <a:prstGeom prst="gear9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500" kern="1200" dirty="0">
              <a:solidFill>
                <a:schemeClr val="tx1"/>
              </a:solidFill>
            </a:rPr>
            <a:t>Foreign Investment Laws and Regulations</a:t>
          </a:r>
          <a:endParaRPr lang="zh-CN" altLang="en-US" sz="2500" kern="1200" dirty="0">
            <a:solidFill>
              <a:schemeClr val="tx1"/>
            </a:solidFill>
          </a:endParaRPr>
        </a:p>
      </dsp:txBody>
      <dsp:txXfrm>
        <a:off x="3513023" y="2101714"/>
        <a:ext cx="1965548" cy="1466287"/>
      </dsp:txXfrm>
    </dsp:sp>
    <dsp:sp modelId="{D4440B4C-1447-4FEF-B15E-8C89E4D5FD5D}">
      <dsp:nvSpPr>
        <dsp:cNvPr id="0" name=""/>
        <dsp:cNvSpPr/>
      </dsp:nvSpPr>
      <dsp:spPr>
        <a:xfrm>
          <a:off x="457203" y="1357315"/>
          <a:ext cx="3164848" cy="2063894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solidFill>
                <a:schemeClr val="tx1"/>
              </a:solidFill>
            </a:rPr>
            <a:t>General Laws and Regulations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1136831" y="1880047"/>
        <a:ext cx="1805592" cy="1018430"/>
      </dsp:txXfrm>
    </dsp:sp>
    <dsp:sp modelId="{24AF13BA-7EB5-48C0-B65B-4E7D67D83FC8}">
      <dsp:nvSpPr>
        <dsp:cNvPr id="0" name=""/>
        <dsp:cNvSpPr/>
      </dsp:nvSpPr>
      <dsp:spPr>
        <a:xfrm rot="20700000">
          <a:off x="1953989" y="6457"/>
          <a:ext cx="2460138" cy="1880169"/>
        </a:xfrm>
        <a:prstGeom prst="gear6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solidFill>
                <a:schemeClr val="tx1"/>
              </a:solidFill>
            </a:rPr>
            <a:t>International Treaties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 rot="-20700000">
        <a:off x="2527969" y="384434"/>
        <a:ext cx="1312178" cy="1124216"/>
      </dsp:txXfrm>
    </dsp:sp>
    <dsp:sp modelId="{9449F214-A509-4B71-A66E-ECC15F4FCF37}">
      <dsp:nvSpPr>
        <dsp:cNvPr id="0" name=""/>
        <dsp:cNvSpPr/>
      </dsp:nvSpPr>
      <dsp:spPr>
        <a:xfrm>
          <a:off x="3581409" y="1281111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99851-7323-418A-91DA-CA839FB2B750}">
      <dsp:nvSpPr>
        <dsp:cNvPr id="0" name=""/>
        <dsp:cNvSpPr/>
      </dsp:nvSpPr>
      <dsp:spPr>
        <a:xfrm>
          <a:off x="304805" y="1052520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4B4A1-39B2-47E7-8578-379D45A111DC}">
      <dsp:nvSpPr>
        <dsp:cNvPr id="0" name=""/>
        <dsp:cNvSpPr/>
      </dsp:nvSpPr>
      <dsp:spPr>
        <a:xfrm>
          <a:off x="1644652" y="-242885"/>
          <a:ext cx="2883494" cy="23307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FF51F5-A54E-423E-84D4-8D764D24AE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F0AEA62-DB89-42BD-B97A-A18FB03FE2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3CEF300C-C112-4030-A8E8-5748E29955D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C4EFB0E-F64D-4EE6-9B31-FA6AF279BE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7AB583E-6EA6-4F71-82D9-4AF6940747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D4D780F-C441-4F20-9AEC-91D1ACE81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fld id="{209AEE15-0449-40F3-971A-1F7FFF1F6F5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BB9C4B-AEDF-4FCB-B7C4-33C9BBA62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0DE80-9FE9-4D87-8A51-AA42255BA461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6E48897-8343-4CD2-B2A6-D1CC59E7F7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8C09374-5B11-4197-9AE2-6427788FD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E769-C5A8-484B-8243-2BBEF1E7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53903-5E48-44B4-BACE-6FC712E4B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5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EB50E-3D19-406E-83AA-7BB18D392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99D3F-95FD-47C7-9035-5A12E1F97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F8E2-DF59-45BB-AF30-BA24629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D0A2B-78FB-49AB-B703-3801176EEA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84474-1A2C-431D-9EDA-F4F398977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6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2341-6C6B-4C3F-AB62-604ABB884EF5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98928-6249-45C5-8B1B-17943C562A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773E3-02B0-46A0-B4DC-5DCFA75E617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F9F226-3B51-41BA-BD9F-B29A3BAC611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4101E-E03F-4B48-959F-06D94BD32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2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0F01-1678-4766-9498-5EDA6D07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1079-2542-4FF1-8028-53B51EA9C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5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2535-0890-4D0F-A665-D0E8504A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4CD12-5C2A-461E-8E5E-8A4BC5B9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70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9675-9B6C-4E4C-8177-C74C4E75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CCDD-6732-44A6-B379-F757534CA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DE2DF-29F0-490D-AE41-9B4FB328D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07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9ADC-A36A-4769-AFF1-866A8051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4114A-DF2C-4374-BDFB-23B5A3AE8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4DF14-0172-454C-BAC6-2E9DF0A76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48303-37D8-44E7-92DD-47DE8C00E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69B7D-BBC0-4C7C-80B2-B96D2425B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8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7577-E592-49A2-AC68-6FB5F08E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26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45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C23D-AD43-470A-ADFF-6309AAEA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8C37-DA84-43B8-82D5-E429EA5B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3C9B-E904-4069-91E6-8F3D2AD67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493C-BD80-48B4-902D-9786C4C9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09065-1F59-420B-85B9-ED24D395F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ECDEE-3812-47AC-9030-A108D0BFA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3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>
            <a:extLst>
              <a:ext uri="{FF2B5EF4-FFF2-40B4-BE49-F238E27FC236}">
                <a16:creationId xmlns:a16="http://schemas.microsoft.com/office/drawing/2014/main" id="{527E81CE-C41C-48A0-B537-43A1E6B9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7239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zh-CN" sz="4800" b="1" dirty="0">
                <a:latin typeface="Aero" pitchFamily="2" charset="0"/>
                <a:ea typeface="宋体" panose="02010600030101010101" pitchFamily="2" charset="-122"/>
              </a:rPr>
              <a:t>Chapter 7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CN" sz="4800" b="1" dirty="0">
                <a:latin typeface="Aero" pitchFamily="2" charset="0"/>
                <a:ea typeface="宋体" panose="02010600030101010101" pitchFamily="2" charset="-122"/>
              </a:rPr>
              <a:t>Foreign Direct Investment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5685-7E14-47E8-847E-5773A1FA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777875"/>
          </a:xfrm>
        </p:spPr>
        <p:txBody>
          <a:bodyPr/>
          <a:lstStyle/>
          <a:p>
            <a:pPr algn="l"/>
            <a:r>
              <a:rPr lang="en-US" altLang="zh-CN" dirty="0"/>
              <a:t>Due diligence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AFC6-429A-4D23-8931-25208D87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5" y="937202"/>
            <a:ext cx="7886700" cy="5033963"/>
          </a:xfrm>
        </p:spPr>
        <p:txBody>
          <a:bodyPr/>
          <a:lstStyle/>
          <a:p>
            <a:r>
              <a:rPr lang="en-US" altLang="zh-CN" sz="2800" dirty="0">
                <a:solidFill>
                  <a:schemeClr val="accent1">
                    <a:lumMod val="25000"/>
                  </a:schemeClr>
                </a:solidFill>
              </a:rPr>
              <a:t>Definition of </a:t>
            </a:r>
            <a:r>
              <a:rPr lang="en-US" altLang="zh-CN" sz="2800" i="1" dirty="0">
                <a:solidFill>
                  <a:schemeClr val="accent1">
                    <a:lumMod val="25000"/>
                  </a:schemeClr>
                </a:solidFill>
              </a:rPr>
              <a:t>due diligence</a:t>
            </a:r>
          </a:p>
          <a:p>
            <a:pPr marL="800100" lvl="2" indent="0">
              <a:buNone/>
            </a:pPr>
            <a:r>
              <a:rPr lang="en-US" altLang="zh-CN" dirty="0"/>
              <a:t>research and analysis of a company or organization done in preparation for a business transaction (such as a corporate merger or purchase of securities) </a:t>
            </a:r>
          </a:p>
          <a:p>
            <a:r>
              <a:rPr lang="en-US" altLang="zh-CN" sz="2800" dirty="0">
                <a:solidFill>
                  <a:schemeClr val="accent1">
                    <a:lumMod val="25000"/>
                  </a:schemeClr>
                </a:solidFill>
              </a:rPr>
              <a:t>Why It Matters?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/>
              <a:t>Due diligence helps people and companies understand the nature of an investment, the risks of an investment, and how (or whether) an investment fits into a particular portfolio.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zh-CN" sz="2000" dirty="0"/>
              <a:t>Due diligence isn’t just good sense, it’s a duty investors owe to themselves -- doing this sort of "homework" on a potential investment is often essential to making prudent investment decisions.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319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AD0C-3F57-4B27-924F-26E23D69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01819"/>
            <a:ext cx="8458200" cy="1325563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it-IT" altLang="zh-CN" dirty="0">
                <a:solidFill>
                  <a:schemeClr val="accent1">
                    <a:lumMod val="25000"/>
                  </a:schemeClr>
                </a:solidFill>
              </a:rPr>
              <a:t>M&amp;A Due Diligence Checklist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C2B5C-5DBE-46EF-AA59-DB51C669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5625"/>
            <a:ext cx="7448550" cy="39655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it-IT" altLang="zh-CN" sz="2800" dirty="0"/>
              <a:t>M&amp;A Due Diligence Checklist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800" dirty="0"/>
              <a:t>Understanding Financials</a:t>
            </a:r>
            <a:endParaRPr lang="zh-CN" altLang="zh-CN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800" dirty="0"/>
              <a:t>Understanding Business Assets</a:t>
            </a:r>
            <a:endParaRPr lang="zh-CN" altLang="zh-CN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800" dirty="0"/>
              <a:t>Understanding the Corporate Structure and Human Resources</a:t>
            </a:r>
            <a:endParaRPr lang="zh-CN" altLang="zh-CN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800" dirty="0"/>
              <a:t>Understanding Suppliers and Customers</a:t>
            </a:r>
            <a:endParaRPr lang="zh-CN" altLang="zh-CN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800" dirty="0"/>
              <a:t>Understanding Potential Liabilities</a:t>
            </a:r>
            <a:endParaRPr lang="zh-CN" altLang="zh-CN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800" dirty="0"/>
              <a:t>Other Information</a:t>
            </a:r>
            <a:endParaRPr lang="zh-CN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3160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158E-0D78-4884-A6C6-D99CE8B9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dirty="0"/>
              <a:t>2 International Investment Treaties</a:t>
            </a:r>
            <a:endParaRPr lang="zh-CN" alt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5A2112-8248-4813-8FA5-E22327D06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923721"/>
              </p:ext>
            </p:extLst>
          </p:nvPr>
        </p:nvGraphicFramePr>
        <p:xfrm>
          <a:off x="228600" y="1295400"/>
          <a:ext cx="828675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83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1C14-8159-4B0A-BDB1-0DAA09E9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7981950" cy="777875"/>
          </a:xfrm>
        </p:spPr>
        <p:txBody>
          <a:bodyPr/>
          <a:lstStyle/>
          <a:p>
            <a:pPr algn="l"/>
            <a:r>
              <a:rPr lang="en-US" altLang="zh-CN" dirty="0"/>
              <a:t>TRIMs </a:t>
            </a:r>
            <a:r>
              <a:rPr lang="en-US" altLang="zh-CN" sz="1800" dirty="0"/>
              <a:t>(The Agreement on Trade-Related Investment Measures 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5637F-6746-49F9-894E-EC1AB08C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Basic TRIMs are rules that </a:t>
            </a:r>
            <a:r>
              <a:rPr lang="en-US" altLang="zh-CN" sz="1800" dirty="0">
                <a:solidFill>
                  <a:srgbClr val="C00000"/>
                </a:solidFill>
              </a:rPr>
              <a:t>are applicable to the domestic regulations </a:t>
            </a:r>
            <a:r>
              <a:rPr lang="en-US" altLang="zh-CN" sz="1800" dirty="0"/>
              <a:t>a country applies to foreign investors, often as part of an industrial policy.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TRIMs, concluded in 1994, was negotiated under the WTO's predecessor, the General Agreement on Tariffs and Trade (GATT), and came into force in 1995.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TRIMs was agreed upon by all members of the World Trade Organization.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TRIMs is one of the four principal legal agreements of the WTO trade treaty.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TRIMs are rules that restrict preference of domestic firms and thereby enable international firms to operate more easily within foreign markets.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/>
              <a:t>TRIMs </a:t>
            </a:r>
            <a:r>
              <a:rPr lang="en-US" altLang="zh-CN" sz="1800" dirty="0">
                <a:solidFill>
                  <a:srgbClr val="C00000"/>
                </a:solidFill>
              </a:rPr>
              <a:t>restricts </a:t>
            </a:r>
            <a:r>
              <a:rPr lang="en-US" altLang="zh-CN" sz="1800" dirty="0"/>
              <a:t>the use of three TRIMS requirements: </a:t>
            </a:r>
            <a:r>
              <a:rPr lang="en-US" altLang="zh-CN" sz="1800" dirty="0">
                <a:solidFill>
                  <a:srgbClr val="C00000"/>
                </a:solidFill>
              </a:rPr>
              <a:t>local content requirements</a:t>
            </a:r>
            <a:r>
              <a:rPr lang="en-US" altLang="zh-CN" sz="1800" dirty="0"/>
              <a:t>, </a:t>
            </a:r>
            <a:r>
              <a:rPr lang="en-US" altLang="zh-CN" sz="1800" dirty="0">
                <a:solidFill>
                  <a:srgbClr val="C00000"/>
                </a:solidFill>
              </a:rPr>
              <a:t>trade balancing requirement </a:t>
            </a:r>
            <a:r>
              <a:rPr lang="en-US" altLang="zh-CN" sz="1800" dirty="0"/>
              <a:t>and </a:t>
            </a:r>
            <a:r>
              <a:rPr lang="en-US" altLang="zh-CN" sz="1800" dirty="0">
                <a:solidFill>
                  <a:srgbClr val="C00000"/>
                </a:solidFill>
              </a:rPr>
              <a:t>foreign exchange balancing requirements</a:t>
            </a:r>
            <a:r>
              <a:rPr lang="en-US" altLang="zh-CN" sz="1800" dirty="0"/>
              <a:t>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5842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A9A6-FE48-4031-948D-D04EB585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/>
          <a:lstStyle/>
          <a:p>
            <a:pPr algn="l"/>
            <a:r>
              <a:rPr lang="en-US" altLang="zh-CN" dirty="0"/>
              <a:t>BIT </a:t>
            </a:r>
            <a:r>
              <a:rPr lang="en-US" altLang="zh-CN" sz="3600" dirty="0"/>
              <a:t>(bilateral investment treaty 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F267-CF8E-4C3A-9E73-9D3FBA160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7886700" cy="4351338"/>
          </a:xfrm>
        </p:spPr>
        <p:txBody>
          <a:bodyPr/>
          <a:lstStyle/>
          <a:p>
            <a:r>
              <a:rPr lang="en-US" altLang="zh-CN" sz="2000" dirty="0"/>
              <a:t>A BIT is an agreement </a:t>
            </a:r>
            <a:r>
              <a:rPr lang="en-US" altLang="zh-CN" sz="2000" dirty="0">
                <a:solidFill>
                  <a:srgbClr val="FF0000"/>
                </a:solidFill>
              </a:rPr>
              <a:t>between two countries</a:t>
            </a:r>
            <a:r>
              <a:rPr lang="en-US" altLang="zh-CN" sz="2000" dirty="0"/>
              <a:t> that sets up “rules of the road” for foreign investment in each other’s countries. BITs give US investors better access to foreign markets—and on fairer terms.</a:t>
            </a:r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dirty="0"/>
              <a:t>When countries enter into a BIT, both countries agree </a:t>
            </a:r>
            <a:r>
              <a:rPr lang="en-US" altLang="zh-CN" sz="2000" dirty="0">
                <a:solidFill>
                  <a:srgbClr val="FF0000"/>
                </a:solidFill>
              </a:rPr>
              <a:t>to provide protections for the other country’s foreign investments</a:t>
            </a:r>
            <a:r>
              <a:rPr lang="en-US" altLang="zh-CN" sz="2000" dirty="0"/>
              <a:t> that they would not otherwise have. </a:t>
            </a:r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dirty="0"/>
              <a:t>A BIT provides major benefits for investors in another country, including </a:t>
            </a:r>
            <a:r>
              <a:rPr lang="en-US" altLang="zh-CN" sz="2000" u="sng" dirty="0">
                <a:solidFill>
                  <a:srgbClr val="FF0000"/>
                </a:solidFill>
              </a:rPr>
              <a:t>national treatment</a:t>
            </a:r>
            <a:r>
              <a:rPr lang="en-US" altLang="zh-CN" sz="2000" dirty="0"/>
              <a:t>, </a:t>
            </a:r>
            <a:r>
              <a:rPr lang="en-US" altLang="zh-CN" sz="2000" u="sng" dirty="0">
                <a:solidFill>
                  <a:srgbClr val="FF0000"/>
                </a:solidFill>
              </a:rPr>
              <a:t>fair and equitable treatment</a:t>
            </a:r>
            <a:r>
              <a:rPr lang="en-US" altLang="zh-CN" sz="2000" dirty="0"/>
              <a:t>, </a:t>
            </a:r>
            <a:r>
              <a:rPr lang="en-US" altLang="zh-CN" sz="2000" u="sng" dirty="0">
                <a:solidFill>
                  <a:srgbClr val="FF0000"/>
                </a:solidFill>
              </a:rPr>
              <a:t>protection from expropriation and performance requirements </a:t>
            </a:r>
            <a:r>
              <a:rPr lang="en-US" altLang="zh-CN" sz="2000" dirty="0"/>
              <a:t>for investments, and </a:t>
            </a:r>
            <a:r>
              <a:rPr lang="en-US" altLang="zh-CN" sz="2000" u="sng" dirty="0">
                <a:solidFill>
                  <a:srgbClr val="FF0000"/>
                </a:solidFill>
              </a:rPr>
              <a:t>access to neutral dispute settlement</a:t>
            </a:r>
            <a:r>
              <a:rPr lang="en-US" altLang="zh-CN" sz="2000" dirty="0"/>
              <a:t>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1679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4136-AA2B-4016-B4EF-88ACCBF7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7886700" cy="1325563"/>
          </a:xfrm>
        </p:spPr>
        <p:txBody>
          <a:bodyPr/>
          <a:lstStyle/>
          <a:p>
            <a:pPr algn="l"/>
            <a:r>
              <a:rPr lang="en-US" altLang="zh-CN" dirty="0"/>
              <a:t>ICSID </a:t>
            </a:r>
            <a:r>
              <a:rPr lang="en-US" altLang="zh-CN" sz="2800" dirty="0"/>
              <a:t>(International Centre for Settlement of Investment Disputes)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88FF9B-BE37-4415-8DBA-D10B088E0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65067"/>
            <a:ext cx="2926175" cy="4811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2943D-A49D-4D29-AF4B-9CC359A0CE50}"/>
              </a:ext>
            </a:extLst>
          </p:cNvPr>
          <p:cNvSpPr txBox="1"/>
          <p:nvPr/>
        </p:nvSpPr>
        <p:spPr>
          <a:xfrm>
            <a:off x="4152900" y="1828800"/>
            <a:ext cx="4191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large role of BITs </a:t>
            </a:r>
            <a:r>
              <a:rPr lang="en-US" altLang="zh-CN" dirty="0"/>
              <a:t>in increasing FDI is due in large part to the impact of the ICSID. </a:t>
            </a:r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It created the “</a:t>
            </a:r>
            <a:r>
              <a:rPr lang="en-US" altLang="zh-CN" dirty="0">
                <a:solidFill>
                  <a:srgbClr val="FF0000"/>
                </a:solidFill>
              </a:rPr>
              <a:t>model of commercial style </a:t>
            </a:r>
            <a:r>
              <a:rPr lang="en-US" altLang="zh-CN" dirty="0"/>
              <a:t>arbitration for investor–country disputes.” </a:t>
            </a:r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Contents: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party-appointed arbitrators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confidential hearings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fast and final decisions without a right to appeal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focus on the awarding of money damages and not intervening to force performance of the contract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9090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4329-D53D-4858-9C89-C5297005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3. Foreign Direct Investment in China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52E7-80EA-4CCA-9540-63EC75BE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5" y="1103312"/>
            <a:ext cx="7886700" cy="4351338"/>
          </a:xfrm>
        </p:spPr>
        <p:txBody>
          <a:bodyPr/>
          <a:lstStyle/>
          <a:p>
            <a:r>
              <a:rPr lang="en-US" altLang="zh-CN" dirty="0">
                <a:solidFill>
                  <a:schemeClr val="accent1">
                    <a:lumMod val="25000"/>
                  </a:schemeClr>
                </a:solidFill>
              </a:rPr>
              <a:t>China’s Investment Law </a:t>
            </a:r>
            <a:endParaRPr lang="zh-CN" altLang="en-US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BB5459-7B7C-4758-878A-6D0055C4C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049472"/>
              </p:ext>
            </p:extLst>
          </p:nvPr>
        </p:nvGraphicFramePr>
        <p:xfrm>
          <a:off x="1364095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73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EB6A-18B7-41FE-9C1E-1AC5645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33" y="152400"/>
            <a:ext cx="7981950" cy="549275"/>
          </a:xfrm>
        </p:spPr>
        <p:txBody>
          <a:bodyPr/>
          <a:lstStyle/>
          <a:p>
            <a:pPr algn="l"/>
            <a:r>
              <a:rPr lang="en-US" altLang="zh-CN" dirty="0"/>
              <a:t>How to invest in China</a:t>
            </a:r>
            <a:endParaRPr lang="zh-CN" alt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4FAD2C-3845-435F-BCBC-995EE8E4B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33" y="1066800"/>
            <a:ext cx="2577684" cy="3810000"/>
          </a:xfrm>
          <a:prstGeom prst="rect">
            <a:avLst/>
          </a:prstGeom>
        </p:spPr>
      </p:pic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0A3A9541-D7E1-4BE9-8A91-B0924FA71B48}"/>
              </a:ext>
            </a:extLst>
          </p:cNvPr>
          <p:cNvSpPr/>
          <p:nvPr/>
        </p:nvSpPr>
        <p:spPr>
          <a:xfrm>
            <a:off x="3886319" y="1066800"/>
            <a:ext cx="4495800" cy="1066800"/>
          </a:xfrm>
          <a:prstGeom prst="borderCallout2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HelveticaNeueLT Std Lt Cn"/>
              </a:rPr>
              <a:t>Foreign Investment Catalogue</a:t>
            </a:r>
            <a:endParaRPr lang="zh-CN" altLang="en-US" sz="2400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E472EC-D9F9-45DE-9F68-C2AA00AD9D96}"/>
              </a:ext>
            </a:extLst>
          </p:cNvPr>
          <p:cNvCxnSpPr>
            <a:cxnSpLocks/>
          </p:cNvCxnSpPr>
          <p:nvPr/>
        </p:nvCxnSpPr>
        <p:spPr>
          <a:xfrm flipH="1">
            <a:off x="4495800" y="2286000"/>
            <a:ext cx="1066800" cy="76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3A9078D-ABEE-4DF2-8C73-F901DC8C3607}"/>
              </a:ext>
            </a:extLst>
          </p:cNvPr>
          <p:cNvSpPr/>
          <p:nvPr/>
        </p:nvSpPr>
        <p:spPr>
          <a:xfrm>
            <a:off x="3032292" y="3048000"/>
            <a:ext cx="2060583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1">
                    <a:lumMod val="10000"/>
                  </a:schemeClr>
                </a:solidFill>
              </a:rPr>
              <a:t>Encouraged </a:t>
            </a:r>
            <a:endParaRPr lang="zh-CN" alt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2AD783-E3C8-46B7-903F-EED3CF24494B}"/>
              </a:ext>
            </a:extLst>
          </p:cNvPr>
          <p:cNvCxnSpPr>
            <a:cxnSpLocks/>
          </p:cNvCxnSpPr>
          <p:nvPr/>
        </p:nvCxnSpPr>
        <p:spPr>
          <a:xfrm>
            <a:off x="6248400" y="228600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F61306-7C9A-40A0-AD2C-95799E4B68B7}"/>
              </a:ext>
            </a:extLst>
          </p:cNvPr>
          <p:cNvSpPr/>
          <p:nvPr/>
        </p:nvSpPr>
        <p:spPr>
          <a:xfrm>
            <a:off x="5388333" y="3085617"/>
            <a:ext cx="1720133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Restricted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2C4795-4434-48B0-8B9E-F58F5D71C494}"/>
              </a:ext>
            </a:extLst>
          </p:cNvPr>
          <p:cNvCxnSpPr>
            <a:cxnSpLocks/>
          </p:cNvCxnSpPr>
          <p:nvPr/>
        </p:nvCxnSpPr>
        <p:spPr>
          <a:xfrm>
            <a:off x="6858000" y="2286000"/>
            <a:ext cx="838200" cy="76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FFC8FB04-90F7-4836-A32E-0926554D29A5}"/>
              </a:ext>
            </a:extLst>
          </p:cNvPr>
          <p:cNvSpPr/>
          <p:nvPr/>
        </p:nvSpPr>
        <p:spPr>
          <a:xfrm>
            <a:off x="7309427" y="3048001"/>
            <a:ext cx="1720133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Prohibited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581A50F-7567-4718-BD2B-2883B9AA00EF}"/>
              </a:ext>
            </a:extLst>
          </p:cNvPr>
          <p:cNvSpPr/>
          <p:nvPr/>
        </p:nvSpPr>
        <p:spPr>
          <a:xfrm rot="5400000">
            <a:off x="6929050" y="3053998"/>
            <a:ext cx="526147" cy="2090300"/>
          </a:xfrm>
          <a:prstGeom prst="righ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Wave 22">
            <a:extLst>
              <a:ext uri="{FF2B5EF4-FFF2-40B4-BE49-F238E27FC236}">
                <a16:creationId xmlns:a16="http://schemas.microsoft.com/office/drawing/2014/main" id="{3E616C93-E2ED-4450-B00F-B9366E118AFB}"/>
              </a:ext>
            </a:extLst>
          </p:cNvPr>
          <p:cNvSpPr/>
          <p:nvPr/>
        </p:nvSpPr>
        <p:spPr>
          <a:xfrm>
            <a:off x="6047834" y="4206845"/>
            <a:ext cx="2288577" cy="1035113"/>
          </a:xfrm>
          <a:prstGeom prst="wave">
            <a:avLst/>
          </a:prstGeom>
          <a:solidFill>
            <a:srgbClr val="FA53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negative list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154CAF5-EFAD-49C6-AD5B-1FF38D47DF0F}"/>
              </a:ext>
            </a:extLst>
          </p:cNvPr>
          <p:cNvSpPr/>
          <p:nvPr/>
        </p:nvSpPr>
        <p:spPr>
          <a:xfrm>
            <a:off x="7026493" y="5150296"/>
            <a:ext cx="282934" cy="526148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6B667F-1A81-47C0-9896-F28476DBF152}"/>
              </a:ext>
            </a:extLst>
          </p:cNvPr>
          <p:cNvSpPr/>
          <p:nvPr/>
        </p:nvSpPr>
        <p:spPr>
          <a:xfrm>
            <a:off x="6023671" y="5772727"/>
            <a:ext cx="2288577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Approval process in MOFCOM</a:t>
            </a:r>
            <a:endParaRPr lang="zh-CN" altLang="en-US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DC98705-E615-4D19-87B1-D29FD63F3C5E}"/>
              </a:ext>
            </a:extLst>
          </p:cNvPr>
          <p:cNvSpPr/>
          <p:nvPr/>
        </p:nvSpPr>
        <p:spPr>
          <a:xfrm>
            <a:off x="3863263" y="3962400"/>
            <a:ext cx="419508" cy="8382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9719686-3E04-4CFF-A967-34EE50FA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343528"/>
            <a:ext cx="2381246" cy="15144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7A7A33A-1F44-4CFD-9396-AF3A2E36AC2E}"/>
              </a:ext>
            </a:extLst>
          </p:cNvPr>
          <p:cNvSpPr/>
          <p:nvPr/>
        </p:nvSpPr>
        <p:spPr>
          <a:xfrm>
            <a:off x="3096167" y="4845522"/>
            <a:ext cx="2111733" cy="8968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Online record-filing</a:t>
            </a:r>
            <a:endParaRPr lang="zh-CN" alt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3BB6A5F-9791-4D02-9472-7BAC2CC3A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0" y="2498724"/>
            <a:ext cx="8939366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712E-9594-44A4-8D9F-08A2A00B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1819"/>
            <a:ext cx="7886700" cy="1325563"/>
          </a:xfrm>
        </p:spPr>
        <p:txBody>
          <a:bodyPr/>
          <a:lstStyle/>
          <a:p>
            <a:pPr algn="l"/>
            <a:r>
              <a:rPr lang="en-US" altLang="zh-CN" dirty="0"/>
              <a:t>Chapter objectives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EB8F-5039-438F-82F0-872C0E66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400" dirty="0"/>
              <a:t>Strategies to invest abroad including branch office, subsidiary and joint venture;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The process and due diligence in merger and acquisition;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The importance of BITs in protection of foreign investment;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The role of ICSID in solution of disputes arising from foreign investment;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The recent reform and development in China’s investment law.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265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CE55-603A-4D5F-802B-1D2041D9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1. Introduction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DFA4-366A-47DC-A3B8-FC1BCB387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The decision to invest abroad</a:t>
            </a:r>
          </a:p>
          <a:p>
            <a:pPr lvl="1"/>
            <a:r>
              <a:rPr lang="en-US" altLang="zh-CN" b="1" dirty="0"/>
              <a:t>Market Penetration</a:t>
            </a:r>
            <a:endParaRPr lang="zh-CN" altLang="zh-CN" dirty="0"/>
          </a:p>
          <a:p>
            <a:pPr lvl="1"/>
            <a:r>
              <a:rPr lang="en-US" altLang="zh-CN" b="1" dirty="0"/>
              <a:t>Management and Control</a:t>
            </a:r>
            <a:endParaRPr lang="zh-CN" altLang="zh-CN" dirty="0"/>
          </a:p>
          <a:p>
            <a:pPr lvl="1"/>
            <a:r>
              <a:rPr lang="en-US" altLang="zh-CN" b="1" dirty="0"/>
              <a:t>Intellectual Property</a:t>
            </a:r>
            <a:endParaRPr lang="zh-CN" altLang="zh-CN" dirty="0"/>
          </a:p>
          <a:p>
            <a:pPr lvl="1"/>
            <a:r>
              <a:rPr lang="en-US" altLang="zh-CN" b="1" dirty="0"/>
              <a:t>Research and Development Abroad</a:t>
            </a:r>
            <a:endParaRPr lang="zh-CN" altLang="zh-CN" dirty="0"/>
          </a:p>
          <a:p>
            <a:pPr lvl="1"/>
            <a:r>
              <a:rPr lang="en-US" altLang="zh-CN" b="1" dirty="0"/>
              <a:t>Global Competition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072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04D058-FC35-4A5A-B488-0A4FFC97C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038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dirty="0"/>
              <a:t>Strategies for international investment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6F18EFE-BD2D-4E3D-84E0-2A7067AEA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732493"/>
              </p:ext>
            </p:extLst>
          </p:nvPr>
        </p:nvGraphicFramePr>
        <p:xfrm>
          <a:off x="18473" y="1371600"/>
          <a:ext cx="8901112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7B36A90-2C2B-4DFD-8352-3CCA6FDDD1BC}"/>
              </a:ext>
            </a:extLst>
          </p:cNvPr>
          <p:cNvSpPr/>
          <p:nvPr/>
        </p:nvSpPr>
        <p:spPr>
          <a:xfrm>
            <a:off x="5410200" y="4648200"/>
            <a:ext cx="2671618" cy="1600200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Or through cross border M&amp;A</a:t>
            </a:r>
            <a:endParaRPr lang="zh-CN" alt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B71CED-6734-4475-A2E9-F1F3F5A06286}"/>
              </a:ext>
            </a:extLst>
          </p:cNvPr>
          <p:cNvCxnSpPr/>
          <p:nvPr/>
        </p:nvCxnSpPr>
        <p:spPr>
          <a:xfrm>
            <a:off x="5257800" y="3886200"/>
            <a:ext cx="1066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EE064C-6E02-4110-9827-60769659EC58}"/>
              </a:ext>
            </a:extLst>
          </p:cNvPr>
          <p:cNvCxnSpPr/>
          <p:nvPr/>
        </p:nvCxnSpPr>
        <p:spPr>
          <a:xfrm>
            <a:off x="6553200" y="3352800"/>
            <a:ext cx="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B0786C7-1608-4D1E-9831-6168F6C19B2A}"/>
              </a:ext>
            </a:extLst>
          </p:cNvPr>
          <p:cNvSpPr txBox="1"/>
          <p:nvPr/>
        </p:nvSpPr>
        <p:spPr>
          <a:xfrm>
            <a:off x="1828800" y="277291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risks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A97F-4D8A-4D6F-A2D0-88E53972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03300"/>
            <a:ext cx="2209800" cy="625475"/>
          </a:xfrm>
        </p:spPr>
        <p:txBody>
          <a:bodyPr/>
          <a:lstStyle/>
          <a:p>
            <a:r>
              <a:rPr lang="en-US" altLang="zh-CN" sz="2400" dirty="0">
                <a:solidFill>
                  <a:srgbClr val="C00000"/>
                </a:solidFill>
              </a:rPr>
              <a:t>Branch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1AA0F8-A1EA-441E-902B-DEDD7729E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393005"/>
              </p:ext>
            </p:extLst>
          </p:nvPr>
        </p:nvGraphicFramePr>
        <p:xfrm>
          <a:off x="211282" y="1080300"/>
          <a:ext cx="8932718" cy="516810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3634060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0628389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017610345"/>
                    </a:ext>
                  </a:extLst>
                </a:gridCol>
                <a:gridCol w="2417618">
                  <a:extLst>
                    <a:ext uri="{9D8B030D-6E8A-4147-A177-3AD203B41FA5}">
                      <a16:colId xmlns:a16="http://schemas.microsoft.com/office/drawing/2014/main" val="549809222"/>
                    </a:ext>
                  </a:extLst>
                </a:gridCol>
              </a:tblGrid>
              <a:tr h="64943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Legal Type:</a:t>
                      </a:r>
                      <a:endParaRPr lang="en-US" sz="1400" dirty="0">
                        <a:effectLst/>
                      </a:endParaRP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CC3300"/>
                          </a:solidFill>
                        </a:rPr>
                        <a:t>Not a separate legal entity but an extension of the parent company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Separate legal entity distinct from its parent company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Has no legal status, a temporary administrative arrangement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33568"/>
                  </a:ext>
                </a:extLst>
              </a:tr>
              <a:tr h="6077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Liabilities:</a:t>
                      </a:r>
                      <a:endParaRPr lang="en-US" sz="1400" dirty="0">
                        <a:effectLst/>
                      </a:endParaRP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CC3300"/>
                          </a:solidFill>
                        </a:rPr>
                        <a:t>Liabilities extend to parent company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Liabilities limited to subsidiary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Liabilities extend to parent company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58605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Entity Name:</a:t>
                      </a:r>
                      <a:endParaRPr lang="en-US" sz="1400" dirty="0">
                        <a:effectLst/>
                      </a:endParaRP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CC3300"/>
                          </a:solidFill>
                        </a:rPr>
                        <a:t>Must be the same as the parent company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Can be the same or different from parent company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Must be the same as parent company plus must include ‘Representative Office’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37419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Business :</a:t>
                      </a:r>
                      <a:endParaRPr lang="en-US" sz="1400" dirty="0">
                        <a:effectLst/>
                      </a:endParaRP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CC3300"/>
                          </a:solidFill>
                        </a:rPr>
                        <a:t>Must be the same as the parent company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Can be the same or different from parent company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Can only conduct market research or feasibility studies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64072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Taxation:</a:t>
                      </a:r>
                      <a:endParaRPr lang="en-US" sz="1400" dirty="0">
                        <a:effectLst/>
                      </a:endParaRP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CC3300"/>
                          </a:solidFill>
                        </a:rPr>
                        <a:t>Taxed as non-resident entity, local tax benefits not available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Taxed as resident entity, local tax benefits available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Not applicable as representative office cannot generate income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499470"/>
                  </a:ext>
                </a:extLst>
              </a:tr>
              <a:tr h="97015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Bank Account:</a:t>
                      </a:r>
                      <a:endParaRPr lang="en-US" sz="1400" dirty="0">
                        <a:effectLst/>
                      </a:endParaRP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CC3300"/>
                          </a:solidFill>
                        </a:rPr>
                        <a:t>Can open bank account in host country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Can open bank account in host country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Can open bank account in host country to run the cost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centre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operations. Must be funded by the parent company.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116158"/>
                  </a:ext>
                </a:extLst>
              </a:tr>
              <a:tr h="47592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Separate legal standing:</a:t>
                      </a:r>
                      <a:endParaRPr lang="en-US" sz="1400" dirty="0">
                        <a:effectLst/>
                      </a:endParaRP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CC3300"/>
                          </a:solidFill>
                        </a:rPr>
                        <a:t>No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Yes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2976" marR="2976" marT="2976" marB="2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9022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824CFF-3614-4DAD-86C6-77F8CEF2E67F}"/>
              </a:ext>
            </a:extLst>
          </p:cNvPr>
          <p:cNvSpPr txBox="1"/>
          <p:nvPr/>
        </p:nvSpPr>
        <p:spPr>
          <a:xfrm>
            <a:off x="4316845" y="4033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Subsidiary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C0DDF-96D7-4964-B77E-799C8A86097A}"/>
              </a:ext>
            </a:extLst>
          </p:cNvPr>
          <p:cNvSpPr txBox="1"/>
          <p:nvPr/>
        </p:nvSpPr>
        <p:spPr>
          <a:xfrm>
            <a:off x="6608618" y="3724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Representative office 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77360-6000-4A88-9B6E-DE738E5F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81" y="0"/>
            <a:ext cx="3341019" cy="1634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F4920-1D0D-4AF7-A7F2-35622058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22169"/>
            <a:ext cx="7886700" cy="1325563"/>
          </a:xfrm>
        </p:spPr>
        <p:txBody>
          <a:bodyPr/>
          <a:lstStyle/>
          <a:p>
            <a:pPr algn="l"/>
            <a:r>
              <a:rPr lang="en-US" altLang="zh-CN" dirty="0"/>
              <a:t>Joint venture </a:t>
            </a:r>
            <a:endParaRPr lang="zh-CN" alt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346F18A-6981-4FA9-9385-89575A640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395738"/>
              </p:ext>
            </p:extLst>
          </p:nvPr>
        </p:nvGraphicFramePr>
        <p:xfrm>
          <a:off x="1524000" y="1749208"/>
          <a:ext cx="646384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485865-B6A1-4A60-A331-936EC5F2E68C}"/>
              </a:ext>
            </a:extLst>
          </p:cNvPr>
          <p:cNvCxnSpPr/>
          <p:nvPr/>
        </p:nvCxnSpPr>
        <p:spPr>
          <a:xfrm flipH="1">
            <a:off x="1905000" y="3074771"/>
            <a:ext cx="365760" cy="1421029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6C0BE7-9599-4060-9A30-790386BE219B}"/>
              </a:ext>
            </a:extLst>
          </p:cNvPr>
          <p:cNvCxnSpPr/>
          <p:nvPr/>
        </p:nvCxnSpPr>
        <p:spPr>
          <a:xfrm>
            <a:off x="3429000" y="3074771"/>
            <a:ext cx="609600" cy="1421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F52F97-5833-4CF0-ACDA-F03A354FD95F}"/>
              </a:ext>
            </a:extLst>
          </p:cNvPr>
          <p:cNvSpPr txBox="1"/>
          <p:nvPr/>
        </p:nvSpPr>
        <p:spPr>
          <a:xfrm>
            <a:off x="609600" y="4495800"/>
            <a:ext cx="2286000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shared by or belonging to two or more people</a:t>
            </a:r>
            <a:endParaRPr lang="zh-CN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74065-61CE-408D-A1A5-13A39279D3BB}"/>
              </a:ext>
            </a:extLst>
          </p:cNvPr>
          <p:cNvSpPr txBox="1"/>
          <p:nvPr/>
        </p:nvSpPr>
        <p:spPr>
          <a:xfrm>
            <a:off x="3256397" y="4526577"/>
            <a:ext cx="30289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800"/>
              <a:t>an investment that is very risky but could yield great profits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2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158C-1A11-4192-A833-748CEDE5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7905750" cy="777875"/>
          </a:xfrm>
        </p:spPr>
        <p:txBody>
          <a:bodyPr/>
          <a:lstStyle/>
          <a:p>
            <a:pPr algn="l"/>
            <a:r>
              <a:rPr lang="en-US" altLang="zh-CN" dirty="0"/>
              <a:t>Equity joint venture</a:t>
            </a:r>
            <a:endParaRPr lang="zh-CN" alt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C852D5-8346-44C2-9C32-E5567EBE0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90700"/>
            <a:ext cx="6178488" cy="27432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3A3A814-E8F5-47F1-910D-0ABEFDE9EDC5}"/>
              </a:ext>
            </a:extLst>
          </p:cNvPr>
          <p:cNvSpPr/>
          <p:nvPr/>
        </p:nvSpPr>
        <p:spPr>
          <a:xfrm>
            <a:off x="3581401" y="4518025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F0346-D238-4FC8-AEF4-8C3374D8A485}"/>
              </a:ext>
            </a:extLst>
          </p:cNvPr>
          <p:cNvSpPr/>
          <p:nvPr/>
        </p:nvSpPr>
        <p:spPr>
          <a:xfrm>
            <a:off x="2438400" y="5073073"/>
            <a:ext cx="2971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limited liability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corporation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70C0"/>
                </a:solidFill>
              </a:rPr>
              <a:t>partnership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7FDDA19C-352B-4779-A4BA-A2054E18B2E1}"/>
              </a:ext>
            </a:extLst>
          </p:cNvPr>
          <p:cNvSpPr/>
          <p:nvPr/>
        </p:nvSpPr>
        <p:spPr>
          <a:xfrm>
            <a:off x="5105401" y="3793548"/>
            <a:ext cx="3581400" cy="1524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2060"/>
                </a:solidFill>
              </a:rPr>
              <a:t>The </a:t>
            </a:r>
            <a:r>
              <a:rPr lang="en-US" altLang="zh-CN" b="1" dirty="0">
                <a:solidFill>
                  <a:srgbClr val="002060"/>
                </a:solidFill>
              </a:rPr>
              <a:t>JV contract </a:t>
            </a:r>
            <a:r>
              <a:rPr lang="en-US" altLang="zh-CN" dirty="0">
                <a:solidFill>
                  <a:srgbClr val="002060"/>
                </a:solidFill>
              </a:rPr>
              <a:t>accompanied by the </a:t>
            </a:r>
            <a:r>
              <a:rPr lang="en-US" altLang="zh-CN" b="1" dirty="0">
                <a:solidFill>
                  <a:srgbClr val="002060"/>
                </a:solidFill>
              </a:rPr>
              <a:t>Articles of Association </a:t>
            </a:r>
            <a:r>
              <a:rPr lang="en-US" altLang="zh-CN" dirty="0">
                <a:solidFill>
                  <a:srgbClr val="002060"/>
                </a:solidFill>
              </a:rPr>
              <a:t>for the EJV are the two most fundamental legal. 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A3FE-9B49-4DC2-B1EE-5E7D93C5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164"/>
            <a:ext cx="7886700" cy="1325563"/>
          </a:xfrm>
        </p:spPr>
        <p:txBody>
          <a:bodyPr/>
          <a:lstStyle/>
          <a:p>
            <a:pPr algn="l"/>
            <a:br>
              <a:rPr lang="en-US" altLang="zh-CN" dirty="0"/>
            </a:br>
            <a:r>
              <a:rPr lang="en-US" altLang="zh-CN" dirty="0"/>
              <a:t>Cross-border M&amp;A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F919-ECD2-41AC-A2C0-1B081F680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Why to choose M&amp;A rather than greenfield investment?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CN" dirty="0"/>
              <a:t>foreign market penetration is immediate because the foreign target company will have an </a:t>
            </a:r>
            <a:r>
              <a:rPr lang="en-US" altLang="zh-CN" dirty="0">
                <a:solidFill>
                  <a:srgbClr val="FF0000"/>
                </a:solidFill>
              </a:rPr>
              <a:t>established network </a:t>
            </a:r>
            <a:r>
              <a:rPr lang="en-US" altLang="zh-CN" dirty="0"/>
              <a:t>of customers and goodwill 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economies of scale </a:t>
            </a:r>
            <a:r>
              <a:rPr lang="en-US" altLang="zh-CN" dirty="0"/>
              <a:t>and the resulting synergisms can redound to the firm’s benefit in both foreign and home markets.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087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98AB-388B-4C28-9EC8-2101471A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AD519E-9768-444E-8CFC-0FB92D23D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4" y="1295400"/>
            <a:ext cx="8407401" cy="4729163"/>
          </a:xfrm>
        </p:spPr>
      </p:pic>
    </p:spTree>
    <p:extLst>
      <p:ext uri="{BB962C8B-B14F-4D97-AF65-F5344CB8AC3E}">
        <p14:creationId xmlns:p14="http://schemas.microsoft.com/office/powerpoint/2010/main" val="4120633924"/>
      </p:ext>
    </p:extLst>
  </p:cSld>
  <p:clrMapOvr>
    <a:masterClrMapping/>
  </p:clrMapOvr>
</p:sld>
</file>

<file path=ppt/theme/theme1.xml><?xml version="1.0" encoding="utf-8"?>
<a:theme xmlns:a="http://schemas.openxmlformats.org/drawingml/2006/main" name="mouse_pixels">
  <a:themeElements>
    <a:clrScheme name="mouse_pixe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use_pixe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se_pixe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916</Words>
  <Application>Microsoft Office PowerPoint</Application>
  <PresentationFormat>On-screen Show (4:3)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宋体</vt:lpstr>
      <vt:lpstr>Aero</vt:lpstr>
      <vt:lpstr>Eras Bold ITC</vt:lpstr>
      <vt:lpstr>Arial Black</vt:lpstr>
      <vt:lpstr>Times New Roman</vt:lpstr>
      <vt:lpstr>mouse_pixels</vt:lpstr>
      <vt:lpstr>PowerPoint Presentation</vt:lpstr>
      <vt:lpstr>Chapter objectives</vt:lpstr>
      <vt:lpstr>1. Introduction</vt:lpstr>
      <vt:lpstr>Strategies for international investment</vt:lpstr>
      <vt:lpstr>Branch</vt:lpstr>
      <vt:lpstr>Joint venture </vt:lpstr>
      <vt:lpstr>Equity joint venture</vt:lpstr>
      <vt:lpstr> Cross-border M&amp;A</vt:lpstr>
      <vt:lpstr>PowerPoint Presentation</vt:lpstr>
      <vt:lpstr>Due diligence</vt:lpstr>
      <vt:lpstr>M&amp;A Due Diligence Checklist</vt:lpstr>
      <vt:lpstr>2 International Investment Treaties</vt:lpstr>
      <vt:lpstr>TRIMs (The Agreement on Trade-Related Investment Measures )</vt:lpstr>
      <vt:lpstr>BIT (bilateral investment treaty )</vt:lpstr>
      <vt:lpstr>ICSID (International Centre for Settlement of Investment Disputes)</vt:lpstr>
      <vt:lpstr>3. Foreign Direct Investment in China</vt:lpstr>
      <vt:lpstr>How to invest in China</vt:lpstr>
    </vt:vector>
  </TitlesOfParts>
  <Company>eclipsed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eclipse</dc:creator>
  <cp:lastModifiedBy>Jenny</cp:lastModifiedBy>
  <cp:revision>42</cp:revision>
  <dcterms:created xsi:type="dcterms:W3CDTF">2004-02-23T21:07:48Z</dcterms:created>
  <dcterms:modified xsi:type="dcterms:W3CDTF">2019-08-21T06:38:37Z</dcterms:modified>
</cp:coreProperties>
</file>