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4"/>
  </p:notesMasterIdLst>
  <p:sldIdLst>
    <p:sldId id="256" r:id="rId2"/>
    <p:sldId id="299" r:id="rId3"/>
    <p:sldId id="300" r:id="rId4"/>
    <p:sldId id="301" r:id="rId5"/>
    <p:sldId id="295" r:id="rId6"/>
    <p:sldId id="296" r:id="rId7"/>
    <p:sldId id="297" r:id="rId8"/>
    <p:sldId id="258" r:id="rId9"/>
    <p:sldId id="302" r:id="rId10"/>
    <p:sldId id="259" r:id="rId11"/>
    <p:sldId id="279" r:id="rId12"/>
    <p:sldId id="303" r:id="rId13"/>
    <p:sldId id="304" r:id="rId14"/>
    <p:sldId id="305" r:id="rId15"/>
    <p:sldId id="261" r:id="rId16"/>
    <p:sldId id="280" r:id="rId17"/>
    <p:sldId id="307" r:id="rId18"/>
    <p:sldId id="309" r:id="rId19"/>
    <p:sldId id="266" r:id="rId20"/>
    <p:sldId id="292" r:id="rId21"/>
    <p:sldId id="278" r:id="rId22"/>
    <p:sldId id="282" r:id="rId23"/>
    <p:sldId id="310" r:id="rId24"/>
    <p:sldId id="283" r:id="rId25"/>
    <p:sldId id="284" r:id="rId26"/>
    <p:sldId id="311" r:id="rId27"/>
    <p:sldId id="293" r:id="rId28"/>
    <p:sldId id="285" r:id="rId29"/>
    <p:sldId id="287" r:id="rId30"/>
    <p:sldId id="286" r:id="rId31"/>
    <p:sldId id="298" r:id="rId32"/>
    <p:sldId id="312" r:id="rId33"/>
    <p:sldId id="294" r:id="rId34"/>
    <p:sldId id="289" r:id="rId35"/>
    <p:sldId id="313" r:id="rId36"/>
    <p:sldId id="268" r:id="rId37"/>
    <p:sldId id="269" r:id="rId38"/>
    <p:sldId id="270" r:id="rId39"/>
    <p:sldId id="315" r:id="rId40"/>
    <p:sldId id="314" r:id="rId41"/>
    <p:sldId id="316" r:id="rId42"/>
    <p:sldId id="317" r:id="rId43"/>
    <p:sldId id="319" r:id="rId44"/>
    <p:sldId id="320" r:id="rId45"/>
    <p:sldId id="273" r:id="rId46"/>
    <p:sldId id="321" r:id="rId47"/>
    <p:sldId id="322" r:id="rId48"/>
    <p:sldId id="323" r:id="rId49"/>
    <p:sldId id="324" r:id="rId50"/>
    <p:sldId id="326" r:id="rId51"/>
    <p:sldId id="325" r:id="rId52"/>
    <p:sldId id="32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0929"/>
  </p:normalViewPr>
  <p:slideViewPr>
    <p:cSldViewPr>
      <p:cViewPr varScale="1">
        <p:scale>
          <a:sx n="110" d="100"/>
          <a:sy n="110" d="100"/>
        </p:scale>
        <p:origin x="822"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6.xml"/><Relationship Id="rId1" Type="http://schemas.openxmlformats.org/officeDocument/2006/relationships/slide" Target="slides/slide19.xml"/><Relationship Id="rId4"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8E7FD-8E12-416C-8DF0-01362C1C471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C935809A-0D99-4B26-AE11-272F992FBF82}">
      <dgm:prSet/>
      <dgm:spPr/>
      <dgm:t>
        <a:bodyPr/>
        <a:lstStyle/>
        <a:p>
          <a:r>
            <a:rPr lang="en-US" altLang="zh-CN" dirty="0"/>
            <a:t>Foreign Economic Contract</a:t>
          </a:r>
          <a:endParaRPr lang="zh-CN" altLang="en-US" dirty="0"/>
        </a:p>
        <a:p>
          <a:r>
            <a:rPr lang="en-US" dirty="0"/>
            <a:t> </a:t>
          </a:r>
          <a:endParaRPr lang="zh-CN" dirty="0"/>
        </a:p>
      </dgm:t>
    </dgm:pt>
    <dgm:pt modelId="{316D1F40-0FF4-4F6C-BDF6-E2588C5F8BDC}" type="parTrans" cxnId="{81C1FDF9-80B5-4223-AD47-5A519A35EFA4}">
      <dgm:prSet/>
      <dgm:spPr/>
      <dgm:t>
        <a:bodyPr/>
        <a:lstStyle/>
        <a:p>
          <a:endParaRPr lang="zh-CN" altLang="en-US"/>
        </a:p>
      </dgm:t>
    </dgm:pt>
    <dgm:pt modelId="{8EC8ABF9-D1F7-4053-B75E-AE24EF074ADF}" type="sibTrans" cxnId="{81C1FDF9-80B5-4223-AD47-5A519A35EFA4}">
      <dgm:prSet/>
      <dgm:spPr/>
      <dgm:t>
        <a:bodyPr/>
        <a:lstStyle/>
        <a:p>
          <a:endParaRPr lang="zh-CN" altLang="en-US"/>
        </a:p>
      </dgm:t>
    </dgm:pt>
    <dgm:pt modelId="{13459E06-4F50-4D6F-B28F-2070E0AEE183}">
      <dgm:prSet/>
      <dgm:spPr/>
      <dgm:t>
        <a:bodyPr/>
        <a:lstStyle/>
        <a:p>
          <a:endParaRPr lang="zh-CN" dirty="0"/>
        </a:p>
      </dgm:t>
    </dgm:pt>
    <dgm:pt modelId="{8EE184CD-57DF-4768-93D7-76651A896111}" type="parTrans" cxnId="{8596E275-AE6B-4F97-9ABA-EFF22BB8D706}">
      <dgm:prSet/>
      <dgm:spPr/>
      <dgm:t>
        <a:bodyPr/>
        <a:lstStyle/>
        <a:p>
          <a:endParaRPr lang="zh-CN" altLang="en-US"/>
        </a:p>
      </dgm:t>
    </dgm:pt>
    <dgm:pt modelId="{3A498BFC-8E11-4451-AAA2-41830F0EB946}" type="sibTrans" cxnId="{8596E275-AE6B-4F97-9ABA-EFF22BB8D706}">
      <dgm:prSet/>
      <dgm:spPr/>
      <dgm:t>
        <a:bodyPr/>
        <a:lstStyle/>
        <a:p>
          <a:endParaRPr lang="zh-CN" altLang="en-US"/>
        </a:p>
      </dgm:t>
    </dgm:pt>
    <dgm:pt modelId="{A2206FF6-6BD0-4722-84E3-13034D84C227}">
      <dgm:prSet/>
      <dgm:spPr/>
      <dgm:t>
        <a:bodyPr/>
        <a:lstStyle/>
        <a:p>
          <a:r>
            <a:rPr lang="en-US" altLang="zh-CN" dirty="0"/>
            <a:t>Contract Law of the PRC</a:t>
          </a:r>
          <a:endParaRPr lang="zh-CN" dirty="0"/>
        </a:p>
      </dgm:t>
    </dgm:pt>
    <dgm:pt modelId="{BD15370A-1E61-447E-8503-CC58DB1064A0}" type="parTrans" cxnId="{B76866B5-F289-41E6-B062-9A88CB1486A8}">
      <dgm:prSet/>
      <dgm:spPr/>
      <dgm:t>
        <a:bodyPr/>
        <a:lstStyle/>
        <a:p>
          <a:endParaRPr lang="zh-CN" altLang="en-US"/>
        </a:p>
      </dgm:t>
    </dgm:pt>
    <dgm:pt modelId="{7D963F5C-71DC-4A1E-9286-2345C84D1525}" type="sibTrans" cxnId="{B76866B5-F289-41E6-B062-9A88CB1486A8}">
      <dgm:prSet/>
      <dgm:spPr/>
      <dgm:t>
        <a:bodyPr/>
        <a:lstStyle/>
        <a:p>
          <a:endParaRPr lang="zh-CN" altLang="en-US"/>
        </a:p>
      </dgm:t>
    </dgm:pt>
    <dgm:pt modelId="{B924C7A3-DBB6-4859-9835-589B2C68EAD3}">
      <dgm:prSet/>
      <dgm:spPr/>
      <dgm:t>
        <a:bodyPr/>
        <a:lstStyle/>
        <a:p>
          <a:r>
            <a:rPr lang="en-US" altLang="zh-CN" dirty="0"/>
            <a:t>member state of CISG</a:t>
          </a:r>
          <a:endParaRPr lang="zh-CN" altLang="en-US" dirty="0"/>
        </a:p>
        <a:p>
          <a:endParaRPr lang="zh-CN" dirty="0"/>
        </a:p>
      </dgm:t>
    </dgm:pt>
    <dgm:pt modelId="{521A5C5E-2B91-4F17-BFE6-BA5A2C265B00}" type="parTrans" cxnId="{87B186F6-4A88-4B47-BCEA-FF164F6DE964}">
      <dgm:prSet/>
      <dgm:spPr/>
      <dgm:t>
        <a:bodyPr/>
        <a:lstStyle/>
        <a:p>
          <a:endParaRPr lang="zh-CN" altLang="en-US"/>
        </a:p>
      </dgm:t>
    </dgm:pt>
    <dgm:pt modelId="{9F8CAB4A-AD03-40B8-8E49-B19770D1F51A}" type="sibTrans" cxnId="{87B186F6-4A88-4B47-BCEA-FF164F6DE964}">
      <dgm:prSet/>
      <dgm:spPr/>
      <dgm:t>
        <a:bodyPr/>
        <a:lstStyle/>
        <a:p>
          <a:endParaRPr lang="zh-CN" altLang="en-US"/>
        </a:p>
      </dgm:t>
    </dgm:pt>
    <dgm:pt modelId="{D99265D9-6394-4F7A-BFCC-B5007CE5F8F8}">
      <dgm:prSet/>
      <dgm:spPr/>
      <dgm:t>
        <a:bodyPr/>
        <a:lstStyle/>
        <a:p>
          <a:endParaRPr lang="zh-CN" altLang="en-US" dirty="0"/>
        </a:p>
      </dgm:t>
    </dgm:pt>
    <dgm:pt modelId="{AE9ADFA3-BFA3-4905-9EC5-671A5B25E648}" type="parTrans" cxnId="{9FFD2D99-6354-4393-8FD1-36D7B70751DF}">
      <dgm:prSet/>
      <dgm:spPr/>
      <dgm:t>
        <a:bodyPr/>
        <a:lstStyle/>
        <a:p>
          <a:endParaRPr lang="zh-CN" altLang="en-US"/>
        </a:p>
      </dgm:t>
    </dgm:pt>
    <dgm:pt modelId="{6E548102-3818-42FE-A280-6D8105F29FC7}" type="sibTrans" cxnId="{9FFD2D99-6354-4393-8FD1-36D7B70751DF}">
      <dgm:prSet/>
      <dgm:spPr/>
      <dgm:t>
        <a:bodyPr/>
        <a:lstStyle/>
        <a:p>
          <a:endParaRPr lang="zh-CN" altLang="en-US"/>
        </a:p>
      </dgm:t>
    </dgm:pt>
    <dgm:pt modelId="{281F65D7-C586-4100-9E5F-135A50AC9CA8}" type="pres">
      <dgm:prSet presAssocID="{A638E7FD-8E12-416C-8DF0-01362C1C4715}" presName="rootnode" presStyleCnt="0">
        <dgm:presLayoutVars>
          <dgm:chMax/>
          <dgm:chPref/>
          <dgm:dir/>
          <dgm:animLvl val="lvl"/>
        </dgm:presLayoutVars>
      </dgm:prSet>
      <dgm:spPr/>
    </dgm:pt>
    <dgm:pt modelId="{41014AED-D734-47A4-8E78-86782A3E4B1D}" type="pres">
      <dgm:prSet presAssocID="{C935809A-0D99-4B26-AE11-272F992FBF82}" presName="composite" presStyleCnt="0"/>
      <dgm:spPr/>
    </dgm:pt>
    <dgm:pt modelId="{8EF00022-D470-4724-BE86-2AFB835DCD90}" type="pres">
      <dgm:prSet presAssocID="{C935809A-0D99-4B26-AE11-272F992FBF82}" presName="LShape" presStyleLbl="alignNode1" presStyleIdx="0" presStyleCnt="7"/>
      <dgm:spPr/>
    </dgm:pt>
    <dgm:pt modelId="{74FA482A-35D9-4F2E-B4E9-54F2F2BA0952}" type="pres">
      <dgm:prSet presAssocID="{C935809A-0D99-4B26-AE11-272F992FBF82}" presName="ParentText" presStyleLbl="revTx" presStyleIdx="0" presStyleCnt="4">
        <dgm:presLayoutVars>
          <dgm:chMax val="0"/>
          <dgm:chPref val="0"/>
          <dgm:bulletEnabled val="1"/>
        </dgm:presLayoutVars>
      </dgm:prSet>
      <dgm:spPr/>
    </dgm:pt>
    <dgm:pt modelId="{319513F8-22AC-41FF-B71E-89072F906047}" type="pres">
      <dgm:prSet presAssocID="{C935809A-0D99-4B26-AE11-272F992FBF82}" presName="Triangle" presStyleLbl="alignNode1" presStyleIdx="1" presStyleCnt="7"/>
      <dgm:spPr/>
    </dgm:pt>
    <dgm:pt modelId="{571DA82C-AF9B-4E3D-A62D-CFBA289EDE8F}" type="pres">
      <dgm:prSet presAssocID="{8EC8ABF9-D1F7-4053-B75E-AE24EF074ADF}" presName="sibTrans" presStyleCnt="0"/>
      <dgm:spPr/>
    </dgm:pt>
    <dgm:pt modelId="{40E9474B-0E92-4813-8F98-8C20D834A3CF}" type="pres">
      <dgm:prSet presAssocID="{8EC8ABF9-D1F7-4053-B75E-AE24EF074ADF}" presName="space" presStyleCnt="0"/>
      <dgm:spPr/>
    </dgm:pt>
    <dgm:pt modelId="{1888F216-0B45-40E5-90B9-9C8CC4809B39}" type="pres">
      <dgm:prSet presAssocID="{13459E06-4F50-4D6F-B28F-2070E0AEE183}" presName="composite" presStyleCnt="0"/>
      <dgm:spPr/>
    </dgm:pt>
    <dgm:pt modelId="{BE3483B9-4DDE-49EA-9F37-8AAFDBB29B92}" type="pres">
      <dgm:prSet presAssocID="{13459E06-4F50-4D6F-B28F-2070E0AEE183}" presName="LShape" presStyleLbl="alignNode1" presStyleIdx="2" presStyleCnt="7"/>
      <dgm:spPr/>
    </dgm:pt>
    <dgm:pt modelId="{6EF4CA1E-45E2-4FFE-91F3-0DC8DEC070F1}" type="pres">
      <dgm:prSet presAssocID="{13459E06-4F50-4D6F-B28F-2070E0AEE183}" presName="ParentText" presStyleLbl="revTx" presStyleIdx="1" presStyleCnt="4">
        <dgm:presLayoutVars>
          <dgm:chMax val="0"/>
          <dgm:chPref val="0"/>
          <dgm:bulletEnabled val="1"/>
        </dgm:presLayoutVars>
      </dgm:prSet>
      <dgm:spPr/>
    </dgm:pt>
    <dgm:pt modelId="{BB0C9E99-D414-4EFD-BD08-E7C02083A6E9}" type="pres">
      <dgm:prSet presAssocID="{13459E06-4F50-4D6F-B28F-2070E0AEE183}" presName="Triangle" presStyleLbl="alignNode1" presStyleIdx="3" presStyleCnt="7"/>
      <dgm:spPr/>
    </dgm:pt>
    <dgm:pt modelId="{53760358-7F16-43D7-A452-BD9550A73B5B}" type="pres">
      <dgm:prSet presAssocID="{3A498BFC-8E11-4451-AAA2-41830F0EB946}" presName="sibTrans" presStyleCnt="0"/>
      <dgm:spPr/>
    </dgm:pt>
    <dgm:pt modelId="{2BE5FCFB-FBE1-45AE-8BC2-7CC6428B4932}" type="pres">
      <dgm:prSet presAssocID="{3A498BFC-8E11-4451-AAA2-41830F0EB946}" presName="space" presStyleCnt="0"/>
      <dgm:spPr/>
    </dgm:pt>
    <dgm:pt modelId="{7B3CE7B8-9DA3-4577-881A-60968805254A}" type="pres">
      <dgm:prSet presAssocID="{A2206FF6-6BD0-4722-84E3-13034D84C227}" presName="composite" presStyleCnt="0"/>
      <dgm:spPr/>
    </dgm:pt>
    <dgm:pt modelId="{F17212EA-3A53-487F-B599-D2830DCA3FE3}" type="pres">
      <dgm:prSet presAssocID="{A2206FF6-6BD0-4722-84E3-13034D84C227}" presName="LShape" presStyleLbl="alignNode1" presStyleIdx="4" presStyleCnt="7"/>
      <dgm:spPr/>
    </dgm:pt>
    <dgm:pt modelId="{962DD347-574A-4703-A108-062CDF63BD36}" type="pres">
      <dgm:prSet presAssocID="{A2206FF6-6BD0-4722-84E3-13034D84C227}" presName="ParentText" presStyleLbl="revTx" presStyleIdx="2" presStyleCnt="4">
        <dgm:presLayoutVars>
          <dgm:chMax val="0"/>
          <dgm:chPref val="0"/>
          <dgm:bulletEnabled val="1"/>
        </dgm:presLayoutVars>
      </dgm:prSet>
      <dgm:spPr/>
    </dgm:pt>
    <dgm:pt modelId="{FB5C63BD-5A87-4542-92CB-BD42AC2EAFBF}" type="pres">
      <dgm:prSet presAssocID="{A2206FF6-6BD0-4722-84E3-13034D84C227}" presName="Triangle" presStyleLbl="alignNode1" presStyleIdx="5" presStyleCnt="7"/>
      <dgm:spPr/>
    </dgm:pt>
    <dgm:pt modelId="{FF3ECEF1-B0C1-44BE-8DA3-9CC3A51EC1BD}" type="pres">
      <dgm:prSet presAssocID="{7D963F5C-71DC-4A1E-9286-2345C84D1525}" presName="sibTrans" presStyleCnt="0"/>
      <dgm:spPr/>
    </dgm:pt>
    <dgm:pt modelId="{383022FA-10E2-4C33-9F11-15117ADDFCAB}" type="pres">
      <dgm:prSet presAssocID="{7D963F5C-71DC-4A1E-9286-2345C84D1525}" presName="space" presStyleCnt="0"/>
      <dgm:spPr/>
    </dgm:pt>
    <dgm:pt modelId="{73882CBB-E1D2-4BC2-8EE2-70AD94F0C027}" type="pres">
      <dgm:prSet presAssocID="{B924C7A3-DBB6-4859-9835-589B2C68EAD3}" presName="composite" presStyleCnt="0"/>
      <dgm:spPr/>
    </dgm:pt>
    <dgm:pt modelId="{FE888420-BE16-48F8-8B82-78D703B2335C}" type="pres">
      <dgm:prSet presAssocID="{B924C7A3-DBB6-4859-9835-589B2C68EAD3}" presName="LShape" presStyleLbl="alignNode1" presStyleIdx="6" presStyleCnt="7" custAng="0" custLinFactNeighborY="0"/>
      <dgm:spPr/>
    </dgm:pt>
    <dgm:pt modelId="{85057DD3-0D66-48D2-A881-643F9F54BCF6}" type="pres">
      <dgm:prSet presAssocID="{B924C7A3-DBB6-4859-9835-589B2C68EAD3}" presName="ParentText" presStyleLbl="revTx" presStyleIdx="3" presStyleCnt="4" custLinFactX="-100000" custLinFactNeighborX="-139123" custLinFactNeighborY="72313">
        <dgm:presLayoutVars>
          <dgm:chMax val="0"/>
          <dgm:chPref val="0"/>
          <dgm:bulletEnabled val="1"/>
        </dgm:presLayoutVars>
      </dgm:prSet>
      <dgm:spPr/>
    </dgm:pt>
  </dgm:ptLst>
  <dgm:cxnLst>
    <dgm:cxn modelId="{1272B414-6760-4A1D-AC64-B6820E7E180E}" type="presOf" srcId="{D99265D9-6394-4F7A-BFCC-B5007CE5F8F8}" destId="{962DD347-574A-4703-A108-062CDF63BD36}" srcOrd="0" destOrd="1" presId="urn:microsoft.com/office/officeart/2009/3/layout/StepUpProcess"/>
    <dgm:cxn modelId="{D7BDEA44-63ED-467A-ADFB-2CEEC25937DD}" type="presOf" srcId="{C935809A-0D99-4B26-AE11-272F992FBF82}" destId="{74FA482A-35D9-4F2E-B4E9-54F2F2BA0952}" srcOrd="0" destOrd="0" presId="urn:microsoft.com/office/officeart/2009/3/layout/StepUpProcess"/>
    <dgm:cxn modelId="{50711167-A098-4066-919C-02BC2F906481}" type="presOf" srcId="{A638E7FD-8E12-416C-8DF0-01362C1C4715}" destId="{281F65D7-C586-4100-9E5F-135A50AC9CA8}" srcOrd="0" destOrd="0" presId="urn:microsoft.com/office/officeart/2009/3/layout/StepUpProcess"/>
    <dgm:cxn modelId="{4DB7E268-D49C-4F5C-B15A-B56A43D5EAE4}" type="presOf" srcId="{B924C7A3-DBB6-4859-9835-589B2C68EAD3}" destId="{85057DD3-0D66-48D2-A881-643F9F54BCF6}" srcOrd="0" destOrd="0" presId="urn:microsoft.com/office/officeart/2009/3/layout/StepUpProcess"/>
    <dgm:cxn modelId="{8596E275-AE6B-4F97-9ABA-EFF22BB8D706}" srcId="{A638E7FD-8E12-416C-8DF0-01362C1C4715}" destId="{13459E06-4F50-4D6F-B28F-2070E0AEE183}" srcOrd="1" destOrd="0" parTransId="{8EE184CD-57DF-4768-93D7-76651A896111}" sibTransId="{3A498BFC-8E11-4451-AAA2-41830F0EB946}"/>
    <dgm:cxn modelId="{E14A7888-8229-466E-81D3-C2B037187F4C}" type="presOf" srcId="{13459E06-4F50-4D6F-B28F-2070E0AEE183}" destId="{6EF4CA1E-45E2-4FFE-91F3-0DC8DEC070F1}" srcOrd="0" destOrd="0" presId="urn:microsoft.com/office/officeart/2009/3/layout/StepUpProcess"/>
    <dgm:cxn modelId="{9FFD2D99-6354-4393-8FD1-36D7B70751DF}" srcId="{A2206FF6-6BD0-4722-84E3-13034D84C227}" destId="{D99265D9-6394-4F7A-BFCC-B5007CE5F8F8}" srcOrd="0" destOrd="0" parTransId="{AE9ADFA3-BFA3-4905-9EC5-671A5B25E648}" sibTransId="{6E548102-3818-42FE-A280-6D8105F29FC7}"/>
    <dgm:cxn modelId="{FE1C5399-F604-419F-9BE9-F7CA4FE2D1CE}" type="presOf" srcId="{A2206FF6-6BD0-4722-84E3-13034D84C227}" destId="{962DD347-574A-4703-A108-062CDF63BD36}" srcOrd="0" destOrd="0" presId="urn:microsoft.com/office/officeart/2009/3/layout/StepUpProcess"/>
    <dgm:cxn modelId="{B76866B5-F289-41E6-B062-9A88CB1486A8}" srcId="{A638E7FD-8E12-416C-8DF0-01362C1C4715}" destId="{A2206FF6-6BD0-4722-84E3-13034D84C227}" srcOrd="2" destOrd="0" parTransId="{BD15370A-1E61-447E-8503-CC58DB1064A0}" sibTransId="{7D963F5C-71DC-4A1E-9286-2345C84D1525}"/>
    <dgm:cxn modelId="{87B186F6-4A88-4B47-BCEA-FF164F6DE964}" srcId="{A638E7FD-8E12-416C-8DF0-01362C1C4715}" destId="{B924C7A3-DBB6-4859-9835-589B2C68EAD3}" srcOrd="3" destOrd="0" parTransId="{521A5C5E-2B91-4F17-BFE6-BA5A2C265B00}" sibTransId="{9F8CAB4A-AD03-40B8-8E49-B19770D1F51A}"/>
    <dgm:cxn modelId="{81C1FDF9-80B5-4223-AD47-5A519A35EFA4}" srcId="{A638E7FD-8E12-416C-8DF0-01362C1C4715}" destId="{C935809A-0D99-4B26-AE11-272F992FBF82}" srcOrd="0" destOrd="0" parTransId="{316D1F40-0FF4-4F6C-BDF6-E2588C5F8BDC}" sibTransId="{8EC8ABF9-D1F7-4053-B75E-AE24EF074ADF}"/>
    <dgm:cxn modelId="{2C16758F-C0F5-470C-98CA-8E02FE6E3BFE}" type="presParOf" srcId="{281F65D7-C586-4100-9E5F-135A50AC9CA8}" destId="{41014AED-D734-47A4-8E78-86782A3E4B1D}" srcOrd="0" destOrd="0" presId="urn:microsoft.com/office/officeart/2009/3/layout/StepUpProcess"/>
    <dgm:cxn modelId="{3753C91B-5056-4783-8764-E894B176C739}" type="presParOf" srcId="{41014AED-D734-47A4-8E78-86782A3E4B1D}" destId="{8EF00022-D470-4724-BE86-2AFB835DCD90}" srcOrd="0" destOrd="0" presId="urn:microsoft.com/office/officeart/2009/3/layout/StepUpProcess"/>
    <dgm:cxn modelId="{C0F0C89E-292F-4485-9409-21871C50E1DE}" type="presParOf" srcId="{41014AED-D734-47A4-8E78-86782A3E4B1D}" destId="{74FA482A-35D9-4F2E-B4E9-54F2F2BA0952}" srcOrd="1" destOrd="0" presId="urn:microsoft.com/office/officeart/2009/3/layout/StepUpProcess"/>
    <dgm:cxn modelId="{F7253E3D-A1A6-4FB2-97FD-1E16A5E3754C}" type="presParOf" srcId="{41014AED-D734-47A4-8E78-86782A3E4B1D}" destId="{319513F8-22AC-41FF-B71E-89072F906047}" srcOrd="2" destOrd="0" presId="urn:microsoft.com/office/officeart/2009/3/layout/StepUpProcess"/>
    <dgm:cxn modelId="{869894F6-10BE-4DF1-B85B-2343170F3E55}" type="presParOf" srcId="{281F65D7-C586-4100-9E5F-135A50AC9CA8}" destId="{571DA82C-AF9B-4E3D-A62D-CFBA289EDE8F}" srcOrd="1" destOrd="0" presId="urn:microsoft.com/office/officeart/2009/3/layout/StepUpProcess"/>
    <dgm:cxn modelId="{5E38F168-8E8B-404D-B9A6-464A15366983}" type="presParOf" srcId="{571DA82C-AF9B-4E3D-A62D-CFBA289EDE8F}" destId="{40E9474B-0E92-4813-8F98-8C20D834A3CF}" srcOrd="0" destOrd="0" presId="urn:microsoft.com/office/officeart/2009/3/layout/StepUpProcess"/>
    <dgm:cxn modelId="{B1C0FD5B-A5A9-4696-AC5F-5C003E9B2FE4}" type="presParOf" srcId="{281F65D7-C586-4100-9E5F-135A50AC9CA8}" destId="{1888F216-0B45-40E5-90B9-9C8CC4809B39}" srcOrd="2" destOrd="0" presId="urn:microsoft.com/office/officeart/2009/3/layout/StepUpProcess"/>
    <dgm:cxn modelId="{23206579-29D0-44C8-8468-EC8DBF9681A2}" type="presParOf" srcId="{1888F216-0B45-40E5-90B9-9C8CC4809B39}" destId="{BE3483B9-4DDE-49EA-9F37-8AAFDBB29B92}" srcOrd="0" destOrd="0" presId="urn:microsoft.com/office/officeart/2009/3/layout/StepUpProcess"/>
    <dgm:cxn modelId="{0131FEE4-9420-4929-A051-676C8450B6C2}" type="presParOf" srcId="{1888F216-0B45-40E5-90B9-9C8CC4809B39}" destId="{6EF4CA1E-45E2-4FFE-91F3-0DC8DEC070F1}" srcOrd="1" destOrd="0" presId="urn:microsoft.com/office/officeart/2009/3/layout/StepUpProcess"/>
    <dgm:cxn modelId="{5D380EED-2A87-45D5-BCDB-F39126B80F85}" type="presParOf" srcId="{1888F216-0B45-40E5-90B9-9C8CC4809B39}" destId="{BB0C9E99-D414-4EFD-BD08-E7C02083A6E9}" srcOrd="2" destOrd="0" presId="urn:microsoft.com/office/officeart/2009/3/layout/StepUpProcess"/>
    <dgm:cxn modelId="{4827CD21-9C48-4BFC-8722-3F211B180469}" type="presParOf" srcId="{281F65D7-C586-4100-9E5F-135A50AC9CA8}" destId="{53760358-7F16-43D7-A452-BD9550A73B5B}" srcOrd="3" destOrd="0" presId="urn:microsoft.com/office/officeart/2009/3/layout/StepUpProcess"/>
    <dgm:cxn modelId="{77AE67FE-D3AB-4EB7-8605-412FF25F8E6C}" type="presParOf" srcId="{53760358-7F16-43D7-A452-BD9550A73B5B}" destId="{2BE5FCFB-FBE1-45AE-8BC2-7CC6428B4932}" srcOrd="0" destOrd="0" presId="urn:microsoft.com/office/officeart/2009/3/layout/StepUpProcess"/>
    <dgm:cxn modelId="{EB755D9B-B697-405F-924F-F96BF27959D3}" type="presParOf" srcId="{281F65D7-C586-4100-9E5F-135A50AC9CA8}" destId="{7B3CE7B8-9DA3-4577-881A-60968805254A}" srcOrd="4" destOrd="0" presId="urn:microsoft.com/office/officeart/2009/3/layout/StepUpProcess"/>
    <dgm:cxn modelId="{773F9BC8-5BCF-4647-B586-6609127BB35F}" type="presParOf" srcId="{7B3CE7B8-9DA3-4577-881A-60968805254A}" destId="{F17212EA-3A53-487F-B599-D2830DCA3FE3}" srcOrd="0" destOrd="0" presId="urn:microsoft.com/office/officeart/2009/3/layout/StepUpProcess"/>
    <dgm:cxn modelId="{83C67F1C-DD0F-48C2-987E-80A1A36314DA}" type="presParOf" srcId="{7B3CE7B8-9DA3-4577-881A-60968805254A}" destId="{962DD347-574A-4703-A108-062CDF63BD36}" srcOrd="1" destOrd="0" presId="urn:microsoft.com/office/officeart/2009/3/layout/StepUpProcess"/>
    <dgm:cxn modelId="{517A5499-A8E4-49EB-8459-B552A963C73B}" type="presParOf" srcId="{7B3CE7B8-9DA3-4577-881A-60968805254A}" destId="{FB5C63BD-5A87-4542-92CB-BD42AC2EAFBF}" srcOrd="2" destOrd="0" presId="urn:microsoft.com/office/officeart/2009/3/layout/StepUpProcess"/>
    <dgm:cxn modelId="{29F25720-5AA2-42B3-BE82-D9BC63FD9739}" type="presParOf" srcId="{281F65D7-C586-4100-9E5F-135A50AC9CA8}" destId="{FF3ECEF1-B0C1-44BE-8DA3-9CC3A51EC1BD}" srcOrd="5" destOrd="0" presId="urn:microsoft.com/office/officeart/2009/3/layout/StepUpProcess"/>
    <dgm:cxn modelId="{BB0F4E38-A64C-4A54-B523-E64A430279E7}" type="presParOf" srcId="{FF3ECEF1-B0C1-44BE-8DA3-9CC3A51EC1BD}" destId="{383022FA-10E2-4C33-9F11-15117ADDFCAB}" srcOrd="0" destOrd="0" presId="urn:microsoft.com/office/officeart/2009/3/layout/StepUpProcess"/>
    <dgm:cxn modelId="{1F185419-E3F9-4595-BB21-4ECEF71C3673}" type="presParOf" srcId="{281F65D7-C586-4100-9E5F-135A50AC9CA8}" destId="{73882CBB-E1D2-4BC2-8EE2-70AD94F0C027}" srcOrd="6" destOrd="0" presId="urn:microsoft.com/office/officeart/2009/3/layout/StepUpProcess"/>
    <dgm:cxn modelId="{EAB516B6-6CFB-4F95-B6E6-B1F2B4694770}" type="presParOf" srcId="{73882CBB-E1D2-4BC2-8EE2-70AD94F0C027}" destId="{FE888420-BE16-48F8-8B82-78D703B2335C}" srcOrd="0" destOrd="0" presId="urn:microsoft.com/office/officeart/2009/3/layout/StepUpProcess"/>
    <dgm:cxn modelId="{C8104BC1-1645-4A9D-B34F-D2105F0884AD}" type="presParOf" srcId="{73882CBB-E1D2-4BC2-8EE2-70AD94F0C027}" destId="{85057DD3-0D66-48D2-A881-643F9F54BCF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F7AE5-8CDA-46C1-8CD8-FB48A5DE71CC}"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zh-CN" altLang="en-US"/>
        </a:p>
      </dgm:t>
    </dgm:pt>
    <dgm:pt modelId="{F9E50E8E-A8FC-4EB7-B670-25F508A94CBF}" type="pres">
      <dgm:prSet presAssocID="{65CF7AE5-8CDA-46C1-8CD8-FB48A5DE71CC}" presName="Name0" presStyleCnt="0">
        <dgm:presLayoutVars>
          <dgm:dir/>
          <dgm:resizeHandles val="exact"/>
        </dgm:presLayoutVars>
      </dgm:prSet>
      <dgm:spPr/>
    </dgm:pt>
  </dgm:ptLst>
  <dgm:cxnLst>
    <dgm:cxn modelId="{F07C2325-A77B-47C8-9773-C9496E3EBAB8}" type="presOf" srcId="{65CF7AE5-8CDA-46C1-8CD8-FB48A5DE71CC}" destId="{F9E50E8E-A8FC-4EB7-B670-25F508A94CBF}"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B434A-DBA9-42BA-B488-7B92B5330526}"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zh-CN" altLang="en-US"/>
        </a:p>
      </dgm:t>
    </dgm:pt>
    <dgm:pt modelId="{57A62A85-DCCF-4FDD-8D28-A688E5D205C5}">
      <dgm:prSet phldrT="[Text]"/>
      <dgm:spPr/>
      <dgm:t>
        <a:bodyPr/>
        <a:lstStyle/>
        <a:p>
          <a:r>
            <a:rPr lang="en-US" altLang="zh-CN" dirty="0"/>
            <a:t>performance</a:t>
          </a:r>
          <a:endParaRPr lang="zh-CN" altLang="en-US" dirty="0"/>
        </a:p>
      </dgm:t>
    </dgm:pt>
    <dgm:pt modelId="{D01E43B4-1C56-46AC-910E-F4F4B6609564}" type="parTrans" cxnId="{17767722-D676-471B-B051-526BDDD04C06}">
      <dgm:prSet/>
      <dgm:spPr/>
      <dgm:t>
        <a:bodyPr/>
        <a:lstStyle/>
        <a:p>
          <a:endParaRPr lang="zh-CN" altLang="en-US"/>
        </a:p>
      </dgm:t>
    </dgm:pt>
    <dgm:pt modelId="{6E2DDA56-1CFB-4BB0-83AF-A75561EC8B34}" type="sibTrans" cxnId="{17767722-D676-471B-B051-526BDDD04C06}">
      <dgm:prSet/>
      <dgm:spPr/>
      <dgm:t>
        <a:bodyPr/>
        <a:lstStyle/>
        <a:p>
          <a:endParaRPr lang="zh-CN" altLang="en-US"/>
        </a:p>
      </dgm:t>
    </dgm:pt>
    <dgm:pt modelId="{E5070509-D187-4621-976F-F2832974F978}">
      <dgm:prSet phldrT="[Text]"/>
      <dgm:spPr/>
      <dgm:t>
        <a:bodyPr/>
        <a:lstStyle/>
        <a:p>
          <a:r>
            <a:rPr lang="en-US" altLang="zh-CN" dirty="0"/>
            <a:t>Seller’s obligation</a:t>
          </a:r>
          <a:endParaRPr lang="zh-CN" altLang="en-US" dirty="0"/>
        </a:p>
      </dgm:t>
    </dgm:pt>
    <dgm:pt modelId="{3B02C7F5-8BCE-4FAE-839B-50AFE438B2F4}" type="parTrans" cxnId="{B3369511-89C1-46A8-9745-148E1DA15AB7}">
      <dgm:prSet/>
      <dgm:spPr/>
      <dgm:t>
        <a:bodyPr/>
        <a:lstStyle/>
        <a:p>
          <a:endParaRPr lang="zh-CN" altLang="en-US"/>
        </a:p>
      </dgm:t>
    </dgm:pt>
    <dgm:pt modelId="{6C6334C0-8CFF-44AF-A122-8C8FD42C29CB}" type="sibTrans" cxnId="{B3369511-89C1-46A8-9745-148E1DA15AB7}">
      <dgm:prSet/>
      <dgm:spPr/>
      <dgm:t>
        <a:bodyPr/>
        <a:lstStyle/>
        <a:p>
          <a:endParaRPr lang="zh-CN" altLang="en-US"/>
        </a:p>
      </dgm:t>
    </dgm:pt>
    <dgm:pt modelId="{EC04035D-992B-40AD-ACF8-F052FE46DBD3}">
      <dgm:prSet phldrT="[Text]"/>
      <dgm:spPr/>
      <dgm:t>
        <a:bodyPr/>
        <a:lstStyle/>
        <a:p>
          <a:r>
            <a:rPr lang="en-US" altLang="zh-CN" dirty="0"/>
            <a:t>Buyer’s obligation </a:t>
          </a:r>
          <a:endParaRPr lang="zh-CN" altLang="en-US" dirty="0"/>
        </a:p>
      </dgm:t>
    </dgm:pt>
    <dgm:pt modelId="{2EC429B3-D1BD-41B7-BF97-2410170B0034}" type="parTrans" cxnId="{5A1FFF15-0105-4D05-99FC-6108C4E4FC01}">
      <dgm:prSet/>
      <dgm:spPr/>
      <dgm:t>
        <a:bodyPr/>
        <a:lstStyle/>
        <a:p>
          <a:endParaRPr lang="zh-CN" altLang="en-US"/>
        </a:p>
      </dgm:t>
    </dgm:pt>
    <dgm:pt modelId="{FE7B5114-2E7E-4AA4-8E5E-B3C434E218C9}" type="sibTrans" cxnId="{5A1FFF15-0105-4D05-99FC-6108C4E4FC01}">
      <dgm:prSet/>
      <dgm:spPr/>
      <dgm:t>
        <a:bodyPr/>
        <a:lstStyle/>
        <a:p>
          <a:endParaRPr lang="zh-CN" altLang="en-US"/>
        </a:p>
      </dgm:t>
    </dgm:pt>
    <dgm:pt modelId="{C1AE0A61-C6D7-4EEE-ABAC-3A8FC23CBDD4}">
      <dgm:prSet/>
      <dgm:spPr/>
      <dgm:t>
        <a:bodyPr/>
        <a:lstStyle/>
        <a:p>
          <a:r>
            <a:rPr lang="en-US" altLang="zh-CN" dirty="0"/>
            <a:t>Delivery </a:t>
          </a:r>
          <a:endParaRPr lang="zh-CN" altLang="en-US" dirty="0"/>
        </a:p>
      </dgm:t>
    </dgm:pt>
    <dgm:pt modelId="{F13B4343-EC47-4488-B08F-ECA3F2D6CB50}" type="parTrans" cxnId="{0FE33ED1-2ABA-489A-8A6B-CE66E8498B30}">
      <dgm:prSet/>
      <dgm:spPr/>
      <dgm:t>
        <a:bodyPr/>
        <a:lstStyle/>
        <a:p>
          <a:endParaRPr lang="zh-CN" altLang="en-US"/>
        </a:p>
      </dgm:t>
    </dgm:pt>
    <dgm:pt modelId="{BA8F3D4E-2C65-4D1A-BE1E-EF409EA82D28}" type="sibTrans" cxnId="{0FE33ED1-2ABA-489A-8A6B-CE66E8498B30}">
      <dgm:prSet/>
      <dgm:spPr/>
      <dgm:t>
        <a:bodyPr/>
        <a:lstStyle/>
        <a:p>
          <a:endParaRPr lang="zh-CN" altLang="en-US"/>
        </a:p>
      </dgm:t>
    </dgm:pt>
    <dgm:pt modelId="{BABC2650-0E55-488D-8B39-EE8C43589D6D}">
      <dgm:prSet/>
      <dgm:spPr/>
      <dgm:t>
        <a:bodyPr/>
        <a:lstStyle/>
        <a:p>
          <a:r>
            <a:rPr lang="en-US" altLang="zh-CN" dirty="0"/>
            <a:t>Payment</a:t>
          </a:r>
        </a:p>
      </dgm:t>
    </dgm:pt>
    <dgm:pt modelId="{A2EA9C10-CE60-4672-AB8A-D27C6AF00AD1}" type="parTrans" cxnId="{F1033D1E-A766-4DEA-9FCD-14CD0B6DE3E3}">
      <dgm:prSet/>
      <dgm:spPr/>
      <dgm:t>
        <a:bodyPr/>
        <a:lstStyle/>
        <a:p>
          <a:endParaRPr lang="zh-CN" altLang="en-US"/>
        </a:p>
      </dgm:t>
    </dgm:pt>
    <dgm:pt modelId="{2E391D34-EF38-43BC-AFB5-818B00DAB9FA}" type="sibTrans" cxnId="{F1033D1E-A766-4DEA-9FCD-14CD0B6DE3E3}">
      <dgm:prSet/>
      <dgm:spPr/>
      <dgm:t>
        <a:bodyPr/>
        <a:lstStyle/>
        <a:p>
          <a:endParaRPr lang="zh-CN" altLang="en-US"/>
        </a:p>
      </dgm:t>
    </dgm:pt>
    <dgm:pt modelId="{B4AE8B9F-DC6C-4EE6-9B58-DE68F07736FB}">
      <dgm:prSet custT="1"/>
      <dgm:spPr/>
      <dgm:t>
        <a:bodyPr/>
        <a:lstStyle/>
        <a:p>
          <a:pPr algn="l">
            <a:buFont typeface="Arial" panose="020B0604020202020204" pitchFamily="34" charset="0"/>
            <a:buNone/>
          </a:pPr>
          <a:r>
            <a:rPr lang="en-US" altLang="zh-CN" sz="1800" dirty="0"/>
            <a:t>Place </a:t>
          </a:r>
        </a:p>
        <a:p>
          <a:pPr algn="l">
            <a:buFont typeface="Arial" panose="020B0604020202020204" pitchFamily="34" charset="0"/>
            <a:buNone/>
          </a:pPr>
          <a:r>
            <a:rPr lang="en-US" altLang="zh-CN" sz="1800" dirty="0"/>
            <a:t>Time </a:t>
          </a:r>
        </a:p>
        <a:p>
          <a:pPr algn="l">
            <a:buFont typeface="Arial" panose="020B0604020202020204" pitchFamily="34" charset="0"/>
            <a:buNone/>
          </a:pPr>
          <a:r>
            <a:rPr lang="en-US" altLang="zh-CN" sz="1800" dirty="0"/>
            <a:t>Conformity/warranties </a:t>
          </a:r>
        </a:p>
      </dgm:t>
    </dgm:pt>
    <dgm:pt modelId="{4D23C113-78B7-4425-9946-3F642FF315A7}" type="parTrans" cxnId="{410AD6EA-7EC2-4844-B83C-9215598DED3E}">
      <dgm:prSet/>
      <dgm:spPr/>
      <dgm:t>
        <a:bodyPr/>
        <a:lstStyle/>
        <a:p>
          <a:endParaRPr lang="zh-CN" altLang="en-US"/>
        </a:p>
      </dgm:t>
    </dgm:pt>
    <dgm:pt modelId="{E53E12CF-CD0A-4CCF-BB7D-6EC5D822506C}" type="sibTrans" cxnId="{410AD6EA-7EC2-4844-B83C-9215598DED3E}">
      <dgm:prSet/>
      <dgm:spPr/>
      <dgm:t>
        <a:bodyPr/>
        <a:lstStyle/>
        <a:p>
          <a:endParaRPr lang="zh-CN" altLang="en-US"/>
        </a:p>
      </dgm:t>
    </dgm:pt>
    <dgm:pt modelId="{B7B9446D-FABB-4217-A585-05DAADF73812}">
      <dgm:prSet custT="1"/>
      <dgm:spPr/>
      <dgm:t>
        <a:bodyPr/>
        <a:lstStyle/>
        <a:p>
          <a:pPr algn="l"/>
          <a:r>
            <a:rPr lang="en-US" altLang="zh-CN" sz="1600" dirty="0"/>
            <a:t>Payment of price</a:t>
          </a:r>
        </a:p>
        <a:p>
          <a:pPr algn="l"/>
          <a:r>
            <a:rPr lang="en-US" altLang="zh-CN" sz="1600" dirty="0"/>
            <a:t>Taking delivery </a:t>
          </a:r>
        </a:p>
        <a:p>
          <a:pPr algn="l"/>
          <a:r>
            <a:rPr lang="en-US" altLang="zh-CN" sz="1600" dirty="0"/>
            <a:t>Inspection and notice </a:t>
          </a:r>
          <a:endParaRPr lang="zh-CN" altLang="en-US" sz="1600" dirty="0"/>
        </a:p>
      </dgm:t>
    </dgm:pt>
    <dgm:pt modelId="{FB81E545-F0F2-41B4-B747-02EA4C941667}" type="parTrans" cxnId="{828DFEDB-4A01-4252-8FC9-4811D6A6612C}">
      <dgm:prSet/>
      <dgm:spPr/>
      <dgm:t>
        <a:bodyPr/>
        <a:lstStyle/>
        <a:p>
          <a:endParaRPr lang="zh-CN" altLang="en-US"/>
        </a:p>
      </dgm:t>
    </dgm:pt>
    <dgm:pt modelId="{74AE0D21-9BD1-457B-ABED-4F39C401A9D5}" type="sibTrans" cxnId="{828DFEDB-4A01-4252-8FC9-4811D6A6612C}">
      <dgm:prSet/>
      <dgm:spPr/>
      <dgm:t>
        <a:bodyPr/>
        <a:lstStyle/>
        <a:p>
          <a:endParaRPr lang="zh-CN" altLang="en-US"/>
        </a:p>
      </dgm:t>
    </dgm:pt>
    <dgm:pt modelId="{A74F0D58-8BC6-481D-889A-EA78BF696082}" type="pres">
      <dgm:prSet presAssocID="{2D1B434A-DBA9-42BA-B488-7B92B5330526}" presName="mainComposite" presStyleCnt="0">
        <dgm:presLayoutVars>
          <dgm:chPref val="1"/>
          <dgm:dir/>
          <dgm:animOne val="branch"/>
          <dgm:animLvl val="lvl"/>
          <dgm:resizeHandles val="exact"/>
        </dgm:presLayoutVars>
      </dgm:prSet>
      <dgm:spPr/>
    </dgm:pt>
    <dgm:pt modelId="{D637F94D-019A-4247-983C-01B8716F020D}" type="pres">
      <dgm:prSet presAssocID="{2D1B434A-DBA9-42BA-B488-7B92B5330526}" presName="hierFlow" presStyleCnt="0"/>
      <dgm:spPr/>
    </dgm:pt>
    <dgm:pt modelId="{12AA7D95-10DD-4948-9566-8FFFEFE04F6F}" type="pres">
      <dgm:prSet presAssocID="{2D1B434A-DBA9-42BA-B488-7B92B5330526}" presName="hierChild1" presStyleCnt="0">
        <dgm:presLayoutVars>
          <dgm:chPref val="1"/>
          <dgm:animOne val="branch"/>
          <dgm:animLvl val="lvl"/>
        </dgm:presLayoutVars>
      </dgm:prSet>
      <dgm:spPr/>
    </dgm:pt>
    <dgm:pt modelId="{9AD7765F-11DD-40EB-943F-040BE226CA68}" type="pres">
      <dgm:prSet presAssocID="{57A62A85-DCCF-4FDD-8D28-A688E5D205C5}" presName="Name17" presStyleCnt="0"/>
      <dgm:spPr/>
    </dgm:pt>
    <dgm:pt modelId="{DAF96B08-7F64-4FA8-AA4B-506EA33E6E1F}" type="pres">
      <dgm:prSet presAssocID="{57A62A85-DCCF-4FDD-8D28-A688E5D205C5}" presName="level1Shape" presStyleLbl="node0" presStyleIdx="0" presStyleCnt="1">
        <dgm:presLayoutVars>
          <dgm:chPref val="3"/>
        </dgm:presLayoutVars>
      </dgm:prSet>
      <dgm:spPr/>
    </dgm:pt>
    <dgm:pt modelId="{B532E4AE-06D2-47BF-828B-EFF7BD7857B9}" type="pres">
      <dgm:prSet presAssocID="{57A62A85-DCCF-4FDD-8D28-A688E5D205C5}" presName="hierChild2" presStyleCnt="0"/>
      <dgm:spPr/>
    </dgm:pt>
    <dgm:pt modelId="{268B8D15-2C6E-4F0F-A835-23697C63B9AF}" type="pres">
      <dgm:prSet presAssocID="{3B02C7F5-8BCE-4FAE-839B-50AFE438B2F4}" presName="Name25" presStyleLbl="parChTrans1D2" presStyleIdx="0" presStyleCnt="2"/>
      <dgm:spPr/>
    </dgm:pt>
    <dgm:pt modelId="{4457DB1F-099D-43ED-B3BA-295725707193}" type="pres">
      <dgm:prSet presAssocID="{3B02C7F5-8BCE-4FAE-839B-50AFE438B2F4}" presName="connTx" presStyleLbl="parChTrans1D2" presStyleIdx="0" presStyleCnt="2"/>
      <dgm:spPr/>
    </dgm:pt>
    <dgm:pt modelId="{103E2937-A9DA-4C2B-8890-B1EFDE307991}" type="pres">
      <dgm:prSet presAssocID="{E5070509-D187-4621-976F-F2832974F978}" presName="Name30" presStyleCnt="0"/>
      <dgm:spPr/>
    </dgm:pt>
    <dgm:pt modelId="{0A3F1F48-5936-4CED-B711-FE17C3051EC9}" type="pres">
      <dgm:prSet presAssocID="{E5070509-D187-4621-976F-F2832974F978}" presName="level2Shape" presStyleLbl="node2" presStyleIdx="0" presStyleCnt="2"/>
      <dgm:spPr/>
    </dgm:pt>
    <dgm:pt modelId="{FAF935EB-950B-4EB7-A6B3-2ACCA7380D9B}" type="pres">
      <dgm:prSet presAssocID="{E5070509-D187-4621-976F-F2832974F978}" presName="hierChild3" presStyleCnt="0"/>
      <dgm:spPr/>
    </dgm:pt>
    <dgm:pt modelId="{C6C25B35-C849-4FAE-98D5-53F5A98E0759}" type="pres">
      <dgm:prSet presAssocID="{F13B4343-EC47-4488-B08F-ECA3F2D6CB50}" presName="Name25" presStyleLbl="parChTrans1D3" presStyleIdx="0" presStyleCnt="2"/>
      <dgm:spPr/>
    </dgm:pt>
    <dgm:pt modelId="{E8FE5F26-9F94-425F-95B3-C44A89FAF7C5}" type="pres">
      <dgm:prSet presAssocID="{F13B4343-EC47-4488-B08F-ECA3F2D6CB50}" presName="connTx" presStyleLbl="parChTrans1D3" presStyleIdx="0" presStyleCnt="2"/>
      <dgm:spPr/>
    </dgm:pt>
    <dgm:pt modelId="{46B96EE2-9566-46D8-BA08-69B2466F3DB7}" type="pres">
      <dgm:prSet presAssocID="{C1AE0A61-C6D7-4EEE-ABAC-3A8FC23CBDD4}" presName="Name30" presStyleCnt="0"/>
      <dgm:spPr/>
    </dgm:pt>
    <dgm:pt modelId="{FC1F9945-3ADF-47F8-87AB-8804371F27A5}" type="pres">
      <dgm:prSet presAssocID="{C1AE0A61-C6D7-4EEE-ABAC-3A8FC23CBDD4}" presName="level2Shape" presStyleLbl="node3" presStyleIdx="0" presStyleCnt="2"/>
      <dgm:spPr/>
    </dgm:pt>
    <dgm:pt modelId="{4CDA3E01-D2D5-4ECB-8422-8DB6CC94B95E}" type="pres">
      <dgm:prSet presAssocID="{C1AE0A61-C6D7-4EEE-ABAC-3A8FC23CBDD4}" presName="hierChild3" presStyleCnt="0"/>
      <dgm:spPr/>
    </dgm:pt>
    <dgm:pt modelId="{871D0309-10DA-44FC-8EE3-56774B365DE2}" type="pres">
      <dgm:prSet presAssocID="{4D23C113-78B7-4425-9946-3F642FF315A7}" presName="Name25" presStyleLbl="parChTrans1D4" presStyleIdx="0" presStyleCnt="2"/>
      <dgm:spPr/>
    </dgm:pt>
    <dgm:pt modelId="{367A99AF-7177-439E-B2E5-0DB64F2302C2}" type="pres">
      <dgm:prSet presAssocID="{4D23C113-78B7-4425-9946-3F642FF315A7}" presName="connTx" presStyleLbl="parChTrans1D4" presStyleIdx="0" presStyleCnt="2"/>
      <dgm:spPr/>
    </dgm:pt>
    <dgm:pt modelId="{B2F87D77-A24C-406A-AEC4-D2212F344162}" type="pres">
      <dgm:prSet presAssocID="{B4AE8B9F-DC6C-4EE6-9B58-DE68F07736FB}" presName="Name30" presStyleCnt="0"/>
      <dgm:spPr/>
    </dgm:pt>
    <dgm:pt modelId="{CDA02BF3-5DBA-4A53-892B-66D46F6156D3}" type="pres">
      <dgm:prSet presAssocID="{B4AE8B9F-DC6C-4EE6-9B58-DE68F07736FB}" presName="level2Shape" presStyleLbl="node4" presStyleIdx="0" presStyleCnt="2" custScaleY="203205"/>
      <dgm:spPr/>
    </dgm:pt>
    <dgm:pt modelId="{1F7DFF75-3330-4FB1-85DE-109D19B7FB4E}" type="pres">
      <dgm:prSet presAssocID="{B4AE8B9F-DC6C-4EE6-9B58-DE68F07736FB}" presName="hierChild3" presStyleCnt="0"/>
      <dgm:spPr/>
    </dgm:pt>
    <dgm:pt modelId="{43A33182-C6A8-4E1D-B862-CC2AB965D77B}" type="pres">
      <dgm:prSet presAssocID="{2EC429B3-D1BD-41B7-BF97-2410170B0034}" presName="Name25" presStyleLbl="parChTrans1D2" presStyleIdx="1" presStyleCnt="2"/>
      <dgm:spPr/>
    </dgm:pt>
    <dgm:pt modelId="{9CBB8CD5-AB88-4492-B27F-3842DC46A12A}" type="pres">
      <dgm:prSet presAssocID="{2EC429B3-D1BD-41B7-BF97-2410170B0034}" presName="connTx" presStyleLbl="parChTrans1D2" presStyleIdx="1" presStyleCnt="2"/>
      <dgm:spPr/>
    </dgm:pt>
    <dgm:pt modelId="{51FA260C-1027-4ACC-9942-B1AAB63063B9}" type="pres">
      <dgm:prSet presAssocID="{EC04035D-992B-40AD-ACF8-F052FE46DBD3}" presName="Name30" presStyleCnt="0"/>
      <dgm:spPr/>
    </dgm:pt>
    <dgm:pt modelId="{543B372C-08AB-4BCB-9EC6-E60A751F6643}" type="pres">
      <dgm:prSet presAssocID="{EC04035D-992B-40AD-ACF8-F052FE46DBD3}" presName="level2Shape" presStyleLbl="node2" presStyleIdx="1" presStyleCnt="2"/>
      <dgm:spPr/>
    </dgm:pt>
    <dgm:pt modelId="{CC55B372-632D-4A84-9D95-436502386C5D}" type="pres">
      <dgm:prSet presAssocID="{EC04035D-992B-40AD-ACF8-F052FE46DBD3}" presName="hierChild3" presStyleCnt="0"/>
      <dgm:spPr/>
    </dgm:pt>
    <dgm:pt modelId="{89FC12CE-5C1E-47D8-9A18-7C7332FFCC63}" type="pres">
      <dgm:prSet presAssocID="{A2EA9C10-CE60-4672-AB8A-D27C6AF00AD1}" presName="Name25" presStyleLbl="parChTrans1D3" presStyleIdx="1" presStyleCnt="2"/>
      <dgm:spPr/>
    </dgm:pt>
    <dgm:pt modelId="{A4D864FD-309B-4961-89CE-478CDABDE68B}" type="pres">
      <dgm:prSet presAssocID="{A2EA9C10-CE60-4672-AB8A-D27C6AF00AD1}" presName="connTx" presStyleLbl="parChTrans1D3" presStyleIdx="1" presStyleCnt="2"/>
      <dgm:spPr/>
    </dgm:pt>
    <dgm:pt modelId="{E911E733-7C64-4092-A6DF-02C5581A62E8}" type="pres">
      <dgm:prSet presAssocID="{BABC2650-0E55-488D-8B39-EE8C43589D6D}" presName="Name30" presStyleCnt="0"/>
      <dgm:spPr/>
    </dgm:pt>
    <dgm:pt modelId="{E87242A2-6834-4D01-93BF-A27056E14F5D}" type="pres">
      <dgm:prSet presAssocID="{BABC2650-0E55-488D-8B39-EE8C43589D6D}" presName="level2Shape" presStyleLbl="node3" presStyleIdx="1" presStyleCnt="2"/>
      <dgm:spPr/>
    </dgm:pt>
    <dgm:pt modelId="{ED4D5BA1-4F53-4E78-841E-2D7A068A4FF5}" type="pres">
      <dgm:prSet presAssocID="{BABC2650-0E55-488D-8B39-EE8C43589D6D}" presName="hierChild3" presStyleCnt="0"/>
      <dgm:spPr/>
    </dgm:pt>
    <dgm:pt modelId="{DC5B010F-C1A9-4874-9333-273CA6E5BBA4}" type="pres">
      <dgm:prSet presAssocID="{FB81E545-F0F2-41B4-B747-02EA4C941667}" presName="Name25" presStyleLbl="parChTrans1D4" presStyleIdx="1" presStyleCnt="2"/>
      <dgm:spPr/>
    </dgm:pt>
    <dgm:pt modelId="{21AA0845-C308-48C1-A603-1786C4049E5D}" type="pres">
      <dgm:prSet presAssocID="{FB81E545-F0F2-41B4-B747-02EA4C941667}" presName="connTx" presStyleLbl="parChTrans1D4" presStyleIdx="1" presStyleCnt="2"/>
      <dgm:spPr/>
    </dgm:pt>
    <dgm:pt modelId="{77D70D1E-B3B2-46D2-8966-F889B66E58BA}" type="pres">
      <dgm:prSet presAssocID="{B7B9446D-FABB-4217-A585-05DAADF73812}" presName="Name30" presStyleCnt="0"/>
      <dgm:spPr/>
    </dgm:pt>
    <dgm:pt modelId="{9A5EF363-16D1-4A6C-9525-572A6B2741D3}" type="pres">
      <dgm:prSet presAssocID="{B7B9446D-FABB-4217-A585-05DAADF73812}" presName="level2Shape" presStyleLbl="node4" presStyleIdx="1" presStyleCnt="2" custScaleX="104496" custScaleY="226502"/>
      <dgm:spPr/>
    </dgm:pt>
    <dgm:pt modelId="{CACA997E-6605-438A-91D1-EB98E97135CF}" type="pres">
      <dgm:prSet presAssocID="{B7B9446D-FABB-4217-A585-05DAADF73812}" presName="hierChild3" presStyleCnt="0"/>
      <dgm:spPr/>
    </dgm:pt>
    <dgm:pt modelId="{D6389E1F-2CE6-4AA6-8C23-06C82C940AF7}" type="pres">
      <dgm:prSet presAssocID="{2D1B434A-DBA9-42BA-B488-7B92B5330526}" presName="bgShapesFlow" presStyleCnt="0"/>
      <dgm:spPr/>
    </dgm:pt>
  </dgm:ptLst>
  <dgm:cxnLst>
    <dgm:cxn modelId="{C090F610-EEB8-424A-9CBF-798176893554}" type="presOf" srcId="{4D23C113-78B7-4425-9946-3F642FF315A7}" destId="{871D0309-10DA-44FC-8EE3-56774B365DE2}" srcOrd="0" destOrd="0" presId="urn:microsoft.com/office/officeart/2005/8/layout/hierarchy5"/>
    <dgm:cxn modelId="{B3369511-89C1-46A8-9745-148E1DA15AB7}" srcId="{57A62A85-DCCF-4FDD-8D28-A688E5D205C5}" destId="{E5070509-D187-4621-976F-F2832974F978}" srcOrd="0" destOrd="0" parTransId="{3B02C7F5-8BCE-4FAE-839B-50AFE438B2F4}" sibTransId="{6C6334C0-8CFF-44AF-A122-8C8FD42C29CB}"/>
    <dgm:cxn modelId="{5A1FFF15-0105-4D05-99FC-6108C4E4FC01}" srcId="{57A62A85-DCCF-4FDD-8D28-A688E5D205C5}" destId="{EC04035D-992B-40AD-ACF8-F052FE46DBD3}" srcOrd="1" destOrd="0" parTransId="{2EC429B3-D1BD-41B7-BF97-2410170B0034}" sibTransId="{FE7B5114-2E7E-4AA4-8E5E-B3C434E218C9}"/>
    <dgm:cxn modelId="{F1033D1E-A766-4DEA-9FCD-14CD0B6DE3E3}" srcId="{EC04035D-992B-40AD-ACF8-F052FE46DBD3}" destId="{BABC2650-0E55-488D-8B39-EE8C43589D6D}" srcOrd="0" destOrd="0" parTransId="{A2EA9C10-CE60-4672-AB8A-D27C6AF00AD1}" sibTransId="{2E391D34-EF38-43BC-AFB5-818B00DAB9FA}"/>
    <dgm:cxn modelId="{17767722-D676-471B-B051-526BDDD04C06}" srcId="{2D1B434A-DBA9-42BA-B488-7B92B5330526}" destId="{57A62A85-DCCF-4FDD-8D28-A688E5D205C5}" srcOrd="0" destOrd="0" parTransId="{D01E43B4-1C56-46AC-910E-F4F4B6609564}" sibTransId="{6E2DDA56-1CFB-4BB0-83AF-A75561EC8B34}"/>
    <dgm:cxn modelId="{A0299A26-264B-46D6-A93C-38D58E1CA3BA}" type="presOf" srcId="{B4AE8B9F-DC6C-4EE6-9B58-DE68F07736FB}" destId="{CDA02BF3-5DBA-4A53-892B-66D46F6156D3}" srcOrd="0" destOrd="0" presId="urn:microsoft.com/office/officeart/2005/8/layout/hierarchy5"/>
    <dgm:cxn modelId="{09BB6B2F-217D-4A01-886E-D89C9BD31930}" type="presOf" srcId="{FB81E545-F0F2-41B4-B747-02EA4C941667}" destId="{DC5B010F-C1A9-4874-9333-273CA6E5BBA4}" srcOrd="0" destOrd="0" presId="urn:microsoft.com/office/officeart/2005/8/layout/hierarchy5"/>
    <dgm:cxn modelId="{BCAC7335-FE04-4AC5-A6CC-687DE2790E75}" type="presOf" srcId="{E5070509-D187-4621-976F-F2832974F978}" destId="{0A3F1F48-5936-4CED-B711-FE17C3051EC9}" srcOrd="0" destOrd="0" presId="urn:microsoft.com/office/officeart/2005/8/layout/hierarchy5"/>
    <dgm:cxn modelId="{6E6BF635-E345-4F48-8EBB-FC199D975CCC}" type="presOf" srcId="{3B02C7F5-8BCE-4FAE-839B-50AFE438B2F4}" destId="{4457DB1F-099D-43ED-B3BA-295725707193}" srcOrd="1" destOrd="0" presId="urn:microsoft.com/office/officeart/2005/8/layout/hierarchy5"/>
    <dgm:cxn modelId="{39A27D5D-6966-4C36-BB90-7F4D254FD65E}" type="presOf" srcId="{F13B4343-EC47-4488-B08F-ECA3F2D6CB50}" destId="{C6C25B35-C849-4FAE-98D5-53F5A98E0759}" srcOrd="0" destOrd="0" presId="urn:microsoft.com/office/officeart/2005/8/layout/hierarchy5"/>
    <dgm:cxn modelId="{4518A051-4FF4-4377-A261-DE68343D6D3B}" type="presOf" srcId="{C1AE0A61-C6D7-4EEE-ABAC-3A8FC23CBDD4}" destId="{FC1F9945-3ADF-47F8-87AB-8804371F27A5}" srcOrd="0" destOrd="0" presId="urn:microsoft.com/office/officeart/2005/8/layout/hierarchy5"/>
    <dgm:cxn modelId="{57D00052-6462-4326-B4D8-0593D6A868B5}" type="presOf" srcId="{3B02C7F5-8BCE-4FAE-839B-50AFE438B2F4}" destId="{268B8D15-2C6E-4F0F-A835-23697C63B9AF}" srcOrd="0" destOrd="0" presId="urn:microsoft.com/office/officeart/2005/8/layout/hierarchy5"/>
    <dgm:cxn modelId="{76DF6856-750A-480A-90EE-455B44938BCC}" type="presOf" srcId="{BABC2650-0E55-488D-8B39-EE8C43589D6D}" destId="{E87242A2-6834-4D01-93BF-A27056E14F5D}" srcOrd="0" destOrd="0" presId="urn:microsoft.com/office/officeart/2005/8/layout/hierarchy5"/>
    <dgm:cxn modelId="{41978677-9D81-4EF8-8049-AE87D5B85A1A}" type="presOf" srcId="{A2EA9C10-CE60-4672-AB8A-D27C6AF00AD1}" destId="{89FC12CE-5C1E-47D8-9A18-7C7332FFCC63}" srcOrd="0" destOrd="0" presId="urn:microsoft.com/office/officeart/2005/8/layout/hierarchy5"/>
    <dgm:cxn modelId="{60FF4E82-D3B4-4E21-A366-17FA53462D3D}" type="presOf" srcId="{EC04035D-992B-40AD-ACF8-F052FE46DBD3}" destId="{543B372C-08AB-4BCB-9EC6-E60A751F6643}" srcOrd="0" destOrd="0" presId="urn:microsoft.com/office/officeart/2005/8/layout/hierarchy5"/>
    <dgm:cxn modelId="{F3F29D83-B78F-4C5F-9C98-5CC4C28531E2}" type="presOf" srcId="{4D23C113-78B7-4425-9946-3F642FF315A7}" destId="{367A99AF-7177-439E-B2E5-0DB64F2302C2}" srcOrd="1" destOrd="0" presId="urn:microsoft.com/office/officeart/2005/8/layout/hierarchy5"/>
    <dgm:cxn modelId="{7E358B88-E9E9-4D6E-BC71-CDD8D1AABE97}" type="presOf" srcId="{B7B9446D-FABB-4217-A585-05DAADF73812}" destId="{9A5EF363-16D1-4A6C-9525-572A6B2741D3}" srcOrd="0" destOrd="0" presId="urn:microsoft.com/office/officeart/2005/8/layout/hierarchy5"/>
    <dgm:cxn modelId="{574534A8-40A9-4E6F-9B96-7B485E6121A1}" type="presOf" srcId="{2EC429B3-D1BD-41B7-BF97-2410170B0034}" destId="{43A33182-C6A8-4E1D-B862-CC2AB965D77B}" srcOrd="0" destOrd="0" presId="urn:microsoft.com/office/officeart/2005/8/layout/hierarchy5"/>
    <dgm:cxn modelId="{275467A8-FBA3-49B4-8CDD-DE9470EFEFEF}" type="presOf" srcId="{A2EA9C10-CE60-4672-AB8A-D27C6AF00AD1}" destId="{A4D864FD-309B-4961-89CE-478CDABDE68B}" srcOrd="1" destOrd="0" presId="urn:microsoft.com/office/officeart/2005/8/layout/hierarchy5"/>
    <dgm:cxn modelId="{1425C8AC-2AE4-446E-A920-B1E31A862370}" type="presOf" srcId="{57A62A85-DCCF-4FDD-8D28-A688E5D205C5}" destId="{DAF96B08-7F64-4FA8-AA4B-506EA33E6E1F}" srcOrd="0" destOrd="0" presId="urn:microsoft.com/office/officeart/2005/8/layout/hierarchy5"/>
    <dgm:cxn modelId="{306F29C4-8B44-4900-B575-69ED1FE01A36}" type="presOf" srcId="{2D1B434A-DBA9-42BA-B488-7B92B5330526}" destId="{A74F0D58-8BC6-481D-889A-EA78BF696082}" srcOrd="0" destOrd="0" presId="urn:microsoft.com/office/officeart/2005/8/layout/hierarchy5"/>
    <dgm:cxn modelId="{0FE33ED1-2ABA-489A-8A6B-CE66E8498B30}" srcId="{E5070509-D187-4621-976F-F2832974F978}" destId="{C1AE0A61-C6D7-4EEE-ABAC-3A8FC23CBDD4}" srcOrd="0" destOrd="0" parTransId="{F13B4343-EC47-4488-B08F-ECA3F2D6CB50}" sibTransId="{BA8F3D4E-2C65-4D1A-BE1E-EF409EA82D28}"/>
    <dgm:cxn modelId="{980E66DB-9B5E-4B2E-9598-C7FA23B98560}" type="presOf" srcId="{2EC429B3-D1BD-41B7-BF97-2410170B0034}" destId="{9CBB8CD5-AB88-4492-B27F-3842DC46A12A}" srcOrd="1" destOrd="0" presId="urn:microsoft.com/office/officeart/2005/8/layout/hierarchy5"/>
    <dgm:cxn modelId="{195D47DB-E2B9-4B3F-865F-75178D2677F9}" type="presOf" srcId="{F13B4343-EC47-4488-B08F-ECA3F2D6CB50}" destId="{E8FE5F26-9F94-425F-95B3-C44A89FAF7C5}" srcOrd="1" destOrd="0" presId="urn:microsoft.com/office/officeart/2005/8/layout/hierarchy5"/>
    <dgm:cxn modelId="{828DFEDB-4A01-4252-8FC9-4811D6A6612C}" srcId="{BABC2650-0E55-488D-8B39-EE8C43589D6D}" destId="{B7B9446D-FABB-4217-A585-05DAADF73812}" srcOrd="0" destOrd="0" parTransId="{FB81E545-F0F2-41B4-B747-02EA4C941667}" sibTransId="{74AE0D21-9BD1-457B-ABED-4F39C401A9D5}"/>
    <dgm:cxn modelId="{410AD6EA-7EC2-4844-B83C-9215598DED3E}" srcId="{C1AE0A61-C6D7-4EEE-ABAC-3A8FC23CBDD4}" destId="{B4AE8B9F-DC6C-4EE6-9B58-DE68F07736FB}" srcOrd="0" destOrd="0" parTransId="{4D23C113-78B7-4425-9946-3F642FF315A7}" sibTransId="{E53E12CF-CD0A-4CCF-BB7D-6EC5D822506C}"/>
    <dgm:cxn modelId="{3E8B09F9-6FFB-4A6C-9E5F-585E7FD7CEDB}" type="presOf" srcId="{FB81E545-F0F2-41B4-B747-02EA4C941667}" destId="{21AA0845-C308-48C1-A603-1786C4049E5D}" srcOrd="1" destOrd="0" presId="urn:microsoft.com/office/officeart/2005/8/layout/hierarchy5"/>
    <dgm:cxn modelId="{8DC3DA36-9E73-4295-81F1-0D109488D6D9}" type="presParOf" srcId="{A74F0D58-8BC6-481D-889A-EA78BF696082}" destId="{D637F94D-019A-4247-983C-01B8716F020D}" srcOrd="0" destOrd="0" presId="urn:microsoft.com/office/officeart/2005/8/layout/hierarchy5"/>
    <dgm:cxn modelId="{2611C606-55FC-40A5-BF62-A67962B55F89}" type="presParOf" srcId="{D637F94D-019A-4247-983C-01B8716F020D}" destId="{12AA7D95-10DD-4948-9566-8FFFEFE04F6F}" srcOrd="0" destOrd="0" presId="urn:microsoft.com/office/officeart/2005/8/layout/hierarchy5"/>
    <dgm:cxn modelId="{B2F024B0-E0C2-4ADA-AF39-210573B798AD}" type="presParOf" srcId="{12AA7D95-10DD-4948-9566-8FFFEFE04F6F}" destId="{9AD7765F-11DD-40EB-943F-040BE226CA68}" srcOrd="0" destOrd="0" presId="urn:microsoft.com/office/officeart/2005/8/layout/hierarchy5"/>
    <dgm:cxn modelId="{BC1870D2-E57B-46EB-8FD2-4CDBBB4AAFA2}" type="presParOf" srcId="{9AD7765F-11DD-40EB-943F-040BE226CA68}" destId="{DAF96B08-7F64-4FA8-AA4B-506EA33E6E1F}" srcOrd="0" destOrd="0" presId="urn:microsoft.com/office/officeart/2005/8/layout/hierarchy5"/>
    <dgm:cxn modelId="{2B040D2D-DD19-46C0-B617-5E6D163E5871}" type="presParOf" srcId="{9AD7765F-11DD-40EB-943F-040BE226CA68}" destId="{B532E4AE-06D2-47BF-828B-EFF7BD7857B9}" srcOrd="1" destOrd="0" presId="urn:microsoft.com/office/officeart/2005/8/layout/hierarchy5"/>
    <dgm:cxn modelId="{334CAAAA-52F0-47A3-BDBE-9AEBFB46B8DC}" type="presParOf" srcId="{B532E4AE-06D2-47BF-828B-EFF7BD7857B9}" destId="{268B8D15-2C6E-4F0F-A835-23697C63B9AF}" srcOrd="0" destOrd="0" presId="urn:microsoft.com/office/officeart/2005/8/layout/hierarchy5"/>
    <dgm:cxn modelId="{81897896-8CDF-440F-93FA-0253A135E29D}" type="presParOf" srcId="{268B8D15-2C6E-4F0F-A835-23697C63B9AF}" destId="{4457DB1F-099D-43ED-B3BA-295725707193}" srcOrd="0" destOrd="0" presId="urn:microsoft.com/office/officeart/2005/8/layout/hierarchy5"/>
    <dgm:cxn modelId="{DBD47DA0-8AFD-49C7-B8B4-806EBEA66446}" type="presParOf" srcId="{B532E4AE-06D2-47BF-828B-EFF7BD7857B9}" destId="{103E2937-A9DA-4C2B-8890-B1EFDE307991}" srcOrd="1" destOrd="0" presId="urn:microsoft.com/office/officeart/2005/8/layout/hierarchy5"/>
    <dgm:cxn modelId="{11EF969A-AF7D-4AC1-84D9-96645D801972}" type="presParOf" srcId="{103E2937-A9DA-4C2B-8890-B1EFDE307991}" destId="{0A3F1F48-5936-4CED-B711-FE17C3051EC9}" srcOrd="0" destOrd="0" presId="urn:microsoft.com/office/officeart/2005/8/layout/hierarchy5"/>
    <dgm:cxn modelId="{60A24442-13D5-434B-B5C1-17CD6DE838B1}" type="presParOf" srcId="{103E2937-A9DA-4C2B-8890-B1EFDE307991}" destId="{FAF935EB-950B-4EB7-A6B3-2ACCA7380D9B}" srcOrd="1" destOrd="0" presId="urn:microsoft.com/office/officeart/2005/8/layout/hierarchy5"/>
    <dgm:cxn modelId="{13AC83CD-3992-4334-9197-677721C00335}" type="presParOf" srcId="{FAF935EB-950B-4EB7-A6B3-2ACCA7380D9B}" destId="{C6C25B35-C849-4FAE-98D5-53F5A98E0759}" srcOrd="0" destOrd="0" presId="urn:microsoft.com/office/officeart/2005/8/layout/hierarchy5"/>
    <dgm:cxn modelId="{FBF6CB27-15D1-467B-AA3B-A104134B15A3}" type="presParOf" srcId="{C6C25B35-C849-4FAE-98D5-53F5A98E0759}" destId="{E8FE5F26-9F94-425F-95B3-C44A89FAF7C5}" srcOrd="0" destOrd="0" presId="urn:microsoft.com/office/officeart/2005/8/layout/hierarchy5"/>
    <dgm:cxn modelId="{ECB5CC5E-CD7D-4DB6-B643-37D779B0B0DB}" type="presParOf" srcId="{FAF935EB-950B-4EB7-A6B3-2ACCA7380D9B}" destId="{46B96EE2-9566-46D8-BA08-69B2466F3DB7}" srcOrd="1" destOrd="0" presId="urn:microsoft.com/office/officeart/2005/8/layout/hierarchy5"/>
    <dgm:cxn modelId="{E74B11A9-A48D-4C94-BEAA-2C5ECBEBB174}" type="presParOf" srcId="{46B96EE2-9566-46D8-BA08-69B2466F3DB7}" destId="{FC1F9945-3ADF-47F8-87AB-8804371F27A5}" srcOrd="0" destOrd="0" presId="urn:microsoft.com/office/officeart/2005/8/layout/hierarchy5"/>
    <dgm:cxn modelId="{142A3040-6F1D-4F64-B9D7-838CE74774B4}" type="presParOf" srcId="{46B96EE2-9566-46D8-BA08-69B2466F3DB7}" destId="{4CDA3E01-D2D5-4ECB-8422-8DB6CC94B95E}" srcOrd="1" destOrd="0" presId="urn:microsoft.com/office/officeart/2005/8/layout/hierarchy5"/>
    <dgm:cxn modelId="{D313F8F9-46E7-4F76-BD26-3D8D79A9BD11}" type="presParOf" srcId="{4CDA3E01-D2D5-4ECB-8422-8DB6CC94B95E}" destId="{871D0309-10DA-44FC-8EE3-56774B365DE2}" srcOrd="0" destOrd="0" presId="urn:microsoft.com/office/officeart/2005/8/layout/hierarchy5"/>
    <dgm:cxn modelId="{04175CC9-55C0-4221-A0A0-E66459D6F35A}" type="presParOf" srcId="{871D0309-10DA-44FC-8EE3-56774B365DE2}" destId="{367A99AF-7177-439E-B2E5-0DB64F2302C2}" srcOrd="0" destOrd="0" presId="urn:microsoft.com/office/officeart/2005/8/layout/hierarchy5"/>
    <dgm:cxn modelId="{9BA20ED9-970E-4696-A276-8489F9C4211D}" type="presParOf" srcId="{4CDA3E01-D2D5-4ECB-8422-8DB6CC94B95E}" destId="{B2F87D77-A24C-406A-AEC4-D2212F344162}" srcOrd="1" destOrd="0" presId="urn:microsoft.com/office/officeart/2005/8/layout/hierarchy5"/>
    <dgm:cxn modelId="{2F7ABB7B-555D-4A4C-AAB5-4BF959775E80}" type="presParOf" srcId="{B2F87D77-A24C-406A-AEC4-D2212F344162}" destId="{CDA02BF3-5DBA-4A53-892B-66D46F6156D3}" srcOrd="0" destOrd="0" presId="urn:microsoft.com/office/officeart/2005/8/layout/hierarchy5"/>
    <dgm:cxn modelId="{4B6D8CB9-F04B-40F9-9A96-C340F72FE4DF}" type="presParOf" srcId="{B2F87D77-A24C-406A-AEC4-D2212F344162}" destId="{1F7DFF75-3330-4FB1-85DE-109D19B7FB4E}" srcOrd="1" destOrd="0" presId="urn:microsoft.com/office/officeart/2005/8/layout/hierarchy5"/>
    <dgm:cxn modelId="{ABEBAAFA-B074-4821-9FA3-27842C1C8355}" type="presParOf" srcId="{B532E4AE-06D2-47BF-828B-EFF7BD7857B9}" destId="{43A33182-C6A8-4E1D-B862-CC2AB965D77B}" srcOrd="2" destOrd="0" presId="urn:microsoft.com/office/officeart/2005/8/layout/hierarchy5"/>
    <dgm:cxn modelId="{7F20B233-1028-42C6-B845-18C467EBB37D}" type="presParOf" srcId="{43A33182-C6A8-4E1D-B862-CC2AB965D77B}" destId="{9CBB8CD5-AB88-4492-B27F-3842DC46A12A}" srcOrd="0" destOrd="0" presId="urn:microsoft.com/office/officeart/2005/8/layout/hierarchy5"/>
    <dgm:cxn modelId="{74422331-199C-4784-9DBD-A1BF209635A2}" type="presParOf" srcId="{B532E4AE-06D2-47BF-828B-EFF7BD7857B9}" destId="{51FA260C-1027-4ACC-9942-B1AAB63063B9}" srcOrd="3" destOrd="0" presId="urn:microsoft.com/office/officeart/2005/8/layout/hierarchy5"/>
    <dgm:cxn modelId="{8D15D31A-5DB1-4651-9E27-186A838BB23A}" type="presParOf" srcId="{51FA260C-1027-4ACC-9942-B1AAB63063B9}" destId="{543B372C-08AB-4BCB-9EC6-E60A751F6643}" srcOrd="0" destOrd="0" presId="urn:microsoft.com/office/officeart/2005/8/layout/hierarchy5"/>
    <dgm:cxn modelId="{47D6DCC5-3471-4D2D-A133-7CF2F804A489}" type="presParOf" srcId="{51FA260C-1027-4ACC-9942-B1AAB63063B9}" destId="{CC55B372-632D-4A84-9D95-436502386C5D}" srcOrd="1" destOrd="0" presId="urn:microsoft.com/office/officeart/2005/8/layout/hierarchy5"/>
    <dgm:cxn modelId="{464E5852-7EFF-4177-A7BB-EB6527CA4D4E}" type="presParOf" srcId="{CC55B372-632D-4A84-9D95-436502386C5D}" destId="{89FC12CE-5C1E-47D8-9A18-7C7332FFCC63}" srcOrd="0" destOrd="0" presId="urn:microsoft.com/office/officeart/2005/8/layout/hierarchy5"/>
    <dgm:cxn modelId="{FEE8D8E0-F7C9-4E4D-B7FA-044459DEEA40}" type="presParOf" srcId="{89FC12CE-5C1E-47D8-9A18-7C7332FFCC63}" destId="{A4D864FD-309B-4961-89CE-478CDABDE68B}" srcOrd="0" destOrd="0" presId="urn:microsoft.com/office/officeart/2005/8/layout/hierarchy5"/>
    <dgm:cxn modelId="{4B78F2E3-0855-4EE0-8EA6-403F23CB1110}" type="presParOf" srcId="{CC55B372-632D-4A84-9D95-436502386C5D}" destId="{E911E733-7C64-4092-A6DF-02C5581A62E8}" srcOrd="1" destOrd="0" presId="urn:microsoft.com/office/officeart/2005/8/layout/hierarchy5"/>
    <dgm:cxn modelId="{1D0F85D0-979F-46F0-BA6F-081587516D1F}" type="presParOf" srcId="{E911E733-7C64-4092-A6DF-02C5581A62E8}" destId="{E87242A2-6834-4D01-93BF-A27056E14F5D}" srcOrd="0" destOrd="0" presId="urn:microsoft.com/office/officeart/2005/8/layout/hierarchy5"/>
    <dgm:cxn modelId="{B96CD809-5110-4D54-8748-2BE96D4D3B87}" type="presParOf" srcId="{E911E733-7C64-4092-A6DF-02C5581A62E8}" destId="{ED4D5BA1-4F53-4E78-841E-2D7A068A4FF5}" srcOrd="1" destOrd="0" presId="urn:microsoft.com/office/officeart/2005/8/layout/hierarchy5"/>
    <dgm:cxn modelId="{68D68CDA-346B-4E81-B096-EE6ADE9052B4}" type="presParOf" srcId="{ED4D5BA1-4F53-4E78-841E-2D7A068A4FF5}" destId="{DC5B010F-C1A9-4874-9333-273CA6E5BBA4}" srcOrd="0" destOrd="0" presId="urn:microsoft.com/office/officeart/2005/8/layout/hierarchy5"/>
    <dgm:cxn modelId="{145E90A4-BB9F-4E20-B43E-33409B236EB7}" type="presParOf" srcId="{DC5B010F-C1A9-4874-9333-273CA6E5BBA4}" destId="{21AA0845-C308-48C1-A603-1786C4049E5D}" srcOrd="0" destOrd="0" presId="urn:microsoft.com/office/officeart/2005/8/layout/hierarchy5"/>
    <dgm:cxn modelId="{F2D64C92-9E8C-4196-A533-985AB1956B4F}" type="presParOf" srcId="{ED4D5BA1-4F53-4E78-841E-2D7A068A4FF5}" destId="{77D70D1E-B3B2-46D2-8966-F889B66E58BA}" srcOrd="1" destOrd="0" presId="urn:microsoft.com/office/officeart/2005/8/layout/hierarchy5"/>
    <dgm:cxn modelId="{F0642917-1AB2-40BC-8119-751D5F4D3AA4}" type="presParOf" srcId="{77D70D1E-B3B2-46D2-8966-F889B66E58BA}" destId="{9A5EF363-16D1-4A6C-9525-572A6B2741D3}" srcOrd="0" destOrd="0" presId="urn:microsoft.com/office/officeart/2005/8/layout/hierarchy5"/>
    <dgm:cxn modelId="{4560EBBB-25DE-4ACB-8FA2-3C158DEB55EE}" type="presParOf" srcId="{77D70D1E-B3B2-46D2-8966-F889B66E58BA}" destId="{CACA997E-6605-438A-91D1-EB98E97135CF}" srcOrd="1" destOrd="0" presId="urn:microsoft.com/office/officeart/2005/8/layout/hierarchy5"/>
    <dgm:cxn modelId="{5FBE757F-1E43-4CB2-B0B5-11396946CF46}" type="presParOf" srcId="{A74F0D58-8BC6-481D-889A-EA78BF696082}" destId="{D6389E1F-2CE6-4AA6-8C23-06C82C940AF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38223D-752E-4212-8E93-6245A0293AD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A759F0B-BD4C-4F22-9C21-8D6F3DC89483}">
      <dgm:prSet phldrT="[Text]"/>
      <dgm:spPr/>
      <dgm:t>
        <a:bodyPr/>
        <a:lstStyle/>
        <a:p>
          <a:r>
            <a:rPr lang="en-US" altLang="zh-CN" dirty="0"/>
            <a:t>damages</a:t>
          </a:r>
          <a:endParaRPr lang="zh-CN" altLang="en-US" dirty="0"/>
        </a:p>
      </dgm:t>
    </dgm:pt>
    <dgm:pt modelId="{DE78DCAC-59BF-44E1-A5E5-E2C5660B6AC4}" type="parTrans" cxnId="{8C746566-B94F-48CF-BDEF-E54AF4FC8270}">
      <dgm:prSet/>
      <dgm:spPr/>
      <dgm:t>
        <a:bodyPr/>
        <a:lstStyle/>
        <a:p>
          <a:endParaRPr lang="zh-CN" altLang="en-US"/>
        </a:p>
      </dgm:t>
    </dgm:pt>
    <dgm:pt modelId="{4E53055B-C08F-4A11-9EF3-67A695E1F4F8}" type="sibTrans" cxnId="{8C746566-B94F-48CF-BDEF-E54AF4FC8270}">
      <dgm:prSet/>
      <dgm:spPr/>
      <dgm:t>
        <a:bodyPr/>
        <a:lstStyle/>
        <a:p>
          <a:endParaRPr lang="zh-CN" altLang="en-US"/>
        </a:p>
      </dgm:t>
    </dgm:pt>
    <dgm:pt modelId="{838E0299-080B-411B-97CB-493F792E9A89}">
      <dgm:prSet phldrT="[Text]"/>
      <dgm:spPr/>
      <dgm:t>
        <a:bodyPr/>
        <a:lstStyle/>
        <a:p>
          <a:r>
            <a:rPr lang="en-US" altLang="zh-CN" dirty="0"/>
            <a:t>Compensatory damages</a:t>
          </a:r>
          <a:endParaRPr lang="zh-CN" altLang="en-US" dirty="0"/>
        </a:p>
      </dgm:t>
    </dgm:pt>
    <dgm:pt modelId="{80EE1019-73A5-4081-8162-A3835BBE39CA}" type="parTrans" cxnId="{77C24727-49D5-446A-A00B-378A0E89252D}">
      <dgm:prSet/>
      <dgm:spPr/>
      <dgm:t>
        <a:bodyPr/>
        <a:lstStyle/>
        <a:p>
          <a:endParaRPr lang="zh-CN" altLang="en-US"/>
        </a:p>
      </dgm:t>
    </dgm:pt>
    <dgm:pt modelId="{DE6765DA-26C2-4C79-8A12-26230D3C1A87}" type="sibTrans" cxnId="{77C24727-49D5-446A-A00B-378A0E89252D}">
      <dgm:prSet/>
      <dgm:spPr/>
      <dgm:t>
        <a:bodyPr/>
        <a:lstStyle/>
        <a:p>
          <a:endParaRPr lang="zh-CN" altLang="en-US"/>
        </a:p>
      </dgm:t>
    </dgm:pt>
    <dgm:pt modelId="{29707C23-31B5-482B-AEC2-3AFB558C0391}">
      <dgm:prSet phldrT="[Text]"/>
      <dgm:spPr/>
      <dgm:t>
        <a:bodyPr/>
        <a:lstStyle/>
        <a:p>
          <a:r>
            <a:rPr lang="en-US" altLang="zh-CN" dirty="0"/>
            <a:t>Consequential damages</a:t>
          </a:r>
          <a:endParaRPr lang="zh-CN" altLang="en-US" dirty="0"/>
        </a:p>
      </dgm:t>
    </dgm:pt>
    <dgm:pt modelId="{07EF0731-D613-47A5-875C-8C4B562CC93C}" type="parTrans" cxnId="{2CC154D7-9EC1-4C4D-9D9C-CE16AF5EE4DE}">
      <dgm:prSet/>
      <dgm:spPr/>
      <dgm:t>
        <a:bodyPr/>
        <a:lstStyle/>
        <a:p>
          <a:endParaRPr lang="zh-CN" altLang="en-US"/>
        </a:p>
      </dgm:t>
    </dgm:pt>
    <dgm:pt modelId="{6C6B3E26-1E28-4EF8-A6BA-1AD559603096}" type="sibTrans" cxnId="{2CC154D7-9EC1-4C4D-9D9C-CE16AF5EE4DE}">
      <dgm:prSet/>
      <dgm:spPr/>
      <dgm:t>
        <a:bodyPr/>
        <a:lstStyle/>
        <a:p>
          <a:endParaRPr lang="zh-CN" altLang="en-US"/>
        </a:p>
      </dgm:t>
    </dgm:pt>
    <dgm:pt modelId="{1F7F2CCD-BF6E-40D3-AC8C-635C7CC05B8D}">
      <dgm:prSet phldrT="[Text]"/>
      <dgm:spPr/>
      <dgm:t>
        <a:bodyPr/>
        <a:lstStyle/>
        <a:p>
          <a:r>
            <a:rPr lang="en-US" altLang="zh-CN" dirty="0" err="1"/>
            <a:t>forseeable</a:t>
          </a:r>
          <a:endParaRPr lang="zh-CN" altLang="en-US" dirty="0"/>
        </a:p>
      </dgm:t>
    </dgm:pt>
    <dgm:pt modelId="{C339AEE7-FABD-4F78-B1AB-A28CA48C467B}" type="parTrans" cxnId="{8AF6ADA7-CDB5-4934-9030-BA2C67E8DE87}">
      <dgm:prSet/>
      <dgm:spPr/>
      <dgm:t>
        <a:bodyPr/>
        <a:lstStyle/>
        <a:p>
          <a:endParaRPr lang="zh-CN" altLang="en-US"/>
        </a:p>
      </dgm:t>
    </dgm:pt>
    <dgm:pt modelId="{87BF3DFF-94DD-4AD6-8A44-9B9DFB5B2F13}" type="sibTrans" cxnId="{8AF6ADA7-CDB5-4934-9030-BA2C67E8DE87}">
      <dgm:prSet/>
      <dgm:spPr/>
      <dgm:t>
        <a:bodyPr/>
        <a:lstStyle/>
        <a:p>
          <a:endParaRPr lang="zh-CN" altLang="en-US"/>
        </a:p>
      </dgm:t>
    </dgm:pt>
    <dgm:pt modelId="{AE1A2C17-C885-49F8-8EC1-C82D045CE479}" type="pres">
      <dgm:prSet presAssocID="{D538223D-752E-4212-8E93-6245A0293AD1}" presName="diagram" presStyleCnt="0">
        <dgm:presLayoutVars>
          <dgm:chPref val="1"/>
          <dgm:dir/>
          <dgm:animOne val="branch"/>
          <dgm:animLvl val="lvl"/>
          <dgm:resizeHandles val="exact"/>
        </dgm:presLayoutVars>
      </dgm:prSet>
      <dgm:spPr/>
    </dgm:pt>
    <dgm:pt modelId="{4093E4C6-788A-42F8-A17A-8FAFF671C13D}" type="pres">
      <dgm:prSet presAssocID="{EA759F0B-BD4C-4F22-9C21-8D6F3DC89483}" presName="root1" presStyleCnt="0"/>
      <dgm:spPr/>
    </dgm:pt>
    <dgm:pt modelId="{A633860B-61F5-4FD4-BB6B-62AE01BA32C9}" type="pres">
      <dgm:prSet presAssocID="{EA759F0B-BD4C-4F22-9C21-8D6F3DC89483}" presName="LevelOneTextNode" presStyleLbl="node0" presStyleIdx="0" presStyleCnt="1">
        <dgm:presLayoutVars>
          <dgm:chPref val="3"/>
        </dgm:presLayoutVars>
      </dgm:prSet>
      <dgm:spPr/>
    </dgm:pt>
    <dgm:pt modelId="{3996E4BE-72AF-4C6E-9769-FDE0873830A2}" type="pres">
      <dgm:prSet presAssocID="{EA759F0B-BD4C-4F22-9C21-8D6F3DC89483}" presName="level2hierChild" presStyleCnt="0"/>
      <dgm:spPr/>
    </dgm:pt>
    <dgm:pt modelId="{6726A259-C120-4256-8481-7591799D53DA}" type="pres">
      <dgm:prSet presAssocID="{80EE1019-73A5-4081-8162-A3835BBE39CA}" presName="conn2-1" presStyleLbl="parChTrans1D2" presStyleIdx="0" presStyleCnt="2"/>
      <dgm:spPr/>
    </dgm:pt>
    <dgm:pt modelId="{1DA8684A-2C55-41F2-BBB1-9417EDA793D8}" type="pres">
      <dgm:prSet presAssocID="{80EE1019-73A5-4081-8162-A3835BBE39CA}" presName="connTx" presStyleLbl="parChTrans1D2" presStyleIdx="0" presStyleCnt="2"/>
      <dgm:spPr/>
    </dgm:pt>
    <dgm:pt modelId="{A54B10EF-59F1-45B4-BF94-0BE0DC3F4569}" type="pres">
      <dgm:prSet presAssocID="{838E0299-080B-411B-97CB-493F792E9A89}" presName="root2" presStyleCnt="0"/>
      <dgm:spPr/>
    </dgm:pt>
    <dgm:pt modelId="{881BCFC5-AC0B-49DD-8E40-4221DC9D2F4A}" type="pres">
      <dgm:prSet presAssocID="{838E0299-080B-411B-97CB-493F792E9A89}" presName="LevelTwoTextNode" presStyleLbl="node2" presStyleIdx="0" presStyleCnt="2">
        <dgm:presLayoutVars>
          <dgm:chPref val="3"/>
        </dgm:presLayoutVars>
      </dgm:prSet>
      <dgm:spPr/>
    </dgm:pt>
    <dgm:pt modelId="{CDD46A44-027D-48AC-9233-7CA7ADBA81B0}" type="pres">
      <dgm:prSet presAssocID="{838E0299-080B-411B-97CB-493F792E9A89}" presName="level3hierChild" presStyleCnt="0"/>
      <dgm:spPr/>
    </dgm:pt>
    <dgm:pt modelId="{10BAE1B2-F222-469F-B1FF-7C7754D204B3}" type="pres">
      <dgm:prSet presAssocID="{07EF0731-D613-47A5-875C-8C4B562CC93C}" presName="conn2-1" presStyleLbl="parChTrans1D2" presStyleIdx="1" presStyleCnt="2"/>
      <dgm:spPr/>
    </dgm:pt>
    <dgm:pt modelId="{25030FE8-4451-46AD-B183-19EEB12D6721}" type="pres">
      <dgm:prSet presAssocID="{07EF0731-D613-47A5-875C-8C4B562CC93C}" presName="connTx" presStyleLbl="parChTrans1D2" presStyleIdx="1" presStyleCnt="2"/>
      <dgm:spPr/>
    </dgm:pt>
    <dgm:pt modelId="{C8008C8A-5C05-404B-BABB-E57D7F8B06A8}" type="pres">
      <dgm:prSet presAssocID="{29707C23-31B5-482B-AEC2-3AFB558C0391}" presName="root2" presStyleCnt="0"/>
      <dgm:spPr/>
    </dgm:pt>
    <dgm:pt modelId="{490B76CA-7D1A-45BD-AE7C-120368968F2D}" type="pres">
      <dgm:prSet presAssocID="{29707C23-31B5-482B-AEC2-3AFB558C0391}" presName="LevelTwoTextNode" presStyleLbl="node2" presStyleIdx="1" presStyleCnt="2">
        <dgm:presLayoutVars>
          <dgm:chPref val="3"/>
        </dgm:presLayoutVars>
      </dgm:prSet>
      <dgm:spPr/>
    </dgm:pt>
    <dgm:pt modelId="{08CE6778-ED76-4FC9-B5ED-E6C1CF0131BD}" type="pres">
      <dgm:prSet presAssocID="{29707C23-31B5-482B-AEC2-3AFB558C0391}" presName="level3hierChild" presStyleCnt="0"/>
      <dgm:spPr/>
    </dgm:pt>
    <dgm:pt modelId="{D6478CCB-E637-4838-8599-CB6ED80DE633}" type="pres">
      <dgm:prSet presAssocID="{C339AEE7-FABD-4F78-B1AB-A28CA48C467B}" presName="conn2-1" presStyleLbl="parChTrans1D3" presStyleIdx="0" presStyleCnt="1"/>
      <dgm:spPr/>
    </dgm:pt>
    <dgm:pt modelId="{B09052C0-2D11-4960-8D1F-1E1DC55004CE}" type="pres">
      <dgm:prSet presAssocID="{C339AEE7-FABD-4F78-B1AB-A28CA48C467B}" presName="connTx" presStyleLbl="parChTrans1D3" presStyleIdx="0" presStyleCnt="1"/>
      <dgm:spPr/>
    </dgm:pt>
    <dgm:pt modelId="{15D30B7E-074E-479B-972B-71CC15A8374B}" type="pres">
      <dgm:prSet presAssocID="{1F7F2CCD-BF6E-40D3-AC8C-635C7CC05B8D}" presName="root2" presStyleCnt="0"/>
      <dgm:spPr/>
    </dgm:pt>
    <dgm:pt modelId="{58D39464-2446-4A1F-B039-A4C2FFB8ABE1}" type="pres">
      <dgm:prSet presAssocID="{1F7F2CCD-BF6E-40D3-AC8C-635C7CC05B8D}" presName="LevelTwoTextNode" presStyleLbl="node3" presStyleIdx="0" presStyleCnt="1">
        <dgm:presLayoutVars>
          <dgm:chPref val="3"/>
        </dgm:presLayoutVars>
      </dgm:prSet>
      <dgm:spPr/>
    </dgm:pt>
    <dgm:pt modelId="{96DD0E7B-D044-4EB9-A9CD-6D5FF85B5DE3}" type="pres">
      <dgm:prSet presAssocID="{1F7F2CCD-BF6E-40D3-AC8C-635C7CC05B8D}" presName="level3hierChild" presStyleCnt="0"/>
      <dgm:spPr/>
    </dgm:pt>
  </dgm:ptLst>
  <dgm:cxnLst>
    <dgm:cxn modelId="{3CC94709-1675-4C6C-BAD4-E6F5B1580E50}" type="presOf" srcId="{29707C23-31B5-482B-AEC2-3AFB558C0391}" destId="{490B76CA-7D1A-45BD-AE7C-120368968F2D}" srcOrd="0" destOrd="0" presId="urn:microsoft.com/office/officeart/2005/8/layout/hierarchy2"/>
    <dgm:cxn modelId="{EC57DF1C-D405-4075-A932-B4E10A905009}" type="presOf" srcId="{07EF0731-D613-47A5-875C-8C4B562CC93C}" destId="{10BAE1B2-F222-469F-B1FF-7C7754D204B3}" srcOrd="0" destOrd="0" presId="urn:microsoft.com/office/officeart/2005/8/layout/hierarchy2"/>
    <dgm:cxn modelId="{67315F26-D831-4093-8543-43163678B67D}" type="presOf" srcId="{80EE1019-73A5-4081-8162-A3835BBE39CA}" destId="{1DA8684A-2C55-41F2-BBB1-9417EDA793D8}" srcOrd="1" destOrd="0" presId="urn:microsoft.com/office/officeart/2005/8/layout/hierarchy2"/>
    <dgm:cxn modelId="{77C24727-49D5-446A-A00B-378A0E89252D}" srcId="{EA759F0B-BD4C-4F22-9C21-8D6F3DC89483}" destId="{838E0299-080B-411B-97CB-493F792E9A89}" srcOrd="0" destOrd="0" parTransId="{80EE1019-73A5-4081-8162-A3835BBE39CA}" sibTransId="{DE6765DA-26C2-4C79-8A12-26230D3C1A87}"/>
    <dgm:cxn modelId="{3C824E28-E883-4C3C-B4E0-4A9F1DA2E575}" type="presOf" srcId="{80EE1019-73A5-4081-8162-A3835BBE39CA}" destId="{6726A259-C120-4256-8481-7591799D53DA}" srcOrd="0" destOrd="0" presId="urn:microsoft.com/office/officeart/2005/8/layout/hierarchy2"/>
    <dgm:cxn modelId="{8C746566-B94F-48CF-BDEF-E54AF4FC8270}" srcId="{D538223D-752E-4212-8E93-6245A0293AD1}" destId="{EA759F0B-BD4C-4F22-9C21-8D6F3DC89483}" srcOrd="0" destOrd="0" parTransId="{DE78DCAC-59BF-44E1-A5E5-E2C5660B6AC4}" sibTransId="{4E53055B-C08F-4A11-9EF3-67A695E1F4F8}"/>
    <dgm:cxn modelId="{3DB5196D-CC7B-4B1E-8155-4705F94A1B42}" type="presOf" srcId="{1F7F2CCD-BF6E-40D3-AC8C-635C7CC05B8D}" destId="{58D39464-2446-4A1F-B039-A4C2FFB8ABE1}" srcOrd="0" destOrd="0" presId="urn:microsoft.com/office/officeart/2005/8/layout/hierarchy2"/>
    <dgm:cxn modelId="{AA7F6B82-6EC3-4086-8FC4-86DB1F3DA2B6}" type="presOf" srcId="{D538223D-752E-4212-8E93-6245A0293AD1}" destId="{AE1A2C17-C885-49F8-8EC1-C82D045CE479}" srcOrd="0" destOrd="0" presId="urn:microsoft.com/office/officeart/2005/8/layout/hierarchy2"/>
    <dgm:cxn modelId="{EB695A8E-78BC-4035-80C7-8FE729F85C64}" type="presOf" srcId="{C339AEE7-FABD-4F78-B1AB-A28CA48C467B}" destId="{D6478CCB-E637-4838-8599-CB6ED80DE633}" srcOrd="0" destOrd="0" presId="urn:microsoft.com/office/officeart/2005/8/layout/hierarchy2"/>
    <dgm:cxn modelId="{5263F99B-8EE2-4B9F-862D-908C99639BCC}" type="presOf" srcId="{EA759F0B-BD4C-4F22-9C21-8D6F3DC89483}" destId="{A633860B-61F5-4FD4-BB6B-62AE01BA32C9}" srcOrd="0" destOrd="0" presId="urn:microsoft.com/office/officeart/2005/8/layout/hierarchy2"/>
    <dgm:cxn modelId="{D26EDAA6-4622-4B08-ABE2-C340A58EE43F}" type="presOf" srcId="{838E0299-080B-411B-97CB-493F792E9A89}" destId="{881BCFC5-AC0B-49DD-8E40-4221DC9D2F4A}" srcOrd="0" destOrd="0" presId="urn:microsoft.com/office/officeart/2005/8/layout/hierarchy2"/>
    <dgm:cxn modelId="{8AF6ADA7-CDB5-4934-9030-BA2C67E8DE87}" srcId="{29707C23-31B5-482B-AEC2-3AFB558C0391}" destId="{1F7F2CCD-BF6E-40D3-AC8C-635C7CC05B8D}" srcOrd="0" destOrd="0" parTransId="{C339AEE7-FABD-4F78-B1AB-A28CA48C467B}" sibTransId="{87BF3DFF-94DD-4AD6-8A44-9B9DFB5B2F13}"/>
    <dgm:cxn modelId="{2CC154D7-9EC1-4C4D-9D9C-CE16AF5EE4DE}" srcId="{EA759F0B-BD4C-4F22-9C21-8D6F3DC89483}" destId="{29707C23-31B5-482B-AEC2-3AFB558C0391}" srcOrd="1" destOrd="0" parTransId="{07EF0731-D613-47A5-875C-8C4B562CC93C}" sibTransId="{6C6B3E26-1E28-4EF8-A6BA-1AD559603096}"/>
    <dgm:cxn modelId="{2879B1E1-C579-431E-B80B-A37FC938A28F}" type="presOf" srcId="{07EF0731-D613-47A5-875C-8C4B562CC93C}" destId="{25030FE8-4451-46AD-B183-19EEB12D6721}" srcOrd="1" destOrd="0" presId="urn:microsoft.com/office/officeart/2005/8/layout/hierarchy2"/>
    <dgm:cxn modelId="{E5E9B7E8-7FC0-4D9B-ACC0-41D293099483}" type="presOf" srcId="{C339AEE7-FABD-4F78-B1AB-A28CA48C467B}" destId="{B09052C0-2D11-4960-8D1F-1E1DC55004CE}" srcOrd="1" destOrd="0" presId="urn:microsoft.com/office/officeart/2005/8/layout/hierarchy2"/>
    <dgm:cxn modelId="{9FDBA2CE-D700-4AD8-9169-4715BC690820}" type="presParOf" srcId="{AE1A2C17-C885-49F8-8EC1-C82D045CE479}" destId="{4093E4C6-788A-42F8-A17A-8FAFF671C13D}" srcOrd="0" destOrd="0" presId="urn:microsoft.com/office/officeart/2005/8/layout/hierarchy2"/>
    <dgm:cxn modelId="{E47AA300-0907-4E0F-9386-FF79C129DE57}" type="presParOf" srcId="{4093E4C6-788A-42F8-A17A-8FAFF671C13D}" destId="{A633860B-61F5-4FD4-BB6B-62AE01BA32C9}" srcOrd="0" destOrd="0" presId="urn:microsoft.com/office/officeart/2005/8/layout/hierarchy2"/>
    <dgm:cxn modelId="{2DE89C56-526C-4C76-B967-40F138418C5A}" type="presParOf" srcId="{4093E4C6-788A-42F8-A17A-8FAFF671C13D}" destId="{3996E4BE-72AF-4C6E-9769-FDE0873830A2}" srcOrd="1" destOrd="0" presId="urn:microsoft.com/office/officeart/2005/8/layout/hierarchy2"/>
    <dgm:cxn modelId="{A3E62AF4-C5A3-4AE7-AC66-21C0EA54F4EF}" type="presParOf" srcId="{3996E4BE-72AF-4C6E-9769-FDE0873830A2}" destId="{6726A259-C120-4256-8481-7591799D53DA}" srcOrd="0" destOrd="0" presId="urn:microsoft.com/office/officeart/2005/8/layout/hierarchy2"/>
    <dgm:cxn modelId="{4860B5C2-9C13-48EC-94C1-2BB4F356E0E9}" type="presParOf" srcId="{6726A259-C120-4256-8481-7591799D53DA}" destId="{1DA8684A-2C55-41F2-BBB1-9417EDA793D8}" srcOrd="0" destOrd="0" presId="urn:microsoft.com/office/officeart/2005/8/layout/hierarchy2"/>
    <dgm:cxn modelId="{D52F91D5-764D-4339-B493-E1CE832D9F98}" type="presParOf" srcId="{3996E4BE-72AF-4C6E-9769-FDE0873830A2}" destId="{A54B10EF-59F1-45B4-BF94-0BE0DC3F4569}" srcOrd="1" destOrd="0" presId="urn:microsoft.com/office/officeart/2005/8/layout/hierarchy2"/>
    <dgm:cxn modelId="{46133AAE-DF6C-4E7A-A132-B060B7AEE2C4}" type="presParOf" srcId="{A54B10EF-59F1-45B4-BF94-0BE0DC3F4569}" destId="{881BCFC5-AC0B-49DD-8E40-4221DC9D2F4A}" srcOrd="0" destOrd="0" presId="urn:microsoft.com/office/officeart/2005/8/layout/hierarchy2"/>
    <dgm:cxn modelId="{C1C41910-A8FE-4D13-8E1A-3A6B563CC476}" type="presParOf" srcId="{A54B10EF-59F1-45B4-BF94-0BE0DC3F4569}" destId="{CDD46A44-027D-48AC-9233-7CA7ADBA81B0}" srcOrd="1" destOrd="0" presId="urn:microsoft.com/office/officeart/2005/8/layout/hierarchy2"/>
    <dgm:cxn modelId="{9EC02637-C20A-43E1-89E0-AC0B92531BB0}" type="presParOf" srcId="{3996E4BE-72AF-4C6E-9769-FDE0873830A2}" destId="{10BAE1B2-F222-469F-B1FF-7C7754D204B3}" srcOrd="2" destOrd="0" presId="urn:microsoft.com/office/officeart/2005/8/layout/hierarchy2"/>
    <dgm:cxn modelId="{2D9189D1-E827-4BFD-BB85-A166C1DD0EE2}" type="presParOf" srcId="{10BAE1B2-F222-469F-B1FF-7C7754D204B3}" destId="{25030FE8-4451-46AD-B183-19EEB12D6721}" srcOrd="0" destOrd="0" presId="urn:microsoft.com/office/officeart/2005/8/layout/hierarchy2"/>
    <dgm:cxn modelId="{2DAAECC9-13D8-434E-A4B3-98F6ABBA68DF}" type="presParOf" srcId="{3996E4BE-72AF-4C6E-9769-FDE0873830A2}" destId="{C8008C8A-5C05-404B-BABB-E57D7F8B06A8}" srcOrd="3" destOrd="0" presId="urn:microsoft.com/office/officeart/2005/8/layout/hierarchy2"/>
    <dgm:cxn modelId="{1FDCE71B-5C19-40BD-A16D-7F8CED0BB7F0}" type="presParOf" srcId="{C8008C8A-5C05-404B-BABB-E57D7F8B06A8}" destId="{490B76CA-7D1A-45BD-AE7C-120368968F2D}" srcOrd="0" destOrd="0" presId="urn:microsoft.com/office/officeart/2005/8/layout/hierarchy2"/>
    <dgm:cxn modelId="{1676F595-F3DA-4B3A-963D-08D019872742}" type="presParOf" srcId="{C8008C8A-5C05-404B-BABB-E57D7F8B06A8}" destId="{08CE6778-ED76-4FC9-B5ED-E6C1CF0131BD}" srcOrd="1" destOrd="0" presId="urn:microsoft.com/office/officeart/2005/8/layout/hierarchy2"/>
    <dgm:cxn modelId="{29C5FEB4-202F-4780-9E70-C0A994191AA8}" type="presParOf" srcId="{08CE6778-ED76-4FC9-B5ED-E6C1CF0131BD}" destId="{D6478CCB-E637-4838-8599-CB6ED80DE633}" srcOrd="0" destOrd="0" presId="urn:microsoft.com/office/officeart/2005/8/layout/hierarchy2"/>
    <dgm:cxn modelId="{03F172A5-9288-4945-9161-50252293074E}" type="presParOf" srcId="{D6478CCB-E637-4838-8599-CB6ED80DE633}" destId="{B09052C0-2D11-4960-8D1F-1E1DC55004CE}" srcOrd="0" destOrd="0" presId="urn:microsoft.com/office/officeart/2005/8/layout/hierarchy2"/>
    <dgm:cxn modelId="{D403DB1B-412C-4401-B869-D36718A435F8}" type="presParOf" srcId="{08CE6778-ED76-4FC9-B5ED-E6C1CF0131BD}" destId="{15D30B7E-074E-479B-972B-71CC15A8374B}" srcOrd="1" destOrd="0" presId="urn:microsoft.com/office/officeart/2005/8/layout/hierarchy2"/>
    <dgm:cxn modelId="{F2F699FE-68AE-43F7-AB51-764E5A9D4D58}" type="presParOf" srcId="{15D30B7E-074E-479B-972B-71CC15A8374B}" destId="{58D39464-2446-4A1F-B039-A4C2FFB8ABE1}" srcOrd="0" destOrd="0" presId="urn:microsoft.com/office/officeart/2005/8/layout/hierarchy2"/>
    <dgm:cxn modelId="{8EE6F4D1-6EF5-4BE9-A8EC-69EED69395AF}" type="presParOf" srcId="{15D30B7E-074E-479B-972B-71CC15A8374B}" destId="{96DD0E7B-D044-4EB9-A9CD-6D5FF85B5DE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00022-D470-4724-BE86-2AFB835DCD90}">
      <dsp:nvSpPr>
        <dsp:cNvPr id="0" name=""/>
        <dsp:cNvSpPr/>
      </dsp:nvSpPr>
      <dsp:spPr>
        <a:xfrm rot="5400000">
          <a:off x="380982" y="1594679"/>
          <a:ext cx="1147531" cy="1909465"/>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A482A-35D9-4F2E-B4E9-54F2F2BA0952}">
      <dsp:nvSpPr>
        <dsp:cNvPr id="0" name=""/>
        <dsp:cNvSpPr/>
      </dsp:nvSpPr>
      <dsp:spPr>
        <a:xfrm>
          <a:off x="189430" y="2165198"/>
          <a:ext cx="1723876" cy="151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dirty="0"/>
            <a:t>Foreign Economic Contract</a:t>
          </a:r>
          <a:endParaRPr lang="zh-CN" altLang="en-US" sz="2100" kern="1200" dirty="0"/>
        </a:p>
        <a:p>
          <a:pPr marL="0" lvl="0" indent="0" algn="l" defTabSz="933450">
            <a:lnSpc>
              <a:spcPct val="90000"/>
            </a:lnSpc>
            <a:spcBef>
              <a:spcPct val="0"/>
            </a:spcBef>
            <a:spcAft>
              <a:spcPct val="35000"/>
            </a:spcAft>
            <a:buNone/>
          </a:pPr>
          <a:r>
            <a:rPr lang="en-US" sz="2100" kern="1200" dirty="0"/>
            <a:t> </a:t>
          </a:r>
          <a:endParaRPr lang="zh-CN" sz="2100" kern="1200" dirty="0"/>
        </a:p>
      </dsp:txBody>
      <dsp:txXfrm>
        <a:off x="189430" y="2165198"/>
        <a:ext cx="1723876" cy="1511078"/>
      </dsp:txXfrm>
    </dsp:sp>
    <dsp:sp modelId="{319513F8-22AC-41FF-B71E-89072F906047}">
      <dsp:nvSpPr>
        <dsp:cNvPr id="0" name=""/>
        <dsp:cNvSpPr/>
      </dsp:nvSpPr>
      <dsp:spPr>
        <a:xfrm>
          <a:off x="1588047" y="1454102"/>
          <a:ext cx="325259" cy="32525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483B9-4DDE-49EA-9F37-8AAFDBB29B92}">
      <dsp:nvSpPr>
        <dsp:cNvPr id="0" name=""/>
        <dsp:cNvSpPr/>
      </dsp:nvSpPr>
      <dsp:spPr>
        <a:xfrm rot="5400000">
          <a:off x="2491343" y="1072468"/>
          <a:ext cx="1147531" cy="1909465"/>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4CA1E-45E2-4FFE-91F3-0DC8DEC070F1}">
      <dsp:nvSpPr>
        <dsp:cNvPr id="0" name=""/>
        <dsp:cNvSpPr/>
      </dsp:nvSpPr>
      <dsp:spPr>
        <a:xfrm>
          <a:off x="2299792" y="1642987"/>
          <a:ext cx="1723876" cy="151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zh-CN" sz="2100" kern="1200" dirty="0"/>
        </a:p>
      </dsp:txBody>
      <dsp:txXfrm>
        <a:off x="2299792" y="1642987"/>
        <a:ext cx="1723876" cy="1511078"/>
      </dsp:txXfrm>
    </dsp:sp>
    <dsp:sp modelId="{BB0C9E99-D414-4EFD-BD08-E7C02083A6E9}">
      <dsp:nvSpPr>
        <dsp:cNvPr id="0" name=""/>
        <dsp:cNvSpPr/>
      </dsp:nvSpPr>
      <dsp:spPr>
        <a:xfrm>
          <a:off x="3698409" y="931891"/>
          <a:ext cx="325259" cy="32525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212EA-3A53-487F-B599-D2830DCA3FE3}">
      <dsp:nvSpPr>
        <dsp:cNvPr id="0" name=""/>
        <dsp:cNvSpPr/>
      </dsp:nvSpPr>
      <dsp:spPr>
        <a:xfrm rot="5400000">
          <a:off x="4601705" y="550257"/>
          <a:ext cx="1147531" cy="1909465"/>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DD347-574A-4703-A108-062CDF63BD36}">
      <dsp:nvSpPr>
        <dsp:cNvPr id="0" name=""/>
        <dsp:cNvSpPr/>
      </dsp:nvSpPr>
      <dsp:spPr>
        <a:xfrm>
          <a:off x="4410154" y="1120776"/>
          <a:ext cx="1723876" cy="151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dirty="0"/>
            <a:t>Contract Law of the PRC</a:t>
          </a:r>
          <a:endParaRPr lang="zh-CN" sz="2100" kern="1200" dirty="0"/>
        </a:p>
        <a:p>
          <a:pPr marL="171450" lvl="1" indent="-171450" algn="l" defTabSz="711200">
            <a:lnSpc>
              <a:spcPct val="90000"/>
            </a:lnSpc>
            <a:spcBef>
              <a:spcPct val="0"/>
            </a:spcBef>
            <a:spcAft>
              <a:spcPct val="15000"/>
            </a:spcAft>
            <a:buChar char="•"/>
          </a:pPr>
          <a:endParaRPr lang="zh-CN" altLang="en-US" sz="1600" kern="1200" dirty="0"/>
        </a:p>
      </dsp:txBody>
      <dsp:txXfrm>
        <a:off x="4410154" y="1120776"/>
        <a:ext cx="1723876" cy="1511078"/>
      </dsp:txXfrm>
    </dsp:sp>
    <dsp:sp modelId="{FB5C63BD-5A87-4542-92CB-BD42AC2EAFBF}">
      <dsp:nvSpPr>
        <dsp:cNvPr id="0" name=""/>
        <dsp:cNvSpPr/>
      </dsp:nvSpPr>
      <dsp:spPr>
        <a:xfrm>
          <a:off x="5808770" y="409680"/>
          <a:ext cx="325259" cy="32525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88420-BE16-48F8-8B82-78D703B2335C}">
      <dsp:nvSpPr>
        <dsp:cNvPr id="0" name=""/>
        <dsp:cNvSpPr/>
      </dsp:nvSpPr>
      <dsp:spPr>
        <a:xfrm rot="5400000">
          <a:off x="6712067" y="28046"/>
          <a:ext cx="1147531" cy="1909465"/>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57DD3-0D66-48D2-A881-643F9F54BCF6}">
      <dsp:nvSpPr>
        <dsp:cNvPr id="0" name=""/>
        <dsp:cNvSpPr/>
      </dsp:nvSpPr>
      <dsp:spPr>
        <a:xfrm>
          <a:off x="2398330" y="1691271"/>
          <a:ext cx="1723876" cy="151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dirty="0"/>
            <a:t>member state of CISG</a:t>
          </a:r>
          <a:endParaRPr lang="zh-CN" altLang="en-US" sz="2100" kern="1200" dirty="0"/>
        </a:p>
        <a:p>
          <a:pPr marL="0" lvl="0" indent="0" algn="l" defTabSz="933450">
            <a:lnSpc>
              <a:spcPct val="90000"/>
            </a:lnSpc>
            <a:spcBef>
              <a:spcPct val="0"/>
            </a:spcBef>
            <a:spcAft>
              <a:spcPct val="35000"/>
            </a:spcAft>
            <a:buNone/>
          </a:pPr>
          <a:endParaRPr lang="zh-CN" sz="2100" kern="1200" dirty="0"/>
        </a:p>
      </dsp:txBody>
      <dsp:txXfrm>
        <a:off x="2398330" y="1691271"/>
        <a:ext cx="1723876" cy="1511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96B08-7F64-4FA8-AA4B-506EA33E6E1F}">
      <dsp:nvSpPr>
        <dsp:cNvPr id="0" name=""/>
        <dsp:cNvSpPr/>
      </dsp:nvSpPr>
      <dsp:spPr>
        <a:xfrm>
          <a:off x="4228" y="1703632"/>
          <a:ext cx="1467252" cy="7336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performance</a:t>
          </a:r>
          <a:endParaRPr lang="zh-CN" altLang="en-US" sz="2000" kern="1200" dirty="0"/>
        </a:p>
      </dsp:txBody>
      <dsp:txXfrm>
        <a:off x="25715" y="1725119"/>
        <a:ext cx="1424278" cy="690652"/>
      </dsp:txXfrm>
    </dsp:sp>
    <dsp:sp modelId="{268B8D15-2C6E-4F0F-A835-23697C63B9AF}">
      <dsp:nvSpPr>
        <dsp:cNvPr id="0" name=""/>
        <dsp:cNvSpPr/>
      </dsp:nvSpPr>
      <dsp:spPr>
        <a:xfrm rot="18290496">
          <a:off x="1251286" y="1633256"/>
          <a:ext cx="1027290" cy="31245"/>
        </a:xfrm>
        <a:custGeom>
          <a:avLst/>
          <a:gdLst/>
          <a:ahLst/>
          <a:cxnLst/>
          <a:rect l="0" t="0" r="0" b="0"/>
          <a:pathLst>
            <a:path>
              <a:moveTo>
                <a:pt x="0" y="15622"/>
              </a:moveTo>
              <a:lnTo>
                <a:pt x="1027290" y="156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39249" y="1623196"/>
        <a:ext cx="51364" cy="51364"/>
      </dsp:txXfrm>
    </dsp:sp>
    <dsp:sp modelId="{0A3F1F48-5936-4CED-B711-FE17C3051EC9}">
      <dsp:nvSpPr>
        <dsp:cNvPr id="0" name=""/>
        <dsp:cNvSpPr/>
      </dsp:nvSpPr>
      <dsp:spPr>
        <a:xfrm>
          <a:off x="2058381" y="860499"/>
          <a:ext cx="1467252" cy="7336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Seller’s obligation</a:t>
          </a:r>
          <a:endParaRPr lang="zh-CN" altLang="en-US" sz="2000" kern="1200" dirty="0"/>
        </a:p>
      </dsp:txBody>
      <dsp:txXfrm>
        <a:off x="2079868" y="881986"/>
        <a:ext cx="1424278" cy="690652"/>
      </dsp:txXfrm>
    </dsp:sp>
    <dsp:sp modelId="{C6C25B35-C849-4FAE-98D5-53F5A98E0759}">
      <dsp:nvSpPr>
        <dsp:cNvPr id="0" name=""/>
        <dsp:cNvSpPr/>
      </dsp:nvSpPr>
      <dsp:spPr>
        <a:xfrm>
          <a:off x="3525634" y="1211690"/>
          <a:ext cx="586900" cy="31245"/>
        </a:xfrm>
        <a:custGeom>
          <a:avLst/>
          <a:gdLst/>
          <a:ahLst/>
          <a:cxnLst/>
          <a:rect l="0" t="0" r="0" b="0"/>
          <a:pathLst>
            <a:path>
              <a:moveTo>
                <a:pt x="0" y="15622"/>
              </a:moveTo>
              <a:lnTo>
                <a:pt x="586900" y="1562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04412" y="1212640"/>
        <a:ext cx="29345" cy="29345"/>
      </dsp:txXfrm>
    </dsp:sp>
    <dsp:sp modelId="{FC1F9945-3ADF-47F8-87AB-8804371F27A5}">
      <dsp:nvSpPr>
        <dsp:cNvPr id="0" name=""/>
        <dsp:cNvSpPr/>
      </dsp:nvSpPr>
      <dsp:spPr>
        <a:xfrm>
          <a:off x="4112535" y="860499"/>
          <a:ext cx="1467252" cy="7336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Delivery </a:t>
          </a:r>
          <a:endParaRPr lang="zh-CN" altLang="en-US" sz="2000" kern="1200" dirty="0"/>
        </a:p>
      </dsp:txBody>
      <dsp:txXfrm>
        <a:off x="4134022" y="881986"/>
        <a:ext cx="1424278" cy="690652"/>
      </dsp:txXfrm>
    </dsp:sp>
    <dsp:sp modelId="{871D0309-10DA-44FC-8EE3-56774B365DE2}">
      <dsp:nvSpPr>
        <dsp:cNvPr id="0" name=""/>
        <dsp:cNvSpPr/>
      </dsp:nvSpPr>
      <dsp:spPr>
        <a:xfrm>
          <a:off x="5579787" y="1211690"/>
          <a:ext cx="586900" cy="31245"/>
        </a:xfrm>
        <a:custGeom>
          <a:avLst/>
          <a:gdLst/>
          <a:ahLst/>
          <a:cxnLst/>
          <a:rect l="0" t="0" r="0" b="0"/>
          <a:pathLst>
            <a:path>
              <a:moveTo>
                <a:pt x="0" y="15622"/>
              </a:moveTo>
              <a:lnTo>
                <a:pt x="586900" y="1562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58565" y="1212640"/>
        <a:ext cx="29345" cy="29345"/>
      </dsp:txXfrm>
    </dsp:sp>
    <dsp:sp modelId="{CDA02BF3-5DBA-4A53-892B-66D46F6156D3}">
      <dsp:nvSpPr>
        <dsp:cNvPr id="0" name=""/>
        <dsp:cNvSpPr/>
      </dsp:nvSpPr>
      <dsp:spPr>
        <a:xfrm>
          <a:off x="6166688" y="481930"/>
          <a:ext cx="1467252" cy="149076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altLang="zh-CN" sz="1800" kern="1200" dirty="0"/>
            <a:t>Place </a:t>
          </a:r>
        </a:p>
        <a:p>
          <a:pPr marL="0" lvl="0" indent="0" algn="l" defTabSz="800100">
            <a:lnSpc>
              <a:spcPct val="90000"/>
            </a:lnSpc>
            <a:spcBef>
              <a:spcPct val="0"/>
            </a:spcBef>
            <a:spcAft>
              <a:spcPct val="35000"/>
            </a:spcAft>
            <a:buFont typeface="Arial" panose="020B0604020202020204" pitchFamily="34" charset="0"/>
            <a:buNone/>
          </a:pPr>
          <a:r>
            <a:rPr lang="en-US" altLang="zh-CN" sz="1800" kern="1200" dirty="0"/>
            <a:t>Time </a:t>
          </a:r>
        </a:p>
        <a:p>
          <a:pPr marL="0" lvl="0" indent="0" algn="l" defTabSz="800100">
            <a:lnSpc>
              <a:spcPct val="90000"/>
            </a:lnSpc>
            <a:spcBef>
              <a:spcPct val="0"/>
            </a:spcBef>
            <a:spcAft>
              <a:spcPct val="35000"/>
            </a:spcAft>
            <a:buFont typeface="Arial" panose="020B0604020202020204" pitchFamily="34" charset="0"/>
            <a:buNone/>
          </a:pPr>
          <a:r>
            <a:rPr lang="en-US" altLang="zh-CN" sz="1800" kern="1200" dirty="0"/>
            <a:t>Conformity/warranties </a:t>
          </a:r>
        </a:p>
      </dsp:txBody>
      <dsp:txXfrm>
        <a:off x="6209662" y="524904"/>
        <a:ext cx="1381304" cy="1404817"/>
      </dsp:txXfrm>
    </dsp:sp>
    <dsp:sp modelId="{43A33182-C6A8-4E1D-B862-CC2AB965D77B}">
      <dsp:nvSpPr>
        <dsp:cNvPr id="0" name=""/>
        <dsp:cNvSpPr/>
      </dsp:nvSpPr>
      <dsp:spPr>
        <a:xfrm rot="3309504">
          <a:off x="1251286" y="2476389"/>
          <a:ext cx="1027290" cy="31245"/>
        </a:xfrm>
        <a:custGeom>
          <a:avLst/>
          <a:gdLst/>
          <a:ahLst/>
          <a:cxnLst/>
          <a:rect l="0" t="0" r="0" b="0"/>
          <a:pathLst>
            <a:path>
              <a:moveTo>
                <a:pt x="0" y="15622"/>
              </a:moveTo>
              <a:lnTo>
                <a:pt x="1027290" y="156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39249" y="2466329"/>
        <a:ext cx="51364" cy="51364"/>
      </dsp:txXfrm>
    </dsp:sp>
    <dsp:sp modelId="{543B372C-08AB-4BCB-9EC6-E60A751F6643}">
      <dsp:nvSpPr>
        <dsp:cNvPr id="0" name=""/>
        <dsp:cNvSpPr/>
      </dsp:nvSpPr>
      <dsp:spPr>
        <a:xfrm>
          <a:off x="2058381" y="2546764"/>
          <a:ext cx="1467252" cy="7336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Buyer’s obligation </a:t>
          </a:r>
          <a:endParaRPr lang="zh-CN" altLang="en-US" sz="2000" kern="1200" dirty="0"/>
        </a:p>
      </dsp:txBody>
      <dsp:txXfrm>
        <a:off x="2079868" y="2568251"/>
        <a:ext cx="1424278" cy="690652"/>
      </dsp:txXfrm>
    </dsp:sp>
    <dsp:sp modelId="{89FC12CE-5C1E-47D8-9A18-7C7332FFCC63}">
      <dsp:nvSpPr>
        <dsp:cNvPr id="0" name=""/>
        <dsp:cNvSpPr/>
      </dsp:nvSpPr>
      <dsp:spPr>
        <a:xfrm>
          <a:off x="3525634" y="2897955"/>
          <a:ext cx="586900" cy="31245"/>
        </a:xfrm>
        <a:custGeom>
          <a:avLst/>
          <a:gdLst/>
          <a:ahLst/>
          <a:cxnLst/>
          <a:rect l="0" t="0" r="0" b="0"/>
          <a:pathLst>
            <a:path>
              <a:moveTo>
                <a:pt x="0" y="15622"/>
              </a:moveTo>
              <a:lnTo>
                <a:pt x="586900" y="1562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04412" y="2898905"/>
        <a:ext cx="29345" cy="29345"/>
      </dsp:txXfrm>
    </dsp:sp>
    <dsp:sp modelId="{E87242A2-6834-4D01-93BF-A27056E14F5D}">
      <dsp:nvSpPr>
        <dsp:cNvPr id="0" name=""/>
        <dsp:cNvSpPr/>
      </dsp:nvSpPr>
      <dsp:spPr>
        <a:xfrm>
          <a:off x="4112535" y="2546764"/>
          <a:ext cx="1467252" cy="7336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Payment</a:t>
          </a:r>
        </a:p>
      </dsp:txBody>
      <dsp:txXfrm>
        <a:off x="4134022" y="2568251"/>
        <a:ext cx="1424278" cy="690652"/>
      </dsp:txXfrm>
    </dsp:sp>
    <dsp:sp modelId="{DC5B010F-C1A9-4874-9333-273CA6E5BBA4}">
      <dsp:nvSpPr>
        <dsp:cNvPr id="0" name=""/>
        <dsp:cNvSpPr/>
      </dsp:nvSpPr>
      <dsp:spPr>
        <a:xfrm>
          <a:off x="5579787" y="2897955"/>
          <a:ext cx="586900" cy="31245"/>
        </a:xfrm>
        <a:custGeom>
          <a:avLst/>
          <a:gdLst/>
          <a:ahLst/>
          <a:cxnLst/>
          <a:rect l="0" t="0" r="0" b="0"/>
          <a:pathLst>
            <a:path>
              <a:moveTo>
                <a:pt x="0" y="15622"/>
              </a:moveTo>
              <a:lnTo>
                <a:pt x="586900" y="1562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58565" y="2898905"/>
        <a:ext cx="29345" cy="29345"/>
      </dsp:txXfrm>
    </dsp:sp>
    <dsp:sp modelId="{9A5EF363-16D1-4A6C-9525-572A6B2741D3}">
      <dsp:nvSpPr>
        <dsp:cNvPr id="0" name=""/>
        <dsp:cNvSpPr/>
      </dsp:nvSpPr>
      <dsp:spPr>
        <a:xfrm>
          <a:off x="6166688" y="2082739"/>
          <a:ext cx="1533219" cy="166167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altLang="zh-CN" sz="1600" kern="1200" dirty="0"/>
            <a:t>Payment of price</a:t>
          </a:r>
        </a:p>
        <a:p>
          <a:pPr marL="0" lvl="0" indent="0" algn="l" defTabSz="711200">
            <a:lnSpc>
              <a:spcPct val="90000"/>
            </a:lnSpc>
            <a:spcBef>
              <a:spcPct val="0"/>
            </a:spcBef>
            <a:spcAft>
              <a:spcPct val="35000"/>
            </a:spcAft>
            <a:buNone/>
          </a:pPr>
          <a:r>
            <a:rPr lang="en-US" altLang="zh-CN" sz="1600" kern="1200" dirty="0"/>
            <a:t>Taking delivery </a:t>
          </a:r>
        </a:p>
        <a:p>
          <a:pPr marL="0" lvl="0" indent="0" algn="l" defTabSz="711200">
            <a:lnSpc>
              <a:spcPct val="90000"/>
            </a:lnSpc>
            <a:spcBef>
              <a:spcPct val="0"/>
            </a:spcBef>
            <a:spcAft>
              <a:spcPct val="35000"/>
            </a:spcAft>
            <a:buNone/>
          </a:pPr>
          <a:r>
            <a:rPr lang="en-US" altLang="zh-CN" sz="1600" kern="1200" dirty="0"/>
            <a:t>Inspection and notice </a:t>
          </a:r>
          <a:endParaRPr lang="zh-CN" altLang="en-US" sz="1600" kern="1200" dirty="0"/>
        </a:p>
      </dsp:txBody>
      <dsp:txXfrm>
        <a:off x="6211594" y="2127645"/>
        <a:ext cx="1443407" cy="1571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860B-61F5-4FD4-BB6B-62AE01BA32C9}">
      <dsp:nvSpPr>
        <dsp:cNvPr id="0" name=""/>
        <dsp:cNvSpPr/>
      </dsp:nvSpPr>
      <dsp:spPr>
        <a:xfrm>
          <a:off x="231" y="1159260"/>
          <a:ext cx="2027282" cy="10136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damages</a:t>
          </a:r>
          <a:endParaRPr lang="zh-CN" altLang="en-US" sz="2500" kern="1200" dirty="0"/>
        </a:p>
      </dsp:txBody>
      <dsp:txXfrm>
        <a:off x="29920" y="1188949"/>
        <a:ext cx="1967904" cy="954263"/>
      </dsp:txXfrm>
    </dsp:sp>
    <dsp:sp modelId="{6726A259-C120-4256-8481-7591799D53DA}">
      <dsp:nvSpPr>
        <dsp:cNvPr id="0" name=""/>
        <dsp:cNvSpPr/>
      </dsp:nvSpPr>
      <dsp:spPr>
        <a:xfrm rot="19457599">
          <a:off x="1933649" y="1347281"/>
          <a:ext cx="998642" cy="54755"/>
        </a:xfrm>
        <a:custGeom>
          <a:avLst/>
          <a:gdLst/>
          <a:ahLst/>
          <a:cxnLst/>
          <a:rect l="0" t="0" r="0" b="0"/>
          <a:pathLst>
            <a:path>
              <a:moveTo>
                <a:pt x="0" y="27377"/>
              </a:moveTo>
              <a:lnTo>
                <a:pt x="998642" y="2737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08004" y="1349693"/>
        <a:ext cx="49932" cy="49932"/>
      </dsp:txXfrm>
    </dsp:sp>
    <dsp:sp modelId="{881BCFC5-AC0B-49DD-8E40-4221DC9D2F4A}">
      <dsp:nvSpPr>
        <dsp:cNvPr id="0" name=""/>
        <dsp:cNvSpPr/>
      </dsp:nvSpPr>
      <dsp:spPr>
        <a:xfrm>
          <a:off x="2838427" y="576417"/>
          <a:ext cx="2027282" cy="10136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Compensatory damages</a:t>
          </a:r>
          <a:endParaRPr lang="zh-CN" altLang="en-US" sz="2500" kern="1200" dirty="0"/>
        </a:p>
      </dsp:txBody>
      <dsp:txXfrm>
        <a:off x="2868116" y="606106"/>
        <a:ext cx="1967904" cy="954263"/>
      </dsp:txXfrm>
    </dsp:sp>
    <dsp:sp modelId="{10BAE1B2-F222-469F-B1FF-7C7754D204B3}">
      <dsp:nvSpPr>
        <dsp:cNvPr id="0" name=""/>
        <dsp:cNvSpPr/>
      </dsp:nvSpPr>
      <dsp:spPr>
        <a:xfrm rot="2142401">
          <a:off x="1933649" y="1930125"/>
          <a:ext cx="998642" cy="54755"/>
        </a:xfrm>
        <a:custGeom>
          <a:avLst/>
          <a:gdLst/>
          <a:ahLst/>
          <a:cxnLst/>
          <a:rect l="0" t="0" r="0" b="0"/>
          <a:pathLst>
            <a:path>
              <a:moveTo>
                <a:pt x="0" y="27377"/>
              </a:moveTo>
              <a:lnTo>
                <a:pt x="998642" y="2737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08004" y="1932537"/>
        <a:ext cx="49932" cy="49932"/>
      </dsp:txXfrm>
    </dsp:sp>
    <dsp:sp modelId="{490B76CA-7D1A-45BD-AE7C-120368968F2D}">
      <dsp:nvSpPr>
        <dsp:cNvPr id="0" name=""/>
        <dsp:cNvSpPr/>
      </dsp:nvSpPr>
      <dsp:spPr>
        <a:xfrm>
          <a:off x="2838427" y="1742104"/>
          <a:ext cx="2027282" cy="10136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Consequential damages</a:t>
          </a:r>
          <a:endParaRPr lang="zh-CN" altLang="en-US" sz="2500" kern="1200" dirty="0"/>
        </a:p>
      </dsp:txBody>
      <dsp:txXfrm>
        <a:off x="2868116" y="1771793"/>
        <a:ext cx="1967904" cy="954263"/>
      </dsp:txXfrm>
    </dsp:sp>
    <dsp:sp modelId="{D6478CCB-E637-4838-8599-CB6ED80DE633}">
      <dsp:nvSpPr>
        <dsp:cNvPr id="0" name=""/>
        <dsp:cNvSpPr/>
      </dsp:nvSpPr>
      <dsp:spPr>
        <a:xfrm>
          <a:off x="4865709" y="2221547"/>
          <a:ext cx="810913" cy="54755"/>
        </a:xfrm>
        <a:custGeom>
          <a:avLst/>
          <a:gdLst/>
          <a:ahLst/>
          <a:cxnLst/>
          <a:rect l="0" t="0" r="0" b="0"/>
          <a:pathLst>
            <a:path>
              <a:moveTo>
                <a:pt x="0" y="27377"/>
              </a:moveTo>
              <a:lnTo>
                <a:pt x="810913" y="2737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50893" y="2228652"/>
        <a:ext cx="40545" cy="40545"/>
      </dsp:txXfrm>
    </dsp:sp>
    <dsp:sp modelId="{58D39464-2446-4A1F-B039-A4C2FFB8ABE1}">
      <dsp:nvSpPr>
        <dsp:cNvPr id="0" name=""/>
        <dsp:cNvSpPr/>
      </dsp:nvSpPr>
      <dsp:spPr>
        <a:xfrm>
          <a:off x="5676622" y="1742104"/>
          <a:ext cx="2027282" cy="10136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err="1"/>
            <a:t>forseeable</a:t>
          </a:r>
          <a:endParaRPr lang="zh-CN" altLang="en-US" sz="2500" kern="1200" dirty="0"/>
        </a:p>
      </dsp:txBody>
      <dsp:txXfrm>
        <a:off x="5706311" y="1771793"/>
        <a:ext cx="1967904" cy="95426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887032B1-B4C1-4880-931F-36ECC5ACD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CN" altLang="en-US"/>
          </a:p>
        </p:txBody>
      </p:sp>
      <p:sp>
        <p:nvSpPr>
          <p:cNvPr id="3" name="日期占位符 2">
            <a:extLst>
              <a:ext uri="{FF2B5EF4-FFF2-40B4-BE49-F238E27FC236}">
                <a16:creationId xmlns:a16="http://schemas.microsoft.com/office/drawing/2014/main" id="{2A035332-D1AD-4744-B81D-7CBCBB2827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1491E8D-B929-4529-87D7-736D9049F762}" type="datetimeFigureOut">
              <a:rPr lang="zh-CN" altLang="en-US"/>
              <a:pPr>
                <a:defRPr/>
              </a:pPr>
              <a:t>2019/8/14</a:t>
            </a:fld>
            <a:endParaRPr lang="zh-CN" altLang="en-US"/>
          </a:p>
        </p:txBody>
      </p:sp>
      <p:sp>
        <p:nvSpPr>
          <p:cNvPr id="4" name="幻灯片图像占位符 3">
            <a:extLst>
              <a:ext uri="{FF2B5EF4-FFF2-40B4-BE49-F238E27FC236}">
                <a16:creationId xmlns:a16="http://schemas.microsoft.com/office/drawing/2014/main" id="{406C281B-E589-4B1A-B90C-8F98195BC64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719BF03A-8036-4939-99FB-CB03B5919998}"/>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a:extLst>
              <a:ext uri="{FF2B5EF4-FFF2-40B4-BE49-F238E27FC236}">
                <a16:creationId xmlns:a16="http://schemas.microsoft.com/office/drawing/2014/main" id="{08F6D154-D63A-4F69-9F36-088FE0BC1C5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CN" altLang="en-US"/>
          </a:p>
        </p:txBody>
      </p:sp>
      <p:sp>
        <p:nvSpPr>
          <p:cNvPr id="7" name="灯片编号占位符 6">
            <a:extLst>
              <a:ext uri="{FF2B5EF4-FFF2-40B4-BE49-F238E27FC236}">
                <a16:creationId xmlns:a16="http://schemas.microsoft.com/office/drawing/2014/main" id="{76FE3E46-9B23-4B23-8451-08F10C5DD8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87134C4-AD40-44A7-A916-765D5F74454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987134C4-AD40-44A7-A916-765D5F744549}" type="slidenum">
              <a:rPr lang="zh-CN" altLang="en-US" smtClean="0"/>
              <a:pPr>
                <a:defRPr/>
              </a:pPr>
              <a:t>9</a:t>
            </a:fld>
            <a:endParaRPr lang="zh-CN" altLang="en-US"/>
          </a:p>
        </p:txBody>
      </p:sp>
    </p:spTree>
    <p:extLst>
      <p:ext uri="{BB962C8B-B14F-4D97-AF65-F5344CB8AC3E}">
        <p14:creationId xmlns:p14="http://schemas.microsoft.com/office/powerpoint/2010/main" val="356825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987134C4-AD40-44A7-A916-765D5F744549}" type="slidenum">
              <a:rPr lang="zh-CN" altLang="en-US" smtClean="0"/>
              <a:pPr>
                <a:defRPr/>
              </a:pPr>
              <a:t>10</a:t>
            </a:fld>
            <a:endParaRPr lang="zh-CN" altLang="en-US"/>
          </a:p>
        </p:txBody>
      </p:sp>
    </p:spTree>
    <p:extLst>
      <p:ext uri="{BB962C8B-B14F-4D97-AF65-F5344CB8AC3E}">
        <p14:creationId xmlns:p14="http://schemas.microsoft.com/office/powerpoint/2010/main" val="383094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3C5CFE57-09D4-41C3-B1C4-9E24AA7FE2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a:extLst>
              <a:ext uri="{FF2B5EF4-FFF2-40B4-BE49-F238E27FC236}">
                <a16:creationId xmlns:a16="http://schemas.microsoft.com/office/drawing/2014/main" id="{4D9916A5-C922-4B0F-9B56-5CF5CC9B54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t>第四周</a:t>
            </a:r>
          </a:p>
        </p:txBody>
      </p:sp>
      <p:sp>
        <p:nvSpPr>
          <p:cNvPr id="35844" name="灯片编号占位符 3">
            <a:extLst>
              <a:ext uri="{FF2B5EF4-FFF2-40B4-BE49-F238E27FC236}">
                <a16:creationId xmlns:a16="http://schemas.microsoft.com/office/drawing/2014/main" id="{36080C9E-C8D1-4168-ABA7-827A67295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290B4E-F413-420C-9D61-4F354BEA5F64}" type="slidenum">
              <a:rPr kumimoji="1" lang="zh-CN" altLang="en-US" smtClean="0">
                <a:latin typeface="Times New Roman" panose="02020603050405020304" pitchFamily="18" charset="0"/>
              </a:rPr>
              <a:pPr fontAlgn="base">
                <a:spcBef>
                  <a:spcPct val="0"/>
                </a:spcBef>
                <a:spcAft>
                  <a:spcPct val="0"/>
                </a:spcAft>
              </a:pPr>
              <a:t>19</a:t>
            </a:fld>
            <a:endParaRPr kumimoji="1" lang="zh-CN"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ltLang="zh-CN"/>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ltLang="zh-CN"/>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ltLang="zh-CN"/>
          </a:p>
        </p:txBody>
      </p:sp>
      <p:sp>
        <p:nvSpPr>
          <p:cNvPr id="6" name="Slide Number Placeholder 5"/>
          <p:cNvSpPr>
            <a:spLocks noGrp="1"/>
          </p:cNvSpPr>
          <p:nvPr>
            <p:ph type="sldNum" sz="quarter" idx="12"/>
          </p:nvPr>
        </p:nvSpPr>
        <p:spPr>
          <a:xfrm>
            <a:off x="8275320" y="6117336"/>
            <a:ext cx="411480" cy="365125"/>
          </a:xfrm>
        </p:spPr>
        <p:txBody>
          <a:bodyPr/>
          <a:lstStyle/>
          <a:p>
            <a:pPr>
              <a:defRPr/>
            </a:pPr>
            <a:fld id="{A98DDF74-A54D-43E7-B5F5-4B200C7C3355}" type="slidenum">
              <a:rPr lang="en-US" altLang="zh-CN" smtClean="0"/>
              <a:pPr>
                <a:defRPr/>
              </a:pPr>
              <a:t>‹#›</a:t>
            </a:fld>
            <a:endParaRPr lang="en-US" altLang="zh-CN"/>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46874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121660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169867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ltLang="zh-CN"/>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CN"/>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285629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307133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ltLang="zh-CN"/>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ltLang="zh-CN"/>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23075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ltLang="zh-CN"/>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ltLang="zh-CN"/>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129874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69461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174541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ltLang="zh-CN"/>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ltLang="zh-CN"/>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ltLang="zh-CN"/>
          </a:p>
        </p:txBody>
      </p:sp>
      <p:sp>
        <p:nvSpPr>
          <p:cNvPr id="6" name="Slide Number Placeholder 5"/>
          <p:cNvSpPr>
            <a:spLocks noGrp="1"/>
          </p:cNvSpPr>
          <p:nvPr>
            <p:ph type="sldNum" sz="quarter" idx="12"/>
          </p:nvPr>
        </p:nvSpPr>
        <p:spPr>
          <a:xfrm>
            <a:off x="8258967" y="6108173"/>
            <a:ext cx="427833" cy="365125"/>
          </a:xfrm>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335228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a:xfrm>
            <a:off x="8273317" y="6116070"/>
            <a:ext cx="413483" cy="365125"/>
          </a:xfrm>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134907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392920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237087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404181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75868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ltLang="zh-CN"/>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253993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ltLang="zh-CN"/>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67719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zh-CN"/>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zh-CN"/>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98DDF74-A54D-43E7-B5F5-4B200C7C3355}" type="slidenum">
              <a:rPr lang="en-US" altLang="zh-CN" smtClean="0"/>
              <a:pPr>
                <a:defRPr/>
              </a:pPr>
              <a:t>‹#›</a:t>
            </a:fld>
            <a:endParaRPr lang="en-US" altLang="zh-CN"/>
          </a:p>
        </p:txBody>
      </p:sp>
    </p:spTree>
    <p:extLst>
      <p:ext uri="{BB962C8B-B14F-4D97-AF65-F5344CB8AC3E}">
        <p14:creationId xmlns:p14="http://schemas.microsoft.com/office/powerpoint/2010/main" val="338428559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legislation.gov.uk/ukpga/1979/54/part/5A" TargetMode="External"/><Relationship Id="rId13" Type="http://schemas.openxmlformats.org/officeDocument/2006/relationships/hyperlink" Target="https://www.legislation.gov.uk/ukpga/1979/54/schedule/3" TargetMode="External"/><Relationship Id="rId3" Type="http://schemas.openxmlformats.org/officeDocument/2006/relationships/hyperlink" Target="https://www.legislation.gov.uk/ukpga/1979/54/part/I" TargetMode="External"/><Relationship Id="rId7" Type="http://schemas.openxmlformats.org/officeDocument/2006/relationships/hyperlink" Target="https://www.legislation.gov.uk/ukpga/1979/54/part/V" TargetMode="External"/><Relationship Id="rId12" Type="http://schemas.openxmlformats.org/officeDocument/2006/relationships/hyperlink" Target="https://www.legislation.gov.uk/ukpga/1979/54/schedule/2"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legislation.gov.uk/ukpga/1979/54/part/IV" TargetMode="External"/><Relationship Id="rId11" Type="http://schemas.openxmlformats.org/officeDocument/2006/relationships/hyperlink" Target="https://www.legislation.gov.uk/ukpga/1979/54/schedule/1" TargetMode="External"/><Relationship Id="rId5" Type="http://schemas.openxmlformats.org/officeDocument/2006/relationships/hyperlink" Target="https://www.legislation.gov.uk/ukpga/1979/54/part/III" TargetMode="External"/><Relationship Id="rId10" Type="http://schemas.openxmlformats.org/officeDocument/2006/relationships/hyperlink" Target="https://www.legislation.gov.uk/ukpga/1979/54/part/VII" TargetMode="External"/><Relationship Id="rId4" Type="http://schemas.openxmlformats.org/officeDocument/2006/relationships/hyperlink" Target="https://www.legislation.gov.uk/ukpga/1979/54/part/II" TargetMode="External"/><Relationship Id="rId9" Type="http://schemas.openxmlformats.org/officeDocument/2006/relationships/hyperlink" Target="https://www.legislation.gov.uk/ukpga/1979/54/part/VI" TargetMode="External"/><Relationship Id="rId14" Type="http://schemas.openxmlformats.org/officeDocument/2006/relationships/hyperlink" Target="https://www.legislation.gov.uk/ukpga/1979/54/schedule/4"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4358299-F21C-4E74-A093-86EB946C0AED}"/>
              </a:ext>
            </a:extLst>
          </p:cNvPr>
          <p:cNvSpPr>
            <a:spLocks noGrp="1" noChangeArrowheads="1"/>
          </p:cNvSpPr>
          <p:nvPr>
            <p:ph type="ctrTitle"/>
          </p:nvPr>
        </p:nvSpPr>
        <p:spPr>
          <a:xfrm>
            <a:off x="685800" y="1868488"/>
            <a:ext cx="7772400" cy="2246312"/>
          </a:xfrm>
        </p:spPr>
        <p:txBody>
          <a:bodyPr rtlCol="0">
            <a:normAutofit fontScale="90000"/>
          </a:bodyPr>
          <a:lstStyle/>
          <a:p>
            <a:pPr fontAlgn="auto">
              <a:spcAft>
                <a:spcPts val="0"/>
              </a:spcAft>
              <a:defRPr/>
            </a:pPr>
            <a:r>
              <a:rPr lang="en-US" altLang="zh-CN" dirty="0">
                <a:solidFill>
                  <a:schemeClr val="tx1">
                    <a:lumMod val="85000"/>
                    <a:lumOff val="15000"/>
                  </a:schemeClr>
                </a:solidFill>
              </a:rPr>
              <a:t>Chapter 3 </a:t>
            </a:r>
            <a:br>
              <a:rPr lang="en-US" altLang="zh-CN" dirty="0">
                <a:solidFill>
                  <a:schemeClr val="tx1">
                    <a:lumMod val="85000"/>
                    <a:lumOff val="15000"/>
                  </a:schemeClr>
                </a:solidFill>
              </a:rPr>
            </a:br>
            <a:r>
              <a:rPr lang="en-US" altLang="zh-CN" dirty="0">
                <a:solidFill>
                  <a:schemeClr val="tx1">
                    <a:lumMod val="85000"/>
                    <a:lumOff val="15000"/>
                  </a:schemeClr>
                </a:solidFill>
              </a:rPr>
              <a:t>International Contracting</a:t>
            </a:r>
            <a:br>
              <a:rPr lang="en-US" altLang="zh-CN" dirty="0">
                <a:solidFill>
                  <a:schemeClr val="tx1">
                    <a:lumMod val="85000"/>
                    <a:lumOff val="15000"/>
                  </a:schemeClr>
                </a:solidFill>
              </a:rPr>
            </a:br>
            <a:r>
              <a:rPr lang="en-US" altLang="zh-CN" sz="4400" dirty="0">
                <a:solidFill>
                  <a:schemeClr val="tx1">
                    <a:lumMod val="85000"/>
                    <a:lumOff val="15000"/>
                  </a:schemeClr>
                </a:solidFill>
              </a:rPr>
              <a:t>(Part One)</a:t>
            </a:r>
            <a:endParaRPr lang="en-US" altLang="zh-CN" dirty="0">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87E28AC-8F72-497D-9BAA-6BC7CC07CDBC}"/>
              </a:ext>
            </a:extLst>
          </p:cNvPr>
          <p:cNvSpPr>
            <a:spLocks noGrp="1" noChangeArrowheads="1"/>
          </p:cNvSpPr>
          <p:nvPr>
            <p:ph type="title"/>
          </p:nvPr>
        </p:nvSpPr>
        <p:spPr>
          <a:xfrm>
            <a:off x="982133" y="457201"/>
            <a:ext cx="7704667" cy="1099591"/>
          </a:xfrm>
        </p:spPr>
        <p:txBody>
          <a:bodyPr>
            <a:normAutofit/>
          </a:bodyPr>
          <a:lstStyle/>
          <a:p>
            <a:pPr algn="l"/>
            <a:r>
              <a:rPr lang="en-US" altLang="zh-CN" sz="3200" b="1" dirty="0"/>
              <a:t>4. Sphere of Application of CISG</a:t>
            </a:r>
            <a:endParaRPr lang="en-US" altLang="zh-CN" dirty="0"/>
          </a:p>
        </p:txBody>
      </p:sp>
      <p:sp>
        <p:nvSpPr>
          <p:cNvPr id="27651" name="Rectangle 3">
            <a:extLst>
              <a:ext uri="{FF2B5EF4-FFF2-40B4-BE49-F238E27FC236}">
                <a16:creationId xmlns:a16="http://schemas.microsoft.com/office/drawing/2014/main" id="{B09A5773-BE40-4E5D-AE8F-307827DBF3E4}"/>
              </a:ext>
            </a:extLst>
          </p:cNvPr>
          <p:cNvSpPr>
            <a:spLocks noGrp="1" noChangeArrowheads="1"/>
          </p:cNvSpPr>
          <p:nvPr>
            <p:ph idx="1"/>
          </p:nvPr>
        </p:nvSpPr>
        <p:spPr>
          <a:xfrm>
            <a:off x="990600" y="1268760"/>
            <a:ext cx="8153400" cy="5878016"/>
          </a:xfrm>
        </p:spPr>
        <p:txBody>
          <a:bodyPr>
            <a:normAutofit/>
          </a:bodyPr>
          <a:lstStyle/>
          <a:p>
            <a:pPr marL="0" indent="0">
              <a:buNone/>
            </a:pPr>
            <a:r>
              <a:rPr lang="en-US" altLang="zh-CN" b="1" dirty="0"/>
              <a:t>Article 1</a:t>
            </a:r>
            <a:r>
              <a:rPr lang="en-US" altLang="zh-CN" dirty="0"/>
              <a:t> </a:t>
            </a:r>
            <a:br>
              <a:rPr lang="en-US" altLang="zh-CN" sz="2000" dirty="0"/>
            </a:br>
            <a:r>
              <a:rPr lang="en-US" altLang="zh-CN" dirty="0">
                <a:solidFill>
                  <a:srgbClr val="0070C0"/>
                </a:solidFill>
              </a:rPr>
              <a:t>(1) This Convention applies to contracts of </a:t>
            </a:r>
            <a:r>
              <a:rPr lang="en-US" altLang="zh-CN" dirty="0">
                <a:solidFill>
                  <a:srgbClr val="C00000"/>
                </a:solidFill>
              </a:rPr>
              <a:t>sale of goods </a:t>
            </a:r>
            <a:r>
              <a:rPr lang="en-US" altLang="zh-CN" dirty="0">
                <a:solidFill>
                  <a:srgbClr val="0070C0"/>
                </a:solidFill>
              </a:rPr>
              <a:t>between parties whose </a:t>
            </a:r>
            <a:r>
              <a:rPr lang="en-US" altLang="zh-CN" dirty="0">
                <a:solidFill>
                  <a:srgbClr val="C00000"/>
                </a:solidFill>
              </a:rPr>
              <a:t>places of business </a:t>
            </a:r>
            <a:r>
              <a:rPr lang="en-US" altLang="zh-CN" dirty="0">
                <a:solidFill>
                  <a:srgbClr val="0070C0"/>
                </a:solidFill>
              </a:rPr>
              <a:t>are in </a:t>
            </a:r>
            <a:r>
              <a:rPr lang="en-US" altLang="zh-CN" dirty="0">
                <a:solidFill>
                  <a:srgbClr val="C00000"/>
                </a:solidFill>
              </a:rPr>
              <a:t>different States</a:t>
            </a:r>
            <a:r>
              <a:rPr lang="en-US" altLang="zh-CN" dirty="0">
                <a:solidFill>
                  <a:srgbClr val="0070C0"/>
                </a:solidFill>
              </a:rPr>
              <a:t>: </a:t>
            </a:r>
            <a:br>
              <a:rPr lang="en-US" altLang="zh-CN" dirty="0">
                <a:solidFill>
                  <a:srgbClr val="0070C0"/>
                </a:solidFill>
              </a:rPr>
            </a:br>
            <a:r>
              <a:rPr lang="en-US" altLang="zh-CN" dirty="0">
                <a:solidFill>
                  <a:srgbClr val="0070C0"/>
                </a:solidFill>
              </a:rPr>
              <a:t>   (a) when the States are Contracting States; or </a:t>
            </a:r>
            <a:br>
              <a:rPr lang="en-US" altLang="zh-CN" dirty="0">
                <a:solidFill>
                  <a:srgbClr val="0070C0"/>
                </a:solidFill>
              </a:rPr>
            </a:br>
            <a:r>
              <a:rPr lang="en-US" altLang="zh-CN" dirty="0">
                <a:solidFill>
                  <a:srgbClr val="0070C0"/>
                </a:solidFill>
              </a:rPr>
              <a:t>   (b) when the rules of private international law lead to the application of the law of a Contracting State.</a:t>
            </a:r>
          </a:p>
          <a:p>
            <a:pPr marL="0" indent="0">
              <a:buNone/>
            </a:pPr>
            <a:r>
              <a:rPr lang="en-US" altLang="zh-CN" dirty="0">
                <a:solidFill>
                  <a:srgbClr val="00B050"/>
                </a:solidFill>
              </a:rPr>
              <a:t> </a:t>
            </a:r>
            <a:r>
              <a:rPr lang="en-US" altLang="zh-CN" sz="1800" dirty="0"/>
              <a:t>(2) The fact that the parties have their places of business in different States is to be disregarded whenever this fact does not appear either from the contract or from any dealings between, or from information disclosed by, the parties at any time before or at the conclusion of the contract. </a:t>
            </a:r>
            <a:br>
              <a:rPr lang="en-US" altLang="zh-CN" sz="1800" dirty="0"/>
            </a:br>
            <a:r>
              <a:rPr lang="en-US" altLang="zh-CN" sz="1800" dirty="0"/>
              <a:t>(3) Neither the nationality of the parties nor the civil or commercial character of the parties or of the contract is to be taken into consideration in determining the application of this Convention. </a:t>
            </a:r>
          </a:p>
          <a:p>
            <a:pPr>
              <a:buFontTx/>
              <a:buNone/>
            </a:pPr>
            <a:endParaRPr lang="en-US" altLang="zh-CN" sz="1600" dirty="0"/>
          </a:p>
        </p:txBody>
      </p:sp>
      <p:sp>
        <p:nvSpPr>
          <p:cNvPr id="4" name="Flowchart: Sequential Access Storage 3">
            <a:extLst>
              <a:ext uri="{FF2B5EF4-FFF2-40B4-BE49-F238E27FC236}">
                <a16:creationId xmlns:a16="http://schemas.microsoft.com/office/drawing/2014/main" id="{0ED9350A-63DD-43F0-BA03-E27117456AD8}"/>
              </a:ext>
            </a:extLst>
          </p:cNvPr>
          <p:cNvSpPr/>
          <p:nvPr/>
        </p:nvSpPr>
        <p:spPr>
          <a:xfrm>
            <a:off x="-324544" y="3284984"/>
            <a:ext cx="1512168" cy="648072"/>
          </a:xfrm>
          <a:prstGeom prst="flowChartMagneticTape">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0000"/>
                </a:solidFill>
              </a:rPr>
              <a:t>Open for reservation </a:t>
            </a:r>
            <a:endParaRPr lang="zh-CN" altLang="en-US" sz="1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E476ECA-6577-4AEE-9D32-84737506E393}"/>
              </a:ext>
            </a:extLst>
          </p:cNvPr>
          <p:cNvSpPr>
            <a:spLocks noGrp="1" noChangeArrowheads="1"/>
          </p:cNvSpPr>
          <p:nvPr>
            <p:ph type="title"/>
          </p:nvPr>
        </p:nvSpPr>
        <p:spPr>
          <a:xfrm>
            <a:off x="982133" y="457201"/>
            <a:ext cx="7704667" cy="739551"/>
          </a:xfrm>
        </p:spPr>
        <p:txBody>
          <a:bodyPr/>
          <a:lstStyle/>
          <a:p>
            <a:r>
              <a:rPr lang="zh-CN" altLang="en-US" sz="4000" dirty="0"/>
              <a:t>适用范围</a:t>
            </a:r>
            <a:r>
              <a:rPr lang="zh-CN" altLang="en-US" dirty="0"/>
              <a:t> </a:t>
            </a:r>
          </a:p>
        </p:txBody>
      </p:sp>
      <p:sp>
        <p:nvSpPr>
          <p:cNvPr id="28675" name="Rectangle 3">
            <a:extLst>
              <a:ext uri="{FF2B5EF4-FFF2-40B4-BE49-F238E27FC236}">
                <a16:creationId xmlns:a16="http://schemas.microsoft.com/office/drawing/2014/main" id="{01AE2A37-C404-4667-8D7E-FBBC8B9F14F6}"/>
              </a:ext>
            </a:extLst>
          </p:cNvPr>
          <p:cNvSpPr>
            <a:spLocks noGrp="1" noChangeArrowheads="1"/>
          </p:cNvSpPr>
          <p:nvPr>
            <p:ph idx="1"/>
          </p:nvPr>
        </p:nvSpPr>
        <p:spPr>
          <a:xfrm>
            <a:off x="982133" y="1340768"/>
            <a:ext cx="7704667" cy="4869160"/>
          </a:xfrm>
        </p:spPr>
        <p:txBody>
          <a:bodyPr>
            <a:normAutofit fontScale="70000" lnSpcReduction="20000"/>
          </a:bodyPr>
          <a:lstStyle/>
          <a:p>
            <a:pPr>
              <a:lnSpc>
                <a:spcPct val="150000"/>
              </a:lnSpc>
              <a:spcBef>
                <a:spcPts val="600"/>
              </a:spcBef>
              <a:buFontTx/>
              <a:buNone/>
            </a:pPr>
            <a:r>
              <a:rPr lang="zh-CN" altLang="en-US" sz="3100" dirty="0"/>
              <a:t>第一条</a:t>
            </a:r>
          </a:p>
          <a:p>
            <a:pPr>
              <a:lnSpc>
                <a:spcPct val="150000"/>
              </a:lnSpc>
              <a:spcBef>
                <a:spcPts val="600"/>
              </a:spcBef>
              <a:buFontTx/>
              <a:buNone/>
            </a:pPr>
            <a:r>
              <a:rPr lang="en-US" altLang="zh-CN" sz="3100" dirty="0"/>
              <a:t>(1) </a:t>
            </a:r>
            <a:r>
              <a:rPr lang="zh-CN" altLang="en-US" sz="3100" dirty="0"/>
              <a:t>本公约适用于</a:t>
            </a:r>
            <a:r>
              <a:rPr lang="zh-CN" altLang="en-US" sz="3100" dirty="0">
                <a:solidFill>
                  <a:srgbClr val="C00000"/>
                </a:solidFill>
              </a:rPr>
              <a:t>营业地</a:t>
            </a:r>
            <a:r>
              <a:rPr lang="zh-CN" altLang="en-US" sz="3100" dirty="0"/>
              <a:t>在</a:t>
            </a:r>
            <a:r>
              <a:rPr lang="zh-CN" altLang="en-US" sz="3100" dirty="0">
                <a:solidFill>
                  <a:srgbClr val="C00000"/>
                </a:solidFill>
              </a:rPr>
              <a:t>不同国家</a:t>
            </a:r>
            <a:r>
              <a:rPr lang="zh-CN" altLang="en-US" sz="3100" dirty="0"/>
              <a:t>的当事人之间所订立的</a:t>
            </a:r>
            <a:r>
              <a:rPr lang="zh-CN" altLang="en-US" sz="3100" dirty="0">
                <a:solidFill>
                  <a:srgbClr val="C00000"/>
                </a:solidFill>
              </a:rPr>
              <a:t>货物销售</a:t>
            </a:r>
            <a:r>
              <a:rPr lang="zh-CN" altLang="en-US" sz="3100" dirty="0"/>
              <a:t>合同： </a:t>
            </a:r>
          </a:p>
          <a:p>
            <a:pPr>
              <a:lnSpc>
                <a:spcPct val="150000"/>
              </a:lnSpc>
              <a:spcBef>
                <a:spcPts val="600"/>
              </a:spcBef>
              <a:buFontTx/>
              <a:buNone/>
            </a:pPr>
            <a:r>
              <a:rPr lang="zh-CN" altLang="en-US" sz="3100" dirty="0"/>
              <a:t>   </a:t>
            </a:r>
            <a:r>
              <a:rPr lang="en-US" altLang="zh-CN" sz="3100" dirty="0"/>
              <a:t>(a) </a:t>
            </a:r>
            <a:r>
              <a:rPr lang="zh-CN" altLang="en-US" sz="3100" dirty="0"/>
              <a:t>如果这些国家是缔约国；或 </a:t>
            </a:r>
          </a:p>
          <a:p>
            <a:pPr>
              <a:lnSpc>
                <a:spcPct val="150000"/>
              </a:lnSpc>
              <a:spcBef>
                <a:spcPts val="600"/>
              </a:spcBef>
              <a:buFontTx/>
              <a:buNone/>
            </a:pPr>
            <a:r>
              <a:rPr lang="zh-CN" altLang="en-US" sz="3100" dirty="0">
                <a:solidFill>
                  <a:srgbClr val="00B050"/>
                </a:solidFill>
              </a:rPr>
              <a:t>  </a:t>
            </a:r>
            <a:r>
              <a:rPr lang="zh-CN" altLang="en-US" sz="3100" dirty="0">
                <a:solidFill>
                  <a:schemeClr val="tx1">
                    <a:lumMod val="95000"/>
                    <a:lumOff val="5000"/>
                  </a:schemeClr>
                </a:solidFill>
              </a:rPr>
              <a:t> </a:t>
            </a:r>
            <a:r>
              <a:rPr lang="en-US" altLang="zh-CN" sz="3100" dirty="0">
                <a:solidFill>
                  <a:schemeClr val="tx1">
                    <a:lumMod val="95000"/>
                    <a:lumOff val="5000"/>
                  </a:schemeClr>
                </a:solidFill>
              </a:rPr>
              <a:t>(b) </a:t>
            </a:r>
            <a:r>
              <a:rPr lang="zh-CN" altLang="en-US" sz="3100" dirty="0">
                <a:solidFill>
                  <a:schemeClr val="tx1">
                    <a:lumMod val="95000"/>
                    <a:lumOff val="5000"/>
                  </a:schemeClr>
                </a:solidFill>
              </a:rPr>
              <a:t>如果国际私法规则导致适用某一缔约国的法律。</a:t>
            </a:r>
          </a:p>
          <a:p>
            <a:pPr>
              <a:lnSpc>
                <a:spcPct val="150000"/>
              </a:lnSpc>
              <a:spcBef>
                <a:spcPts val="600"/>
              </a:spcBef>
              <a:buFontTx/>
              <a:buNone/>
            </a:pPr>
            <a:r>
              <a:rPr lang="en-US" altLang="zh-CN" sz="2200" dirty="0"/>
              <a:t>(2) </a:t>
            </a:r>
            <a:r>
              <a:rPr lang="zh-CN" altLang="en-US" sz="2200" dirty="0"/>
              <a:t>当事人营业地在不同国家的事实，如果从合同或从订立合同前任何时候或订立合同时，当事人之间的任何交易或当事人透露的情报均看不出，应不予考虑。</a:t>
            </a:r>
          </a:p>
          <a:p>
            <a:pPr>
              <a:lnSpc>
                <a:spcPct val="150000"/>
              </a:lnSpc>
              <a:spcBef>
                <a:spcPts val="600"/>
              </a:spcBef>
              <a:buFontTx/>
              <a:buNone/>
            </a:pPr>
            <a:r>
              <a:rPr lang="en-US" altLang="zh-CN" sz="2200" dirty="0"/>
              <a:t>(3) </a:t>
            </a:r>
            <a:r>
              <a:rPr lang="zh-CN" altLang="en-US" sz="2200" dirty="0"/>
              <a:t>在确定本公约的适用时，当事人的国籍和当事人或合同的民事或商业性质，应不予考虑。</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149B-FCCF-42AA-9DF9-999CCB9D6D1C}"/>
              </a:ext>
            </a:extLst>
          </p:cNvPr>
          <p:cNvSpPr>
            <a:spLocks noGrp="1"/>
          </p:cNvSpPr>
          <p:nvPr>
            <p:ph type="title"/>
          </p:nvPr>
        </p:nvSpPr>
        <p:spPr>
          <a:xfrm>
            <a:off x="982133" y="457201"/>
            <a:ext cx="7704667" cy="1027583"/>
          </a:xfrm>
        </p:spPr>
        <p:txBody>
          <a:bodyPr/>
          <a:lstStyle/>
          <a:p>
            <a:pPr algn="l"/>
            <a:r>
              <a:rPr lang="en-US" altLang="zh-CN" dirty="0"/>
              <a:t>4.1 Place of business </a:t>
            </a:r>
            <a:endParaRPr lang="zh-CN" altLang="en-US" dirty="0"/>
          </a:p>
        </p:txBody>
      </p:sp>
      <p:sp>
        <p:nvSpPr>
          <p:cNvPr id="3" name="Content Placeholder 2">
            <a:extLst>
              <a:ext uri="{FF2B5EF4-FFF2-40B4-BE49-F238E27FC236}">
                <a16:creationId xmlns:a16="http://schemas.microsoft.com/office/drawing/2014/main" id="{C6F118E5-7AF8-4008-8241-C99E357D01F7}"/>
              </a:ext>
            </a:extLst>
          </p:cNvPr>
          <p:cNvSpPr>
            <a:spLocks noGrp="1"/>
          </p:cNvSpPr>
          <p:nvPr>
            <p:ph idx="1"/>
          </p:nvPr>
        </p:nvSpPr>
        <p:spPr/>
        <p:txBody>
          <a:bodyPr>
            <a:normAutofit fontScale="92500" lnSpcReduction="10000"/>
          </a:bodyPr>
          <a:lstStyle/>
          <a:p>
            <a:pPr marL="0" indent="0">
              <a:buNone/>
            </a:pPr>
            <a:r>
              <a:rPr lang="en-US" altLang="zh-CN" dirty="0"/>
              <a:t>Article 10 </a:t>
            </a:r>
          </a:p>
          <a:p>
            <a:pPr marL="0" indent="0">
              <a:buNone/>
            </a:pPr>
            <a:r>
              <a:rPr lang="en-US" altLang="zh-CN" dirty="0"/>
              <a:t>For the purposes of this Convention:</a:t>
            </a:r>
          </a:p>
          <a:p>
            <a:pPr marL="0" indent="0">
              <a:buNone/>
            </a:pPr>
            <a:r>
              <a:rPr lang="en-US" altLang="zh-CN" dirty="0"/>
              <a:t>(a) if a party has more than one place of business, the place of business is that which has </a:t>
            </a:r>
            <a:r>
              <a:rPr lang="en-US" altLang="zh-CN" dirty="0">
                <a:solidFill>
                  <a:srgbClr val="C00000"/>
                </a:solidFill>
              </a:rPr>
              <a:t>the closest relationship to the contract and its performance</a:t>
            </a:r>
            <a:r>
              <a:rPr lang="en-US" altLang="zh-CN" dirty="0"/>
              <a:t>, having regard to the circumstances known to or contemplated by the parties at any time before or at the conclusion of the contract;</a:t>
            </a:r>
          </a:p>
          <a:p>
            <a:pPr marL="0" indent="0">
              <a:buNone/>
            </a:pPr>
            <a:r>
              <a:rPr lang="en-US" altLang="zh-CN" dirty="0"/>
              <a:t>(b) if a party does not have a place of business, reference is to be made to his habitual residence.</a:t>
            </a:r>
          </a:p>
          <a:p>
            <a:endParaRPr lang="zh-CN" altLang="en-US" dirty="0"/>
          </a:p>
        </p:txBody>
      </p:sp>
    </p:spTree>
    <p:extLst>
      <p:ext uri="{BB962C8B-B14F-4D97-AF65-F5344CB8AC3E}">
        <p14:creationId xmlns:p14="http://schemas.microsoft.com/office/powerpoint/2010/main" val="96676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9608-CE83-4F98-8A9A-CBB5BB8C7BFA}"/>
              </a:ext>
            </a:extLst>
          </p:cNvPr>
          <p:cNvSpPr>
            <a:spLocks noGrp="1"/>
          </p:cNvSpPr>
          <p:nvPr>
            <p:ph type="title"/>
          </p:nvPr>
        </p:nvSpPr>
        <p:spPr>
          <a:xfrm>
            <a:off x="982133" y="457201"/>
            <a:ext cx="7704667" cy="955575"/>
          </a:xfrm>
        </p:spPr>
        <p:txBody>
          <a:bodyPr/>
          <a:lstStyle/>
          <a:p>
            <a:pPr algn="l"/>
            <a:r>
              <a:rPr lang="en-US" altLang="zh-CN" dirty="0"/>
              <a:t>4.2 Opting-out</a:t>
            </a:r>
            <a:endParaRPr lang="zh-CN" altLang="en-US" dirty="0"/>
          </a:p>
        </p:txBody>
      </p:sp>
      <p:graphicFrame>
        <p:nvGraphicFramePr>
          <p:cNvPr id="4" name="Content Placeholder 3">
            <a:extLst>
              <a:ext uri="{FF2B5EF4-FFF2-40B4-BE49-F238E27FC236}">
                <a16:creationId xmlns:a16="http://schemas.microsoft.com/office/drawing/2014/main" id="{980DCD94-0EDE-422B-BFDE-AF619898D8F2}"/>
              </a:ext>
            </a:extLst>
          </p:cNvPr>
          <p:cNvGraphicFramePr>
            <a:graphicFrameLocks noGrp="1"/>
          </p:cNvGraphicFramePr>
          <p:nvPr>
            <p:ph idx="1"/>
            <p:extLst>
              <p:ext uri="{D42A27DB-BD31-4B8C-83A1-F6EECF244321}">
                <p14:modId xmlns:p14="http://schemas.microsoft.com/office/powerpoint/2010/main" val="2412456963"/>
              </p:ext>
            </p:extLst>
          </p:nvPr>
        </p:nvGraphicFramePr>
        <p:xfrm>
          <a:off x="1043608" y="1542677"/>
          <a:ext cx="7704137" cy="451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C4B7DC50-5869-42D3-B91A-C8481D583F6E}"/>
              </a:ext>
            </a:extLst>
          </p:cNvPr>
          <p:cNvSpPr/>
          <p:nvPr/>
        </p:nvSpPr>
        <p:spPr>
          <a:xfrm>
            <a:off x="1403648" y="1617737"/>
            <a:ext cx="180020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A’s place of business in a member state</a:t>
            </a:r>
            <a:endParaRPr lang="zh-CN" altLang="en-US" dirty="0"/>
          </a:p>
        </p:txBody>
      </p:sp>
      <p:sp>
        <p:nvSpPr>
          <p:cNvPr id="9" name="Oval 8">
            <a:extLst>
              <a:ext uri="{FF2B5EF4-FFF2-40B4-BE49-F238E27FC236}">
                <a16:creationId xmlns:a16="http://schemas.microsoft.com/office/drawing/2014/main" id="{AE6AC72A-8628-4B4B-945E-C15E197B6934}"/>
              </a:ext>
            </a:extLst>
          </p:cNvPr>
          <p:cNvSpPr/>
          <p:nvPr/>
        </p:nvSpPr>
        <p:spPr>
          <a:xfrm>
            <a:off x="1403648" y="3645024"/>
            <a:ext cx="180020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B’s place of business in another member state</a:t>
            </a:r>
            <a:endParaRPr lang="zh-CN" altLang="en-US" sz="1600" dirty="0"/>
          </a:p>
        </p:txBody>
      </p:sp>
      <p:sp>
        <p:nvSpPr>
          <p:cNvPr id="10" name="Plus Sign 9">
            <a:extLst>
              <a:ext uri="{FF2B5EF4-FFF2-40B4-BE49-F238E27FC236}">
                <a16:creationId xmlns:a16="http://schemas.microsoft.com/office/drawing/2014/main" id="{F6717056-80C9-4988-8E49-2B0268896D0C}"/>
              </a:ext>
            </a:extLst>
          </p:cNvPr>
          <p:cNvSpPr/>
          <p:nvPr/>
        </p:nvSpPr>
        <p:spPr>
          <a:xfrm>
            <a:off x="1929602" y="3152030"/>
            <a:ext cx="792088" cy="4099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CB927772-A4A7-4E0A-8176-1DB0ACD3110C}"/>
              </a:ext>
            </a:extLst>
          </p:cNvPr>
          <p:cNvSpPr/>
          <p:nvPr/>
        </p:nvSpPr>
        <p:spPr>
          <a:xfrm>
            <a:off x="5004048" y="1412776"/>
            <a:ext cx="2402731" cy="1197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CISG is applicable automatically </a:t>
            </a:r>
          </a:p>
        </p:txBody>
      </p:sp>
      <p:sp>
        <p:nvSpPr>
          <p:cNvPr id="12" name="Rectangle 11">
            <a:extLst>
              <a:ext uri="{FF2B5EF4-FFF2-40B4-BE49-F238E27FC236}">
                <a16:creationId xmlns:a16="http://schemas.microsoft.com/office/drawing/2014/main" id="{1204DADA-B484-4AE6-BFDA-51CEEE2BAE90}"/>
              </a:ext>
            </a:extLst>
          </p:cNvPr>
          <p:cNvSpPr/>
          <p:nvPr/>
        </p:nvSpPr>
        <p:spPr>
          <a:xfrm>
            <a:off x="4933948" y="3356991"/>
            <a:ext cx="2402731" cy="1197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To opt out CISG by appointing the applicable law </a:t>
            </a:r>
            <a:endParaRPr lang="zh-CN" altLang="en-US" dirty="0"/>
          </a:p>
        </p:txBody>
      </p:sp>
      <p:cxnSp>
        <p:nvCxnSpPr>
          <p:cNvPr id="14" name="Straight Arrow Connector 13">
            <a:extLst>
              <a:ext uri="{FF2B5EF4-FFF2-40B4-BE49-F238E27FC236}">
                <a16:creationId xmlns:a16="http://schemas.microsoft.com/office/drawing/2014/main" id="{C7C8F513-BE0A-4E9F-ABD8-EDBA68B259E4}"/>
              </a:ext>
            </a:extLst>
          </p:cNvPr>
          <p:cNvCxnSpPr/>
          <p:nvPr/>
        </p:nvCxnSpPr>
        <p:spPr>
          <a:xfrm flipV="1">
            <a:off x="2923456" y="2345768"/>
            <a:ext cx="1918650" cy="670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D38DE0-C197-429D-8638-0C36258745B5}"/>
              </a:ext>
            </a:extLst>
          </p:cNvPr>
          <p:cNvCxnSpPr/>
          <p:nvPr/>
        </p:nvCxnSpPr>
        <p:spPr>
          <a:xfrm>
            <a:off x="3040056" y="3426010"/>
            <a:ext cx="1656184" cy="87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A5FF9B9-223B-46AB-9B9F-50F206C3995B}"/>
              </a:ext>
            </a:extLst>
          </p:cNvPr>
          <p:cNvSpPr txBox="1"/>
          <p:nvPr/>
        </p:nvSpPr>
        <p:spPr>
          <a:xfrm>
            <a:off x="3441556" y="2831975"/>
            <a:ext cx="1357089" cy="707886"/>
          </a:xfrm>
          <a:prstGeom prst="rect">
            <a:avLst/>
          </a:prstGeom>
          <a:noFill/>
        </p:spPr>
        <p:txBody>
          <a:bodyPr wrap="square" rtlCol="0">
            <a:spAutoFit/>
          </a:bodyPr>
          <a:lstStyle/>
          <a:p>
            <a:r>
              <a:rPr lang="en-US" altLang="zh-CN" sz="4000" dirty="0"/>
              <a:t>OR</a:t>
            </a:r>
            <a:endParaRPr lang="zh-CN" altLang="en-US" sz="4000" dirty="0"/>
          </a:p>
        </p:txBody>
      </p:sp>
      <p:sp>
        <p:nvSpPr>
          <p:cNvPr id="21" name="Flowchart: Alternate Process 20">
            <a:extLst>
              <a:ext uri="{FF2B5EF4-FFF2-40B4-BE49-F238E27FC236}">
                <a16:creationId xmlns:a16="http://schemas.microsoft.com/office/drawing/2014/main" id="{FB10018D-C599-47F3-A27F-199828ABBE18}"/>
              </a:ext>
            </a:extLst>
          </p:cNvPr>
          <p:cNvSpPr/>
          <p:nvPr/>
        </p:nvSpPr>
        <p:spPr>
          <a:xfrm>
            <a:off x="3203848" y="5029199"/>
            <a:ext cx="5400600" cy="17975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lumMod val="95000"/>
                    <a:lumOff val="5000"/>
                  </a:schemeClr>
                </a:solidFill>
              </a:rPr>
              <a:t>Article 6 The parties may </a:t>
            </a:r>
            <a:r>
              <a:rPr lang="en-US" altLang="zh-CN" u="sng" dirty="0">
                <a:solidFill>
                  <a:schemeClr val="tx1">
                    <a:lumMod val="95000"/>
                    <a:lumOff val="5000"/>
                  </a:schemeClr>
                </a:solidFill>
              </a:rPr>
              <a:t>exclude the application </a:t>
            </a:r>
            <a:r>
              <a:rPr lang="en-US" altLang="zh-CN" dirty="0">
                <a:solidFill>
                  <a:schemeClr val="tx1">
                    <a:lumMod val="95000"/>
                    <a:lumOff val="5000"/>
                  </a:schemeClr>
                </a:solidFill>
              </a:rPr>
              <a:t>of this Convention or, subject to article 12, derogate from or vary the effect of any of its provisions. </a:t>
            </a:r>
          </a:p>
          <a:p>
            <a:r>
              <a:rPr lang="zh-CN" altLang="en-US" dirty="0">
                <a:solidFill>
                  <a:schemeClr val="tx1">
                    <a:lumMod val="95000"/>
                    <a:lumOff val="5000"/>
                  </a:schemeClr>
                </a:solidFill>
              </a:rPr>
              <a:t>双方当事人可以不适用本公约，或在第十二条的条件下，减损本公约的任何规定或改变其效力。</a:t>
            </a:r>
          </a:p>
        </p:txBody>
      </p:sp>
      <p:sp>
        <p:nvSpPr>
          <p:cNvPr id="22" name="Arrow: Down 21">
            <a:extLst>
              <a:ext uri="{FF2B5EF4-FFF2-40B4-BE49-F238E27FC236}">
                <a16:creationId xmlns:a16="http://schemas.microsoft.com/office/drawing/2014/main" id="{D738D236-4AC0-4646-AD82-700DA7B07B02}"/>
              </a:ext>
            </a:extLst>
          </p:cNvPr>
          <p:cNvSpPr/>
          <p:nvPr/>
        </p:nvSpPr>
        <p:spPr>
          <a:xfrm>
            <a:off x="5940154" y="4381164"/>
            <a:ext cx="648070" cy="734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679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22A1-4CA8-451E-A1CE-D9C7E3CEB018}"/>
              </a:ext>
            </a:extLst>
          </p:cNvPr>
          <p:cNvSpPr>
            <a:spLocks noGrp="1"/>
          </p:cNvSpPr>
          <p:nvPr>
            <p:ph type="title"/>
          </p:nvPr>
        </p:nvSpPr>
        <p:spPr/>
        <p:txBody>
          <a:bodyPr/>
          <a:lstStyle/>
          <a:p>
            <a:pPr algn="l"/>
            <a:r>
              <a:rPr lang="en-US" altLang="zh-CN" dirty="0"/>
              <a:t>How to opt out ?</a:t>
            </a:r>
            <a:endParaRPr lang="zh-CN" altLang="en-US" dirty="0"/>
          </a:p>
        </p:txBody>
      </p:sp>
      <p:sp>
        <p:nvSpPr>
          <p:cNvPr id="3" name="Content Placeholder 2">
            <a:extLst>
              <a:ext uri="{FF2B5EF4-FFF2-40B4-BE49-F238E27FC236}">
                <a16:creationId xmlns:a16="http://schemas.microsoft.com/office/drawing/2014/main" id="{7D043A1B-4BF2-4D72-A71F-0C1F2688A95A}"/>
              </a:ext>
            </a:extLst>
          </p:cNvPr>
          <p:cNvSpPr>
            <a:spLocks noGrp="1"/>
          </p:cNvSpPr>
          <p:nvPr>
            <p:ph idx="1"/>
          </p:nvPr>
        </p:nvSpPr>
        <p:spPr/>
        <p:txBody>
          <a:bodyPr/>
          <a:lstStyle/>
          <a:p>
            <a:r>
              <a:rPr lang="en-US" altLang="zh-CN" i="1" dirty="0"/>
              <a:t>This contract shall be governed by Chinese law.</a:t>
            </a:r>
          </a:p>
          <a:p>
            <a:r>
              <a:rPr lang="en-US" altLang="zh-CN" i="1" dirty="0"/>
              <a:t>This contract shall not be governed by the CISG,1980, but shall be governed by Chinese Contract Law and other Chinese laws.</a:t>
            </a:r>
          </a:p>
          <a:p>
            <a:pPr marL="0" indent="0">
              <a:buNone/>
            </a:pPr>
            <a:endParaRPr lang="zh-CN" altLang="en-US" i="1" dirty="0"/>
          </a:p>
        </p:txBody>
      </p:sp>
      <p:sp>
        <p:nvSpPr>
          <p:cNvPr id="4" name="Multiplication Sign 3">
            <a:extLst>
              <a:ext uri="{FF2B5EF4-FFF2-40B4-BE49-F238E27FC236}">
                <a16:creationId xmlns:a16="http://schemas.microsoft.com/office/drawing/2014/main" id="{B5F4362B-D6C7-4E8B-863A-FC65251BC09A}"/>
              </a:ext>
            </a:extLst>
          </p:cNvPr>
          <p:cNvSpPr/>
          <p:nvPr/>
        </p:nvSpPr>
        <p:spPr>
          <a:xfrm>
            <a:off x="6588224" y="2924944"/>
            <a:ext cx="1440160" cy="1008112"/>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234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4EE51ED5-B43B-47B5-B2A6-72C5EEB1335C}"/>
              </a:ext>
            </a:extLst>
          </p:cNvPr>
          <p:cNvSpPr>
            <a:spLocks noGrp="1" noChangeArrowheads="1"/>
          </p:cNvSpPr>
          <p:nvPr>
            <p:ph idx="1"/>
          </p:nvPr>
        </p:nvSpPr>
        <p:spPr>
          <a:xfrm>
            <a:off x="457200" y="1628800"/>
            <a:ext cx="8458200" cy="4467200"/>
          </a:xfrm>
        </p:spPr>
        <p:txBody>
          <a:bodyPr/>
          <a:lstStyle/>
          <a:p>
            <a:pPr marL="457200" lvl="1" indent="0">
              <a:buNone/>
            </a:pPr>
            <a:r>
              <a:rPr lang="en-US" altLang="zh-CN" b="1" dirty="0"/>
              <a:t>Article 2</a:t>
            </a:r>
            <a:r>
              <a:rPr lang="en-US" altLang="zh-CN" dirty="0"/>
              <a:t> </a:t>
            </a:r>
            <a:br>
              <a:rPr lang="en-US" altLang="zh-CN" dirty="0"/>
            </a:br>
            <a:r>
              <a:rPr lang="en-US" altLang="zh-CN" dirty="0"/>
              <a:t>This Convention does not apply to sales: </a:t>
            </a:r>
            <a:br>
              <a:rPr lang="en-US" altLang="zh-CN" dirty="0"/>
            </a:br>
            <a:r>
              <a:rPr lang="en-US" altLang="zh-CN" dirty="0"/>
              <a:t>      (a) of goods bought for personal, family or household use, unless the seller, at any time before or at the conclusion of the contract, neither knew nor ought to have known that the goods were bought for any such use; </a:t>
            </a:r>
            <a:br>
              <a:rPr lang="en-US" altLang="zh-CN" dirty="0"/>
            </a:br>
            <a:r>
              <a:rPr lang="en-US" altLang="zh-CN" dirty="0"/>
              <a:t>     (b) by auction; </a:t>
            </a:r>
            <a:br>
              <a:rPr lang="en-US" altLang="zh-CN" dirty="0"/>
            </a:br>
            <a:r>
              <a:rPr lang="en-US" altLang="zh-CN" dirty="0"/>
              <a:t>     (c) on execution or otherwise by authority of law; </a:t>
            </a:r>
            <a:br>
              <a:rPr lang="en-US" altLang="zh-CN" dirty="0"/>
            </a:br>
            <a:r>
              <a:rPr lang="en-US" altLang="zh-CN" dirty="0"/>
              <a:t>     (d) of stocks, shares, investment securities, negotiable instruments or money; </a:t>
            </a:r>
            <a:br>
              <a:rPr lang="en-US" altLang="zh-CN" dirty="0"/>
            </a:br>
            <a:r>
              <a:rPr lang="en-US" altLang="zh-CN" dirty="0"/>
              <a:t>     (e) of ships, vessels, hovercraft or aircraft; </a:t>
            </a:r>
            <a:br>
              <a:rPr lang="en-US" altLang="zh-CN" dirty="0"/>
            </a:br>
            <a:r>
              <a:rPr lang="en-US" altLang="zh-CN" dirty="0"/>
              <a:t>     (f) of electricity. </a:t>
            </a:r>
          </a:p>
          <a:p>
            <a:endParaRPr lang="en-US" altLang="zh-CN" sz="2400" dirty="0"/>
          </a:p>
        </p:txBody>
      </p:sp>
      <p:sp>
        <p:nvSpPr>
          <p:cNvPr id="3" name="TextBox 2">
            <a:extLst>
              <a:ext uri="{FF2B5EF4-FFF2-40B4-BE49-F238E27FC236}">
                <a16:creationId xmlns:a16="http://schemas.microsoft.com/office/drawing/2014/main" id="{4C32C371-DFB4-44A1-A4A0-D674FF008BB6}"/>
              </a:ext>
            </a:extLst>
          </p:cNvPr>
          <p:cNvSpPr txBox="1"/>
          <p:nvPr/>
        </p:nvSpPr>
        <p:spPr>
          <a:xfrm>
            <a:off x="971600" y="762000"/>
            <a:ext cx="4176464" cy="584775"/>
          </a:xfrm>
          <a:prstGeom prst="rect">
            <a:avLst/>
          </a:prstGeom>
          <a:noFill/>
        </p:spPr>
        <p:txBody>
          <a:bodyPr wrap="square" rtlCol="0">
            <a:spAutoFit/>
          </a:bodyPr>
          <a:lstStyle/>
          <a:p>
            <a:r>
              <a:rPr lang="en-US" altLang="zh-CN" sz="3200" dirty="0"/>
              <a:t>4.3  “Goods” defined</a:t>
            </a:r>
            <a:endParaRPr lang="zh-CN" alt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95986D6-B98B-4BA5-BE6C-B3D06467F7A4}"/>
              </a:ext>
            </a:extLst>
          </p:cNvPr>
          <p:cNvSpPr>
            <a:spLocks noGrp="1" noChangeArrowheads="1"/>
          </p:cNvSpPr>
          <p:nvPr>
            <p:ph type="title"/>
          </p:nvPr>
        </p:nvSpPr>
        <p:spPr/>
        <p:txBody>
          <a:bodyPr/>
          <a:lstStyle/>
          <a:p>
            <a:endParaRPr lang="zh-CN" altLang="en-US" sz="3200" dirty="0"/>
          </a:p>
        </p:txBody>
      </p:sp>
      <p:sp>
        <p:nvSpPr>
          <p:cNvPr id="9219" name="Rectangle 3">
            <a:extLst>
              <a:ext uri="{FF2B5EF4-FFF2-40B4-BE49-F238E27FC236}">
                <a16:creationId xmlns:a16="http://schemas.microsoft.com/office/drawing/2014/main" id="{B14B6E31-5D03-4B30-A270-A63C13ED3855}"/>
              </a:ext>
            </a:extLst>
          </p:cNvPr>
          <p:cNvSpPr>
            <a:spLocks noGrp="1" noChangeArrowheads="1"/>
          </p:cNvSpPr>
          <p:nvPr>
            <p:ph idx="1"/>
          </p:nvPr>
        </p:nvSpPr>
        <p:spPr>
          <a:xfrm>
            <a:off x="982133" y="1916832"/>
            <a:ext cx="7685642" cy="3764864"/>
          </a:xfrm>
        </p:spPr>
        <p:txBody>
          <a:bodyPr>
            <a:normAutofit/>
          </a:bodyPr>
          <a:lstStyle/>
          <a:p>
            <a:pPr>
              <a:lnSpc>
                <a:spcPct val="70000"/>
              </a:lnSpc>
              <a:buFontTx/>
              <a:buNone/>
            </a:pPr>
            <a:r>
              <a:rPr lang="zh-CN" altLang="en-US" sz="2200" dirty="0"/>
              <a:t>第二条   本公约不适用于以下的销售：</a:t>
            </a:r>
          </a:p>
          <a:p>
            <a:pPr>
              <a:lnSpc>
                <a:spcPct val="70000"/>
              </a:lnSpc>
              <a:buFontTx/>
              <a:buNone/>
            </a:pPr>
            <a:r>
              <a:rPr lang="zh-CN" altLang="en-US" sz="2200" dirty="0"/>
              <a:t>   </a:t>
            </a:r>
            <a:r>
              <a:rPr lang="en-US" altLang="zh-CN" sz="2200" dirty="0"/>
              <a:t>(a) </a:t>
            </a:r>
            <a:r>
              <a:rPr lang="zh-CN" altLang="en-US" sz="2200" dirty="0"/>
              <a:t>购供私人、家人或家庭使用的货物的销售，除非卖方在订立合同前任何时候或订立合同时不知道而且没有理由知道这些货物是购供任何这种使用； </a:t>
            </a:r>
          </a:p>
          <a:p>
            <a:pPr>
              <a:lnSpc>
                <a:spcPct val="70000"/>
              </a:lnSpc>
              <a:buFontTx/>
              <a:buNone/>
            </a:pPr>
            <a:r>
              <a:rPr lang="zh-CN" altLang="en-US" sz="2200" dirty="0"/>
              <a:t>   </a:t>
            </a:r>
            <a:r>
              <a:rPr lang="en-US" altLang="zh-CN" sz="2200" dirty="0"/>
              <a:t>(b) </a:t>
            </a:r>
            <a:r>
              <a:rPr lang="zh-CN" altLang="en-US" sz="2200" dirty="0"/>
              <a:t>经由拍卖的销售； </a:t>
            </a:r>
          </a:p>
          <a:p>
            <a:pPr>
              <a:lnSpc>
                <a:spcPct val="70000"/>
              </a:lnSpc>
              <a:buFontTx/>
              <a:buNone/>
            </a:pPr>
            <a:r>
              <a:rPr lang="zh-CN" altLang="en-US" sz="2200" dirty="0"/>
              <a:t>   </a:t>
            </a:r>
            <a:r>
              <a:rPr lang="en-US" altLang="zh-CN" sz="2200" dirty="0"/>
              <a:t>(c) </a:t>
            </a:r>
            <a:r>
              <a:rPr lang="zh-CN" altLang="en-US" sz="2200" dirty="0"/>
              <a:t>根据法律执行令状或其它令状的销售； </a:t>
            </a:r>
          </a:p>
          <a:p>
            <a:pPr>
              <a:lnSpc>
                <a:spcPct val="70000"/>
              </a:lnSpc>
              <a:buFontTx/>
              <a:buNone/>
            </a:pPr>
            <a:r>
              <a:rPr lang="zh-CN" altLang="en-US" sz="2200" dirty="0"/>
              <a:t>   </a:t>
            </a:r>
            <a:r>
              <a:rPr lang="en-US" altLang="zh-CN" sz="2200" dirty="0"/>
              <a:t>(d) </a:t>
            </a:r>
            <a:r>
              <a:rPr lang="zh-CN" altLang="en-US" sz="2200" dirty="0"/>
              <a:t>公债、股票、投资证券、流通票据或货币的销售； </a:t>
            </a:r>
          </a:p>
          <a:p>
            <a:pPr>
              <a:lnSpc>
                <a:spcPct val="70000"/>
              </a:lnSpc>
              <a:buFontTx/>
              <a:buNone/>
            </a:pPr>
            <a:r>
              <a:rPr lang="zh-CN" altLang="en-US" sz="2200" dirty="0"/>
              <a:t>   </a:t>
            </a:r>
            <a:r>
              <a:rPr lang="en-US" altLang="zh-CN" sz="2200" dirty="0"/>
              <a:t>(e) </a:t>
            </a:r>
            <a:r>
              <a:rPr lang="zh-CN" altLang="en-US" sz="2200" dirty="0"/>
              <a:t>船舶、船只、气垫船或飞机的销售； </a:t>
            </a:r>
          </a:p>
          <a:p>
            <a:pPr>
              <a:lnSpc>
                <a:spcPct val="70000"/>
              </a:lnSpc>
              <a:buFontTx/>
              <a:buNone/>
            </a:pPr>
            <a:r>
              <a:rPr lang="zh-CN" altLang="en-US" sz="2200" dirty="0"/>
              <a:t>   </a:t>
            </a:r>
            <a:r>
              <a:rPr lang="en-US" altLang="zh-CN" sz="2200" dirty="0"/>
              <a:t>(f) </a:t>
            </a:r>
            <a:r>
              <a:rPr lang="zh-CN" altLang="en-US" sz="2200" dirty="0"/>
              <a:t>电力的销售。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E574-F051-4501-80D5-FD7A7730DFF0}"/>
              </a:ext>
            </a:extLst>
          </p:cNvPr>
          <p:cNvSpPr>
            <a:spLocks noGrp="1"/>
          </p:cNvSpPr>
          <p:nvPr>
            <p:ph type="ctrTitle"/>
          </p:nvPr>
        </p:nvSpPr>
        <p:spPr/>
        <p:txBody>
          <a:bodyPr/>
          <a:lstStyle/>
          <a:p>
            <a:r>
              <a:rPr lang="en-US" altLang="zh-CN" sz="4900" dirty="0">
                <a:solidFill>
                  <a:prstClr val="black">
                    <a:lumMod val="85000"/>
                    <a:lumOff val="15000"/>
                  </a:prstClr>
                </a:solidFill>
              </a:rPr>
              <a:t>Chapter 3 </a:t>
            </a:r>
            <a:br>
              <a:rPr lang="en-US" altLang="zh-CN" sz="4900" dirty="0">
                <a:solidFill>
                  <a:prstClr val="black">
                    <a:lumMod val="85000"/>
                    <a:lumOff val="15000"/>
                  </a:prstClr>
                </a:solidFill>
              </a:rPr>
            </a:br>
            <a:r>
              <a:rPr lang="en-US" altLang="zh-CN" sz="4900" dirty="0">
                <a:solidFill>
                  <a:prstClr val="black">
                    <a:lumMod val="85000"/>
                    <a:lumOff val="15000"/>
                  </a:prstClr>
                </a:solidFill>
              </a:rPr>
              <a:t>International Contracting</a:t>
            </a:r>
            <a:br>
              <a:rPr lang="en-US" altLang="zh-CN" sz="4900" dirty="0">
                <a:solidFill>
                  <a:prstClr val="black">
                    <a:lumMod val="85000"/>
                    <a:lumOff val="15000"/>
                  </a:prstClr>
                </a:solidFill>
              </a:rPr>
            </a:br>
            <a:r>
              <a:rPr lang="en-US" altLang="zh-CN" sz="4000" dirty="0">
                <a:solidFill>
                  <a:prstClr val="black">
                    <a:lumMod val="85000"/>
                    <a:lumOff val="15000"/>
                  </a:prstClr>
                </a:solidFill>
              </a:rPr>
              <a:t>(Part Two)</a:t>
            </a:r>
            <a:endParaRPr lang="zh-CN" altLang="en-US" dirty="0"/>
          </a:p>
        </p:txBody>
      </p:sp>
    </p:spTree>
    <p:extLst>
      <p:ext uri="{BB962C8B-B14F-4D97-AF65-F5344CB8AC3E}">
        <p14:creationId xmlns:p14="http://schemas.microsoft.com/office/powerpoint/2010/main" val="72367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82E6-91ED-4427-AE5D-B6D011524A50}"/>
              </a:ext>
            </a:extLst>
          </p:cNvPr>
          <p:cNvSpPr>
            <a:spLocks noGrp="1"/>
          </p:cNvSpPr>
          <p:nvPr>
            <p:ph type="title"/>
          </p:nvPr>
        </p:nvSpPr>
        <p:spPr/>
        <p:txBody>
          <a:bodyPr/>
          <a:lstStyle/>
          <a:p>
            <a:r>
              <a:rPr lang="en-US" altLang="zh-CN" dirty="0"/>
              <a:t>Chapter Objectives</a:t>
            </a:r>
            <a:endParaRPr lang="zh-CN" altLang="en-US" dirty="0"/>
          </a:p>
        </p:txBody>
      </p:sp>
      <p:sp>
        <p:nvSpPr>
          <p:cNvPr id="3" name="Content Placeholder 2">
            <a:extLst>
              <a:ext uri="{FF2B5EF4-FFF2-40B4-BE49-F238E27FC236}">
                <a16:creationId xmlns:a16="http://schemas.microsoft.com/office/drawing/2014/main" id="{CB447D64-8AFA-43C1-A50F-734058E1A523}"/>
              </a:ext>
            </a:extLst>
          </p:cNvPr>
          <p:cNvSpPr>
            <a:spLocks noGrp="1"/>
          </p:cNvSpPr>
          <p:nvPr>
            <p:ph idx="1"/>
          </p:nvPr>
        </p:nvSpPr>
        <p:spPr/>
        <p:txBody>
          <a:bodyPr/>
          <a:lstStyle/>
          <a:p>
            <a:pPr marL="457200" indent="-457200">
              <a:buFont typeface="+mj-lt"/>
              <a:buAutoNum type="arabicPeriod"/>
            </a:pPr>
            <a:r>
              <a:rPr lang="en-US" altLang="zh-CN" dirty="0"/>
              <a:t>The process of the </a:t>
            </a:r>
            <a:r>
              <a:rPr lang="en-US" altLang="zh-CN" b="1" dirty="0"/>
              <a:t>formation</a:t>
            </a:r>
            <a:r>
              <a:rPr lang="en-US" altLang="zh-CN" dirty="0"/>
              <a:t> of contact;</a:t>
            </a:r>
          </a:p>
          <a:p>
            <a:pPr marL="457200" indent="-457200">
              <a:buFont typeface="+mj-lt"/>
              <a:buAutoNum type="arabicPeriod"/>
            </a:pPr>
            <a:r>
              <a:rPr lang="en-US" altLang="zh-CN" dirty="0"/>
              <a:t>The </a:t>
            </a:r>
            <a:r>
              <a:rPr lang="en-US" altLang="zh-CN" b="1" dirty="0"/>
              <a:t>performance </a:t>
            </a:r>
            <a:r>
              <a:rPr lang="en-US" altLang="zh-CN" dirty="0"/>
              <a:t>of contract and the obligations of both parties;</a:t>
            </a:r>
          </a:p>
          <a:p>
            <a:pPr marL="457200" indent="-457200">
              <a:buFont typeface="+mj-lt"/>
              <a:buAutoNum type="arabicPeriod"/>
            </a:pPr>
            <a:r>
              <a:rPr lang="en-US" altLang="zh-CN" dirty="0"/>
              <a:t>The </a:t>
            </a:r>
            <a:r>
              <a:rPr lang="en-US" altLang="zh-CN" b="1" dirty="0"/>
              <a:t>remedies</a:t>
            </a:r>
            <a:r>
              <a:rPr lang="en-US" altLang="zh-CN" dirty="0"/>
              <a:t> for breach of contract.</a:t>
            </a:r>
          </a:p>
          <a:p>
            <a:pPr marL="0" indent="0">
              <a:buNone/>
            </a:pPr>
            <a:endParaRPr lang="zh-CN" altLang="en-US" dirty="0"/>
          </a:p>
        </p:txBody>
      </p:sp>
    </p:spTree>
    <p:extLst>
      <p:ext uri="{BB962C8B-B14F-4D97-AF65-F5344CB8AC3E}">
        <p14:creationId xmlns:p14="http://schemas.microsoft.com/office/powerpoint/2010/main" val="108725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929337-1420-48F4-B9AA-25B9DB3D4D33}"/>
              </a:ext>
            </a:extLst>
          </p:cNvPr>
          <p:cNvSpPr>
            <a:spLocks noGrp="1" noChangeArrowheads="1"/>
          </p:cNvSpPr>
          <p:nvPr>
            <p:ph type="title"/>
          </p:nvPr>
        </p:nvSpPr>
        <p:spPr>
          <a:xfrm>
            <a:off x="1043608" y="889463"/>
            <a:ext cx="7772400" cy="908050"/>
          </a:xfrm>
        </p:spPr>
        <p:txBody>
          <a:bodyPr>
            <a:normAutofit/>
          </a:bodyPr>
          <a:lstStyle/>
          <a:p>
            <a:r>
              <a:rPr lang="en-US" altLang="zh-CN" dirty="0"/>
              <a:t>1. Contract Formation(CISG</a:t>
            </a:r>
            <a:r>
              <a:rPr lang="en-US" altLang="zh-CN" dirty="0">
                <a:latin typeface="Times New Roman" panose="02020603050405020304" pitchFamily="18" charset="0"/>
              </a:rPr>
              <a:t>—</a:t>
            </a:r>
            <a:r>
              <a:rPr lang="en-US" altLang="zh-CN" dirty="0"/>
              <a:t>Part</a:t>
            </a:r>
            <a:r>
              <a:rPr lang="en-US" altLang="zh-CN" dirty="0">
                <a:ea typeface="黑体" panose="02010609060101010101" pitchFamily="49" charset="-122"/>
              </a:rPr>
              <a:t> II)</a:t>
            </a:r>
            <a:r>
              <a:rPr lang="en-US" altLang="zh-CN" dirty="0"/>
              <a:t> </a:t>
            </a:r>
          </a:p>
        </p:txBody>
      </p:sp>
      <p:sp>
        <p:nvSpPr>
          <p:cNvPr id="34819" name="Rectangle 3">
            <a:extLst>
              <a:ext uri="{FF2B5EF4-FFF2-40B4-BE49-F238E27FC236}">
                <a16:creationId xmlns:a16="http://schemas.microsoft.com/office/drawing/2014/main" id="{B530962E-E5D1-4A4D-A4B6-47489D9AA020}"/>
              </a:ext>
            </a:extLst>
          </p:cNvPr>
          <p:cNvSpPr>
            <a:spLocks noGrp="1" noChangeArrowheads="1"/>
          </p:cNvSpPr>
          <p:nvPr>
            <p:ph idx="1"/>
          </p:nvPr>
        </p:nvSpPr>
        <p:spPr/>
        <p:txBody>
          <a:bodyPr/>
          <a:lstStyle/>
          <a:p>
            <a:r>
              <a:rPr lang="en-US" altLang="zh-CN" sz="2800"/>
              <a:t>Offer (A14-17)</a:t>
            </a:r>
          </a:p>
          <a:p>
            <a:r>
              <a:rPr lang="en-US" altLang="zh-CN" sz="2800"/>
              <a:t>Acceptance (A18-22)</a:t>
            </a:r>
          </a:p>
          <a:p>
            <a:r>
              <a:rPr lang="en-US" altLang="zh-CN" sz="2800">
                <a:latin typeface="Times New Roman" panose="02020603050405020304" pitchFamily="18" charset="0"/>
              </a:rPr>
              <a:t>“</a:t>
            </a:r>
            <a:r>
              <a:rPr lang="en-US" altLang="zh-CN" sz="2800"/>
              <a:t>battle of forms</a:t>
            </a:r>
            <a:r>
              <a:rPr lang="en-US" altLang="zh-CN" sz="2800">
                <a:latin typeface="Times New Roman" panose="02020603050405020304" pitchFamily="18" charset="0"/>
              </a:rPr>
              <a:t>”</a:t>
            </a:r>
            <a:r>
              <a:rPr lang="en-US" altLang="zh-CN" sz="2800"/>
              <a:t> and </a:t>
            </a:r>
            <a:r>
              <a:rPr lang="en-US" altLang="zh-CN" sz="2800">
                <a:latin typeface="Times New Roman" panose="02020603050405020304" pitchFamily="18" charset="0"/>
              </a:rPr>
              <a:t>“</a:t>
            </a:r>
            <a:r>
              <a:rPr lang="en-US" altLang="zh-CN" sz="2800"/>
              <a:t>last-shot principle</a:t>
            </a:r>
            <a:r>
              <a:rPr lang="en-US" altLang="zh-CN" sz="2800">
                <a:latin typeface="Times New Roman" panose="02020603050405020304" pitchFamily="18" charset="0"/>
              </a:rPr>
              <a:t>”</a:t>
            </a:r>
            <a:endParaRPr lang="en-US" altLang="zh-CN" sz="2800"/>
          </a:p>
          <a:p>
            <a:endParaRPr lang="en-US" altLang="zh-CN"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82E6-91ED-4427-AE5D-B6D011524A50}"/>
              </a:ext>
            </a:extLst>
          </p:cNvPr>
          <p:cNvSpPr>
            <a:spLocks noGrp="1"/>
          </p:cNvSpPr>
          <p:nvPr>
            <p:ph type="title"/>
          </p:nvPr>
        </p:nvSpPr>
        <p:spPr/>
        <p:txBody>
          <a:bodyPr/>
          <a:lstStyle/>
          <a:p>
            <a:r>
              <a:rPr lang="en-US" altLang="zh-CN" dirty="0"/>
              <a:t>Chapter Objectives</a:t>
            </a:r>
            <a:endParaRPr lang="zh-CN" altLang="en-US" dirty="0"/>
          </a:p>
        </p:txBody>
      </p:sp>
      <p:sp>
        <p:nvSpPr>
          <p:cNvPr id="3" name="Content Placeholder 2">
            <a:extLst>
              <a:ext uri="{FF2B5EF4-FFF2-40B4-BE49-F238E27FC236}">
                <a16:creationId xmlns:a16="http://schemas.microsoft.com/office/drawing/2014/main" id="{CB447D64-8AFA-43C1-A50F-734058E1A523}"/>
              </a:ext>
            </a:extLst>
          </p:cNvPr>
          <p:cNvSpPr>
            <a:spLocks noGrp="1"/>
          </p:cNvSpPr>
          <p:nvPr>
            <p:ph idx="1"/>
          </p:nvPr>
        </p:nvSpPr>
        <p:spPr/>
        <p:txBody>
          <a:bodyPr/>
          <a:lstStyle/>
          <a:p>
            <a:pPr marL="0" indent="0">
              <a:buNone/>
            </a:pPr>
            <a:r>
              <a:rPr lang="en-US" altLang="zh-CN" dirty="0"/>
              <a:t>1.	The </a:t>
            </a:r>
            <a:r>
              <a:rPr lang="en-US" altLang="zh-CN" b="1" dirty="0"/>
              <a:t>development </a:t>
            </a:r>
            <a:r>
              <a:rPr lang="en-US" altLang="zh-CN" dirty="0"/>
              <a:t>of sales law;</a:t>
            </a:r>
          </a:p>
          <a:p>
            <a:pPr marL="0" indent="0">
              <a:buNone/>
            </a:pPr>
            <a:r>
              <a:rPr lang="en-US" altLang="zh-CN" dirty="0"/>
              <a:t>2.	The </a:t>
            </a:r>
            <a:r>
              <a:rPr lang="en-US" altLang="zh-CN" b="1" dirty="0"/>
              <a:t>sales laws </a:t>
            </a:r>
            <a:r>
              <a:rPr lang="en-US" altLang="zh-CN" dirty="0"/>
              <a:t>in different countries;</a:t>
            </a:r>
          </a:p>
          <a:p>
            <a:pPr marL="0" indent="0">
              <a:buNone/>
            </a:pPr>
            <a:r>
              <a:rPr lang="en-US" altLang="zh-CN" dirty="0"/>
              <a:t>3.	The </a:t>
            </a:r>
            <a:r>
              <a:rPr lang="en-US" altLang="zh-CN" b="1" dirty="0"/>
              <a:t>application of the CISG </a:t>
            </a:r>
            <a:r>
              <a:rPr lang="en-US" altLang="zh-CN" dirty="0"/>
              <a:t>to international sales.</a:t>
            </a:r>
          </a:p>
          <a:p>
            <a:pPr marL="0" indent="0">
              <a:buNone/>
            </a:pPr>
            <a:endParaRPr lang="zh-CN" altLang="en-US" dirty="0"/>
          </a:p>
        </p:txBody>
      </p:sp>
    </p:spTree>
    <p:extLst>
      <p:ext uri="{BB962C8B-B14F-4D97-AF65-F5344CB8AC3E}">
        <p14:creationId xmlns:p14="http://schemas.microsoft.com/office/powerpoint/2010/main" val="339030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a:extLst>
              <a:ext uri="{FF2B5EF4-FFF2-40B4-BE49-F238E27FC236}">
                <a16:creationId xmlns:a16="http://schemas.microsoft.com/office/drawing/2014/main" id="{197898F9-F55F-4697-993B-53F2B9BB22C7}"/>
              </a:ext>
            </a:extLst>
          </p:cNvPr>
          <p:cNvSpPr>
            <a:spLocks noGrp="1"/>
          </p:cNvSpPr>
          <p:nvPr>
            <p:ph type="title"/>
          </p:nvPr>
        </p:nvSpPr>
        <p:spPr/>
        <p:txBody>
          <a:bodyPr/>
          <a:lstStyle/>
          <a:p>
            <a:pPr algn="l"/>
            <a:r>
              <a:rPr lang="en-US" altLang="zh-CN" dirty="0"/>
              <a:t>1.1 Offer</a:t>
            </a:r>
          </a:p>
        </p:txBody>
      </p:sp>
      <p:sp>
        <p:nvSpPr>
          <p:cNvPr id="36867" name="内容占位符 2">
            <a:extLst>
              <a:ext uri="{FF2B5EF4-FFF2-40B4-BE49-F238E27FC236}">
                <a16:creationId xmlns:a16="http://schemas.microsoft.com/office/drawing/2014/main" id="{E6E4B2E0-A166-4E59-A538-E27887BE3C9D}"/>
              </a:ext>
            </a:extLst>
          </p:cNvPr>
          <p:cNvSpPr>
            <a:spLocks noGrp="1"/>
          </p:cNvSpPr>
          <p:nvPr>
            <p:ph idx="1"/>
          </p:nvPr>
        </p:nvSpPr>
        <p:spPr>
          <a:xfrm>
            <a:off x="1011874" y="2132856"/>
            <a:ext cx="7704667" cy="3332816"/>
          </a:xfrm>
        </p:spPr>
        <p:txBody>
          <a:bodyPr/>
          <a:lstStyle/>
          <a:p>
            <a:r>
              <a:rPr lang="en-US" altLang="zh-CN" sz="2400" dirty="0"/>
              <a:t>Minimum prerequisites for an effective offer (A14)</a:t>
            </a:r>
          </a:p>
          <a:p>
            <a:r>
              <a:rPr lang="en-US" altLang="zh-CN" sz="2400" dirty="0"/>
              <a:t>Withdrawal (A 15)</a:t>
            </a:r>
          </a:p>
          <a:p>
            <a:r>
              <a:rPr lang="en-US" altLang="zh-CN" sz="2400" dirty="0"/>
              <a:t>Revocation (A 16)</a:t>
            </a:r>
          </a:p>
          <a:p>
            <a:r>
              <a:rPr lang="en-US" altLang="zh-CN" sz="2400" dirty="0"/>
              <a:t>Termination of an offer (A 17)</a:t>
            </a:r>
          </a:p>
          <a:p>
            <a:endParaRPr lang="en-US"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B125D5A-C61F-4A02-AAC6-03F436EE2D67}"/>
              </a:ext>
            </a:extLst>
          </p:cNvPr>
          <p:cNvSpPr>
            <a:spLocks noGrp="1" noChangeArrowheads="1"/>
          </p:cNvSpPr>
          <p:nvPr>
            <p:ph type="title"/>
          </p:nvPr>
        </p:nvSpPr>
        <p:spPr>
          <a:xfrm>
            <a:off x="1340371" y="548680"/>
            <a:ext cx="7772400" cy="1008062"/>
          </a:xfrm>
        </p:spPr>
        <p:txBody>
          <a:bodyPr>
            <a:normAutofit fontScale="90000"/>
          </a:bodyPr>
          <a:lstStyle/>
          <a:p>
            <a:pPr algn="l"/>
            <a:r>
              <a:rPr lang="zh-CN" altLang="zh-CN" b="1" dirty="0"/>
              <a:t>Article 14</a:t>
            </a:r>
            <a:br>
              <a:rPr lang="en-US" altLang="zh-CN" b="1" dirty="0"/>
            </a:br>
            <a:r>
              <a:rPr lang="en-US" altLang="zh-CN" b="1" dirty="0"/>
              <a:t>Minimum prerequisites for an effective offer </a:t>
            </a:r>
          </a:p>
        </p:txBody>
      </p:sp>
      <p:sp>
        <p:nvSpPr>
          <p:cNvPr id="14339" name="Rectangle 3">
            <a:extLst>
              <a:ext uri="{FF2B5EF4-FFF2-40B4-BE49-F238E27FC236}">
                <a16:creationId xmlns:a16="http://schemas.microsoft.com/office/drawing/2014/main" id="{E4BE2D71-B7DF-4870-8626-AAC73153C52B}"/>
              </a:ext>
            </a:extLst>
          </p:cNvPr>
          <p:cNvSpPr>
            <a:spLocks noGrp="1" noChangeArrowheads="1"/>
          </p:cNvSpPr>
          <p:nvPr>
            <p:ph idx="1"/>
          </p:nvPr>
        </p:nvSpPr>
        <p:spPr>
          <a:xfrm>
            <a:off x="899592" y="1988840"/>
            <a:ext cx="7772400" cy="4538662"/>
          </a:xfrm>
        </p:spPr>
        <p:txBody>
          <a:bodyPr rtlCol="0">
            <a:normAutofit/>
          </a:bodyPr>
          <a:lstStyle/>
          <a:p>
            <a:pPr fontAlgn="auto">
              <a:lnSpc>
                <a:spcPct val="90000"/>
              </a:lnSpc>
              <a:spcAft>
                <a:spcPts val="0"/>
              </a:spcAft>
              <a:buFont typeface="Wingdings 3" charset="2"/>
              <a:buChar char=""/>
              <a:defRPr/>
            </a:pPr>
            <a:r>
              <a:rPr lang="zh-CN" altLang="zh-CN" sz="2400" dirty="0">
                <a:solidFill>
                  <a:schemeClr val="tx1">
                    <a:lumMod val="75000"/>
                    <a:lumOff val="25000"/>
                  </a:schemeClr>
                </a:solidFill>
              </a:rPr>
              <a:t> (1) </a:t>
            </a:r>
            <a:r>
              <a:rPr lang="zh-CN" altLang="zh-CN" sz="2400" b="1" dirty="0">
                <a:solidFill>
                  <a:schemeClr val="tx1">
                    <a:lumMod val="75000"/>
                    <a:lumOff val="25000"/>
                  </a:schemeClr>
                </a:solidFill>
              </a:rPr>
              <a:t>A proposal for concluding a contract</a:t>
            </a:r>
            <a:r>
              <a:rPr lang="zh-CN" altLang="zh-CN" sz="2400" dirty="0">
                <a:solidFill>
                  <a:schemeClr val="tx1">
                    <a:lumMod val="75000"/>
                    <a:lumOff val="25000"/>
                  </a:schemeClr>
                </a:solidFill>
              </a:rPr>
              <a:t> addressed to one or more specific persons constitutes an offer if it is </a:t>
            </a:r>
            <a:r>
              <a:rPr lang="zh-CN" altLang="zh-CN" sz="2400" b="1" u="sng" dirty="0">
                <a:solidFill>
                  <a:schemeClr val="tx1">
                    <a:lumMod val="75000"/>
                    <a:lumOff val="25000"/>
                  </a:schemeClr>
                </a:solidFill>
              </a:rPr>
              <a:t>sufficiently definite</a:t>
            </a:r>
            <a:r>
              <a:rPr lang="zh-CN" altLang="zh-CN" sz="2400" u="sng" dirty="0">
                <a:solidFill>
                  <a:schemeClr val="tx1">
                    <a:lumMod val="75000"/>
                    <a:lumOff val="25000"/>
                  </a:schemeClr>
                </a:solidFill>
              </a:rPr>
              <a:t> </a:t>
            </a:r>
            <a:r>
              <a:rPr lang="zh-CN" altLang="zh-CN" sz="2400" dirty="0">
                <a:solidFill>
                  <a:schemeClr val="tx1">
                    <a:lumMod val="75000"/>
                    <a:lumOff val="25000"/>
                  </a:schemeClr>
                </a:solidFill>
              </a:rPr>
              <a:t>and indicates the </a:t>
            </a:r>
            <a:r>
              <a:rPr lang="zh-CN" altLang="zh-CN" sz="2400" b="1" dirty="0">
                <a:solidFill>
                  <a:schemeClr val="tx1">
                    <a:lumMod val="75000"/>
                    <a:lumOff val="25000"/>
                  </a:schemeClr>
                </a:solidFill>
              </a:rPr>
              <a:t>intention of the offeror to be bound</a:t>
            </a:r>
            <a:r>
              <a:rPr lang="zh-CN" altLang="zh-CN" sz="2400" dirty="0">
                <a:solidFill>
                  <a:schemeClr val="tx1">
                    <a:lumMod val="75000"/>
                    <a:lumOff val="25000"/>
                  </a:schemeClr>
                </a:solidFill>
              </a:rPr>
              <a:t> in case of acceptance. A proposal is sufficiently definite if it </a:t>
            </a:r>
            <a:r>
              <a:rPr lang="zh-CN" altLang="zh-CN" sz="2400" dirty="0">
                <a:solidFill>
                  <a:srgbClr val="FF0000"/>
                </a:solidFill>
              </a:rPr>
              <a:t>indicates the goods</a:t>
            </a:r>
            <a:r>
              <a:rPr lang="zh-CN" altLang="zh-CN" sz="2400" dirty="0">
                <a:solidFill>
                  <a:schemeClr val="tx1">
                    <a:lumMod val="75000"/>
                    <a:lumOff val="25000"/>
                  </a:schemeClr>
                </a:solidFill>
              </a:rPr>
              <a:t> and expressly or implicitly fixes or makes provision for determining the </a:t>
            </a:r>
            <a:r>
              <a:rPr lang="zh-CN" altLang="zh-CN" sz="2400" dirty="0">
                <a:solidFill>
                  <a:srgbClr val="FF0000"/>
                </a:solidFill>
              </a:rPr>
              <a:t>quantity </a:t>
            </a:r>
            <a:r>
              <a:rPr lang="zh-CN" altLang="zh-CN" sz="2400" dirty="0">
                <a:solidFill>
                  <a:schemeClr val="tx1">
                    <a:lumMod val="75000"/>
                    <a:lumOff val="25000"/>
                  </a:schemeClr>
                </a:solidFill>
              </a:rPr>
              <a:t>and the </a:t>
            </a:r>
            <a:r>
              <a:rPr lang="zh-CN" altLang="zh-CN" sz="2400" dirty="0">
                <a:solidFill>
                  <a:srgbClr val="FF0000"/>
                </a:solidFill>
              </a:rPr>
              <a:t>price</a:t>
            </a:r>
            <a:r>
              <a:rPr lang="zh-CN" altLang="zh-CN" sz="2400" dirty="0">
                <a:solidFill>
                  <a:schemeClr val="tx1">
                    <a:lumMod val="75000"/>
                    <a:lumOff val="25000"/>
                  </a:schemeClr>
                </a:solidFill>
              </a:rPr>
              <a:t>.</a:t>
            </a:r>
          </a:p>
          <a:p>
            <a:pPr fontAlgn="auto">
              <a:lnSpc>
                <a:spcPct val="90000"/>
              </a:lnSpc>
              <a:spcAft>
                <a:spcPts val="0"/>
              </a:spcAft>
              <a:buFontTx/>
              <a:buNone/>
              <a:defRPr/>
            </a:pPr>
            <a:endParaRPr lang="zh-CN" altLang="zh-CN" sz="2400" dirty="0">
              <a:solidFill>
                <a:schemeClr val="tx1">
                  <a:lumMod val="75000"/>
                  <a:lumOff val="25000"/>
                </a:schemeClr>
              </a:solidFill>
            </a:endParaRPr>
          </a:p>
          <a:p>
            <a:pPr fontAlgn="auto">
              <a:lnSpc>
                <a:spcPct val="90000"/>
              </a:lnSpc>
              <a:spcAft>
                <a:spcPts val="0"/>
              </a:spcAft>
              <a:buFont typeface="Wingdings 3" charset="2"/>
              <a:buChar char=""/>
              <a:defRPr/>
            </a:pPr>
            <a:r>
              <a:rPr lang="zh-CN" altLang="zh-CN" sz="2400" dirty="0">
                <a:solidFill>
                  <a:schemeClr val="tx1">
                    <a:lumMod val="75000"/>
                    <a:lumOff val="25000"/>
                  </a:schemeClr>
                </a:solidFill>
                <a:latin typeface="Times New Roman" panose="02020603050405020304" pitchFamily="18" charset="0"/>
              </a:rPr>
              <a:t>  </a:t>
            </a:r>
            <a:r>
              <a:rPr lang="zh-CN" altLang="zh-CN" sz="2400" dirty="0">
                <a:solidFill>
                  <a:schemeClr val="tx1">
                    <a:lumMod val="75000"/>
                    <a:lumOff val="25000"/>
                  </a:schemeClr>
                </a:solidFill>
              </a:rPr>
              <a:t>(2) A proposal other than one addressed to one or more specific persons is to be considered merely as an </a:t>
            </a:r>
            <a:r>
              <a:rPr lang="zh-CN" altLang="zh-CN" sz="2400" dirty="0">
                <a:solidFill>
                  <a:srgbClr val="FF0000"/>
                </a:solidFill>
              </a:rPr>
              <a:t>invitation </a:t>
            </a:r>
            <a:r>
              <a:rPr lang="zh-CN" altLang="zh-CN" sz="2400" dirty="0">
                <a:solidFill>
                  <a:schemeClr val="tx1">
                    <a:lumMod val="75000"/>
                    <a:lumOff val="25000"/>
                  </a:schemeClr>
                </a:solidFill>
              </a:rPr>
              <a:t>to make offers, unless the contrary is clearly indicated by the person making the proposal. </a:t>
            </a:r>
          </a:p>
          <a:p>
            <a:pPr fontAlgn="auto">
              <a:lnSpc>
                <a:spcPct val="90000"/>
              </a:lnSpc>
              <a:spcAft>
                <a:spcPts val="0"/>
              </a:spcAft>
              <a:buFont typeface="Wingdings 3" charset="2"/>
              <a:buChar char=""/>
              <a:defRPr/>
            </a:pPr>
            <a:endParaRPr lang="en-US" altLang="zh-CN" sz="2400"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a:extLst>
              <a:ext uri="{FF2B5EF4-FFF2-40B4-BE49-F238E27FC236}">
                <a16:creationId xmlns:a16="http://schemas.microsoft.com/office/drawing/2014/main" id="{D1E3F6E5-E0F8-4DD5-8333-3D9D64547CF0}"/>
              </a:ext>
            </a:extLst>
          </p:cNvPr>
          <p:cNvSpPr>
            <a:spLocks noGrp="1"/>
          </p:cNvSpPr>
          <p:nvPr>
            <p:ph type="title"/>
          </p:nvPr>
        </p:nvSpPr>
        <p:spPr/>
        <p:txBody>
          <a:bodyPr/>
          <a:lstStyle/>
          <a:p>
            <a:pPr algn="l"/>
            <a:r>
              <a:rPr lang="zh-CN" altLang="en-US" dirty="0"/>
              <a:t>第十四条 </a:t>
            </a:r>
          </a:p>
        </p:txBody>
      </p:sp>
      <p:sp>
        <p:nvSpPr>
          <p:cNvPr id="39939" name="内容占位符 2">
            <a:extLst>
              <a:ext uri="{FF2B5EF4-FFF2-40B4-BE49-F238E27FC236}">
                <a16:creationId xmlns:a16="http://schemas.microsoft.com/office/drawing/2014/main" id="{5BFAB8FF-C3FC-4E49-AAC5-CFE3859BEEA6}"/>
              </a:ext>
            </a:extLst>
          </p:cNvPr>
          <p:cNvSpPr>
            <a:spLocks noGrp="1"/>
          </p:cNvSpPr>
          <p:nvPr>
            <p:ph idx="1"/>
          </p:nvPr>
        </p:nvSpPr>
        <p:spPr>
          <a:xfrm>
            <a:off x="1115616" y="2564904"/>
            <a:ext cx="7704667" cy="3332816"/>
          </a:xfrm>
        </p:spPr>
        <p:txBody>
          <a:bodyPr/>
          <a:lstStyle/>
          <a:p>
            <a:pPr marL="0" indent="0">
              <a:buFontTx/>
              <a:buNone/>
            </a:pPr>
            <a:r>
              <a:rPr lang="en-US" altLang="zh-CN" sz="2400" dirty="0"/>
              <a:t>(1) </a:t>
            </a:r>
            <a:r>
              <a:rPr lang="zh-CN" altLang="en-US" sz="2400" dirty="0"/>
              <a:t>向一个或一个以上特定的人提出的</a:t>
            </a:r>
            <a:r>
              <a:rPr lang="zh-CN" altLang="en-US" sz="2400" b="1" dirty="0"/>
              <a:t>订立合同的建议</a:t>
            </a:r>
            <a:r>
              <a:rPr lang="zh-CN" altLang="en-US" sz="2400" dirty="0"/>
              <a:t>，如果</a:t>
            </a:r>
            <a:r>
              <a:rPr lang="zh-CN" altLang="en-US" sz="2400" b="1" u="sng" dirty="0"/>
              <a:t>十分确定</a:t>
            </a:r>
            <a:r>
              <a:rPr lang="zh-CN" altLang="en-US" sz="2400" dirty="0"/>
              <a:t>并且表明发价人在得到</a:t>
            </a:r>
            <a:r>
              <a:rPr lang="zh-CN" altLang="en-US" sz="2400" b="1" dirty="0"/>
              <a:t>接受时承受约束的意旨</a:t>
            </a:r>
            <a:r>
              <a:rPr lang="zh-CN" altLang="en-US" sz="2400" dirty="0"/>
              <a:t>，即构成发价。一个建议如果</a:t>
            </a:r>
            <a:r>
              <a:rPr lang="zh-CN" altLang="en-US" sz="2400" dirty="0">
                <a:solidFill>
                  <a:srgbClr val="FF0000"/>
                </a:solidFill>
              </a:rPr>
              <a:t>写明货物</a:t>
            </a:r>
            <a:r>
              <a:rPr lang="zh-CN" altLang="en-US" sz="2400" dirty="0"/>
              <a:t>并且明示或暗示地规定数量和价格或规定如何确定</a:t>
            </a:r>
            <a:r>
              <a:rPr lang="zh-CN" altLang="en-US" sz="2400" dirty="0">
                <a:solidFill>
                  <a:srgbClr val="FF0000"/>
                </a:solidFill>
              </a:rPr>
              <a:t>数量</a:t>
            </a:r>
            <a:r>
              <a:rPr lang="zh-CN" altLang="en-US" sz="2400" dirty="0"/>
              <a:t>和</a:t>
            </a:r>
            <a:r>
              <a:rPr lang="zh-CN" altLang="en-US" sz="2400" dirty="0">
                <a:solidFill>
                  <a:srgbClr val="FF0000"/>
                </a:solidFill>
              </a:rPr>
              <a:t>价格</a:t>
            </a:r>
            <a:r>
              <a:rPr lang="zh-CN" altLang="en-US" sz="2400" dirty="0"/>
              <a:t>，即为十分确定。</a:t>
            </a:r>
          </a:p>
          <a:p>
            <a:pPr marL="0" indent="0">
              <a:buFontTx/>
              <a:buNone/>
            </a:pPr>
            <a:r>
              <a:rPr lang="en-US" altLang="zh-CN" sz="2400" dirty="0"/>
              <a:t>(2) </a:t>
            </a:r>
            <a:r>
              <a:rPr lang="zh-CN" altLang="en-US" sz="2400" dirty="0"/>
              <a:t>非向一个或一个以上特定的人提出的建议，仅应视为</a:t>
            </a:r>
            <a:r>
              <a:rPr lang="zh-CN" altLang="en-US" sz="2400" dirty="0">
                <a:solidFill>
                  <a:srgbClr val="FF0000"/>
                </a:solidFill>
              </a:rPr>
              <a:t>邀请</a:t>
            </a:r>
            <a:r>
              <a:rPr lang="zh-CN" altLang="en-US" sz="2400" dirty="0"/>
              <a:t>做出发价，除非提出建议的人明确地表示相反的意向。</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A162-BC77-4C0A-9EE6-1A3169D8882E}"/>
              </a:ext>
            </a:extLst>
          </p:cNvPr>
          <p:cNvSpPr>
            <a:spLocks noGrp="1"/>
          </p:cNvSpPr>
          <p:nvPr>
            <p:ph type="title"/>
          </p:nvPr>
        </p:nvSpPr>
        <p:spPr>
          <a:xfrm>
            <a:off x="1043608" y="457201"/>
            <a:ext cx="7643192" cy="883567"/>
          </a:xfrm>
        </p:spPr>
        <p:txBody>
          <a:bodyPr>
            <a:normAutofit/>
          </a:bodyPr>
          <a:lstStyle/>
          <a:p>
            <a:pPr algn="l"/>
            <a:r>
              <a:rPr lang="en-US" altLang="zh-CN" sz="3200" i="1" dirty="0"/>
              <a:t>Offer vs. Invitation to treat</a:t>
            </a:r>
            <a:endParaRPr lang="zh-CN" altLang="en-US" sz="3200" i="1" dirty="0"/>
          </a:p>
        </p:txBody>
      </p:sp>
      <p:graphicFrame>
        <p:nvGraphicFramePr>
          <p:cNvPr id="10" name="Content Placeholder 9">
            <a:extLst>
              <a:ext uri="{FF2B5EF4-FFF2-40B4-BE49-F238E27FC236}">
                <a16:creationId xmlns:a16="http://schemas.microsoft.com/office/drawing/2014/main" id="{DC228C3A-E047-41DC-A880-7D97E1642FCD}"/>
              </a:ext>
            </a:extLst>
          </p:cNvPr>
          <p:cNvGraphicFramePr>
            <a:graphicFrameLocks noGrp="1"/>
          </p:cNvGraphicFramePr>
          <p:nvPr>
            <p:ph idx="1"/>
            <p:extLst>
              <p:ext uri="{D42A27DB-BD31-4B8C-83A1-F6EECF244321}">
                <p14:modId xmlns:p14="http://schemas.microsoft.com/office/powerpoint/2010/main" val="1110029109"/>
              </p:ext>
            </p:extLst>
          </p:nvPr>
        </p:nvGraphicFramePr>
        <p:xfrm>
          <a:off x="1043608" y="1700808"/>
          <a:ext cx="7931223" cy="4843528"/>
        </p:xfrm>
        <a:graphic>
          <a:graphicData uri="http://schemas.openxmlformats.org/drawingml/2006/table">
            <a:tbl>
              <a:tblPr firstRow="1" firstCol="1" bandRow="1"/>
              <a:tblGrid>
                <a:gridCol w="2442817">
                  <a:extLst>
                    <a:ext uri="{9D8B030D-6E8A-4147-A177-3AD203B41FA5}">
                      <a16:colId xmlns:a16="http://schemas.microsoft.com/office/drawing/2014/main" val="4141792060"/>
                    </a:ext>
                  </a:extLst>
                </a:gridCol>
                <a:gridCol w="2744203">
                  <a:extLst>
                    <a:ext uri="{9D8B030D-6E8A-4147-A177-3AD203B41FA5}">
                      <a16:colId xmlns:a16="http://schemas.microsoft.com/office/drawing/2014/main" val="814501239"/>
                    </a:ext>
                  </a:extLst>
                </a:gridCol>
                <a:gridCol w="2744203">
                  <a:extLst>
                    <a:ext uri="{9D8B030D-6E8A-4147-A177-3AD203B41FA5}">
                      <a16:colId xmlns:a16="http://schemas.microsoft.com/office/drawing/2014/main" val="3301391260"/>
                    </a:ext>
                  </a:extLst>
                </a:gridCol>
              </a:tblGrid>
              <a:tr h="72705">
                <a:tc>
                  <a:txBody>
                    <a:bodyPr/>
                    <a:lstStyle/>
                    <a:p>
                      <a:pPr algn="l">
                        <a:spcAft>
                          <a:spcPts val="1200"/>
                        </a:spcAft>
                      </a:pPr>
                      <a:r>
                        <a:rPr lang="en-US" sz="1300" b="1" kern="0" cap="all">
                          <a:solidFill>
                            <a:srgbClr val="222222"/>
                          </a:solidFill>
                          <a:effectLst/>
                          <a:latin typeface="Georgia" panose="02040502050405020303" pitchFamily="18" charset="0"/>
                          <a:ea typeface="宋体" panose="02010600030101010101" pitchFamily="2" charset="-122"/>
                          <a:cs typeface="宋体" panose="02010600030101010101" pitchFamily="2" charset="-122"/>
                        </a:rPr>
                        <a:t>Basis for Comparison</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9061" marR="9061" marT="9061" marB="9061" anchor="ctr">
                    <a:lnL>
                      <a:noFill/>
                    </a:lnL>
                    <a:lnR>
                      <a:noFill/>
                    </a:lnR>
                    <a:lnT>
                      <a:noFill/>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b="1" kern="0" cap="all" dirty="0">
                          <a:solidFill>
                            <a:srgbClr val="0070C0"/>
                          </a:solidFill>
                          <a:effectLst/>
                          <a:latin typeface="Georgia" panose="02040502050405020303" pitchFamily="18" charset="0"/>
                          <a:ea typeface="宋体" panose="02010600030101010101" pitchFamily="2" charset="-122"/>
                          <a:cs typeface="宋体" panose="02010600030101010101" pitchFamily="2" charset="-122"/>
                        </a:rPr>
                        <a:t>Offer</a:t>
                      </a:r>
                      <a:endParaRPr lang="zh-CN" sz="100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9061" marR="9061" marT="9061" marB="9061" anchor="ctr">
                    <a:lnL>
                      <a:noFill/>
                    </a:lnL>
                    <a:lnR>
                      <a:noFill/>
                    </a:lnR>
                    <a:lnT>
                      <a:noFill/>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b="1" kern="0" cap="all" dirty="0">
                          <a:solidFill>
                            <a:srgbClr val="C00000"/>
                          </a:solidFill>
                          <a:effectLst/>
                          <a:latin typeface="Georgia" panose="02040502050405020303" pitchFamily="18" charset="0"/>
                          <a:ea typeface="宋体" panose="02010600030101010101" pitchFamily="2" charset="-122"/>
                          <a:cs typeface="宋体" panose="02010600030101010101" pitchFamily="2" charset="-122"/>
                        </a:rPr>
                        <a:t>Invitation to treat</a:t>
                      </a:r>
                      <a:endParaRPr lang="zh-CN" sz="10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9061" marR="9061" marT="9061" marB="9061" anchor="ctr">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90447826"/>
                  </a:ext>
                </a:extLst>
              </a:tr>
              <a:tr h="1336926">
                <a:tc>
                  <a:txBody>
                    <a:bodyPr/>
                    <a:lstStyle/>
                    <a:p>
                      <a:pPr algn="l">
                        <a:spcAft>
                          <a:spcPts val="1200"/>
                        </a:spcAft>
                      </a:pPr>
                      <a:r>
                        <a:rPr lang="en-US" sz="1300" kern="0" dirty="0">
                          <a:solidFill>
                            <a:srgbClr val="222222"/>
                          </a:solidFill>
                          <a:effectLst/>
                          <a:latin typeface="Georgia" panose="02040502050405020303" pitchFamily="18" charset="0"/>
                          <a:ea typeface="宋体" panose="02010600030101010101" pitchFamily="2" charset="-122"/>
                          <a:cs typeface="宋体" panose="02010600030101010101" pitchFamily="2" charset="-122"/>
                        </a:rPr>
                        <a:t>Meaning</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kern="0" dirty="0">
                          <a:solidFill>
                            <a:srgbClr val="0070C0"/>
                          </a:solidFill>
                          <a:effectLst/>
                          <a:latin typeface="Georgia" panose="02040502050405020303" pitchFamily="18" charset="0"/>
                          <a:ea typeface="宋体" panose="02010600030101010101" pitchFamily="2" charset="-122"/>
                          <a:cs typeface="宋体" panose="02010600030101010101" pitchFamily="2" charset="-122"/>
                        </a:rPr>
                        <a:t>An offer is a proposal by one party to enter into a legally binding contract with another.</a:t>
                      </a:r>
                      <a:endParaRPr lang="zh-CN" sz="100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altLang="zh-CN" sz="1300" kern="0" dirty="0">
                          <a:solidFill>
                            <a:srgbClr val="C00000"/>
                          </a:solidFill>
                          <a:effectLst/>
                          <a:latin typeface="Georgia" panose="02040502050405020303" pitchFamily="18" charset="0"/>
                          <a:ea typeface="宋体" panose="02010600030101010101" pitchFamily="2" charset="-122"/>
                          <a:cs typeface="Times New Roman" panose="02020603050405020304" pitchFamily="18" charset="0"/>
                        </a:rPr>
                        <a:t>An invitation to treat is an proposal to ask someone else to make an offer. </a:t>
                      </a:r>
                      <a:endParaRPr lang="zh-CN" altLang="en-US" sz="1300" kern="0" dirty="0">
                        <a:solidFill>
                          <a:srgbClr val="C00000"/>
                        </a:solidFill>
                        <a:effectLst/>
                        <a:latin typeface="Georgia" panose="02040502050405020303" pitchFamily="18"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70821169"/>
                  </a:ext>
                </a:extLst>
              </a:tr>
              <a:tr h="749114">
                <a:tc>
                  <a:txBody>
                    <a:bodyPr/>
                    <a:lstStyle/>
                    <a:p>
                      <a:pPr algn="l">
                        <a:spcAft>
                          <a:spcPts val="1200"/>
                        </a:spcAft>
                      </a:pPr>
                      <a:r>
                        <a:rPr lang="en-US" sz="1300" kern="0" dirty="0">
                          <a:solidFill>
                            <a:srgbClr val="222222"/>
                          </a:solidFill>
                          <a:effectLst/>
                          <a:latin typeface="Georgia" panose="02040502050405020303" pitchFamily="18" charset="0"/>
                          <a:ea typeface="宋体" panose="02010600030101010101" pitchFamily="2" charset="-122"/>
                          <a:cs typeface="宋体" panose="02010600030101010101" pitchFamily="2" charset="-122"/>
                        </a:rPr>
                        <a:t>Defined in</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kern="0" dirty="0">
                          <a:solidFill>
                            <a:srgbClr val="0070C0"/>
                          </a:solidFill>
                          <a:effectLst/>
                          <a:latin typeface="Georgia" panose="02040502050405020303" pitchFamily="18" charset="0"/>
                          <a:ea typeface="宋体" panose="02010600030101010101" pitchFamily="2" charset="-122"/>
                          <a:cs typeface="宋体" panose="02010600030101010101" pitchFamily="2" charset="-122"/>
                        </a:rPr>
                        <a:t>Article 14.1</a:t>
                      </a:r>
                      <a:endParaRPr lang="zh-CN" sz="100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kern="0" dirty="0">
                          <a:solidFill>
                            <a:srgbClr val="C00000"/>
                          </a:solidFill>
                          <a:effectLst/>
                          <a:latin typeface="Georgia" panose="02040502050405020303" pitchFamily="18" charset="0"/>
                          <a:ea typeface="宋体" panose="02010600030101010101" pitchFamily="2" charset="-122"/>
                          <a:cs typeface="宋体" panose="02010600030101010101" pitchFamily="2" charset="-122"/>
                        </a:rPr>
                        <a:t>Not Defined</a:t>
                      </a:r>
                      <a:r>
                        <a:rPr lang="zh-CN" altLang="en-US" sz="1300" kern="0" dirty="0">
                          <a:solidFill>
                            <a:srgbClr val="C00000"/>
                          </a:solidFill>
                          <a:effectLst/>
                          <a:latin typeface="Georgia" panose="02040502050405020303" pitchFamily="18" charset="0"/>
                          <a:ea typeface="宋体" panose="02010600030101010101" pitchFamily="2" charset="-122"/>
                          <a:cs typeface="宋体" panose="02010600030101010101" pitchFamily="2" charset="-122"/>
                        </a:rPr>
                        <a:t>，</a:t>
                      </a:r>
                      <a:r>
                        <a:rPr lang="en-US" altLang="zh-CN" sz="1300" kern="0" dirty="0">
                          <a:solidFill>
                            <a:srgbClr val="C00000"/>
                          </a:solidFill>
                          <a:effectLst/>
                          <a:latin typeface="Georgia" panose="02040502050405020303" pitchFamily="18" charset="0"/>
                          <a:ea typeface="宋体" panose="02010600030101010101" pitchFamily="2" charset="-122"/>
                          <a:cs typeface="宋体" panose="02010600030101010101" pitchFamily="2" charset="-122"/>
                        </a:rPr>
                        <a:t>but a brief introduction in Article 14.2</a:t>
                      </a:r>
                      <a:endParaRPr lang="zh-CN" sz="10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089418120"/>
                  </a:ext>
                </a:extLst>
              </a:tr>
              <a:tr h="1043019">
                <a:tc>
                  <a:txBody>
                    <a:bodyPr/>
                    <a:lstStyle/>
                    <a:p>
                      <a:pPr algn="l">
                        <a:spcAft>
                          <a:spcPts val="1200"/>
                        </a:spcAft>
                      </a:pPr>
                      <a:r>
                        <a:rPr lang="en-US" sz="1300" kern="0">
                          <a:solidFill>
                            <a:srgbClr val="222222"/>
                          </a:solidFill>
                          <a:effectLst/>
                          <a:latin typeface="Georgia" panose="02040502050405020303" pitchFamily="18" charset="0"/>
                          <a:ea typeface="宋体" panose="02010600030101010101" pitchFamily="2" charset="-122"/>
                          <a:cs typeface="宋体" panose="02010600030101010101" pitchFamily="2" charset="-122"/>
                        </a:rPr>
                        <a:t>Objective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kern="0" dirty="0">
                          <a:solidFill>
                            <a:srgbClr val="0070C0"/>
                          </a:solidFill>
                          <a:effectLst/>
                          <a:latin typeface="Georgia" panose="02040502050405020303" pitchFamily="18" charset="0"/>
                          <a:ea typeface="宋体" panose="02010600030101010101" pitchFamily="2" charset="-122"/>
                          <a:cs typeface="宋体" panose="02010600030101010101" pitchFamily="2" charset="-122"/>
                        </a:rPr>
                        <a:t>To enter into contract.</a:t>
                      </a:r>
                      <a:endParaRPr lang="zh-CN" sz="100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kern="0" dirty="0">
                          <a:solidFill>
                            <a:srgbClr val="C00000"/>
                          </a:solidFill>
                          <a:effectLst/>
                          <a:latin typeface="Georgia" panose="02040502050405020303" pitchFamily="18" charset="0"/>
                          <a:ea typeface="宋体" panose="02010600030101010101" pitchFamily="2" charset="-122"/>
                          <a:cs typeface="宋体" panose="02010600030101010101" pitchFamily="2" charset="-122"/>
                        </a:rPr>
                        <a:t>To receive offers from people and negotiate the terms on which the contract will be created.</a:t>
                      </a:r>
                      <a:endParaRPr lang="zh-CN" sz="10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02502316"/>
                  </a:ext>
                </a:extLst>
              </a:tr>
              <a:tr h="455208">
                <a:tc>
                  <a:txBody>
                    <a:bodyPr/>
                    <a:lstStyle/>
                    <a:p>
                      <a:pPr algn="l">
                        <a:spcAft>
                          <a:spcPts val="1200"/>
                        </a:spcAft>
                      </a:pPr>
                      <a:r>
                        <a:rPr lang="en-US" sz="1300" kern="0" dirty="0">
                          <a:solidFill>
                            <a:srgbClr val="222222"/>
                          </a:solidFill>
                          <a:effectLst/>
                          <a:latin typeface="Georgia" panose="02040502050405020303" pitchFamily="18" charset="0"/>
                          <a:ea typeface="宋体" panose="02010600030101010101" pitchFamily="2" charset="-122"/>
                          <a:cs typeface="宋体" panose="02010600030101010101" pitchFamily="2" charset="-122"/>
                        </a:rPr>
                        <a:t>Essential to make an agreement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kern="0" dirty="0">
                          <a:solidFill>
                            <a:srgbClr val="0070C0"/>
                          </a:solidFill>
                          <a:effectLst/>
                          <a:latin typeface="Georgia" panose="02040502050405020303" pitchFamily="18" charset="0"/>
                          <a:ea typeface="宋体" panose="02010600030101010101" pitchFamily="2" charset="-122"/>
                          <a:cs typeface="宋体" panose="02010600030101010101" pitchFamily="2" charset="-122"/>
                        </a:rPr>
                        <a:t>Yes</a:t>
                      </a:r>
                      <a:endParaRPr lang="zh-CN" sz="100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a:spcAft>
                          <a:spcPts val="1200"/>
                        </a:spcAft>
                      </a:pPr>
                      <a:r>
                        <a:rPr lang="en-US" sz="1300" kern="0" dirty="0">
                          <a:solidFill>
                            <a:srgbClr val="C00000"/>
                          </a:solidFill>
                          <a:effectLst/>
                          <a:latin typeface="Georgia" panose="02040502050405020303" pitchFamily="18" charset="0"/>
                          <a:ea typeface="宋体" panose="02010600030101010101" pitchFamily="2" charset="-122"/>
                          <a:cs typeface="宋体" panose="02010600030101010101" pitchFamily="2" charset="-122"/>
                        </a:rPr>
                        <a:t>No</a:t>
                      </a:r>
                      <a:endParaRPr lang="zh-CN" sz="10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828866749"/>
                  </a:ext>
                </a:extLst>
              </a:tr>
              <a:tr h="1043019">
                <a:tc>
                  <a:txBody>
                    <a:bodyPr/>
                    <a:lstStyle/>
                    <a:p>
                      <a:pPr algn="l">
                        <a:spcAft>
                          <a:spcPts val="1200"/>
                        </a:spcAft>
                      </a:pPr>
                      <a:r>
                        <a:rPr lang="en-US" sz="1300" kern="0" dirty="0">
                          <a:solidFill>
                            <a:srgbClr val="222222"/>
                          </a:solidFill>
                          <a:effectLst/>
                          <a:latin typeface="Georgia" panose="02040502050405020303" pitchFamily="18" charset="0"/>
                          <a:ea typeface="宋体" panose="02010600030101010101" pitchFamily="2" charset="-122"/>
                          <a:cs typeface="宋体" panose="02010600030101010101" pitchFamily="2" charset="-122"/>
                        </a:rPr>
                        <a:t>Consequence</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a:noFill/>
                    </a:lnB>
                  </a:tcPr>
                </a:tc>
                <a:tc>
                  <a:txBody>
                    <a:bodyPr/>
                    <a:lstStyle/>
                    <a:p>
                      <a:pPr algn="l">
                        <a:spcAft>
                          <a:spcPts val="1200"/>
                        </a:spcAft>
                      </a:pPr>
                      <a:r>
                        <a:rPr lang="en-US" sz="1300" kern="0" dirty="0">
                          <a:solidFill>
                            <a:srgbClr val="0070C0"/>
                          </a:solidFill>
                          <a:effectLst/>
                          <a:latin typeface="Georgia" panose="02040502050405020303" pitchFamily="18" charset="0"/>
                          <a:ea typeface="宋体" panose="02010600030101010101" pitchFamily="2" charset="-122"/>
                          <a:cs typeface="宋体" panose="02010600030101010101" pitchFamily="2" charset="-122"/>
                        </a:rPr>
                        <a:t>The Offer becomes an agreement when accepted.</a:t>
                      </a:r>
                      <a:endParaRPr lang="zh-CN" sz="100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a:noFill/>
                    </a:lnB>
                  </a:tcPr>
                </a:tc>
                <a:tc>
                  <a:txBody>
                    <a:bodyPr/>
                    <a:lstStyle/>
                    <a:p>
                      <a:pPr algn="l">
                        <a:spcAft>
                          <a:spcPts val="1200"/>
                        </a:spcAft>
                      </a:pPr>
                      <a:r>
                        <a:rPr lang="en-US" sz="1300" kern="0" dirty="0">
                          <a:solidFill>
                            <a:srgbClr val="C00000"/>
                          </a:solidFill>
                          <a:effectLst/>
                          <a:latin typeface="Georgia" panose="02040502050405020303" pitchFamily="18" charset="0"/>
                          <a:ea typeface="宋体" panose="02010600030101010101" pitchFamily="2" charset="-122"/>
                          <a:cs typeface="宋体" panose="02010600030101010101" pitchFamily="2" charset="-122"/>
                        </a:rPr>
                        <a:t>An Invitation to offer, becomes an offer when responded by the party to whom it is made.</a:t>
                      </a:r>
                      <a:endParaRPr lang="zh-CN" sz="10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54366" marB="54366" anchor="ctr">
                    <a:lnL>
                      <a:noFill/>
                    </a:lnL>
                    <a:lnR>
                      <a:noFill/>
                    </a:lnR>
                    <a:lnT w="12700"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3754926575"/>
                  </a:ext>
                </a:extLst>
              </a:tr>
            </a:tbl>
          </a:graphicData>
        </a:graphic>
      </p:graphicFrame>
    </p:spTree>
    <p:extLst>
      <p:ext uri="{BB962C8B-B14F-4D97-AF65-F5344CB8AC3E}">
        <p14:creationId xmlns:p14="http://schemas.microsoft.com/office/powerpoint/2010/main" val="55925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a:extLst>
              <a:ext uri="{FF2B5EF4-FFF2-40B4-BE49-F238E27FC236}">
                <a16:creationId xmlns:a16="http://schemas.microsoft.com/office/drawing/2014/main" id="{0D883326-82AC-4334-A476-59281E8AB706}"/>
              </a:ext>
            </a:extLst>
          </p:cNvPr>
          <p:cNvSpPr>
            <a:spLocks noGrp="1"/>
          </p:cNvSpPr>
          <p:nvPr>
            <p:ph type="title"/>
          </p:nvPr>
        </p:nvSpPr>
        <p:spPr/>
        <p:txBody>
          <a:bodyPr/>
          <a:lstStyle/>
          <a:p>
            <a:pPr algn="l"/>
            <a:r>
              <a:rPr lang="en-US" altLang="zh-CN" b="1" dirty="0"/>
              <a:t>Article 16 Revocation</a:t>
            </a:r>
            <a:endParaRPr lang="zh-CN" altLang="en-US" dirty="0"/>
          </a:p>
        </p:txBody>
      </p:sp>
      <p:sp>
        <p:nvSpPr>
          <p:cNvPr id="16387" name="内容占位符 2">
            <a:extLst>
              <a:ext uri="{FF2B5EF4-FFF2-40B4-BE49-F238E27FC236}">
                <a16:creationId xmlns:a16="http://schemas.microsoft.com/office/drawing/2014/main" id="{8100CFC7-661B-47D2-97E3-E1ECADDACB08}"/>
              </a:ext>
            </a:extLst>
          </p:cNvPr>
          <p:cNvSpPr>
            <a:spLocks noGrp="1"/>
          </p:cNvSpPr>
          <p:nvPr>
            <p:ph idx="1"/>
          </p:nvPr>
        </p:nvSpPr>
        <p:spPr>
          <a:xfrm>
            <a:off x="755577" y="1916832"/>
            <a:ext cx="7931224" cy="4082984"/>
          </a:xfrm>
        </p:spPr>
        <p:txBody>
          <a:bodyPr rtlCol="0">
            <a:normAutofit/>
          </a:bodyPr>
          <a:lstStyle/>
          <a:p>
            <a:pPr marL="0" indent="0" fontAlgn="auto">
              <a:spcAft>
                <a:spcPts val="0"/>
              </a:spcAft>
              <a:buFontTx/>
              <a:buNone/>
              <a:defRPr/>
            </a:pPr>
            <a:r>
              <a:rPr lang="en-US" altLang="zh-CN" dirty="0">
                <a:solidFill>
                  <a:schemeClr val="tx1">
                    <a:lumMod val="75000"/>
                    <a:lumOff val="25000"/>
                  </a:schemeClr>
                </a:solidFill>
              </a:rPr>
              <a:t>(1) Until a contract is concluded an offer may be revoked if the revocation reaches the offeree before he has dispatched an acceptance.</a:t>
            </a:r>
          </a:p>
          <a:p>
            <a:pPr marL="0" indent="0" fontAlgn="auto">
              <a:spcAft>
                <a:spcPts val="0"/>
              </a:spcAft>
              <a:buFontTx/>
              <a:buNone/>
              <a:defRPr/>
            </a:pPr>
            <a:r>
              <a:rPr lang="en-US" altLang="zh-CN" dirty="0">
                <a:solidFill>
                  <a:schemeClr val="tx1">
                    <a:lumMod val="75000"/>
                    <a:lumOff val="25000"/>
                  </a:schemeClr>
                </a:solidFill>
              </a:rPr>
              <a:t>(2) However, an offer </a:t>
            </a:r>
            <a:r>
              <a:rPr lang="en-US" altLang="zh-CN" dirty="0">
                <a:solidFill>
                  <a:srgbClr val="C00000"/>
                </a:solidFill>
              </a:rPr>
              <a:t>cannot be revoked</a:t>
            </a:r>
            <a:r>
              <a:rPr lang="en-US" altLang="zh-CN" dirty="0">
                <a:solidFill>
                  <a:schemeClr val="tx1">
                    <a:lumMod val="75000"/>
                    <a:lumOff val="25000"/>
                  </a:schemeClr>
                </a:solidFill>
              </a:rPr>
              <a:t>:</a:t>
            </a:r>
          </a:p>
          <a:p>
            <a:pPr marL="457200" lvl="1" indent="0">
              <a:spcAft>
                <a:spcPts val="0"/>
              </a:spcAft>
              <a:buNone/>
              <a:defRPr/>
            </a:pPr>
            <a:r>
              <a:rPr lang="en-US" altLang="zh-CN" sz="1800" dirty="0">
                <a:solidFill>
                  <a:schemeClr val="tx1">
                    <a:lumMod val="75000"/>
                    <a:lumOff val="25000"/>
                  </a:schemeClr>
                </a:solidFill>
              </a:rPr>
              <a:t>(a) if it indicates, whether by </a:t>
            </a:r>
            <a:r>
              <a:rPr lang="en-US" altLang="zh-CN" sz="1800" dirty="0">
                <a:solidFill>
                  <a:srgbClr val="C00000"/>
                </a:solidFill>
              </a:rPr>
              <a:t>stating a fixed time for acceptance </a:t>
            </a:r>
            <a:r>
              <a:rPr lang="en-US" altLang="zh-CN" sz="1800" dirty="0">
                <a:solidFill>
                  <a:schemeClr val="tx1">
                    <a:lumMod val="75000"/>
                    <a:lumOff val="25000"/>
                  </a:schemeClr>
                </a:solidFill>
              </a:rPr>
              <a:t>or otherwise, that it is irrevocable; or</a:t>
            </a:r>
          </a:p>
          <a:p>
            <a:pPr marL="457200" lvl="1" indent="0">
              <a:spcAft>
                <a:spcPts val="0"/>
              </a:spcAft>
              <a:buNone/>
              <a:defRPr/>
            </a:pPr>
            <a:r>
              <a:rPr lang="en-US" altLang="zh-CN" sz="1800" dirty="0">
                <a:solidFill>
                  <a:schemeClr val="tx1">
                    <a:lumMod val="75000"/>
                    <a:lumOff val="25000"/>
                  </a:schemeClr>
                </a:solidFill>
              </a:rPr>
              <a:t>(b) if it was reasonable </a:t>
            </a:r>
            <a:r>
              <a:rPr lang="en-US" altLang="zh-CN" sz="1800" dirty="0">
                <a:solidFill>
                  <a:srgbClr val="C00000"/>
                </a:solidFill>
              </a:rPr>
              <a:t>for the offeree to rely on the offer </a:t>
            </a:r>
            <a:r>
              <a:rPr lang="en-US" altLang="zh-CN" sz="1800" dirty="0">
                <a:solidFill>
                  <a:schemeClr val="tx1">
                    <a:lumMod val="75000"/>
                    <a:lumOff val="25000"/>
                  </a:schemeClr>
                </a:solidFill>
              </a:rPr>
              <a:t>as being irrevocable and the offeree has acted in reliance on the offer.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a:extLst>
              <a:ext uri="{FF2B5EF4-FFF2-40B4-BE49-F238E27FC236}">
                <a16:creationId xmlns:a16="http://schemas.microsoft.com/office/drawing/2014/main" id="{55956FD1-B0B4-4D5A-901A-1A781971BB4D}"/>
              </a:ext>
            </a:extLst>
          </p:cNvPr>
          <p:cNvSpPr>
            <a:spLocks noGrp="1"/>
          </p:cNvSpPr>
          <p:nvPr>
            <p:ph type="title"/>
          </p:nvPr>
        </p:nvSpPr>
        <p:spPr/>
        <p:txBody>
          <a:bodyPr/>
          <a:lstStyle/>
          <a:p>
            <a:pPr algn="l"/>
            <a:r>
              <a:rPr lang="zh-CN" altLang="en-US" dirty="0"/>
              <a:t>第十六条 要约的撤销</a:t>
            </a:r>
          </a:p>
        </p:txBody>
      </p:sp>
      <p:sp>
        <p:nvSpPr>
          <p:cNvPr id="41987" name="内容占位符 2">
            <a:extLst>
              <a:ext uri="{FF2B5EF4-FFF2-40B4-BE49-F238E27FC236}">
                <a16:creationId xmlns:a16="http://schemas.microsoft.com/office/drawing/2014/main" id="{8FA2AA4F-0D6D-469A-9601-D9A3F6B1162C}"/>
              </a:ext>
            </a:extLst>
          </p:cNvPr>
          <p:cNvSpPr>
            <a:spLocks noGrp="1"/>
          </p:cNvSpPr>
          <p:nvPr>
            <p:ph idx="1"/>
          </p:nvPr>
        </p:nvSpPr>
        <p:spPr>
          <a:xfrm>
            <a:off x="899593" y="2132856"/>
            <a:ext cx="7787208" cy="3866960"/>
          </a:xfrm>
        </p:spPr>
        <p:txBody>
          <a:bodyPr/>
          <a:lstStyle/>
          <a:p>
            <a:pPr marL="0" indent="0">
              <a:buFontTx/>
              <a:buNone/>
            </a:pPr>
            <a:r>
              <a:rPr lang="en-US" altLang="zh-CN" sz="2400" dirty="0"/>
              <a:t>(1) </a:t>
            </a:r>
            <a:r>
              <a:rPr lang="zh-CN" altLang="en-US" sz="2400" dirty="0"/>
              <a:t>在未订立合同之前，发价得予撤销，如果撤销通知于被发价人发出接受通知之前送达被发价人。</a:t>
            </a:r>
          </a:p>
          <a:p>
            <a:pPr marL="0" indent="0">
              <a:buFontTx/>
              <a:buNone/>
            </a:pPr>
            <a:r>
              <a:rPr lang="en-US" altLang="zh-CN" sz="2400" dirty="0"/>
              <a:t>(2) </a:t>
            </a:r>
            <a:r>
              <a:rPr lang="zh-CN" altLang="en-US" sz="2400" dirty="0"/>
              <a:t>但在下列情况下，发价</a:t>
            </a:r>
            <a:r>
              <a:rPr lang="zh-CN" altLang="en-US" sz="2400" dirty="0">
                <a:solidFill>
                  <a:srgbClr val="C00000"/>
                </a:solidFill>
              </a:rPr>
              <a:t>不得撤销</a:t>
            </a:r>
            <a:r>
              <a:rPr lang="zh-CN" altLang="en-US" sz="2400" dirty="0"/>
              <a:t>： </a:t>
            </a:r>
          </a:p>
          <a:p>
            <a:pPr marL="0" indent="0">
              <a:buFontTx/>
              <a:buNone/>
            </a:pPr>
            <a:r>
              <a:rPr lang="en-US" altLang="zh-CN" sz="2400" dirty="0"/>
              <a:t>(a) </a:t>
            </a:r>
            <a:r>
              <a:rPr lang="zh-CN" altLang="en-US" sz="2400" dirty="0"/>
              <a:t>发价写明接受发价的</a:t>
            </a:r>
            <a:r>
              <a:rPr lang="zh-CN" altLang="en-US" sz="2400" dirty="0">
                <a:solidFill>
                  <a:srgbClr val="C00000"/>
                </a:solidFill>
              </a:rPr>
              <a:t>期限</a:t>
            </a:r>
            <a:r>
              <a:rPr lang="zh-CN" altLang="en-US" sz="2400" dirty="0"/>
              <a:t>或以其它方式表示发价是不可撤销的；或</a:t>
            </a:r>
          </a:p>
          <a:p>
            <a:pPr marL="0" indent="0">
              <a:buFontTx/>
              <a:buNone/>
            </a:pPr>
            <a:r>
              <a:rPr lang="en-US" altLang="zh-CN" sz="2400" dirty="0"/>
              <a:t>(b) </a:t>
            </a:r>
            <a:r>
              <a:rPr lang="zh-CN" altLang="en-US" sz="2400" dirty="0"/>
              <a:t>被发价人</a:t>
            </a:r>
            <a:r>
              <a:rPr lang="zh-CN" altLang="en-US" sz="2400" dirty="0">
                <a:solidFill>
                  <a:srgbClr val="C00000"/>
                </a:solidFill>
              </a:rPr>
              <a:t>有理由信赖</a:t>
            </a:r>
            <a:r>
              <a:rPr lang="zh-CN" altLang="en-US" sz="2400" dirty="0"/>
              <a:t>该项发价是不可撤销的，而且被发价人已本着对该项发价的信赖行事。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FEAF-181B-453A-92E7-A9AE55BD5B88}"/>
              </a:ext>
            </a:extLst>
          </p:cNvPr>
          <p:cNvSpPr>
            <a:spLocks noGrp="1"/>
          </p:cNvSpPr>
          <p:nvPr>
            <p:ph type="title"/>
          </p:nvPr>
        </p:nvSpPr>
        <p:spPr>
          <a:xfrm>
            <a:off x="988232" y="457201"/>
            <a:ext cx="7698568" cy="1027583"/>
          </a:xfrm>
        </p:spPr>
        <p:txBody>
          <a:bodyPr>
            <a:normAutofit/>
          </a:bodyPr>
          <a:lstStyle/>
          <a:p>
            <a:r>
              <a:rPr lang="en-US" altLang="zh-CN" i="1" dirty="0"/>
              <a:t>Proforma invoice vs. invoice</a:t>
            </a:r>
            <a:endParaRPr lang="zh-CN" altLang="en-US" i="1" dirty="0"/>
          </a:p>
        </p:txBody>
      </p:sp>
      <p:graphicFrame>
        <p:nvGraphicFramePr>
          <p:cNvPr id="4" name="Content Placeholder 3">
            <a:extLst>
              <a:ext uri="{FF2B5EF4-FFF2-40B4-BE49-F238E27FC236}">
                <a16:creationId xmlns:a16="http://schemas.microsoft.com/office/drawing/2014/main" id="{774AF855-699D-4D8C-A2C3-E9AAEEF9EC36}"/>
              </a:ext>
            </a:extLst>
          </p:cNvPr>
          <p:cNvGraphicFramePr>
            <a:graphicFrameLocks noGrp="1"/>
          </p:cNvGraphicFramePr>
          <p:nvPr>
            <p:ph idx="1"/>
            <p:extLst>
              <p:ext uri="{D42A27DB-BD31-4B8C-83A1-F6EECF244321}">
                <p14:modId xmlns:p14="http://schemas.microsoft.com/office/powerpoint/2010/main" val="327867865"/>
              </p:ext>
            </p:extLst>
          </p:nvPr>
        </p:nvGraphicFramePr>
        <p:xfrm>
          <a:off x="973424" y="1556792"/>
          <a:ext cx="7992888" cy="5040561"/>
        </p:xfrm>
        <a:graphic>
          <a:graphicData uri="http://schemas.openxmlformats.org/drawingml/2006/table">
            <a:tbl>
              <a:tblPr firstRow="1" firstCol="1" bandRow="1">
                <a:tableStyleId>{5C22544A-7EE6-4342-B048-85BDC9FD1C3A}</a:tableStyleId>
              </a:tblPr>
              <a:tblGrid>
                <a:gridCol w="2723390">
                  <a:extLst>
                    <a:ext uri="{9D8B030D-6E8A-4147-A177-3AD203B41FA5}">
                      <a16:colId xmlns:a16="http://schemas.microsoft.com/office/drawing/2014/main" val="155345982"/>
                    </a:ext>
                  </a:extLst>
                </a:gridCol>
                <a:gridCol w="2634749">
                  <a:extLst>
                    <a:ext uri="{9D8B030D-6E8A-4147-A177-3AD203B41FA5}">
                      <a16:colId xmlns:a16="http://schemas.microsoft.com/office/drawing/2014/main" val="462648974"/>
                    </a:ext>
                  </a:extLst>
                </a:gridCol>
                <a:gridCol w="2634749">
                  <a:extLst>
                    <a:ext uri="{9D8B030D-6E8A-4147-A177-3AD203B41FA5}">
                      <a16:colId xmlns:a16="http://schemas.microsoft.com/office/drawing/2014/main" val="3077603448"/>
                    </a:ext>
                  </a:extLst>
                </a:gridCol>
              </a:tblGrid>
              <a:tr h="317281">
                <a:tc>
                  <a:txBody>
                    <a:bodyPr/>
                    <a:lstStyle/>
                    <a:p>
                      <a:pPr algn="l">
                        <a:spcAft>
                          <a:spcPts val="1200"/>
                        </a:spcAft>
                      </a:pPr>
                      <a:r>
                        <a:rPr lang="en-US" sz="1300" kern="0" cap="all">
                          <a:effectLst/>
                        </a:rPr>
                        <a:t>Basis for Comparison</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8853" marR="8853" marT="8853" marB="8853" anchor="ctr"/>
                </a:tc>
                <a:tc>
                  <a:txBody>
                    <a:bodyPr/>
                    <a:lstStyle/>
                    <a:p>
                      <a:pPr algn="l">
                        <a:spcAft>
                          <a:spcPts val="1200"/>
                        </a:spcAft>
                      </a:pPr>
                      <a:r>
                        <a:rPr lang="en-US" sz="1300" kern="0" cap="all" dirty="0">
                          <a:effectLst/>
                        </a:rPr>
                        <a:t>Proforma Invoice</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8853" marR="8853" marT="8853" marB="8853" anchor="ctr"/>
                </a:tc>
                <a:tc>
                  <a:txBody>
                    <a:bodyPr/>
                    <a:lstStyle/>
                    <a:p>
                      <a:pPr algn="l">
                        <a:spcAft>
                          <a:spcPts val="1200"/>
                        </a:spcAft>
                      </a:pPr>
                      <a:r>
                        <a:rPr lang="en-US" sz="1300" kern="0" cap="all" dirty="0">
                          <a:effectLst/>
                        </a:rPr>
                        <a:t>Invoice</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8853" marR="8853" marT="8853" marB="8853" anchor="ctr"/>
                </a:tc>
                <a:extLst>
                  <a:ext uri="{0D108BD9-81ED-4DB2-BD59-A6C34878D82A}">
                    <a16:rowId xmlns:a16="http://schemas.microsoft.com/office/drawing/2014/main" val="1013319722"/>
                  </a:ext>
                </a:extLst>
              </a:tr>
              <a:tr h="1612425">
                <a:tc>
                  <a:txBody>
                    <a:bodyPr/>
                    <a:lstStyle/>
                    <a:p>
                      <a:pPr algn="l">
                        <a:spcAft>
                          <a:spcPts val="1200"/>
                        </a:spcAft>
                      </a:pPr>
                      <a:r>
                        <a:rPr lang="en-US" sz="1300" kern="0">
                          <a:effectLst/>
                        </a:rPr>
                        <a:t>Meaning</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Proforma invoice is similar to a normal invoice, provides information to the agent/buyer regarding the particulars of the goods yet to be delivered.</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dirty="0">
                          <a:effectLst/>
                        </a:rPr>
                        <a:t>A commercial instrument delivered to the buyer containing the details of products or services provided by the seller is known as an invoice.</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extLst>
                  <a:ext uri="{0D108BD9-81ED-4DB2-BD59-A6C34878D82A}">
                    <a16:rowId xmlns:a16="http://schemas.microsoft.com/office/drawing/2014/main" val="322857983"/>
                  </a:ext>
                </a:extLst>
              </a:tr>
              <a:tr h="447420">
                <a:tc>
                  <a:txBody>
                    <a:bodyPr/>
                    <a:lstStyle/>
                    <a:p>
                      <a:pPr algn="l">
                        <a:spcAft>
                          <a:spcPts val="1200"/>
                        </a:spcAft>
                      </a:pPr>
                      <a:r>
                        <a:rPr lang="en-US" sz="1300" kern="0">
                          <a:effectLst/>
                        </a:rPr>
                        <a:t>Kind of</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Quotation</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Bill</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extLst>
                  <a:ext uri="{0D108BD9-81ED-4DB2-BD59-A6C34878D82A}">
                    <a16:rowId xmlns:a16="http://schemas.microsoft.com/office/drawing/2014/main" val="259894631"/>
                  </a:ext>
                </a:extLst>
              </a:tr>
              <a:tr h="447420">
                <a:tc>
                  <a:txBody>
                    <a:bodyPr/>
                    <a:lstStyle/>
                    <a:p>
                      <a:pPr algn="l">
                        <a:spcAft>
                          <a:spcPts val="1200"/>
                        </a:spcAft>
                      </a:pPr>
                      <a:r>
                        <a:rPr lang="en-US" sz="1300" kern="0">
                          <a:effectLst/>
                        </a:rPr>
                        <a:t>Time of issue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Before to the placement of order.</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Before payment is made.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extLst>
                  <a:ext uri="{0D108BD9-81ED-4DB2-BD59-A6C34878D82A}">
                    <a16:rowId xmlns:a16="http://schemas.microsoft.com/office/drawing/2014/main" val="1287284905"/>
                  </a:ext>
                </a:extLst>
              </a:tr>
              <a:tr h="447420">
                <a:tc>
                  <a:txBody>
                    <a:bodyPr/>
                    <a:lstStyle/>
                    <a:p>
                      <a:pPr algn="l">
                        <a:spcAft>
                          <a:spcPts val="1200"/>
                        </a:spcAft>
                      </a:pPr>
                      <a:r>
                        <a:rPr lang="en-US" sz="1300" kern="0">
                          <a:effectLst/>
                        </a:rPr>
                        <a:t>Acceptance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Creation of sale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Confirmation of sale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extLst>
                  <a:ext uri="{0D108BD9-81ED-4DB2-BD59-A6C34878D82A}">
                    <a16:rowId xmlns:a16="http://schemas.microsoft.com/office/drawing/2014/main" val="4139158722"/>
                  </a:ext>
                </a:extLst>
              </a:tr>
              <a:tr h="1029923">
                <a:tc>
                  <a:txBody>
                    <a:bodyPr/>
                    <a:lstStyle/>
                    <a:p>
                      <a:pPr algn="l">
                        <a:spcAft>
                          <a:spcPts val="1200"/>
                        </a:spcAft>
                      </a:pPr>
                      <a:r>
                        <a:rPr lang="en-US" sz="1300" kern="0">
                          <a:effectLst/>
                        </a:rPr>
                        <a:t>Objective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To help the buyer in taking decisions, regarding whether to place an order or not.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To inform the buyer, the actual amount due for payment.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extLst>
                  <a:ext uri="{0D108BD9-81ED-4DB2-BD59-A6C34878D82A}">
                    <a16:rowId xmlns:a16="http://schemas.microsoft.com/office/drawing/2014/main" val="2442620255"/>
                  </a:ext>
                </a:extLst>
              </a:tr>
              <a:tr h="738672">
                <a:tc>
                  <a:txBody>
                    <a:bodyPr/>
                    <a:lstStyle/>
                    <a:p>
                      <a:pPr algn="l">
                        <a:spcAft>
                          <a:spcPts val="1200"/>
                        </a:spcAft>
                      </a:pPr>
                      <a:r>
                        <a:rPr lang="en-US" sz="1300" kern="0">
                          <a:effectLst/>
                        </a:rPr>
                        <a:t>Posting in account book</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a:effectLst/>
                        </a:rPr>
                        <a:t>No entry is made, as the invoice is not a true invoice.</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tc>
                  <a:txBody>
                    <a:bodyPr/>
                    <a:lstStyle/>
                    <a:p>
                      <a:pPr algn="l">
                        <a:spcAft>
                          <a:spcPts val="1200"/>
                        </a:spcAft>
                      </a:pPr>
                      <a:r>
                        <a:rPr lang="en-US" sz="1300" kern="0" dirty="0">
                          <a:effectLst/>
                        </a:rPr>
                        <a:t>An entry is made in the books of accounts.</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53116" marB="53116" anchor="ctr"/>
                </a:tc>
                <a:extLst>
                  <a:ext uri="{0D108BD9-81ED-4DB2-BD59-A6C34878D82A}">
                    <a16:rowId xmlns:a16="http://schemas.microsoft.com/office/drawing/2014/main" val="1585542490"/>
                  </a:ext>
                </a:extLst>
              </a:tr>
            </a:tbl>
          </a:graphicData>
        </a:graphic>
      </p:graphicFrame>
      <p:sp>
        <p:nvSpPr>
          <p:cNvPr id="5" name="Rectangle 1">
            <a:extLst>
              <a:ext uri="{FF2B5EF4-FFF2-40B4-BE49-F238E27FC236}">
                <a16:creationId xmlns:a16="http://schemas.microsoft.com/office/drawing/2014/main" id="{A1E4F4E8-A2E9-4DA2-A30C-2813F066D74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639636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A833BB77-B69F-41BC-B6A7-FEFCD49DF435}"/>
              </a:ext>
            </a:extLst>
          </p:cNvPr>
          <p:cNvSpPr>
            <a:spLocks noGrp="1"/>
          </p:cNvSpPr>
          <p:nvPr>
            <p:ph type="title"/>
          </p:nvPr>
        </p:nvSpPr>
        <p:spPr/>
        <p:txBody>
          <a:bodyPr/>
          <a:lstStyle/>
          <a:p>
            <a:pPr algn="l"/>
            <a:r>
              <a:rPr lang="en-US" altLang="zh-CN" dirty="0"/>
              <a:t>1.2 Acceptance</a:t>
            </a:r>
          </a:p>
        </p:txBody>
      </p:sp>
      <p:sp>
        <p:nvSpPr>
          <p:cNvPr id="37891" name="内容占位符 2">
            <a:extLst>
              <a:ext uri="{FF2B5EF4-FFF2-40B4-BE49-F238E27FC236}">
                <a16:creationId xmlns:a16="http://schemas.microsoft.com/office/drawing/2014/main" id="{C88F8942-30B6-4402-BF3F-ABC7D2E57589}"/>
              </a:ext>
            </a:extLst>
          </p:cNvPr>
          <p:cNvSpPr>
            <a:spLocks noGrp="1"/>
          </p:cNvSpPr>
          <p:nvPr>
            <p:ph idx="1"/>
          </p:nvPr>
        </p:nvSpPr>
        <p:spPr>
          <a:xfrm>
            <a:off x="1043608" y="1988840"/>
            <a:ext cx="6915150" cy="3881438"/>
          </a:xfrm>
        </p:spPr>
        <p:txBody>
          <a:bodyPr/>
          <a:lstStyle/>
          <a:p>
            <a:r>
              <a:rPr lang="en-US" altLang="zh-CN" sz="2400" dirty="0"/>
              <a:t>Form of the acceptance ( A 18)</a:t>
            </a:r>
          </a:p>
          <a:p>
            <a:r>
              <a:rPr lang="en-US" altLang="zh-CN" sz="2400" dirty="0"/>
              <a:t>The effect of an acceptance that varies terms of the offer (A 19)</a:t>
            </a:r>
          </a:p>
          <a:p>
            <a:r>
              <a:rPr lang="en-US" altLang="zh-CN" sz="2400" dirty="0"/>
              <a:t>Time allowed for the acceptance (A 20-21)</a:t>
            </a:r>
          </a:p>
          <a:p>
            <a:r>
              <a:rPr lang="en-US" altLang="zh-CN" sz="2400" dirty="0"/>
              <a:t>Withdrawal of the acceptance (A 22)</a:t>
            </a:r>
          </a:p>
          <a:p>
            <a:r>
              <a:rPr lang="en-US" altLang="zh-CN" sz="2400" dirty="0"/>
              <a:t>The time when a contract is formed (A 23, 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BA83ECF-3EE2-42B8-8B64-003108DAEA98}"/>
              </a:ext>
            </a:extLst>
          </p:cNvPr>
          <p:cNvSpPr>
            <a:spLocks noGrp="1"/>
          </p:cNvSpPr>
          <p:nvPr>
            <p:ph idx="1"/>
          </p:nvPr>
        </p:nvSpPr>
        <p:spPr>
          <a:xfrm>
            <a:off x="827584" y="1268760"/>
            <a:ext cx="5544616" cy="5256584"/>
          </a:xfrm>
        </p:spPr>
        <p:txBody>
          <a:bodyPr rtlCol="0">
            <a:normAutofit lnSpcReduction="10000"/>
          </a:bodyPr>
          <a:lstStyle/>
          <a:p>
            <a:pPr marL="0" indent="0" fontAlgn="auto">
              <a:lnSpc>
                <a:spcPct val="110000"/>
              </a:lnSpc>
              <a:spcAft>
                <a:spcPts val="0"/>
              </a:spcAft>
              <a:buFont typeface="Wingdings 3" charset="2"/>
              <a:buNone/>
              <a:defRPr/>
            </a:pPr>
            <a:r>
              <a:rPr lang="en-US" altLang="zh-CN" sz="2100" dirty="0">
                <a:solidFill>
                  <a:schemeClr val="tx1">
                    <a:lumMod val="75000"/>
                    <a:lumOff val="25000"/>
                  </a:schemeClr>
                </a:solidFill>
              </a:rPr>
              <a:t>(1) </a:t>
            </a:r>
            <a:r>
              <a:rPr lang="en-US" altLang="zh-CN" sz="2100" dirty="0">
                <a:solidFill>
                  <a:srgbClr val="FF0000"/>
                </a:solidFill>
              </a:rPr>
              <a:t>A statement </a:t>
            </a:r>
            <a:r>
              <a:rPr lang="en-US" altLang="zh-CN" sz="2100" dirty="0">
                <a:solidFill>
                  <a:schemeClr val="tx1">
                    <a:lumMod val="75000"/>
                    <a:lumOff val="25000"/>
                  </a:schemeClr>
                </a:solidFill>
              </a:rPr>
              <a:t>made by </a:t>
            </a:r>
            <a:r>
              <a:rPr lang="en-US" altLang="zh-CN" sz="2100" dirty="0">
                <a:solidFill>
                  <a:srgbClr val="FF0000"/>
                </a:solidFill>
              </a:rPr>
              <a:t>or other conduct </a:t>
            </a:r>
            <a:r>
              <a:rPr lang="en-US" altLang="zh-CN" sz="2100" dirty="0">
                <a:solidFill>
                  <a:schemeClr val="tx1">
                    <a:lumMod val="75000"/>
                    <a:lumOff val="25000"/>
                  </a:schemeClr>
                </a:solidFill>
              </a:rPr>
              <a:t>of the offeree indicating assent to an offer is an acceptance</a:t>
            </a:r>
            <a:r>
              <a:rPr lang="en-US" altLang="zh-CN" sz="2100" dirty="0"/>
              <a:t>. </a:t>
            </a:r>
            <a:r>
              <a:rPr lang="en-US" altLang="zh-CN" sz="2100" dirty="0">
                <a:solidFill>
                  <a:srgbClr val="FF0000"/>
                </a:solidFill>
              </a:rPr>
              <a:t>Silence or inactivity </a:t>
            </a:r>
            <a:r>
              <a:rPr lang="en-US" altLang="zh-CN" sz="2100" dirty="0"/>
              <a:t>does not in itself amount to acceptance.</a:t>
            </a:r>
          </a:p>
          <a:p>
            <a:pPr marL="0" indent="0" fontAlgn="auto">
              <a:lnSpc>
                <a:spcPct val="110000"/>
              </a:lnSpc>
              <a:spcAft>
                <a:spcPts val="0"/>
              </a:spcAft>
              <a:buFont typeface="Wingdings 3" charset="2"/>
              <a:buNone/>
              <a:defRPr/>
            </a:pPr>
            <a:r>
              <a:rPr lang="en-US" altLang="zh-CN" sz="2100" dirty="0">
                <a:solidFill>
                  <a:schemeClr val="tx1">
                    <a:lumMod val="75000"/>
                    <a:lumOff val="25000"/>
                  </a:schemeClr>
                </a:solidFill>
              </a:rPr>
              <a:t>(2) </a:t>
            </a:r>
            <a:r>
              <a:rPr lang="en-US" altLang="zh-CN" sz="2100" dirty="0">
                <a:solidFill>
                  <a:srgbClr val="FF0000"/>
                </a:solidFill>
              </a:rPr>
              <a:t>An acceptance of an offer becomes effective at the moment the indication of assent reaches the </a:t>
            </a:r>
            <a:r>
              <a:rPr lang="en-US" altLang="zh-CN" sz="2100" dirty="0" err="1">
                <a:solidFill>
                  <a:srgbClr val="FF0000"/>
                </a:solidFill>
              </a:rPr>
              <a:t>offeror</a:t>
            </a:r>
            <a:r>
              <a:rPr lang="en-US" altLang="zh-CN" sz="2100" dirty="0">
                <a:solidFill>
                  <a:srgbClr val="FF0000"/>
                </a:solidFill>
              </a:rPr>
              <a:t>. </a:t>
            </a:r>
            <a:r>
              <a:rPr lang="en-US" altLang="zh-CN" sz="2100" dirty="0">
                <a:solidFill>
                  <a:schemeClr val="tx1">
                    <a:lumMod val="75000"/>
                    <a:lumOff val="25000"/>
                  </a:schemeClr>
                </a:solidFill>
              </a:rPr>
              <a:t>An acceptance is not effective if the indication of assent does not reach the </a:t>
            </a:r>
            <a:r>
              <a:rPr lang="en-US" altLang="zh-CN" sz="2100" dirty="0" err="1">
                <a:solidFill>
                  <a:schemeClr val="tx1">
                    <a:lumMod val="75000"/>
                    <a:lumOff val="25000"/>
                  </a:schemeClr>
                </a:solidFill>
              </a:rPr>
              <a:t>offeror</a:t>
            </a:r>
            <a:r>
              <a:rPr lang="en-US" altLang="zh-CN" sz="2100" dirty="0">
                <a:solidFill>
                  <a:schemeClr val="tx1">
                    <a:lumMod val="75000"/>
                    <a:lumOff val="25000"/>
                  </a:schemeClr>
                </a:solidFill>
              </a:rPr>
              <a:t> within the time he has fixed or, if no time is fixed, within a reasonable time, due account being taken of the circumstances of the transaction, including the rapidity of the means of communication employed by the </a:t>
            </a:r>
            <a:r>
              <a:rPr lang="en-US" altLang="zh-CN" sz="2100" dirty="0" err="1">
                <a:solidFill>
                  <a:schemeClr val="tx1">
                    <a:lumMod val="75000"/>
                    <a:lumOff val="25000"/>
                  </a:schemeClr>
                </a:solidFill>
              </a:rPr>
              <a:t>offeror</a:t>
            </a:r>
            <a:r>
              <a:rPr lang="en-US" altLang="zh-CN" sz="2100" dirty="0">
                <a:solidFill>
                  <a:schemeClr val="tx1">
                    <a:lumMod val="75000"/>
                    <a:lumOff val="25000"/>
                  </a:schemeClr>
                </a:solidFill>
              </a:rPr>
              <a:t>. An oral offer must be accepted immediately unless the circumstances indicate otherwise.</a:t>
            </a:r>
          </a:p>
        </p:txBody>
      </p:sp>
      <p:sp>
        <p:nvSpPr>
          <p:cNvPr id="18434" name="标题 1">
            <a:extLst>
              <a:ext uri="{FF2B5EF4-FFF2-40B4-BE49-F238E27FC236}">
                <a16:creationId xmlns:a16="http://schemas.microsoft.com/office/drawing/2014/main" id="{7A485A39-D7A1-4C03-9548-0DCA599CD890}"/>
              </a:ext>
            </a:extLst>
          </p:cNvPr>
          <p:cNvSpPr>
            <a:spLocks noGrp="1"/>
          </p:cNvSpPr>
          <p:nvPr>
            <p:ph type="title"/>
          </p:nvPr>
        </p:nvSpPr>
        <p:spPr>
          <a:xfrm>
            <a:off x="827584" y="332656"/>
            <a:ext cx="7772400" cy="500063"/>
          </a:xfrm>
        </p:spPr>
        <p:txBody>
          <a:bodyPr rtlCol="0">
            <a:normAutofit fontScale="90000"/>
          </a:bodyPr>
          <a:lstStyle/>
          <a:p>
            <a:pPr algn="l" fontAlgn="auto">
              <a:spcAft>
                <a:spcPts val="0"/>
              </a:spcAft>
              <a:defRPr/>
            </a:pPr>
            <a:r>
              <a:rPr lang="en-US" altLang="zh-CN" dirty="0">
                <a:solidFill>
                  <a:schemeClr val="tx1">
                    <a:lumMod val="85000"/>
                    <a:lumOff val="15000"/>
                  </a:schemeClr>
                </a:solidFill>
              </a:rPr>
              <a:t>Article 18</a:t>
            </a:r>
            <a:endParaRPr lang="zh-CN" altLang="en-US" dirty="0">
              <a:solidFill>
                <a:schemeClr val="tx1">
                  <a:lumMod val="85000"/>
                  <a:lumOff val="15000"/>
                </a:schemeClr>
              </a:solidFill>
            </a:endParaRPr>
          </a:p>
        </p:txBody>
      </p:sp>
      <p:sp>
        <p:nvSpPr>
          <p:cNvPr id="5" name="Arrow: Right 4">
            <a:extLst>
              <a:ext uri="{FF2B5EF4-FFF2-40B4-BE49-F238E27FC236}">
                <a16:creationId xmlns:a16="http://schemas.microsoft.com/office/drawing/2014/main" id="{9CA0D651-102C-470D-BAA9-D52758373399}"/>
              </a:ext>
            </a:extLst>
          </p:cNvPr>
          <p:cNvSpPr/>
          <p:nvPr/>
        </p:nvSpPr>
        <p:spPr>
          <a:xfrm>
            <a:off x="5868144" y="1844824"/>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a:extLst>
              <a:ext uri="{FF2B5EF4-FFF2-40B4-BE49-F238E27FC236}">
                <a16:creationId xmlns:a16="http://schemas.microsoft.com/office/drawing/2014/main" id="{8C6D4878-82A6-415C-B507-71D06C760C28}"/>
              </a:ext>
            </a:extLst>
          </p:cNvPr>
          <p:cNvSpPr txBox="1"/>
          <p:nvPr/>
        </p:nvSpPr>
        <p:spPr>
          <a:xfrm>
            <a:off x="6975161" y="1753652"/>
            <a:ext cx="13681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2800" dirty="0"/>
              <a:t>Forms</a:t>
            </a:r>
            <a:endParaRPr lang="zh-CN" altLang="en-US" sz="2800" dirty="0"/>
          </a:p>
        </p:txBody>
      </p:sp>
      <p:sp>
        <p:nvSpPr>
          <p:cNvPr id="9" name="Arrow: Right 8">
            <a:extLst>
              <a:ext uri="{FF2B5EF4-FFF2-40B4-BE49-F238E27FC236}">
                <a16:creationId xmlns:a16="http://schemas.microsoft.com/office/drawing/2014/main" id="{71951C48-565D-46D6-9D13-A69238E0A1FF}"/>
              </a:ext>
            </a:extLst>
          </p:cNvPr>
          <p:cNvSpPr/>
          <p:nvPr/>
        </p:nvSpPr>
        <p:spPr>
          <a:xfrm>
            <a:off x="6120172" y="3072953"/>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214368FE-2D90-4E8A-A641-335FA401E8AA}"/>
              </a:ext>
            </a:extLst>
          </p:cNvPr>
          <p:cNvSpPr txBox="1"/>
          <p:nvPr/>
        </p:nvSpPr>
        <p:spPr>
          <a:xfrm>
            <a:off x="7151801" y="2811923"/>
            <a:ext cx="1989327"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2800" dirty="0"/>
              <a:t>Time to be effective </a:t>
            </a:r>
            <a:endParaRPr lang="zh-CN"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3C5446E7-8D5C-4F16-9671-F08B08ECA7CA}"/>
              </a:ext>
            </a:extLst>
          </p:cNvPr>
          <p:cNvSpPr>
            <a:spLocks noGrp="1"/>
          </p:cNvSpPr>
          <p:nvPr>
            <p:ph type="title"/>
          </p:nvPr>
        </p:nvSpPr>
        <p:spPr/>
        <p:txBody>
          <a:bodyPr/>
          <a:lstStyle/>
          <a:p>
            <a:r>
              <a:rPr lang="zh-CN" altLang="en-US"/>
              <a:t>第十八条</a:t>
            </a:r>
          </a:p>
        </p:txBody>
      </p:sp>
      <p:sp>
        <p:nvSpPr>
          <p:cNvPr id="46083" name="内容占位符 2">
            <a:extLst>
              <a:ext uri="{FF2B5EF4-FFF2-40B4-BE49-F238E27FC236}">
                <a16:creationId xmlns:a16="http://schemas.microsoft.com/office/drawing/2014/main" id="{84A9D2E5-6537-4AE9-BC9A-A606B6D48170}"/>
              </a:ext>
            </a:extLst>
          </p:cNvPr>
          <p:cNvSpPr>
            <a:spLocks noGrp="1"/>
          </p:cNvSpPr>
          <p:nvPr>
            <p:ph idx="1"/>
          </p:nvPr>
        </p:nvSpPr>
        <p:spPr/>
        <p:txBody>
          <a:bodyPr/>
          <a:lstStyle/>
          <a:p>
            <a:pPr marL="0" indent="0">
              <a:buFontTx/>
              <a:buNone/>
            </a:pPr>
            <a:r>
              <a:rPr lang="en-US" altLang="zh-CN" sz="2400" dirty="0"/>
              <a:t>(1) </a:t>
            </a:r>
            <a:r>
              <a:rPr lang="zh-CN" altLang="en-US" sz="2400" dirty="0"/>
              <a:t>被发价人</a:t>
            </a:r>
            <a:r>
              <a:rPr lang="zh-CN" altLang="en-US" sz="2400" dirty="0">
                <a:solidFill>
                  <a:srgbClr val="FF0000"/>
                </a:solidFill>
              </a:rPr>
              <a:t>声明</a:t>
            </a:r>
            <a:r>
              <a:rPr lang="zh-CN" altLang="en-US" sz="2400" dirty="0"/>
              <a:t>或做出其它</a:t>
            </a:r>
            <a:r>
              <a:rPr lang="zh-CN" altLang="en-US" sz="2400" dirty="0">
                <a:solidFill>
                  <a:srgbClr val="FF0000"/>
                </a:solidFill>
              </a:rPr>
              <a:t>行为</a:t>
            </a:r>
            <a:r>
              <a:rPr lang="zh-CN" altLang="en-US" sz="2400" dirty="0"/>
              <a:t>表示同意一项发价，即是接受，</a:t>
            </a:r>
            <a:r>
              <a:rPr lang="zh-CN" altLang="en-US" sz="2400" dirty="0">
                <a:solidFill>
                  <a:srgbClr val="FF0000"/>
                </a:solidFill>
              </a:rPr>
              <a:t>缄默或不行动</a:t>
            </a:r>
            <a:r>
              <a:rPr lang="zh-CN" altLang="en-US" sz="2400" dirty="0"/>
              <a:t>本身不等于接受。</a:t>
            </a:r>
          </a:p>
          <a:p>
            <a:pPr marL="0" indent="0">
              <a:buFontTx/>
              <a:buNone/>
            </a:pPr>
            <a:r>
              <a:rPr lang="en-US" altLang="zh-CN" sz="2400" dirty="0"/>
              <a:t>(2) </a:t>
            </a:r>
            <a:r>
              <a:rPr lang="zh-CN" altLang="en-US" sz="2400" dirty="0">
                <a:solidFill>
                  <a:srgbClr val="FF0000"/>
                </a:solidFill>
              </a:rPr>
              <a:t>接受发价于表示同意的通知送达发价人时生效。</a:t>
            </a:r>
            <a:r>
              <a:rPr lang="zh-CN" altLang="en-US" sz="2400" dirty="0"/>
              <a:t>如果表示同意的通知在发价人所规定的时间内，如未规定时间，在一段合理的时间内，未曾送达发价人，接受就成为无效，但须适当地考虑到交易的情况，包括发价人所使用的通讯方法的迅速程度。对口头发价必须立即接受，但情况有别者不在此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02E9-6D04-49FF-B338-B25015F9A7A7}"/>
              </a:ext>
            </a:extLst>
          </p:cNvPr>
          <p:cNvSpPr>
            <a:spLocks noGrp="1"/>
          </p:cNvSpPr>
          <p:nvPr>
            <p:ph type="title"/>
          </p:nvPr>
        </p:nvSpPr>
        <p:spPr>
          <a:xfrm>
            <a:off x="982133" y="457201"/>
            <a:ext cx="8270387" cy="955575"/>
          </a:xfrm>
        </p:spPr>
        <p:txBody>
          <a:bodyPr>
            <a:normAutofit fontScale="90000"/>
          </a:bodyPr>
          <a:lstStyle/>
          <a:p>
            <a:pPr algn="l"/>
            <a:r>
              <a:rPr lang="en-US" altLang="zh-CN" dirty="0"/>
              <a:t>1. The origin &amp; development of sales law</a:t>
            </a:r>
            <a:endParaRPr lang="zh-CN" altLang="en-US" dirty="0"/>
          </a:p>
        </p:txBody>
      </p:sp>
      <p:sp>
        <p:nvSpPr>
          <p:cNvPr id="3" name="Content Placeholder 2">
            <a:extLst>
              <a:ext uri="{FF2B5EF4-FFF2-40B4-BE49-F238E27FC236}">
                <a16:creationId xmlns:a16="http://schemas.microsoft.com/office/drawing/2014/main" id="{3BCF9CA0-76A2-49C8-BCB8-4224FC59A461}"/>
              </a:ext>
            </a:extLst>
          </p:cNvPr>
          <p:cNvSpPr>
            <a:spLocks noGrp="1"/>
          </p:cNvSpPr>
          <p:nvPr>
            <p:ph idx="1"/>
          </p:nvPr>
        </p:nvSpPr>
        <p:spPr>
          <a:xfrm>
            <a:off x="982133" y="1700808"/>
            <a:ext cx="7704667" cy="4299008"/>
          </a:xfrm>
        </p:spPr>
        <p:txBody>
          <a:bodyPr/>
          <a:lstStyle/>
          <a:p>
            <a:r>
              <a:rPr lang="en-US" altLang="zh-CN" dirty="0"/>
              <a:t>Law merchant in Middle Age (Europe in 12th Century)</a:t>
            </a:r>
          </a:p>
          <a:p>
            <a:r>
              <a:rPr lang="en-US" altLang="zh-CN" dirty="0"/>
              <a:t>Sale of Goods Act ( British in 1894)</a:t>
            </a:r>
          </a:p>
          <a:p>
            <a:r>
              <a:rPr lang="en-US" altLang="zh-CN" dirty="0"/>
              <a:t>Uniform Sales Act (U.S. in 1906)</a:t>
            </a:r>
          </a:p>
          <a:p>
            <a:r>
              <a:rPr lang="en-US" altLang="zh-CN" dirty="0"/>
              <a:t>Uniform Commercial Code (U.S. in 1951)</a:t>
            </a:r>
          </a:p>
          <a:p>
            <a:r>
              <a:rPr lang="en-US" altLang="zh-CN" dirty="0"/>
              <a:t>Civil law (main civil law countries)</a:t>
            </a:r>
          </a:p>
          <a:p>
            <a:r>
              <a:rPr lang="en-US" altLang="zh-CN" dirty="0"/>
              <a:t>CISG (1980)</a:t>
            </a:r>
          </a:p>
          <a:p>
            <a:endParaRPr lang="zh-CN" altLang="en-US" dirty="0"/>
          </a:p>
        </p:txBody>
      </p:sp>
    </p:spTree>
    <p:extLst>
      <p:ext uri="{BB962C8B-B14F-4D97-AF65-F5344CB8AC3E}">
        <p14:creationId xmlns:p14="http://schemas.microsoft.com/office/powerpoint/2010/main" val="2987455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a:extLst>
              <a:ext uri="{FF2B5EF4-FFF2-40B4-BE49-F238E27FC236}">
                <a16:creationId xmlns:a16="http://schemas.microsoft.com/office/drawing/2014/main" id="{CFF6A48C-E475-47DF-AE3B-40B2D8D1A78E}"/>
              </a:ext>
            </a:extLst>
          </p:cNvPr>
          <p:cNvSpPr>
            <a:spLocks noGrp="1"/>
          </p:cNvSpPr>
          <p:nvPr>
            <p:ph idx="1"/>
          </p:nvPr>
        </p:nvSpPr>
        <p:spPr>
          <a:xfrm>
            <a:off x="827584" y="513808"/>
            <a:ext cx="4453963" cy="5542615"/>
          </a:xfrm>
        </p:spPr>
        <p:txBody>
          <a:bodyPr rtlCol="0">
            <a:normAutofit lnSpcReduction="10000"/>
          </a:bodyPr>
          <a:lstStyle/>
          <a:p>
            <a:pPr marL="0" indent="0" fontAlgn="auto">
              <a:spcAft>
                <a:spcPts val="0"/>
              </a:spcAft>
              <a:buNone/>
              <a:defRPr/>
            </a:pPr>
            <a:r>
              <a:rPr lang="en-US" altLang="zh-CN" sz="2400" dirty="0">
                <a:solidFill>
                  <a:schemeClr val="tx1">
                    <a:lumMod val="75000"/>
                    <a:lumOff val="25000"/>
                  </a:schemeClr>
                </a:solidFill>
              </a:rPr>
              <a:t>(3) However, if, by virtue of the offer or as a result of practices which </a:t>
            </a:r>
            <a:r>
              <a:rPr lang="en-US" altLang="zh-CN" sz="2400" dirty="0">
                <a:solidFill>
                  <a:srgbClr val="00B050"/>
                </a:solidFill>
              </a:rPr>
              <a:t>the parties have established between themselves or of usage</a:t>
            </a:r>
            <a:r>
              <a:rPr lang="en-US" altLang="zh-CN" sz="2400" dirty="0">
                <a:solidFill>
                  <a:schemeClr val="tx1">
                    <a:lumMod val="75000"/>
                    <a:lumOff val="25000"/>
                  </a:schemeClr>
                </a:solidFill>
              </a:rPr>
              <a:t>, </a:t>
            </a:r>
            <a:r>
              <a:rPr lang="en-US" altLang="zh-CN" sz="2400" dirty="0">
                <a:solidFill>
                  <a:srgbClr val="FF0000"/>
                </a:solidFill>
              </a:rPr>
              <a:t>the offeree may indicate assent by performing an </a:t>
            </a:r>
            <a:r>
              <a:rPr lang="en-US" altLang="zh-CN" sz="4000" dirty="0">
                <a:solidFill>
                  <a:srgbClr val="FF0000"/>
                </a:solidFill>
              </a:rPr>
              <a:t>act</a:t>
            </a:r>
            <a:r>
              <a:rPr lang="en-US" altLang="zh-CN" sz="2400" dirty="0">
                <a:solidFill>
                  <a:schemeClr val="tx1">
                    <a:lumMod val="75000"/>
                    <a:lumOff val="25000"/>
                  </a:schemeClr>
                </a:solidFill>
              </a:rPr>
              <a:t>, such as one relating to the dispatch of the goods or payment of the price, without notice to the offeror, the acceptance is effective at the moment the act is performed, provided that the act is performed within the period of time laid down in the preceding paragraph.</a:t>
            </a:r>
          </a:p>
          <a:p>
            <a:pPr fontAlgn="auto">
              <a:spcAft>
                <a:spcPts val="0"/>
              </a:spcAft>
              <a:buFont typeface="Wingdings 3" charset="2"/>
              <a:buChar char=""/>
              <a:defRPr/>
            </a:pPr>
            <a:endParaRPr lang="zh-CN" altLang="en-US" dirty="0">
              <a:solidFill>
                <a:schemeClr val="tx1">
                  <a:lumMod val="75000"/>
                  <a:lumOff val="25000"/>
                </a:schemeClr>
              </a:solidFill>
            </a:endParaRPr>
          </a:p>
        </p:txBody>
      </p:sp>
      <p:sp>
        <p:nvSpPr>
          <p:cNvPr id="4" name="内容占位符 2">
            <a:extLst>
              <a:ext uri="{FF2B5EF4-FFF2-40B4-BE49-F238E27FC236}">
                <a16:creationId xmlns:a16="http://schemas.microsoft.com/office/drawing/2014/main" id="{5DA03F86-9694-4DBF-A680-EB3D33C2B583}"/>
              </a:ext>
            </a:extLst>
          </p:cNvPr>
          <p:cNvSpPr txBox="1">
            <a:spLocks/>
          </p:cNvSpPr>
          <p:nvPr/>
        </p:nvSpPr>
        <p:spPr>
          <a:xfrm>
            <a:off x="5436096" y="21487"/>
            <a:ext cx="3312368" cy="58326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Tx/>
              <a:buNone/>
            </a:pPr>
            <a:r>
              <a:rPr lang="en-US" altLang="zh-CN" dirty="0"/>
              <a:t>(3) </a:t>
            </a:r>
            <a:r>
              <a:rPr lang="zh-CN" altLang="en-US" dirty="0"/>
              <a:t>但是，如果根据该项发价或依照当事人之间确立的</a:t>
            </a:r>
            <a:r>
              <a:rPr lang="zh-CN" altLang="en-US" b="1" dirty="0">
                <a:solidFill>
                  <a:srgbClr val="00B050"/>
                </a:solidFill>
              </a:rPr>
              <a:t>习惯作法和惯例</a:t>
            </a:r>
            <a:r>
              <a:rPr lang="zh-CN" altLang="en-US" dirty="0"/>
              <a:t>，</a:t>
            </a:r>
            <a:r>
              <a:rPr lang="zh-CN" altLang="en-US" dirty="0">
                <a:solidFill>
                  <a:srgbClr val="FF0000"/>
                </a:solidFill>
              </a:rPr>
              <a:t>被发价人可以做出某种</a:t>
            </a:r>
            <a:r>
              <a:rPr lang="zh-CN" altLang="en-US" sz="4000" dirty="0">
                <a:solidFill>
                  <a:srgbClr val="FF0000"/>
                </a:solidFill>
              </a:rPr>
              <a:t>行为</a:t>
            </a:r>
            <a:r>
              <a:rPr lang="zh-CN" altLang="en-US" dirty="0"/>
              <a:t>，例如与发运货物或支付价款有关的行为，来表示同意，而无须向发价人发出通知，则接受于该项行为做出时生效，但该项行为必须在上一款所规定的期间内做出。</a:t>
            </a:r>
          </a:p>
        </p:txBody>
      </p:sp>
      <p:sp>
        <p:nvSpPr>
          <p:cNvPr id="3" name="Explosion: 14 Points 2">
            <a:extLst>
              <a:ext uri="{FF2B5EF4-FFF2-40B4-BE49-F238E27FC236}">
                <a16:creationId xmlns:a16="http://schemas.microsoft.com/office/drawing/2014/main" id="{698F641D-8DE6-43C6-A4F1-42B699509463}"/>
              </a:ext>
            </a:extLst>
          </p:cNvPr>
          <p:cNvSpPr/>
          <p:nvPr/>
        </p:nvSpPr>
        <p:spPr>
          <a:xfrm>
            <a:off x="3491880" y="620688"/>
            <a:ext cx="3312368" cy="108012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Prerequisite </a:t>
            </a:r>
            <a:endParaRPr lang="zh-CN" altLang="en-US" dirty="0"/>
          </a:p>
        </p:txBody>
      </p:sp>
      <p:sp>
        <p:nvSpPr>
          <p:cNvPr id="5" name="Rectangle 4">
            <a:extLst>
              <a:ext uri="{FF2B5EF4-FFF2-40B4-BE49-F238E27FC236}">
                <a16:creationId xmlns:a16="http://schemas.microsoft.com/office/drawing/2014/main" id="{9A81CD55-5510-4AFC-9BCD-2404CDC3B67F}"/>
              </a:ext>
            </a:extLst>
          </p:cNvPr>
          <p:cNvSpPr/>
          <p:nvPr/>
        </p:nvSpPr>
        <p:spPr>
          <a:xfrm>
            <a:off x="3301327" y="3645024"/>
            <a:ext cx="3960440" cy="10081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the parties have established between themselves or of usage</a:t>
            </a:r>
            <a:endParaRPr lang="zh-CN" altLang="en-US" dirty="0"/>
          </a:p>
        </p:txBody>
      </p:sp>
      <p:sp>
        <p:nvSpPr>
          <p:cNvPr id="6" name="Arrow: Down 5">
            <a:extLst>
              <a:ext uri="{FF2B5EF4-FFF2-40B4-BE49-F238E27FC236}">
                <a16:creationId xmlns:a16="http://schemas.microsoft.com/office/drawing/2014/main" id="{E4C80037-B957-436E-8A4D-4906DB4ECFC8}"/>
              </a:ext>
            </a:extLst>
          </p:cNvPr>
          <p:cNvSpPr/>
          <p:nvPr/>
        </p:nvSpPr>
        <p:spPr>
          <a:xfrm>
            <a:off x="5148064" y="1807688"/>
            <a:ext cx="288032" cy="176532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2F978661-293C-4682-B7A7-BCB339134E2F}"/>
              </a:ext>
            </a:extLst>
          </p:cNvPr>
          <p:cNvSpPr>
            <a:spLocks noGrp="1"/>
          </p:cNvSpPr>
          <p:nvPr>
            <p:ph type="title"/>
          </p:nvPr>
        </p:nvSpPr>
        <p:spPr>
          <a:xfrm>
            <a:off x="982133" y="457201"/>
            <a:ext cx="7190267" cy="1099591"/>
          </a:xfrm>
        </p:spPr>
        <p:txBody>
          <a:bodyPr>
            <a:normAutofit/>
          </a:bodyPr>
          <a:lstStyle/>
          <a:p>
            <a:pPr algn="l"/>
            <a:r>
              <a:rPr lang="en-US" altLang="zh-CN" dirty="0"/>
              <a:t>Discussion </a:t>
            </a:r>
            <a:endParaRPr lang="zh-CN" altLang="en-US" dirty="0"/>
          </a:p>
        </p:txBody>
      </p:sp>
      <p:sp>
        <p:nvSpPr>
          <p:cNvPr id="43011" name="内容占位符 2">
            <a:extLst>
              <a:ext uri="{FF2B5EF4-FFF2-40B4-BE49-F238E27FC236}">
                <a16:creationId xmlns:a16="http://schemas.microsoft.com/office/drawing/2014/main" id="{561E84C5-259A-4C7F-9D72-8A64A73A9D0C}"/>
              </a:ext>
            </a:extLst>
          </p:cNvPr>
          <p:cNvSpPr>
            <a:spLocks noGrp="1"/>
          </p:cNvSpPr>
          <p:nvPr>
            <p:ph idx="1"/>
          </p:nvPr>
        </p:nvSpPr>
        <p:spPr>
          <a:xfrm>
            <a:off x="1547664" y="1757362"/>
            <a:ext cx="6986587" cy="4643437"/>
          </a:xfrm>
        </p:spPr>
        <p:txBody>
          <a:bodyPr>
            <a:normAutofit fontScale="92500" lnSpcReduction="10000"/>
          </a:bodyPr>
          <a:lstStyle/>
          <a:p>
            <a:r>
              <a:rPr lang="en-US" altLang="zh-CN" dirty="0"/>
              <a:t>An Chinese seller meets an American buyer at a trade fair in Shanghai. During their conversation, the seller offers to sell the buyer a specified quantity of tea at a specified price. The buyer is interested but needs to review the offer with headquarters in Atlanta. The seller ends the discussion by saying, “Okay, but if you want the tea, you need to let me know in three business days. Hope to hear from you. Call me.” The next day, the buyer sends a letter by express mail accepting the offer but before it reaches the seller, the seller calls and says, “I take back the offer.” The buyer immediately replies, “I’ve already dispatched an acceptance by mail but I now also add my oral acceptance of your offer.”</a:t>
            </a:r>
          </a:p>
          <a:p>
            <a:r>
              <a:rPr lang="en-US" altLang="zh-CN" dirty="0"/>
              <a:t>Q: What is the result under the CISG? (See Article 16)</a:t>
            </a: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4569-B330-4B27-AF56-9AD551B37AD1}"/>
              </a:ext>
            </a:extLst>
          </p:cNvPr>
          <p:cNvSpPr>
            <a:spLocks noGrp="1"/>
          </p:cNvSpPr>
          <p:nvPr>
            <p:ph type="title"/>
          </p:nvPr>
        </p:nvSpPr>
        <p:spPr>
          <a:xfrm>
            <a:off x="982133" y="457201"/>
            <a:ext cx="7704667" cy="1099591"/>
          </a:xfrm>
        </p:spPr>
        <p:txBody>
          <a:bodyPr/>
          <a:lstStyle/>
          <a:p>
            <a:pPr algn="l"/>
            <a:r>
              <a:rPr lang="en-US" altLang="zh-CN" dirty="0"/>
              <a:t>1.3 Battle of Forms</a:t>
            </a:r>
            <a:endParaRPr lang="zh-CN" altLang="en-US" dirty="0"/>
          </a:p>
        </p:txBody>
      </p:sp>
      <p:pic>
        <p:nvPicPr>
          <p:cNvPr id="6" name="Content Placeholder 5">
            <a:extLst>
              <a:ext uri="{FF2B5EF4-FFF2-40B4-BE49-F238E27FC236}">
                <a16:creationId xmlns:a16="http://schemas.microsoft.com/office/drawing/2014/main" id="{B7791295-D17F-41F5-AAF2-2A6C6D0A47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4640" y="5062627"/>
            <a:ext cx="2619375" cy="1743075"/>
          </a:xfrm>
        </p:spPr>
      </p:pic>
      <p:sp>
        <p:nvSpPr>
          <p:cNvPr id="7" name="TextBox 6">
            <a:extLst>
              <a:ext uri="{FF2B5EF4-FFF2-40B4-BE49-F238E27FC236}">
                <a16:creationId xmlns:a16="http://schemas.microsoft.com/office/drawing/2014/main" id="{AC5AB742-1502-4580-9BA8-D3443D3C5CA3}"/>
              </a:ext>
            </a:extLst>
          </p:cNvPr>
          <p:cNvSpPr txBox="1"/>
          <p:nvPr/>
        </p:nvSpPr>
        <p:spPr>
          <a:xfrm>
            <a:off x="1580828" y="1677204"/>
            <a:ext cx="1440160" cy="523220"/>
          </a:xfrm>
          <a:prstGeom prst="rect">
            <a:avLst/>
          </a:prstGeom>
          <a:noFill/>
        </p:spPr>
        <p:txBody>
          <a:bodyPr wrap="square" rtlCol="0">
            <a:spAutoFit/>
          </a:bodyPr>
          <a:lstStyle/>
          <a:p>
            <a:r>
              <a:rPr lang="en-US" altLang="zh-CN" sz="2800" dirty="0"/>
              <a:t>Buyer</a:t>
            </a:r>
            <a:r>
              <a:rPr lang="en-US" altLang="zh-CN" sz="2400" dirty="0"/>
              <a:t> </a:t>
            </a:r>
          </a:p>
        </p:txBody>
      </p:sp>
      <p:sp>
        <p:nvSpPr>
          <p:cNvPr id="8" name="TextBox 7">
            <a:extLst>
              <a:ext uri="{FF2B5EF4-FFF2-40B4-BE49-F238E27FC236}">
                <a16:creationId xmlns:a16="http://schemas.microsoft.com/office/drawing/2014/main" id="{7B12C12E-70A2-4C72-987C-E835FA4C737C}"/>
              </a:ext>
            </a:extLst>
          </p:cNvPr>
          <p:cNvSpPr txBox="1"/>
          <p:nvPr/>
        </p:nvSpPr>
        <p:spPr>
          <a:xfrm>
            <a:off x="1376139" y="2336557"/>
            <a:ext cx="1656185" cy="523220"/>
          </a:xfrm>
          <a:prstGeom prst="rect">
            <a:avLst/>
          </a:prstGeom>
          <a:noFill/>
          <a:ln>
            <a:solidFill>
              <a:schemeClr val="accent1">
                <a:lumMod val="50000"/>
              </a:schemeClr>
            </a:solidFill>
          </a:ln>
        </p:spPr>
        <p:txBody>
          <a:bodyPr wrap="square" rtlCol="0">
            <a:spAutoFit/>
          </a:bodyPr>
          <a:lstStyle/>
          <a:p>
            <a:r>
              <a:rPr lang="en-US" altLang="zh-CN" sz="2800" dirty="0"/>
              <a:t>RFQ</a:t>
            </a:r>
            <a:endParaRPr lang="zh-CN" altLang="en-US" sz="2800" dirty="0"/>
          </a:p>
        </p:txBody>
      </p:sp>
      <p:sp>
        <p:nvSpPr>
          <p:cNvPr id="9" name="TextBox 8">
            <a:extLst>
              <a:ext uri="{FF2B5EF4-FFF2-40B4-BE49-F238E27FC236}">
                <a16:creationId xmlns:a16="http://schemas.microsoft.com/office/drawing/2014/main" id="{23422910-7A71-49EF-B14B-E0D04A706E49}"/>
              </a:ext>
            </a:extLst>
          </p:cNvPr>
          <p:cNvSpPr txBox="1"/>
          <p:nvPr/>
        </p:nvSpPr>
        <p:spPr>
          <a:xfrm>
            <a:off x="4506280" y="2724102"/>
            <a:ext cx="2088232" cy="954107"/>
          </a:xfrm>
          <a:prstGeom prst="rect">
            <a:avLst/>
          </a:prstGeom>
          <a:noFill/>
          <a:ln>
            <a:solidFill>
              <a:schemeClr val="accent1">
                <a:lumMod val="50000"/>
              </a:schemeClr>
            </a:solidFill>
          </a:ln>
        </p:spPr>
        <p:txBody>
          <a:bodyPr wrap="square" rtlCol="0">
            <a:spAutoFit/>
          </a:bodyPr>
          <a:lstStyle/>
          <a:p>
            <a:r>
              <a:rPr lang="en-US" altLang="zh-CN" sz="2800" dirty="0"/>
              <a:t>Pro forma invoice</a:t>
            </a:r>
            <a:endParaRPr lang="zh-CN" altLang="en-US" sz="2800" dirty="0"/>
          </a:p>
        </p:txBody>
      </p:sp>
      <p:sp>
        <p:nvSpPr>
          <p:cNvPr id="10" name="TextBox 9">
            <a:extLst>
              <a:ext uri="{FF2B5EF4-FFF2-40B4-BE49-F238E27FC236}">
                <a16:creationId xmlns:a16="http://schemas.microsoft.com/office/drawing/2014/main" id="{E18BCA6C-F6AB-4D16-A972-5293347D24BE}"/>
              </a:ext>
            </a:extLst>
          </p:cNvPr>
          <p:cNvSpPr txBox="1"/>
          <p:nvPr/>
        </p:nvSpPr>
        <p:spPr>
          <a:xfrm>
            <a:off x="1352036" y="3678209"/>
            <a:ext cx="1897744" cy="954107"/>
          </a:xfrm>
          <a:prstGeom prst="rect">
            <a:avLst/>
          </a:prstGeom>
          <a:noFill/>
          <a:ln>
            <a:solidFill>
              <a:schemeClr val="accent1">
                <a:lumMod val="50000"/>
              </a:schemeClr>
            </a:solidFill>
          </a:ln>
        </p:spPr>
        <p:txBody>
          <a:bodyPr wrap="square" rtlCol="0">
            <a:spAutoFit/>
          </a:bodyPr>
          <a:lstStyle/>
          <a:p>
            <a:r>
              <a:rPr lang="en-US" altLang="zh-CN" sz="2800" dirty="0"/>
              <a:t>Purchase</a:t>
            </a:r>
            <a:r>
              <a:rPr lang="en-US" altLang="zh-CN" sz="2400" dirty="0"/>
              <a:t> </a:t>
            </a:r>
            <a:r>
              <a:rPr lang="en-US" altLang="zh-CN" sz="2800" dirty="0"/>
              <a:t>order</a:t>
            </a:r>
            <a:r>
              <a:rPr lang="en-US" altLang="zh-CN" sz="2400" dirty="0"/>
              <a:t> </a:t>
            </a:r>
            <a:endParaRPr lang="zh-CN" altLang="en-US" sz="2400" dirty="0"/>
          </a:p>
        </p:txBody>
      </p:sp>
      <p:sp>
        <p:nvSpPr>
          <p:cNvPr id="11" name="TextBox 10">
            <a:extLst>
              <a:ext uri="{FF2B5EF4-FFF2-40B4-BE49-F238E27FC236}">
                <a16:creationId xmlns:a16="http://schemas.microsoft.com/office/drawing/2014/main" id="{904D789F-1F70-4B7C-A62D-D6D777E2DCCB}"/>
              </a:ext>
            </a:extLst>
          </p:cNvPr>
          <p:cNvSpPr txBox="1"/>
          <p:nvPr/>
        </p:nvSpPr>
        <p:spPr>
          <a:xfrm>
            <a:off x="4427984" y="4383854"/>
            <a:ext cx="2520280" cy="461665"/>
          </a:xfrm>
          <a:prstGeom prst="rect">
            <a:avLst/>
          </a:prstGeom>
          <a:noFill/>
          <a:ln>
            <a:solidFill>
              <a:schemeClr val="accent1">
                <a:lumMod val="50000"/>
              </a:schemeClr>
            </a:solidFill>
          </a:ln>
        </p:spPr>
        <p:txBody>
          <a:bodyPr wrap="square" rtlCol="0">
            <a:spAutoFit/>
          </a:bodyPr>
          <a:lstStyle/>
          <a:p>
            <a:r>
              <a:rPr lang="en-US" altLang="zh-CN" sz="2400" dirty="0"/>
              <a:t>Acknowledgment</a:t>
            </a:r>
            <a:r>
              <a:rPr lang="en-US" altLang="zh-CN" dirty="0"/>
              <a:t> </a:t>
            </a:r>
            <a:endParaRPr lang="zh-CN" altLang="en-US" dirty="0"/>
          </a:p>
        </p:txBody>
      </p:sp>
      <p:sp>
        <p:nvSpPr>
          <p:cNvPr id="12" name="TextBox 11">
            <a:extLst>
              <a:ext uri="{FF2B5EF4-FFF2-40B4-BE49-F238E27FC236}">
                <a16:creationId xmlns:a16="http://schemas.microsoft.com/office/drawing/2014/main" id="{1CBA5F1A-2DF9-4374-9BD3-E63A4536A755}"/>
              </a:ext>
            </a:extLst>
          </p:cNvPr>
          <p:cNvSpPr txBox="1"/>
          <p:nvPr/>
        </p:nvSpPr>
        <p:spPr>
          <a:xfrm>
            <a:off x="4830316" y="1677204"/>
            <a:ext cx="1440160" cy="523220"/>
          </a:xfrm>
          <a:prstGeom prst="rect">
            <a:avLst/>
          </a:prstGeom>
          <a:noFill/>
        </p:spPr>
        <p:txBody>
          <a:bodyPr wrap="square" rtlCol="0">
            <a:spAutoFit/>
          </a:bodyPr>
          <a:lstStyle/>
          <a:p>
            <a:r>
              <a:rPr lang="en-US" altLang="zh-CN" sz="2800" dirty="0"/>
              <a:t>Seller</a:t>
            </a:r>
            <a:r>
              <a:rPr lang="en-US" altLang="zh-CN" dirty="0"/>
              <a:t> </a:t>
            </a:r>
            <a:endParaRPr lang="zh-CN" altLang="en-US" dirty="0"/>
          </a:p>
        </p:txBody>
      </p:sp>
      <p:sp>
        <p:nvSpPr>
          <p:cNvPr id="13" name="TextBox 12">
            <a:extLst>
              <a:ext uri="{FF2B5EF4-FFF2-40B4-BE49-F238E27FC236}">
                <a16:creationId xmlns:a16="http://schemas.microsoft.com/office/drawing/2014/main" id="{B0B84329-A589-4D23-BAEB-4047A96ECBF4}"/>
              </a:ext>
            </a:extLst>
          </p:cNvPr>
          <p:cNvSpPr txBox="1"/>
          <p:nvPr/>
        </p:nvSpPr>
        <p:spPr>
          <a:xfrm>
            <a:off x="2434248" y="4719362"/>
            <a:ext cx="2573933" cy="369332"/>
          </a:xfrm>
          <a:prstGeom prst="rect">
            <a:avLst/>
          </a:prstGeom>
          <a:solidFill>
            <a:srgbClr val="00B0F0"/>
          </a:solidFill>
        </p:spPr>
        <p:txBody>
          <a:bodyPr wrap="square" rtlCol="0">
            <a:spAutoFit/>
          </a:bodyPr>
          <a:lstStyle/>
          <a:p>
            <a:r>
              <a:rPr lang="en-US" altLang="zh-CN" dirty="0"/>
              <a:t>Terms and conditions</a:t>
            </a:r>
            <a:endParaRPr lang="zh-CN" altLang="en-US" dirty="0"/>
          </a:p>
        </p:txBody>
      </p:sp>
      <p:sp>
        <p:nvSpPr>
          <p:cNvPr id="15" name="Explosion: 8 Points 14">
            <a:extLst>
              <a:ext uri="{FF2B5EF4-FFF2-40B4-BE49-F238E27FC236}">
                <a16:creationId xmlns:a16="http://schemas.microsoft.com/office/drawing/2014/main" id="{EB524FBC-0576-470A-A813-F97235E18C19}"/>
              </a:ext>
            </a:extLst>
          </p:cNvPr>
          <p:cNvSpPr/>
          <p:nvPr/>
        </p:nvSpPr>
        <p:spPr>
          <a:xfrm>
            <a:off x="2592477" y="3043686"/>
            <a:ext cx="2270163" cy="19400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conflicts</a:t>
            </a:r>
            <a:endParaRPr lang="zh-CN" altLang="en-US" sz="2400" dirty="0"/>
          </a:p>
        </p:txBody>
      </p:sp>
    </p:spTree>
    <p:extLst>
      <p:ext uri="{BB962C8B-B14F-4D97-AF65-F5344CB8AC3E}">
        <p14:creationId xmlns:p14="http://schemas.microsoft.com/office/powerpoint/2010/main" val="7164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a:extLst>
              <a:ext uri="{FF2B5EF4-FFF2-40B4-BE49-F238E27FC236}">
                <a16:creationId xmlns:a16="http://schemas.microsoft.com/office/drawing/2014/main" id="{CD4CFFD3-BD2B-4E83-97EF-09EBB17D79E7}"/>
              </a:ext>
            </a:extLst>
          </p:cNvPr>
          <p:cNvSpPr>
            <a:spLocks noGrp="1"/>
          </p:cNvSpPr>
          <p:nvPr>
            <p:ph type="title"/>
          </p:nvPr>
        </p:nvSpPr>
        <p:spPr>
          <a:xfrm>
            <a:off x="609600" y="609600"/>
            <a:ext cx="6348413" cy="658813"/>
          </a:xfrm>
        </p:spPr>
        <p:txBody>
          <a:bodyPr>
            <a:normAutofit fontScale="90000"/>
          </a:bodyPr>
          <a:lstStyle/>
          <a:p>
            <a:br>
              <a:rPr lang="en-US" altLang="zh-CN" dirty="0"/>
            </a:br>
            <a:r>
              <a:rPr lang="en-US" altLang="zh-CN" dirty="0"/>
              <a:t>Article 19</a:t>
            </a:r>
          </a:p>
        </p:txBody>
      </p:sp>
      <p:sp>
        <p:nvSpPr>
          <p:cNvPr id="30723" name="内容占位符 2">
            <a:extLst>
              <a:ext uri="{FF2B5EF4-FFF2-40B4-BE49-F238E27FC236}">
                <a16:creationId xmlns:a16="http://schemas.microsoft.com/office/drawing/2014/main" id="{19D71594-539D-45A9-B0CF-D3AC4D4152B4}"/>
              </a:ext>
            </a:extLst>
          </p:cNvPr>
          <p:cNvSpPr>
            <a:spLocks noGrp="1"/>
          </p:cNvSpPr>
          <p:nvPr>
            <p:ph idx="1"/>
          </p:nvPr>
        </p:nvSpPr>
        <p:spPr>
          <a:xfrm>
            <a:off x="468313" y="1341438"/>
            <a:ext cx="6767512" cy="4967287"/>
          </a:xfrm>
        </p:spPr>
        <p:txBody>
          <a:bodyPr rtlCol="0">
            <a:normAutofit fontScale="85000" lnSpcReduction="20000"/>
          </a:bodyPr>
          <a:lstStyle/>
          <a:p>
            <a:pPr marL="0" indent="0" fontAlgn="auto">
              <a:spcAft>
                <a:spcPts val="0"/>
              </a:spcAft>
              <a:buFont typeface="Wingdings 3" panose="05040102010807070707" pitchFamily="18" charset="2"/>
              <a:buNone/>
              <a:defRPr/>
            </a:pPr>
            <a:r>
              <a:rPr lang="en-US" altLang="zh-CN" dirty="0">
                <a:solidFill>
                  <a:schemeClr val="tx1">
                    <a:lumMod val="75000"/>
                    <a:lumOff val="25000"/>
                  </a:schemeClr>
                </a:solidFill>
              </a:rPr>
              <a:t>(1) A reply to an offer which purports to be an acceptance but contains </a:t>
            </a:r>
            <a:r>
              <a:rPr lang="en-US" altLang="zh-CN" dirty="0">
                <a:solidFill>
                  <a:srgbClr val="FF0000"/>
                </a:solidFill>
              </a:rPr>
              <a:t>additions, limitations or other modifications </a:t>
            </a:r>
            <a:r>
              <a:rPr lang="en-US" altLang="zh-CN" dirty="0">
                <a:solidFill>
                  <a:schemeClr val="tx1">
                    <a:lumMod val="75000"/>
                    <a:lumOff val="25000"/>
                  </a:schemeClr>
                </a:solidFill>
              </a:rPr>
              <a:t>is a rejection of the offer and constitutes a </a:t>
            </a:r>
            <a:r>
              <a:rPr lang="en-US" altLang="zh-CN" b="1" dirty="0">
                <a:solidFill>
                  <a:srgbClr val="00B0F0"/>
                </a:solidFill>
              </a:rPr>
              <a:t>counteroffer</a:t>
            </a:r>
            <a:r>
              <a:rPr lang="en-US" altLang="zh-CN" dirty="0">
                <a:solidFill>
                  <a:schemeClr val="tx1">
                    <a:lumMod val="75000"/>
                    <a:lumOff val="25000"/>
                  </a:schemeClr>
                </a:solidFill>
              </a:rPr>
              <a:t>.</a:t>
            </a:r>
            <a:br>
              <a:rPr lang="en-US" altLang="zh-CN" dirty="0">
                <a:solidFill>
                  <a:schemeClr val="tx1">
                    <a:lumMod val="75000"/>
                    <a:lumOff val="25000"/>
                  </a:schemeClr>
                </a:solidFill>
              </a:rPr>
            </a:br>
            <a:br>
              <a:rPr lang="en-US" altLang="zh-CN" dirty="0">
                <a:solidFill>
                  <a:schemeClr val="tx1">
                    <a:lumMod val="75000"/>
                    <a:lumOff val="25000"/>
                  </a:schemeClr>
                </a:solidFill>
              </a:rPr>
            </a:br>
            <a:r>
              <a:rPr lang="en-US" altLang="zh-CN" dirty="0">
                <a:solidFill>
                  <a:schemeClr val="tx1">
                    <a:lumMod val="75000"/>
                    <a:lumOff val="25000"/>
                  </a:schemeClr>
                </a:solidFill>
              </a:rPr>
              <a:t>(2) However, a reply to an offer which purports to be an acceptance </a:t>
            </a:r>
            <a:r>
              <a:rPr lang="en-US" altLang="zh-CN" dirty="0">
                <a:solidFill>
                  <a:srgbClr val="FF0000"/>
                </a:solidFill>
              </a:rPr>
              <a:t>but contains additional or different terms which do not materially alter the terms of the offer </a:t>
            </a:r>
            <a:r>
              <a:rPr lang="en-US" altLang="zh-CN" dirty="0">
                <a:solidFill>
                  <a:schemeClr val="tx1">
                    <a:lumMod val="75000"/>
                    <a:lumOff val="25000"/>
                  </a:schemeClr>
                </a:solidFill>
              </a:rPr>
              <a:t>constitutes an acceptance, unless the offeror, without undue delay, objects orally to the discrepancy or dispatches a notice to that effect. If he does not so object, the terms of the contract are the terms of the offer with the modifications contained in the acceptance.</a:t>
            </a:r>
            <a:br>
              <a:rPr lang="en-US" altLang="zh-CN" dirty="0">
                <a:solidFill>
                  <a:schemeClr val="tx1">
                    <a:lumMod val="75000"/>
                    <a:lumOff val="25000"/>
                  </a:schemeClr>
                </a:solidFill>
              </a:rPr>
            </a:br>
            <a:br>
              <a:rPr lang="en-US" altLang="zh-CN" dirty="0">
                <a:solidFill>
                  <a:schemeClr val="tx1">
                    <a:lumMod val="75000"/>
                    <a:lumOff val="25000"/>
                  </a:schemeClr>
                </a:solidFill>
              </a:rPr>
            </a:br>
            <a:r>
              <a:rPr lang="en-US" altLang="zh-CN" dirty="0">
                <a:solidFill>
                  <a:schemeClr val="tx1">
                    <a:lumMod val="75000"/>
                    <a:lumOff val="25000"/>
                  </a:schemeClr>
                </a:solidFill>
              </a:rPr>
              <a:t>(3) Additional or different terms relating, among other things, to the price, payment, quality and quantity of the goods, place and time of delivery, extent of one party\'s liability to the other or the settlement of disputes are considered to alter the terms of the offer </a:t>
            </a:r>
            <a:r>
              <a:rPr lang="en-US" altLang="zh-CN" dirty="0">
                <a:solidFill>
                  <a:srgbClr val="FF0000"/>
                </a:solidFill>
              </a:rPr>
              <a:t>materially</a:t>
            </a:r>
            <a:r>
              <a:rPr lang="en-US" altLang="zh-CN" dirty="0">
                <a:solidFill>
                  <a:schemeClr val="tx1">
                    <a:lumMod val="75000"/>
                    <a:lumOff val="25000"/>
                  </a:schemeClr>
                </a:solidFill>
              </a:rPr>
              <a:t>.</a:t>
            </a:r>
            <a:br>
              <a:rPr lang="en-US" altLang="zh-CN" dirty="0">
                <a:solidFill>
                  <a:schemeClr val="tx1">
                    <a:lumMod val="75000"/>
                    <a:lumOff val="25000"/>
                  </a:schemeClr>
                </a:solidFill>
              </a:rPr>
            </a:br>
            <a:endParaRPr lang="en-US" altLang="zh-CN"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a:extLst>
              <a:ext uri="{FF2B5EF4-FFF2-40B4-BE49-F238E27FC236}">
                <a16:creationId xmlns:a16="http://schemas.microsoft.com/office/drawing/2014/main" id="{DB96AC4B-3647-46F7-A802-FFB1B47505DF}"/>
              </a:ext>
            </a:extLst>
          </p:cNvPr>
          <p:cNvSpPr>
            <a:spLocks noGrp="1"/>
          </p:cNvSpPr>
          <p:nvPr>
            <p:ph type="title"/>
          </p:nvPr>
        </p:nvSpPr>
        <p:spPr/>
        <p:txBody>
          <a:bodyPr/>
          <a:lstStyle/>
          <a:p>
            <a:r>
              <a:rPr lang="zh-CN" altLang="en-US"/>
              <a:t>第十九条</a:t>
            </a:r>
            <a:br>
              <a:rPr lang="zh-CN" altLang="en-US"/>
            </a:br>
            <a:endParaRPr lang="zh-CN" altLang="en-US"/>
          </a:p>
        </p:txBody>
      </p:sp>
      <p:sp>
        <p:nvSpPr>
          <p:cNvPr id="3" name="内容占位符 2">
            <a:extLst>
              <a:ext uri="{FF2B5EF4-FFF2-40B4-BE49-F238E27FC236}">
                <a16:creationId xmlns:a16="http://schemas.microsoft.com/office/drawing/2014/main" id="{6AED4125-4641-4F57-A9A5-33466B5086FA}"/>
              </a:ext>
            </a:extLst>
          </p:cNvPr>
          <p:cNvSpPr>
            <a:spLocks noGrp="1"/>
          </p:cNvSpPr>
          <p:nvPr>
            <p:ph idx="1"/>
          </p:nvPr>
        </p:nvSpPr>
        <p:spPr>
          <a:xfrm>
            <a:off x="395288" y="908050"/>
            <a:ext cx="8280400" cy="4114800"/>
          </a:xfrm>
        </p:spPr>
        <p:txBody>
          <a:bodyPr>
            <a:normAutofit/>
          </a:bodyPr>
          <a:lstStyle/>
          <a:p>
            <a:pPr>
              <a:lnSpc>
                <a:spcPct val="90000"/>
              </a:lnSpc>
            </a:pPr>
            <a:endParaRPr lang="zh-CN" altLang="en-US" sz="1700" dirty="0"/>
          </a:p>
          <a:p>
            <a:pPr algn="just">
              <a:lnSpc>
                <a:spcPct val="90000"/>
              </a:lnSpc>
              <a:buFontTx/>
              <a:buNone/>
            </a:pPr>
            <a:r>
              <a:rPr lang="en-US" altLang="zh-CN" sz="2200" dirty="0"/>
              <a:t>(1) </a:t>
            </a:r>
            <a:r>
              <a:rPr lang="zh-CN" altLang="en-US" sz="2200" dirty="0"/>
              <a:t>对发价表示接受但载有</a:t>
            </a:r>
            <a:r>
              <a:rPr lang="zh-CN" altLang="en-US" sz="2200" dirty="0">
                <a:solidFill>
                  <a:srgbClr val="C00000"/>
                </a:solidFill>
              </a:rPr>
              <a:t>添加</a:t>
            </a:r>
            <a:r>
              <a:rPr lang="zh-CN" altLang="en-US" sz="2200" dirty="0"/>
              <a:t>、</a:t>
            </a:r>
            <a:r>
              <a:rPr lang="zh-CN" altLang="en-US" sz="2200" dirty="0">
                <a:solidFill>
                  <a:srgbClr val="C00000"/>
                </a:solidFill>
              </a:rPr>
              <a:t>限制</a:t>
            </a:r>
            <a:r>
              <a:rPr lang="zh-CN" altLang="en-US" sz="2200" dirty="0"/>
              <a:t>或</a:t>
            </a:r>
            <a:r>
              <a:rPr lang="zh-CN" altLang="en-US" sz="2200" dirty="0">
                <a:solidFill>
                  <a:srgbClr val="C00000"/>
                </a:solidFill>
              </a:rPr>
              <a:t>其它更改</a:t>
            </a:r>
            <a:r>
              <a:rPr lang="zh-CN" altLang="en-US" sz="2200" dirty="0"/>
              <a:t>的答复，即为拒绝该项发价，并构成</a:t>
            </a:r>
            <a:r>
              <a:rPr lang="zh-CN" altLang="en-US" sz="2200" b="1" dirty="0"/>
              <a:t>还价</a:t>
            </a:r>
            <a:r>
              <a:rPr lang="zh-CN" altLang="en-US" sz="2200" dirty="0"/>
              <a:t>。</a:t>
            </a:r>
          </a:p>
          <a:p>
            <a:pPr algn="just">
              <a:lnSpc>
                <a:spcPct val="90000"/>
              </a:lnSpc>
              <a:buFontTx/>
              <a:buNone/>
            </a:pPr>
            <a:r>
              <a:rPr lang="en-US" altLang="zh-CN" sz="2200" dirty="0"/>
              <a:t>(2) </a:t>
            </a:r>
            <a:r>
              <a:rPr lang="zh-CN" altLang="en-US" sz="2200" dirty="0"/>
              <a:t>但是，对发价表示接受但载有添加或不同条件的答复，如所载的添加或不同条件</a:t>
            </a:r>
            <a:r>
              <a:rPr lang="zh-CN" altLang="en-US" sz="2200" dirty="0">
                <a:solidFill>
                  <a:srgbClr val="C00000"/>
                </a:solidFill>
              </a:rPr>
              <a:t>在实质上并不变更该项发价的条件</a:t>
            </a:r>
            <a:r>
              <a:rPr lang="zh-CN" altLang="en-US" sz="2200" dirty="0"/>
              <a:t>，除发价人在不过分迟延的期间内以口头或书面通知反对其间的差异外，仍构成接受。如果发价人不做出这种反对，合同的条件就以该项发价的条件以及接受通知内所载的更改为准。</a:t>
            </a:r>
          </a:p>
          <a:p>
            <a:pPr algn="just">
              <a:lnSpc>
                <a:spcPct val="90000"/>
              </a:lnSpc>
              <a:buFontTx/>
              <a:buNone/>
            </a:pPr>
            <a:r>
              <a:rPr lang="en-US" altLang="zh-CN" sz="2200" dirty="0"/>
              <a:t>(3) </a:t>
            </a:r>
            <a:r>
              <a:rPr lang="zh-CN" altLang="en-US" sz="2200" dirty="0"/>
              <a:t>有关货物价格、付款、货物质量和数量、交货地点和时间、一方当事人对另一方当事人的赔偿责任范围或解决争端等等的添加或不同条件，均视为在</a:t>
            </a:r>
            <a:r>
              <a:rPr lang="zh-CN" altLang="en-US" sz="2200" dirty="0">
                <a:solidFill>
                  <a:srgbClr val="C00000"/>
                </a:solidFill>
              </a:rPr>
              <a:t>实质上变更</a:t>
            </a:r>
            <a:r>
              <a:rPr lang="zh-CN" altLang="en-US" sz="2200" dirty="0"/>
              <a:t>发价的条件。</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B787-F1DB-4335-BEEF-3D6DF43D6214}"/>
              </a:ext>
            </a:extLst>
          </p:cNvPr>
          <p:cNvSpPr>
            <a:spLocks noGrp="1"/>
          </p:cNvSpPr>
          <p:nvPr>
            <p:ph type="title"/>
          </p:nvPr>
        </p:nvSpPr>
        <p:spPr>
          <a:xfrm>
            <a:off x="982133" y="457201"/>
            <a:ext cx="5822115" cy="883567"/>
          </a:xfrm>
        </p:spPr>
        <p:txBody>
          <a:bodyPr>
            <a:normAutofit fontScale="90000"/>
          </a:bodyPr>
          <a:lstStyle/>
          <a:p>
            <a:r>
              <a:rPr lang="en-US" altLang="zh-CN" dirty="0"/>
              <a:t>2. Performance of Contract</a:t>
            </a:r>
            <a:endParaRPr lang="zh-CN" altLang="en-US" dirty="0"/>
          </a:p>
        </p:txBody>
      </p:sp>
      <p:graphicFrame>
        <p:nvGraphicFramePr>
          <p:cNvPr id="4" name="Content Placeholder 3">
            <a:extLst>
              <a:ext uri="{FF2B5EF4-FFF2-40B4-BE49-F238E27FC236}">
                <a16:creationId xmlns:a16="http://schemas.microsoft.com/office/drawing/2014/main" id="{66ABE4EA-9717-471F-A60D-2A473861FAEE}"/>
              </a:ext>
            </a:extLst>
          </p:cNvPr>
          <p:cNvGraphicFramePr>
            <a:graphicFrameLocks noGrp="1"/>
          </p:cNvGraphicFramePr>
          <p:nvPr>
            <p:ph idx="1"/>
            <p:extLst>
              <p:ext uri="{D42A27DB-BD31-4B8C-83A1-F6EECF244321}">
                <p14:modId xmlns:p14="http://schemas.microsoft.com/office/powerpoint/2010/main" val="2266537124"/>
              </p:ext>
            </p:extLst>
          </p:nvPr>
        </p:nvGraphicFramePr>
        <p:xfrm>
          <a:off x="611560" y="1340768"/>
          <a:ext cx="7704137" cy="422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4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E1B29E0-61BD-4805-8107-B34D7DF21BEB}"/>
              </a:ext>
            </a:extLst>
          </p:cNvPr>
          <p:cNvSpPr>
            <a:spLocks noGrp="1" noChangeArrowheads="1"/>
          </p:cNvSpPr>
          <p:nvPr>
            <p:ph type="title"/>
          </p:nvPr>
        </p:nvSpPr>
        <p:spPr>
          <a:xfrm>
            <a:off x="685800" y="768350"/>
            <a:ext cx="7696200" cy="755650"/>
          </a:xfrm>
        </p:spPr>
        <p:txBody>
          <a:bodyPr/>
          <a:lstStyle/>
          <a:p>
            <a:pPr algn="l"/>
            <a:r>
              <a:rPr lang="en-US" altLang="zh-CN" sz="3200" dirty="0"/>
              <a:t>3. Remedies</a:t>
            </a:r>
          </a:p>
        </p:txBody>
      </p:sp>
      <p:sp>
        <p:nvSpPr>
          <p:cNvPr id="53251" name="Rectangle 3">
            <a:extLst>
              <a:ext uri="{FF2B5EF4-FFF2-40B4-BE49-F238E27FC236}">
                <a16:creationId xmlns:a16="http://schemas.microsoft.com/office/drawing/2014/main" id="{A74F2CA0-B511-4839-853C-06EAE5F1631B}"/>
              </a:ext>
            </a:extLst>
          </p:cNvPr>
          <p:cNvSpPr>
            <a:spLocks noGrp="1" noChangeArrowheads="1"/>
          </p:cNvSpPr>
          <p:nvPr>
            <p:ph idx="1"/>
          </p:nvPr>
        </p:nvSpPr>
        <p:spPr>
          <a:xfrm>
            <a:off x="889479" y="2423409"/>
            <a:ext cx="3238128" cy="3675112"/>
          </a:xfrm>
        </p:spPr>
        <p:txBody>
          <a:bodyPr/>
          <a:lstStyle/>
          <a:p>
            <a:r>
              <a:rPr lang="en-US" altLang="zh-CN" dirty="0"/>
              <a:t>specific performance </a:t>
            </a:r>
          </a:p>
          <a:p>
            <a:r>
              <a:rPr lang="en-US" altLang="zh-CN" dirty="0"/>
              <a:t>avoidance of contract </a:t>
            </a:r>
          </a:p>
          <a:p>
            <a:r>
              <a:rPr lang="en-US" altLang="zh-CN" dirty="0"/>
              <a:t>damages </a:t>
            </a:r>
            <a:r>
              <a:rPr lang="en-US" altLang="zh-CN" sz="1800" dirty="0"/>
              <a:t>(price reduction)</a:t>
            </a:r>
            <a:endParaRPr lang="en-US" altLang="zh-CN" dirty="0"/>
          </a:p>
          <a:p>
            <a:pPr marL="0" indent="0">
              <a:buNone/>
            </a:pPr>
            <a:endParaRPr lang="en-US" altLang="zh-CN" dirty="0"/>
          </a:p>
        </p:txBody>
      </p:sp>
      <p:sp>
        <p:nvSpPr>
          <p:cNvPr id="2" name="TextBox 1">
            <a:extLst>
              <a:ext uri="{FF2B5EF4-FFF2-40B4-BE49-F238E27FC236}">
                <a16:creationId xmlns:a16="http://schemas.microsoft.com/office/drawing/2014/main" id="{038976C3-B133-438C-B952-5C085624E08D}"/>
              </a:ext>
            </a:extLst>
          </p:cNvPr>
          <p:cNvSpPr txBox="1"/>
          <p:nvPr/>
        </p:nvSpPr>
        <p:spPr>
          <a:xfrm>
            <a:off x="1121079" y="2051870"/>
            <a:ext cx="2591172" cy="461665"/>
          </a:xfrm>
          <a:prstGeom prst="rect">
            <a:avLst/>
          </a:prstGeom>
          <a:solidFill>
            <a:schemeClr val="accent1"/>
          </a:solidFill>
        </p:spPr>
        <p:txBody>
          <a:bodyPr wrap="square" rtlCol="0">
            <a:spAutoFit/>
          </a:bodyPr>
          <a:lstStyle/>
          <a:p>
            <a:r>
              <a:rPr lang="en-US" altLang="zh-CN" sz="2400" dirty="0"/>
              <a:t>Buyer’s Remedies</a:t>
            </a:r>
            <a:endParaRPr lang="zh-CN" altLang="en-US" sz="2400" dirty="0"/>
          </a:p>
        </p:txBody>
      </p:sp>
      <p:sp>
        <p:nvSpPr>
          <p:cNvPr id="3" name="TextBox 2">
            <a:extLst>
              <a:ext uri="{FF2B5EF4-FFF2-40B4-BE49-F238E27FC236}">
                <a16:creationId xmlns:a16="http://schemas.microsoft.com/office/drawing/2014/main" id="{73AD24A2-F0A6-4978-8287-C59D238F8630}"/>
              </a:ext>
            </a:extLst>
          </p:cNvPr>
          <p:cNvSpPr txBox="1"/>
          <p:nvPr/>
        </p:nvSpPr>
        <p:spPr>
          <a:xfrm>
            <a:off x="5292080" y="2051871"/>
            <a:ext cx="2736304" cy="461665"/>
          </a:xfrm>
          <a:prstGeom prst="rect">
            <a:avLst/>
          </a:prstGeom>
          <a:solidFill>
            <a:schemeClr val="accent1"/>
          </a:solidFill>
        </p:spPr>
        <p:txBody>
          <a:bodyPr wrap="square" rtlCol="0">
            <a:spAutoFit/>
          </a:bodyPr>
          <a:lstStyle/>
          <a:p>
            <a:r>
              <a:rPr lang="en-US" altLang="zh-CN" sz="2400" dirty="0"/>
              <a:t>Seller’s Remedies</a:t>
            </a:r>
            <a:endParaRPr lang="zh-CN" altLang="en-US" sz="2400" dirty="0"/>
          </a:p>
        </p:txBody>
      </p:sp>
      <p:sp>
        <p:nvSpPr>
          <p:cNvPr id="5" name="TextBox 4">
            <a:extLst>
              <a:ext uri="{FF2B5EF4-FFF2-40B4-BE49-F238E27FC236}">
                <a16:creationId xmlns:a16="http://schemas.microsoft.com/office/drawing/2014/main" id="{0A95F432-D74A-4F95-88E9-4359B3C82544}"/>
              </a:ext>
            </a:extLst>
          </p:cNvPr>
          <p:cNvSpPr txBox="1"/>
          <p:nvPr/>
        </p:nvSpPr>
        <p:spPr>
          <a:xfrm>
            <a:off x="5004048" y="3284984"/>
            <a:ext cx="3816424" cy="1501950"/>
          </a:xfrm>
          <a:prstGeom prst="rect">
            <a:avLst/>
          </a:prstGeom>
          <a:noFill/>
        </p:spPr>
        <p:txBody>
          <a:bodyPr wrap="square" rtlCol="0">
            <a:spAutoFit/>
          </a:bodyPr>
          <a:lstStyle/>
          <a:p>
            <a:pPr marL="285750" indent="-285750">
              <a:spcBef>
                <a:spcPct val="20000"/>
              </a:spcBef>
              <a:spcAft>
                <a:spcPts val="600"/>
              </a:spcAft>
              <a:buClr>
                <a:schemeClr val="accent1">
                  <a:lumMod val="75000"/>
                </a:schemeClr>
              </a:buClr>
              <a:buSzPct val="145000"/>
              <a:buFont typeface="Arial"/>
              <a:buChar char="•"/>
            </a:pPr>
            <a:r>
              <a:rPr lang="en-US" altLang="zh-CN" sz="2400" dirty="0"/>
              <a:t>recovery of the price</a:t>
            </a:r>
          </a:p>
          <a:p>
            <a:pPr marL="285750" indent="-285750">
              <a:spcBef>
                <a:spcPct val="20000"/>
              </a:spcBef>
              <a:spcAft>
                <a:spcPts val="600"/>
              </a:spcAft>
              <a:buClr>
                <a:schemeClr val="accent1">
                  <a:lumMod val="75000"/>
                </a:schemeClr>
              </a:buClr>
              <a:buSzPct val="145000"/>
              <a:buFont typeface="Arial"/>
              <a:buChar char="•"/>
            </a:pPr>
            <a:r>
              <a:rPr lang="en-US" altLang="zh-CN" sz="2400" dirty="0"/>
              <a:t>avoidance of contract</a:t>
            </a:r>
          </a:p>
          <a:p>
            <a:pPr marL="285750" indent="-285750">
              <a:spcBef>
                <a:spcPct val="20000"/>
              </a:spcBef>
              <a:spcAft>
                <a:spcPts val="600"/>
              </a:spcAft>
              <a:buClr>
                <a:schemeClr val="accent1">
                  <a:lumMod val="75000"/>
                </a:schemeClr>
              </a:buClr>
              <a:buSzPct val="145000"/>
              <a:buFont typeface="Arial"/>
              <a:buChar char="•"/>
            </a:pPr>
            <a:r>
              <a:rPr lang="en-US" altLang="zh-CN" sz="2400" dirty="0"/>
              <a:t>damages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2F6304-8F31-4679-865F-59411224F430}"/>
              </a:ext>
            </a:extLst>
          </p:cNvPr>
          <p:cNvSpPr>
            <a:spLocks noGrp="1" noChangeArrowheads="1"/>
          </p:cNvSpPr>
          <p:nvPr>
            <p:ph type="title"/>
          </p:nvPr>
        </p:nvSpPr>
        <p:spPr>
          <a:xfrm>
            <a:off x="685800" y="381000"/>
            <a:ext cx="7772400" cy="755650"/>
          </a:xfrm>
        </p:spPr>
        <p:txBody>
          <a:bodyPr/>
          <a:lstStyle/>
          <a:p>
            <a:r>
              <a:rPr lang="en-US" altLang="zh-CN" dirty="0">
                <a:latin typeface="Times New Roman" panose="02020603050405020304" pitchFamily="18" charset="0"/>
              </a:rPr>
              <a:t>“</a:t>
            </a:r>
            <a:r>
              <a:rPr lang="en-US" altLang="zh-CN" dirty="0"/>
              <a:t>specific performance</a:t>
            </a:r>
            <a:r>
              <a:rPr lang="en-US" altLang="zh-CN" dirty="0">
                <a:latin typeface="Times New Roman" panose="02020603050405020304" pitchFamily="18" charset="0"/>
              </a:rPr>
              <a:t>”</a:t>
            </a:r>
            <a:endParaRPr lang="en-US" altLang="zh-CN" dirty="0"/>
          </a:p>
        </p:txBody>
      </p:sp>
      <p:sp>
        <p:nvSpPr>
          <p:cNvPr id="54275" name="Rectangle 3">
            <a:extLst>
              <a:ext uri="{FF2B5EF4-FFF2-40B4-BE49-F238E27FC236}">
                <a16:creationId xmlns:a16="http://schemas.microsoft.com/office/drawing/2014/main" id="{909B6390-5956-4D57-A81A-6BBDFEEE4E04}"/>
              </a:ext>
            </a:extLst>
          </p:cNvPr>
          <p:cNvSpPr>
            <a:spLocks noGrp="1" noChangeArrowheads="1"/>
          </p:cNvSpPr>
          <p:nvPr>
            <p:ph idx="1"/>
          </p:nvPr>
        </p:nvSpPr>
        <p:spPr>
          <a:xfrm>
            <a:off x="174625" y="1038225"/>
            <a:ext cx="8839200" cy="5715000"/>
          </a:xfrm>
        </p:spPr>
        <p:txBody>
          <a:bodyPr/>
          <a:lstStyle/>
          <a:p>
            <a:pPr>
              <a:lnSpc>
                <a:spcPct val="90000"/>
              </a:lnSpc>
              <a:buFontTx/>
              <a:buNone/>
            </a:pPr>
            <a:r>
              <a:rPr lang="en-US" altLang="zh-CN" sz="2400" b="1" dirty="0"/>
              <a:t>Article 46</a:t>
            </a:r>
            <a:r>
              <a:rPr lang="en-US" altLang="zh-CN" sz="2400" dirty="0"/>
              <a:t> </a:t>
            </a:r>
            <a:br>
              <a:rPr lang="en-US" altLang="zh-CN" sz="2400" dirty="0"/>
            </a:br>
            <a:r>
              <a:rPr lang="en-US" altLang="zh-CN" sz="2000" dirty="0"/>
              <a:t>(1) The buyer may require </a:t>
            </a:r>
            <a:r>
              <a:rPr lang="en-US" altLang="zh-CN" sz="2000" u="sng" dirty="0">
                <a:solidFill>
                  <a:schemeClr val="accent4"/>
                </a:solidFill>
              </a:rPr>
              <a:t>performance</a:t>
            </a:r>
            <a:r>
              <a:rPr lang="en-US" altLang="zh-CN" sz="2000" dirty="0"/>
              <a:t> by the seller of his obligations unless the buyer has resorted to a remedy which is inconsistent with this requirement. </a:t>
            </a:r>
          </a:p>
          <a:p>
            <a:pPr>
              <a:lnSpc>
                <a:spcPct val="90000"/>
              </a:lnSpc>
              <a:buFontTx/>
              <a:buNone/>
            </a:pPr>
            <a:br>
              <a:rPr lang="en-US" altLang="zh-CN" sz="2000" dirty="0"/>
            </a:br>
            <a:r>
              <a:rPr lang="en-US" altLang="zh-CN" sz="2000" dirty="0"/>
              <a:t>(2) If the goods do not conform with the contract, the buyer may </a:t>
            </a:r>
            <a:r>
              <a:rPr lang="en-US" altLang="zh-CN" sz="2000" dirty="0">
                <a:solidFill>
                  <a:schemeClr val="accent4"/>
                </a:solidFill>
              </a:rPr>
              <a:t>require delivery of substitute goods </a:t>
            </a:r>
            <a:r>
              <a:rPr lang="en-US" altLang="zh-CN" sz="2000" dirty="0"/>
              <a:t>only if the lack of conformity constitutes a </a:t>
            </a:r>
            <a:r>
              <a:rPr lang="en-US" altLang="zh-CN" sz="2000" u="sng" dirty="0">
                <a:solidFill>
                  <a:schemeClr val="accent4"/>
                </a:solidFill>
              </a:rPr>
              <a:t>fundamental breach</a:t>
            </a:r>
            <a:r>
              <a:rPr lang="en-US" altLang="zh-CN" sz="2000" dirty="0">
                <a:solidFill>
                  <a:schemeClr val="accent4"/>
                </a:solidFill>
              </a:rPr>
              <a:t> </a:t>
            </a:r>
            <a:r>
              <a:rPr lang="en-US" altLang="zh-CN" sz="2000" dirty="0"/>
              <a:t>of contract and a request for substitute goods is made either in conjunction with notice given under article 39 or within a reasonable time thereafter. </a:t>
            </a:r>
          </a:p>
          <a:p>
            <a:pPr>
              <a:lnSpc>
                <a:spcPct val="90000"/>
              </a:lnSpc>
              <a:buFontTx/>
              <a:buNone/>
            </a:pPr>
            <a:br>
              <a:rPr lang="en-US" altLang="zh-CN" sz="2000" dirty="0"/>
            </a:br>
            <a:r>
              <a:rPr lang="en-US" altLang="zh-CN" sz="2000" dirty="0"/>
              <a:t>(3) If the goods do not conform with the contract, the buyer may require the seller to remedy the lack of conformity by repair, unless this is unreasonable having regard to all the circumstances. A request for repair must be made either in conjunction with notice given under article 39 or within a reasonable time thereafter. </a:t>
            </a:r>
          </a:p>
          <a:p>
            <a:pPr>
              <a:lnSpc>
                <a:spcPct val="90000"/>
              </a:lnSpc>
              <a:buFontTx/>
              <a:buNone/>
            </a:pPr>
            <a:endParaRPr lang="en-US" altLang="zh-CN"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E694233-1093-4B43-B9E8-D1031287E186}"/>
              </a:ext>
            </a:extLst>
          </p:cNvPr>
          <p:cNvSpPr>
            <a:spLocks noGrp="1" noChangeArrowheads="1"/>
          </p:cNvSpPr>
          <p:nvPr>
            <p:ph type="title"/>
          </p:nvPr>
        </p:nvSpPr>
        <p:spPr>
          <a:xfrm>
            <a:off x="609600" y="1219200"/>
            <a:ext cx="7772400" cy="679450"/>
          </a:xfrm>
        </p:spPr>
        <p:txBody>
          <a:bodyPr rtlCol="0">
            <a:normAutofit fontScale="90000"/>
          </a:bodyPr>
          <a:lstStyle/>
          <a:p>
            <a:pPr fontAlgn="auto">
              <a:spcAft>
                <a:spcPts val="0"/>
              </a:spcAft>
              <a:defRPr/>
            </a:pPr>
            <a:r>
              <a:rPr lang="zh-CN" altLang="en-US" sz="4000">
                <a:solidFill>
                  <a:schemeClr val="tx1">
                    <a:lumMod val="85000"/>
                    <a:lumOff val="15000"/>
                  </a:schemeClr>
                </a:solidFill>
              </a:rPr>
              <a:t>第四十六条</a:t>
            </a:r>
            <a:br>
              <a:rPr lang="zh-CN" altLang="en-US" sz="4000">
                <a:solidFill>
                  <a:schemeClr val="tx1">
                    <a:lumMod val="85000"/>
                    <a:lumOff val="15000"/>
                  </a:schemeClr>
                </a:solidFill>
              </a:rPr>
            </a:br>
            <a:endParaRPr lang="zh-CN" altLang="en-US" sz="4000">
              <a:solidFill>
                <a:schemeClr val="tx1">
                  <a:lumMod val="85000"/>
                  <a:lumOff val="15000"/>
                </a:schemeClr>
              </a:solidFill>
            </a:endParaRPr>
          </a:p>
        </p:txBody>
      </p:sp>
      <p:sp>
        <p:nvSpPr>
          <p:cNvPr id="55299" name="Rectangle 3">
            <a:extLst>
              <a:ext uri="{FF2B5EF4-FFF2-40B4-BE49-F238E27FC236}">
                <a16:creationId xmlns:a16="http://schemas.microsoft.com/office/drawing/2014/main" id="{3EF37EC6-A323-4EF3-8E1B-746C2EB1CF82}"/>
              </a:ext>
            </a:extLst>
          </p:cNvPr>
          <p:cNvSpPr>
            <a:spLocks noGrp="1" noChangeArrowheads="1"/>
          </p:cNvSpPr>
          <p:nvPr>
            <p:ph idx="1"/>
          </p:nvPr>
        </p:nvSpPr>
        <p:spPr>
          <a:xfrm>
            <a:off x="533400" y="1371600"/>
            <a:ext cx="7772400" cy="4114800"/>
          </a:xfrm>
        </p:spPr>
        <p:txBody>
          <a:bodyPr>
            <a:normAutofit/>
          </a:bodyPr>
          <a:lstStyle/>
          <a:p>
            <a:pPr>
              <a:lnSpc>
                <a:spcPct val="90000"/>
              </a:lnSpc>
              <a:buFontTx/>
              <a:buNone/>
            </a:pPr>
            <a:endParaRPr lang="en-US" altLang="zh-CN" sz="2200" dirty="0"/>
          </a:p>
          <a:p>
            <a:pPr>
              <a:lnSpc>
                <a:spcPct val="90000"/>
              </a:lnSpc>
              <a:buFontTx/>
              <a:buNone/>
            </a:pPr>
            <a:r>
              <a:rPr lang="en-US" altLang="zh-CN" sz="2200" dirty="0"/>
              <a:t>(1) </a:t>
            </a:r>
            <a:r>
              <a:rPr lang="zh-CN" altLang="en-US" sz="2200" dirty="0"/>
              <a:t>买方可以要求卖方</a:t>
            </a:r>
            <a:r>
              <a:rPr lang="zh-CN" altLang="en-US" sz="2200" b="1" dirty="0">
                <a:solidFill>
                  <a:schemeClr val="accent4"/>
                </a:solidFill>
              </a:rPr>
              <a:t>履行义务</a:t>
            </a:r>
            <a:r>
              <a:rPr lang="zh-CN" altLang="en-US" sz="2200" dirty="0"/>
              <a:t>，除非买方已采取与此一要求相抵触的某种补救办法。</a:t>
            </a:r>
          </a:p>
          <a:p>
            <a:pPr>
              <a:lnSpc>
                <a:spcPct val="90000"/>
              </a:lnSpc>
              <a:buFontTx/>
              <a:buNone/>
            </a:pPr>
            <a:r>
              <a:rPr lang="en-US" altLang="zh-CN" sz="2200" dirty="0"/>
              <a:t>(2) </a:t>
            </a:r>
            <a:r>
              <a:rPr lang="zh-CN" altLang="en-US" sz="2200" dirty="0"/>
              <a:t>如果货物不符合同，买方只有在此种不符合同情形构成</a:t>
            </a:r>
            <a:r>
              <a:rPr lang="zh-CN" altLang="en-US" sz="2200" b="1" dirty="0">
                <a:solidFill>
                  <a:schemeClr val="accent4"/>
                </a:solidFill>
              </a:rPr>
              <a:t>根本违反合同</a:t>
            </a:r>
            <a:r>
              <a:rPr lang="zh-CN" altLang="en-US" sz="2200" dirty="0"/>
              <a:t>时，才可以</a:t>
            </a:r>
            <a:r>
              <a:rPr lang="zh-CN" altLang="en-US" sz="2200" dirty="0">
                <a:solidFill>
                  <a:schemeClr val="accent4"/>
                </a:solidFill>
              </a:rPr>
              <a:t>要求交付替代货物</a:t>
            </a:r>
            <a:r>
              <a:rPr lang="zh-CN" altLang="en-US" sz="2200" dirty="0"/>
              <a:t>，而且关于替代货物的要求，必须与依照第三十九条发出的通知同时提出，或者在该项通知发出后一段合理时间内提出。</a:t>
            </a:r>
          </a:p>
          <a:p>
            <a:pPr>
              <a:lnSpc>
                <a:spcPct val="90000"/>
              </a:lnSpc>
              <a:buFontTx/>
              <a:buNone/>
            </a:pPr>
            <a:r>
              <a:rPr lang="en-US" altLang="zh-CN" sz="2200" dirty="0"/>
              <a:t>(3) </a:t>
            </a:r>
            <a:r>
              <a:rPr lang="zh-CN" altLang="en-US" sz="2200" dirty="0"/>
              <a:t>如果货物不符合同，买方可以要求卖方通过修理对不符合同之处做出补救，除非他考虑了所有情况之后，认为这样做是不合理的。修理的要求必须与依照第三十九条发出的通知同时提出，或者在该项通知发出后一段合理时间内提出。</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846C-EB6B-47C3-9D8E-A47E43A5B823}"/>
              </a:ext>
            </a:extLst>
          </p:cNvPr>
          <p:cNvSpPr>
            <a:spLocks noGrp="1"/>
          </p:cNvSpPr>
          <p:nvPr>
            <p:ph type="title"/>
          </p:nvPr>
        </p:nvSpPr>
        <p:spPr>
          <a:xfrm>
            <a:off x="982133" y="457201"/>
            <a:ext cx="7704667" cy="1345509"/>
          </a:xfrm>
        </p:spPr>
        <p:txBody>
          <a:bodyPr>
            <a:normAutofit/>
          </a:bodyPr>
          <a:lstStyle/>
          <a:p>
            <a:r>
              <a:rPr lang="en-US" altLang="zh-CN" sz="4400" dirty="0"/>
              <a:t>cancellation</a:t>
            </a:r>
            <a:endParaRPr lang="zh-CN" altLang="en-US" sz="4400" dirty="0"/>
          </a:p>
        </p:txBody>
      </p:sp>
      <p:sp>
        <p:nvSpPr>
          <p:cNvPr id="5" name="Content Placeholder 4">
            <a:extLst>
              <a:ext uri="{FF2B5EF4-FFF2-40B4-BE49-F238E27FC236}">
                <a16:creationId xmlns:a16="http://schemas.microsoft.com/office/drawing/2014/main" id="{C9A32EEE-24C3-4EFA-83E8-501DCDAFE8F4}"/>
              </a:ext>
            </a:extLst>
          </p:cNvPr>
          <p:cNvSpPr>
            <a:spLocks noGrp="1"/>
          </p:cNvSpPr>
          <p:nvPr>
            <p:ph idx="1"/>
          </p:nvPr>
        </p:nvSpPr>
        <p:spPr>
          <a:xfrm>
            <a:off x="982132" y="2632362"/>
            <a:ext cx="7704667" cy="3332816"/>
          </a:xfrm>
        </p:spPr>
        <p:txBody>
          <a:bodyPr/>
          <a:lstStyle/>
          <a:p>
            <a:pPr marL="0" indent="0">
              <a:buNone/>
            </a:pPr>
            <a:endParaRPr lang="zh-CN" altLang="en-US" dirty="0"/>
          </a:p>
        </p:txBody>
      </p:sp>
      <p:sp>
        <p:nvSpPr>
          <p:cNvPr id="6" name="TextBox 5">
            <a:extLst>
              <a:ext uri="{FF2B5EF4-FFF2-40B4-BE49-F238E27FC236}">
                <a16:creationId xmlns:a16="http://schemas.microsoft.com/office/drawing/2014/main" id="{936A14AA-1604-4EE2-9121-3145DD6C92AB}"/>
              </a:ext>
            </a:extLst>
          </p:cNvPr>
          <p:cNvSpPr txBox="1"/>
          <p:nvPr/>
        </p:nvSpPr>
        <p:spPr>
          <a:xfrm>
            <a:off x="789679" y="2447362"/>
            <a:ext cx="2448272" cy="954107"/>
          </a:xfrm>
          <a:prstGeom prst="rect">
            <a:avLst/>
          </a:prstGeom>
          <a:solidFill>
            <a:srgbClr val="00B0F0"/>
          </a:solidFill>
        </p:spPr>
        <p:txBody>
          <a:bodyPr wrap="square" rtlCol="0">
            <a:spAutoFit/>
          </a:bodyPr>
          <a:lstStyle/>
          <a:p>
            <a:r>
              <a:rPr lang="en-US" altLang="zh-CN" sz="2800" dirty="0"/>
              <a:t>Fundamental breach</a:t>
            </a:r>
            <a:endParaRPr lang="zh-CN" altLang="en-US" sz="2800" dirty="0"/>
          </a:p>
        </p:txBody>
      </p:sp>
      <p:sp>
        <p:nvSpPr>
          <p:cNvPr id="8" name="TextBox 7">
            <a:extLst>
              <a:ext uri="{FF2B5EF4-FFF2-40B4-BE49-F238E27FC236}">
                <a16:creationId xmlns:a16="http://schemas.microsoft.com/office/drawing/2014/main" id="{90C2B96B-263C-4C8D-B5B6-FE07CF0025B0}"/>
              </a:ext>
            </a:extLst>
          </p:cNvPr>
          <p:cNvSpPr txBox="1"/>
          <p:nvPr/>
        </p:nvSpPr>
        <p:spPr>
          <a:xfrm>
            <a:off x="673350" y="4037160"/>
            <a:ext cx="2680929" cy="523220"/>
          </a:xfrm>
          <a:prstGeom prst="rect">
            <a:avLst/>
          </a:prstGeom>
          <a:solidFill>
            <a:schemeClr val="accent1"/>
          </a:solidFill>
        </p:spPr>
        <p:txBody>
          <a:bodyPr wrap="square" rtlCol="0">
            <a:spAutoFit/>
          </a:bodyPr>
          <a:lstStyle/>
          <a:p>
            <a:r>
              <a:rPr lang="en-US" altLang="zh-CN" sz="2800" i="1" dirty="0" err="1"/>
              <a:t>Nachfrist</a:t>
            </a:r>
            <a:r>
              <a:rPr lang="en-US" altLang="zh-CN" sz="2800" dirty="0"/>
              <a:t> notice </a:t>
            </a:r>
            <a:endParaRPr lang="zh-CN" altLang="en-US" sz="2800" dirty="0"/>
          </a:p>
        </p:txBody>
      </p:sp>
      <p:sp>
        <p:nvSpPr>
          <p:cNvPr id="10" name="Right Brace 9">
            <a:extLst>
              <a:ext uri="{FF2B5EF4-FFF2-40B4-BE49-F238E27FC236}">
                <a16:creationId xmlns:a16="http://schemas.microsoft.com/office/drawing/2014/main" id="{5DDE1ED0-1239-44BD-94F9-ACB33BE967E6}"/>
              </a:ext>
            </a:extLst>
          </p:cNvPr>
          <p:cNvSpPr/>
          <p:nvPr/>
        </p:nvSpPr>
        <p:spPr>
          <a:xfrm>
            <a:off x="3383159" y="2438401"/>
            <a:ext cx="457200" cy="23583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D85F4506-21ED-42D8-A9D0-DEC61EF161E6}"/>
              </a:ext>
            </a:extLst>
          </p:cNvPr>
          <p:cNvSpPr txBox="1"/>
          <p:nvPr/>
        </p:nvSpPr>
        <p:spPr>
          <a:xfrm>
            <a:off x="1560699" y="3456532"/>
            <a:ext cx="1224136" cy="523220"/>
          </a:xfrm>
          <a:prstGeom prst="rect">
            <a:avLst/>
          </a:prstGeom>
          <a:noFill/>
        </p:spPr>
        <p:txBody>
          <a:bodyPr wrap="square" rtlCol="0">
            <a:spAutoFit/>
          </a:bodyPr>
          <a:lstStyle/>
          <a:p>
            <a:r>
              <a:rPr lang="en-US" altLang="zh-CN" sz="2800" dirty="0"/>
              <a:t>OR</a:t>
            </a:r>
            <a:endParaRPr lang="zh-CN" altLang="en-US" sz="2800" dirty="0"/>
          </a:p>
        </p:txBody>
      </p:sp>
      <p:sp>
        <p:nvSpPr>
          <p:cNvPr id="14" name="TextBox 13">
            <a:extLst>
              <a:ext uri="{FF2B5EF4-FFF2-40B4-BE49-F238E27FC236}">
                <a16:creationId xmlns:a16="http://schemas.microsoft.com/office/drawing/2014/main" id="{7E8B9F55-ED2E-46FA-9D10-D75B00C0C9DC}"/>
              </a:ext>
            </a:extLst>
          </p:cNvPr>
          <p:cNvSpPr txBox="1"/>
          <p:nvPr/>
        </p:nvSpPr>
        <p:spPr>
          <a:xfrm>
            <a:off x="3952183" y="3355988"/>
            <a:ext cx="3817884" cy="523220"/>
          </a:xfrm>
          <a:prstGeom prst="rect">
            <a:avLst/>
          </a:prstGeom>
          <a:noFill/>
        </p:spPr>
        <p:txBody>
          <a:bodyPr wrap="square" rtlCol="0">
            <a:spAutoFit/>
          </a:bodyPr>
          <a:lstStyle/>
          <a:p>
            <a:r>
              <a:rPr lang="en-US" altLang="zh-CN" sz="2800" dirty="0"/>
              <a:t>Cancellation of contract</a:t>
            </a:r>
            <a:endParaRPr lang="zh-CN" altLang="en-US" sz="2800" dirty="0"/>
          </a:p>
        </p:txBody>
      </p:sp>
      <p:sp>
        <p:nvSpPr>
          <p:cNvPr id="15" name="TextBox 14">
            <a:extLst>
              <a:ext uri="{FF2B5EF4-FFF2-40B4-BE49-F238E27FC236}">
                <a16:creationId xmlns:a16="http://schemas.microsoft.com/office/drawing/2014/main" id="{C86415E3-00C9-49CF-8B96-A8C18A8DE7B4}"/>
              </a:ext>
            </a:extLst>
          </p:cNvPr>
          <p:cNvSpPr txBox="1"/>
          <p:nvPr/>
        </p:nvSpPr>
        <p:spPr>
          <a:xfrm>
            <a:off x="3469454" y="3815476"/>
            <a:ext cx="5815669" cy="2585323"/>
          </a:xfrm>
          <a:prstGeom prst="rect">
            <a:avLst/>
          </a:prstGeom>
          <a:noFill/>
        </p:spPr>
        <p:txBody>
          <a:bodyPr wrap="square" rtlCol="0">
            <a:spAutoFit/>
          </a:bodyPr>
          <a:lstStyle/>
          <a:p>
            <a:r>
              <a:rPr lang="en-US" altLang="zh-CN" b="1" dirty="0"/>
              <a:t>Article 49</a:t>
            </a:r>
            <a:endParaRPr lang="zh-CN" altLang="zh-CN" dirty="0"/>
          </a:p>
          <a:p>
            <a:r>
              <a:rPr lang="en-US" altLang="zh-CN" dirty="0"/>
              <a:t>(1) The buyer may declare the contract avoided:</a:t>
            </a:r>
            <a:endParaRPr lang="zh-CN" altLang="zh-CN" dirty="0"/>
          </a:p>
          <a:p>
            <a:r>
              <a:rPr lang="en-US" altLang="zh-CN" dirty="0"/>
              <a:t>(a) if the failure by the seller to perform any of his obligations under the contract or this Convention amounts to a </a:t>
            </a:r>
            <a:r>
              <a:rPr lang="en-US" altLang="zh-CN" dirty="0">
                <a:solidFill>
                  <a:schemeClr val="accent4"/>
                </a:solidFill>
              </a:rPr>
              <a:t>fundamental breach </a:t>
            </a:r>
            <a:r>
              <a:rPr lang="en-US" altLang="zh-CN" dirty="0"/>
              <a:t>of contract; or</a:t>
            </a:r>
            <a:endParaRPr lang="zh-CN" altLang="zh-CN" dirty="0"/>
          </a:p>
          <a:p>
            <a:r>
              <a:rPr lang="en-US" altLang="zh-CN" dirty="0"/>
              <a:t>(b) in case of non-delivery, </a:t>
            </a:r>
            <a:r>
              <a:rPr lang="en-US" altLang="zh-CN" dirty="0">
                <a:solidFill>
                  <a:schemeClr val="accent4"/>
                </a:solidFill>
              </a:rPr>
              <a:t>if the seller does not deliver the goods within the additional period of time fixed by the buyer </a:t>
            </a:r>
            <a:r>
              <a:rPr lang="en-US" altLang="zh-CN" dirty="0"/>
              <a:t>in accordance with paragraph (1) of article 47 or declares that he will not deliver within the period so fixed.</a:t>
            </a:r>
            <a:endParaRPr lang="zh-CN" altLang="zh-CN" dirty="0"/>
          </a:p>
        </p:txBody>
      </p:sp>
    </p:spTree>
    <p:extLst>
      <p:ext uri="{BB962C8B-B14F-4D97-AF65-F5344CB8AC3E}">
        <p14:creationId xmlns:p14="http://schemas.microsoft.com/office/powerpoint/2010/main" val="338515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6F75-7311-4692-B251-F237A02D14E1}"/>
              </a:ext>
            </a:extLst>
          </p:cNvPr>
          <p:cNvSpPr>
            <a:spLocks noGrp="1"/>
          </p:cNvSpPr>
          <p:nvPr>
            <p:ph type="title"/>
          </p:nvPr>
        </p:nvSpPr>
        <p:spPr>
          <a:xfrm>
            <a:off x="971601" y="457201"/>
            <a:ext cx="7715200" cy="883567"/>
          </a:xfrm>
        </p:spPr>
        <p:txBody>
          <a:bodyPr/>
          <a:lstStyle/>
          <a:p>
            <a:pPr algn="l"/>
            <a:r>
              <a:rPr lang="en-US" altLang="zh-CN" dirty="0"/>
              <a:t>Law merchant / </a:t>
            </a:r>
            <a:r>
              <a:rPr lang="en-US" altLang="zh-CN" i="1" dirty="0" err="1"/>
              <a:t>lex</a:t>
            </a:r>
            <a:r>
              <a:rPr lang="en-US" altLang="zh-CN" i="1" dirty="0"/>
              <a:t> </a:t>
            </a:r>
            <a:r>
              <a:rPr lang="en-US" altLang="zh-CN" i="1" dirty="0" err="1"/>
              <a:t>mercatoria</a:t>
            </a:r>
            <a:endParaRPr lang="zh-CN" altLang="en-US" i="1" dirty="0"/>
          </a:p>
        </p:txBody>
      </p:sp>
      <p:sp>
        <p:nvSpPr>
          <p:cNvPr id="3" name="Content Placeholder 2">
            <a:extLst>
              <a:ext uri="{FF2B5EF4-FFF2-40B4-BE49-F238E27FC236}">
                <a16:creationId xmlns:a16="http://schemas.microsoft.com/office/drawing/2014/main" id="{8B73662C-9A64-460D-A93B-6EC3369B1CB1}"/>
              </a:ext>
            </a:extLst>
          </p:cNvPr>
          <p:cNvSpPr>
            <a:spLocks noGrp="1"/>
          </p:cNvSpPr>
          <p:nvPr>
            <p:ph idx="1"/>
          </p:nvPr>
        </p:nvSpPr>
        <p:spPr>
          <a:xfrm>
            <a:off x="827584" y="1484784"/>
            <a:ext cx="7859217" cy="5040560"/>
          </a:xfrm>
        </p:spPr>
        <p:txBody>
          <a:bodyPr>
            <a:normAutofit fontScale="85000" lnSpcReduction="20000"/>
          </a:bodyPr>
          <a:lstStyle/>
          <a:p>
            <a:r>
              <a:rPr lang="en-US" altLang="zh-CN" dirty="0"/>
              <a:t>Time: in the twelfth century, medieval </a:t>
            </a:r>
          </a:p>
          <a:p>
            <a:r>
              <a:rPr lang="en-US" altLang="zh-CN" dirty="0"/>
              <a:t>Location: Europe</a:t>
            </a:r>
          </a:p>
          <a:p>
            <a:r>
              <a:rPr lang="en-US" altLang="zh-CN" dirty="0"/>
              <a:t>Background:</a:t>
            </a:r>
          </a:p>
          <a:p>
            <a:pPr lvl="1"/>
            <a:r>
              <a:rPr lang="en-US" altLang="zh-CN" dirty="0"/>
              <a:t> Merchants met at trade fairs and city markets to exchange goods such as wool, salted fish, cotton cloth, wine, fruit, and oils. </a:t>
            </a:r>
          </a:p>
          <a:p>
            <a:pPr lvl="1"/>
            <a:r>
              <a:rPr lang="en-US" altLang="zh-CN" dirty="0"/>
              <a:t>Trade routes to the East were opening, with access to silk and spices. </a:t>
            </a:r>
          </a:p>
          <a:p>
            <a:pPr lvl="1"/>
            <a:r>
              <a:rPr lang="en-US" altLang="zh-CN" dirty="0"/>
              <a:t>Rudimentary banking systems were founded so that money could be used as payment in long-distance transactions.</a:t>
            </a:r>
          </a:p>
          <a:p>
            <a:pPr lvl="1"/>
            <a:endParaRPr lang="en-US" altLang="zh-CN" dirty="0"/>
          </a:p>
          <a:p>
            <a:r>
              <a:rPr lang="en-US" altLang="zh-CN" dirty="0"/>
              <a:t>Origin:  Over time</a:t>
            </a:r>
            <a:r>
              <a:rPr lang="en-US" altLang="zh-CN" dirty="0">
                <a:solidFill>
                  <a:srgbClr val="C00000"/>
                </a:solidFill>
              </a:rPr>
              <a:t>, </a:t>
            </a:r>
            <a:r>
              <a:rPr lang="en-US" altLang="zh-CN" b="1" dirty="0">
                <a:solidFill>
                  <a:srgbClr val="C00000"/>
                </a:solidFill>
              </a:rPr>
              <a:t>the merchants developed </a:t>
            </a:r>
            <a:r>
              <a:rPr lang="en-US" altLang="zh-CN" dirty="0"/>
              <a:t>a set of customs for exchanging goods for money—an </a:t>
            </a:r>
            <a:r>
              <a:rPr lang="en-US" altLang="zh-CN" b="1" dirty="0">
                <a:solidFill>
                  <a:srgbClr val="C00000"/>
                </a:solidFill>
              </a:rPr>
              <a:t>unwritten code </a:t>
            </a:r>
            <a:r>
              <a:rPr lang="en-US" altLang="zh-CN" dirty="0"/>
              <a:t>that protected their words, gave them the benefit of their bargains, and helped foster commerce and trade.</a:t>
            </a:r>
          </a:p>
          <a:p>
            <a:r>
              <a:rPr lang="en-US" altLang="zh-CN" dirty="0"/>
              <a:t> These customs became known as the</a:t>
            </a:r>
            <a:r>
              <a:rPr lang="en-US" altLang="zh-CN" i="1" dirty="0"/>
              <a:t> </a:t>
            </a:r>
            <a:r>
              <a:rPr lang="en-US" altLang="zh-CN" i="1" dirty="0" err="1"/>
              <a:t>lex</a:t>
            </a:r>
            <a:r>
              <a:rPr lang="en-US" altLang="zh-CN" i="1" dirty="0"/>
              <a:t> </a:t>
            </a:r>
            <a:r>
              <a:rPr lang="en-US" altLang="zh-CN" i="1" dirty="0" err="1"/>
              <a:t>mercatoria</a:t>
            </a:r>
            <a:r>
              <a:rPr lang="en-US" altLang="zh-CN" dirty="0"/>
              <a:t> or law merchant, and </a:t>
            </a:r>
            <a:r>
              <a:rPr lang="en-US" altLang="zh-CN" dirty="0">
                <a:solidFill>
                  <a:srgbClr val="C00000"/>
                </a:solidFill>
              </a:rPr>
              <a:t>they </a:t>
            </a:r>
            <a:r>
              <a:rPr lang="en-US" altLang="zh-CN" b="1" dirty="0">
                <a:solidFill>
                  <a:srgbClr val="C00000"/>
                </a:solidFill>
              </a:rPr>
              <a:t>were “enforced” by the merchants themselves</a:t>
            </a:r>
            <a:r>
              <a:rPr lang="en-US" altLang="zh-CN" dirty="0"/>
              <a:t>.</a:t>
            </a:r>
            <a:endParaRPr lang="zh-CN" altLang="zh-CN" dirty="0"/>
          </a:p>
          <a:p>
            <a:pPr lvl="1"/>
            <a:endParaRPr lang="en-US" altLang="zh-CN" dirty="0"/>
          </a:p>
        </p:txBody>
      </p:sp>
    </p:spTree>
    <p:extLst>
      <p:ext uri="{BB962C8B-B14F-4D97-AF65-F5344CB8AC3E}">
        <p14:creationId xmlns:p14="http://schemas.microsoft.com/office/powerpoint/2010/main" val="251723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2B4-A007-473C-AC4A-5BBCEA97C272}"/>
              </a:ext>
            </a:extLst>
          </p:cNvPr>
          <p:cNvSpPr>
            <a:spLocks noGrp="1"/>
          </p:cNvSpPr>
          <p:nvPr>
            <p:ph type="title"/>
          </p:nvPr>
        </p:nvSpPr>
        <p:spPr>
          <a:xfrm>
            <a:off x="982133" y="457201"/>
            <a:ext cx="5894123" cy="955575"/>
          </a:xfrm>
        </p:spPr>
        <p:txBody>
          <a:bodyPr/>
          <a:lstStyle/>
          <a:p>
            <a:endParaRPr lang="zh-CN" altLang="en-US" dirty="0"/>
          </a:p>
        </p:txBody>
      </p:sp>
      <p:sp>
        <p:nvSpPr>
          <p:cNvPr id="3" name="Content Placeholder 2">
            <a:extLst>
              <a:ext uri="{FF2B5EF4-FFF2-40B4-BE49-F238E27FC236}">
                <a16:creationId xmlns:a16="http://schemas.microsoft.com/office/drawing/2014/main" id="{8EB22A43-5A86-43B4-BF8C-D7067B65D906}"/>
              </a:ext>
            </a:extLst>
          </p:cNvPr>
          <p:cNvSpPr>
            <a:spLocks noGrp="1"/>
          </p:cNvSpPr>
          <p:nvPr>
            <p:ph idx="1"/>
          </p:nvPr>
        </p:nvSpPr>
        <p:spPr>
          <a:xfrm>
            <a:off x="827584" y="1844824"/>
            <a:ext cx="7848683" cy="3908880"/>
          </a:xfrm>
        </p:spPr>
        <p:txBody>
          <a:bodyPr>
            <a:normAutofit fontScale="77500" lnSpcReduction="20000"/>
          </a:bodyPr>
          <a:lstStyle/>
          <a:p>
            <a:pPr marL="0" indent="0">
              <a:buNone/>
            </a:pPr>
            <a:r>
              <a:rPr lang="zh-CN" altLang="en-US" sz="4000" dirty="0"/>
              <a:t>第四十九条</a:t>
            </a:r>
          </a:p>
          <a:p>
            <a:pPr marL="0" indent="0">
              <a:buNone/>
            </a:pPr>
            <a:r>
              <a:rPr lang="en-US" altLang="zh-CN" sz="4000" dirty="0"/>
              <a:t>(1) </a:t>
            </a:r>
            <a:r>
              <a:rPr lang="zh-CN" altLang="en-US" sz="4000" dirty="0"/>
              <a:t>买方在以下情况下可以宣告合同无效： </a:t>
            </a:r>
          </a:p>
          <a:p>
            <a:pPr marL="0" indent="0">
              <a:buNone/>
            </a:pPr>
            <a:r>
              <a:rPr lang="en-US" altLang="zh-CN" sz="4000" dirty="0"/>
              <a:t>(a) </a:t>
            </a:r>
            <a:r>
              <a:rPr lang="zh-CN" altLang="en-US" sz="4000" dirty="0"/>
              <a:t>卖方不履行其在合同或本公约中的任何义务，等于</a:t>
            </a:r>
            <a:r>
              <a:rPr lang="zh-CN" altLang="en-US" sz="4000" dirty="0">
                <a:solidFill>
                  <a:schemeClr val="accent4"/>
                </a:solidFill>
              </a:rPr>
              <a:t>根本违反合同</a:t>
            </a:r>
            <a:r>
              <a:rPr lang="zh-CN" altLang="en-US" sz="4000" dirty="0"/>
              <a:t>；或</a:t>
            </a:r>
          </a:p>
          <a:p>
            <a:pPr marL="0" indent="0">
              <a:buNone/>
            </a:pPr>
            <a:r>
              <a:rPr lang="en-US" altLang="zh-CN" sz="4000" dirty="0"/>
              <a:t>(b) </a:t>
            </a:r>
            <a:r>
              <a:rPr lang="zh-CN" altLang="en-US" sz="4000" dirty="0"/>
              <a:t>如果发生不交货的情况，</a:t>
            </a:r>
            <a:r>
              <a:rPr lang="zh-CN" altLang="en-US" sz="4000" dirty="0">
                <a:solidFill>
                  <a:schemeClr val="accent4"/>
                </a:solidFill>
              </a:rPr>
              <a:t>卖方不在买方</a:t>
            </a:r>
            <a:r>
              <a:rPr lang="zh-CN" altLang="en-US" sz="4000" dirty="0"/>
              <a:t>按照第四十七条第</a:t>
            </a:r>
            <a:r>
              <a:rPr lang="en-US" altLang="zh-CN" sz="4000" dirty="0"/>
              <a:t>(1) </a:t>
            </a:r>
            <a:r>
              <a:rPr lang="zh-CN" altLang="en-US" sz="4000" dirty="0"/>
              <a:t>款</a:t>
            </a:r>
            <a:r>
              <a:rPr lang="zh-CN" altLang="en-US" sz="4000" dirty="0">
                <a:solidFill>
                  <a:schemeClr val="accent4"/>
                </a:solidFill>
              </a:rPr>
              <a:t>规定的额外时间内交付货物</a:t>
            </a:r>
            <a:r>
              <a:rPr lang="zh-CN" altLang="en-US" sz="4000" dirty="0"/>
              <a:t>，或卖方声明他将不在所规定的时间内交付货物。</a:t>
            </a:r>
          </a:p>
        </p:txBody>
      </p:sp>
    </p:spTree>
    <p:extLst>
      <p:ext uri="{BB962C8B-B14F-4D97-AF65-F5344CB8AC3E}">
        <p14:creationId xmlns:p14="http://schemas.microsoft.com/office/powerpoint/2010/main" val="2603150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E336-CDED-4C0C-91E4-90CF91F6A778}"/>
              </a:ext>
            </a:extLst>
          </p:cNvPr>
          <p:cNvSpPr>
            <a:spLocks noGrp="1"/>
          </p:cNvSpPr>
          <p:nvPr>
            <p:ph type="title"/>
          </p:nvPr>
        </p:nvSpPr>
        <p:spPr/>
        <p:txBody>
          <a:bodyPr/>
          <a:lstStyle/>
          <a:p>
            <a:r>
              <a:rPr lang="en-US" altLang="zh-CN" dirty="0"/>
              <a:t>Damages</a:t>
            </a:r>
            <a:endParaRPr lang="zh-CN" altLang="en-US" dirty="0"/>
          </a:p>
        </p:txBody>
      </p:sp>
      <p:graphicFrame>
        <p:nvGraphicFramePr>
          <p:cNvPr id="4" name="Content Placeholder 3">
            <a:extLst>
              <a:ext uri="{FF2B5EF4-FFF2-40B4-BE49-F238E27FC236}">
                <a16:creationId xmlns:a16="http://schemas.microsoft.com/office/drawing/2014/main" id="{99143DF8-FDAF-4552-BC04-9F35F552A816}"/>
              </a:ext>
            </a:extLst>
          </p:cNvPr>
          <p:cNvGraphicFramePr>
            <a:graphicFrameLocks noGrp="1"/>
          </p:cNvGraphicFramePr>
          <p:nvPr>
            <p:ph idx="1"/>
            <p:extLst>
              <p:ext uri="{D42A27DB-BD31-4B8C-83A1-F6EECF244321}">
                <p14:modId xmlns:p14="http://schemas.microsoft.com/office/powerpoint/2010/main" val="4240066853"/>
              </p:ext>
            </p:extLst>
          </p:nvPr>
        </p:nvGraphicFramePr>
        <p:xfrm>
          <a:off x="982663" y="266700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001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4B4D-0E48-473E-8723-9AEF918865F4}"/>
              </a:ext>
            </a:extLst>
          </p:cNvPr>
          <p:cNvSpPr>
            <a:spLocks noGrp="1"/>
          </p:cNvSpPr>
          <p:nvPr>
            <p:ph type="title"/>
          </p:nvPr>
        </p:nvSpPr>
        <p:spPr/>
        <p:txBody>
          <a:bodyPr/>
          <a:lstStyle/>
          <a:p>
            <a:r>
              <a:rPr lang="en-US" altLang="zh-CN" dirty="0"/>
              <a:t>Force majeure</a:t>
            </a:r>
            <a:endParaRPr lang="zh-CN" altLang="en-US" dirty="0"/>
          </a:p>
        </p:txBody>
      </p:sp>
      <p:sp>
        <p:nvSpPr>
          <p:cNvPr id="3" name="Content Placeholder 2">
            <a:extLst>
              <a:ext uri="{FF2B5EF4-FFF2-40B4-BE49-F238E27FC236}">
                <a16:creationId xmlns:a16="http://schemas.microsoft.com/office/drawing/2014/main" id="{EDB17543-6A3A-49FA-942B-A92398305F85}"/>
              </a:ext>
            </a:extLst>
          </p:cNvPr>
          <p:cNvSpPr>
            <a:spLocks noGrp="1"/>
          </p:cNvSpPr>
          <p:nvPr>
            <p:ph idx="1"/>
          </p:nvPr>
        </p:nvSpPr>
        <p:spPr/>
        <p:txBody>
          <a:bodyPr>
            <a:normAutofit/>
          </a:bodyPr>
          <a:lstStyle/>
          <a:p>
            <a:r>
              <a:rPr lang="en-US" altLang="zh-CN" dirty="0"/>
              <a:t>Article 79</a:t>
            </a:r>
          </a:p>
          <a:p>
            <a:r>
              <a:rPr lang="en-US" altLang="zh-CN" dirty="0"/>
              <a:t>(1) A party is not liable for a failure to perform any of his obligations if he proves that </a:t>
            </a:r>
            <a:r>
              <a:rPr lang="en-US" altLang="zh-CN" dirty="0">
                <a:solidFill>
                  <a:schemeClr val="accent4"/>
                </a:solidFill>
              </a:rPr>
              <a:t>the failure was due to an impediment beyond his control </a:t>
            </a:r>
            <a:r>
              <a:rPr lang="en-US" altLang="zh-CN" dirty="0"/>
              <a:t>and </a:t>
            </a:r>
            <a:r>
              <a:rPr lang="en-US" altLang="zh-CN" dirty="0">
                <a:solidFill>
                  <a:srgbClr val="00B050"/>
                </a:solidFill>
              </a:rPr>
              <a:t>that he could not reasonably be expected to have taken the impediment into account at the time of the conclusion of the contract </a:t>
            </a:r>
            <a:r>
              <a:rPr lang="en-US" altLang="zh-CN" dirty="0"/>
              <a:t>or </a:t>
            </a:r>
            <a:r>
              <a:rPr lang="en-US" altLang="zh-CN" dirty="0">
                <a:solidFill>
                  <a:srgbClr val="0070C0"/>
                </a:solidFill>
              </a:rPr>
              <a:t>to have avoided or overcome it or its consequences</a:t>
            </a:r>
            <a:r>
              <a:rPr lang="en-US" altLang="zh-CN" dirty="0"/>
              <a:t>.</a:t>
            </a:r>
          </a:p>
          <a:p>
            <a:endParaRPr lang="zh-CN" altLang="en-US" dirty="0"/>
          </a:p>
        </p:txBody>
      </p:sp>
    </p:spTree>
    <p:extLst>
      <p:ext uri="{BB962C8B-B14F-4D97-AF65-F5344CB8AC3E}">
        <p14:creationId xmlns:p14="http://schemas.microsoft.com/office/powerpoint/2010/main" val="3442790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E574-F051-4501-80D5-FD7A7730DFF0}"/>
              </a:ext>
            </a:extLst>
          </p:cNvPr>
          <p:cNvSpPr>
            <a:spLocks noGrp="1"/>
          </p:cNvSpPr>
          <p:nvPr>
            <p:ph type="ctrTitle"/>
          </p:nvPr>
        </p:nvSpPr>
        <p:spPr/>
        <p:txBody>
          <a:bodyPr/>
          <a:lstStyle/>
          <a:p>
            <a:r>
              <a:rPr lang="en-US" altLang="zh-CN" sz="4900" dirty="0">
                <a:solidFill>
                  <a:prstClr val="black">
                    <a:lumMod val="85000"/>
                    <a:lumOff val="15000"/>
                  </a:prstClr>
                </a:solidFill>
              </a:rPr>
              <a:t>Chapter 3 </a:t>
            </a:r>
            <a:br>
              <a:rPr lang="en-US" altLang="zh-CN" sz="4900" dirty="0">
                <a:solidFill>
                  <a:prstClr val="black">
                    <a:lumMod val="85000"/>
                    <a:lumOff val="15000"/>
                  </a:prstClr>
                </a:solidFill>
              </a:rPr>
            </a:br>
            <a:r>
              <a:rPr lang="en-US" altLang="zh-CN" sz="4900" dirty="0">
                <a:solidFill>
                  <a:prstClr val="black">
                    <a:lumMod val="85000"/>
                    <a:lumOff val="15000"/>
                  </a:prstClr>
                </a:solidFill>
              </a:rPr>
              <a:t>International Contracting</a:t>
            </a:r>
            <a:br>
              <a:rPr lang="en-US" altLang="zh-CN" sz="4900" dirty="0">
                <a:solidFill>
                  <a:prstClr val="black">
                    <a:lumMod val="85000"/>
                    <a:lumOff val="15000"/>
                  </a:prstClr>
                </a:solidFill>
              </a:rPr>
            </a:br>
            <a:r>
              <a:rPr lang="en-US" altLang="zh-CN" sz="4000" dirty="0">
                <a:solidFill>
                  <a:prstClr val="black">
                    <a:lumMod val="85000"/>
                    <a:lumOff val="15000"/>
                  </a:prstClr>
                </a:solidFill>
              </a:rPr>
              <a:t>(Part Three)</a:t>
            </a:r>
            <a:endParaRPr lang="zh-CN" altLang="en-US" dirty="0"/>
          </a:p>
        </p:txBody>
      </p:sp>
    </p:spTree>
    <p:extLst>
      <p:ext uri="{BB962C8B-B14F-4D97-AF65-F5344CB8AC3E}">
        <p14:creationId xmlns:p14="http://schemas.microsoft.com/office/powerpoint/2010/main" val="338147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82E6-91ED-4427-AE5D-B6D011524A50}"/>
              </a:ext>
            </a:extLst>
          </p:cNvPr>
          <p:cNvSpPr>
            <a:spLocks noGrp="1"/>
          </p:cNvSpPr>
          <p:nvPr>
            <p:ph type="title"/>
          </p:nvPr>
        </p:nvSpPr>
        <p:spPr/>
        <p:txBody>
          <a:bodyPr/>
          <a:lstStyle/>
          <a:p>
            <a:r>
              <a:rPr lang="en-US" altLang="zh-CN" dirty="0"/>
              <a:t>Chapter Objectives</a:t>
            </a:r>
            <a:endParaRPr lang="zh-CN" altLang="en-US" dirty="0"/>
          </a:p>
        </p:txBody>
      </p:sp>
      <p:sp>
        <p:nvSpPr>
          <p:cNvPr id="3" name="Content Placeholder 2">
            <a:extLst>
              <a:ext uri="{FF2B5EF4-FFF2-40B4-BE49-F238E27FC236}">
                <a16:creationId xmlns:a16="http://schemas.microsoft.com/office/drawing/2014/main" id="{CB447D64-8AFA-43C1-A50F-734058E1A523}"/>
              </a:ext>
            </a:extLst>
          </p:cNvPr>
          <p:cNvSpPr>
            <a:spLocks noGrp="1"/>
          </p:cNvSpPr>
          <p:nvPr>
            <p:ph idx="1"/>
          </p:nvPr>
        </p:nvSpPr>
        <p:spPr/>
        <p:txBody>
          <a:bodyPr/>
          <a:lstStyle/>
          <a:p>
            <a:pPr marL="457200" indent="-457200">
              <a:buFont typeface="+mj-lt"/>
              <a:buAutoNum type="arabicPeriod"/>
            </a:pPr>
            <a:r>
              <a:rPr lang="en-US" altLang="zh-CN" dirty="0"/>
              <a:t>The rules for passage of risk in different types of contracts;</a:t>
            </a:r>
          </a:p>
          <a:p>
            <a:pPr marL="457200" indent="-457200">
              <a:buFont typeface="+mj-lt"/>
              <a:buAutoNum type="arabicPeriod"/>
            </a:pPr>
            <a:r>
              <a:rPr lang="en-US" altLang="zh-CN" dirty="0"/>
              <a:t>The interpretation of trade terms;</a:t>
            </a:r>
          </a:p>
          <a:p>
            <a:pPr marL="457200" indent="-457200">
              <a:buFont typeface="+mj-lt"/>
              <a:buAutoNum type="arabicPeriod"/>
            </a:pPr>
            <a:r>
              <a:rPr lang="en-US" altLang="zh-CN" dirty="0"/>
              <a:t>The obligations of buyer and seller under Incoterms 2010; </a:t>
            </a:r>
          </a:p>
          <a:p>
            <a:pPr marL="457200" indent="-457200">
              <a:buFont typeface="+mj-lt"/>
              <a:buAutoNum type="arabicPeriod"/>
            </a:pPr>
            <a:r>
              <a:rPr lang="en-US" altLang="zh-CN" dirty="0"/>
              <a:t>How to use Incoterms 2010.</a:t>
            </a:r>
          </a:p>
          <a:p>
            <a:pPr marL="0" indent="0">
              <a:buNone/>
            </a:pPr>
            <a:endParaRPr lang="zh-CN" altLang="en-US" dirty="0"/>
          </a:p>
        </p:txBody>
      </p:sp>
    </p:spTree>
    <p:extLst>
      <p:ext uri="{BB962C8B-B14F-4D97-AF65-F5344CB8AC3E}">
        <p14:creationId xmlns:p14="http://schemas.microsoft.com/office/powerpoint/2010/main" val="4026958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BA73ADB-001C-49D8-B71B-2CCA1573B5B8}"/>
              </a:ext>
            </a:extLst>
          </p:cNvPr>
          <p:cNvSpPr>
            <a:spLocks noGrp="1" noChangeArrowheads="1"/>
          </p:cNvSpPr>
          <p:nvPr>
            <p:ph type="title"/>
          </p:nvPr>
        </p:nvSpPr>
        <p:spPr>
          <a:xfrm>
            <a:off x="685800" y="685800"/>
            <a:ext cx="7696200" cy="755650"/>
          </a:xfrm>
        </p:spPr>
        <p:txBody>
          <a:bodyPr/>
          <a:lstStyle/>
          <a:p>
            <a:r>
              <a:rPr lang="en-US" altLang="zh-CN" dirty="0"/>
              <a:t>1. Risk of Loss</a:t>
            </a:r>
          </a:p>
        </p:txBody>
      </p:sp>
      <p:sp>
        <p:nvSpPr>
          <p:cNvPr id="58371" name="Rectangle 3">
            <a:extLst>
              <a:ext uri="{FF2B5EF4-FFF2-40B4-BE49-F238E27FC236}">
                <a16:creationId xmlns:a16="http://schemas.microsoft.com/office/drawing/2014/main" id="{1647FBFA-32EC-4208-9470-7791030A2B14}"/>
              </a:ext>
            </a:extLst>
          </p:cNvPr>
          <p:cNvSpPr>
            <a:spLocks noGrp="1" noChangeArrowheads="1"/>
          </p:cNvSpPr>
          <p:nvPr>
            <p:ph idx="1"/>
          </p:nvPr>
        </p:nvSpPr>
        <p:spPr>
          <a:xfrm>
            <a:off x="609600" y="1371600"/>
            <a:ext cx="8077200" cy="4648200"/>
          </a:xfrm>
        </p:spPr>
        <p:txBody>
          <a:bodyPr/>
          <a:lstStyle/>
          <a:p>
            <a:pPr marL="609600" indent="-609600"/>
            <a:r>
              <a:rPr lang="en-US" altLang="zh-CN" dirty="0"/>
              <a:t>Basic rule</a:t>
            </a:r>
          </a:p>
          <a:p>
            <a:pPr marL="609600" indent="-609600"/>
            <a:r>
              <a:rPr lang="en-US" altLang="zh-CN" dirty="0"/>
              <a:t>If there is trade term</a:t>
            </a:r>
          </a:p>
          <a:p>
            <a:pPr marL="609600" indent="-609600"/>
            <a:r>
              <a:rPr lang="en-US" altLang="zh-CN" dirty="0"/>
              <a:t>If not to be transported by a carrier</a:t>
            </a:r>
          </a:p>
          <a:p>
            <a:pPr marL="609600" indent="-609600">
              <a:buFontTx/>
              <a:buNone/>
            </a:pPr>
            <a:r>
              <a:rPr lang="en-US" altLang="zh-CN" dirty="0"/>
              <a:t>Attention:</a:t>
            </a:r>
          </a:p>
          <a:p>
            <a:pPr marL="609600" indent="-609600">
              <a:buFontTx/>
              <a:buAutoNum type="arabicPeriod"/>
            </a:pPr>
            <a:r>
              <a:rPr lang="en-US" altLang="zh-CN" dirty="0"/>
              <a:t>Title and risk are treated separately</a:t>
            </a:r>
          </a:p>
          <a:p>
            <a:pPr marL="609600" indent="-609600">
              <a:buFontTx/>
              <a:buAutoNum type="arabicPeriod"/>
            </a:pPr>
            <a:r>
              <a:rPr lang="en-US" altLang="zh-CN" dirty="0"/>
              <a:t>Breach and risk are treated separately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EB7B-1EB6-4AB9-988B-6181247BCB27}"/>
              </a:ext>
            </a:extLst>
          </p:cNvPr>
          <p:cNvSpPr>
            <a:spLocks noGrp="1"/>
          </p:cNvSpPr>
          <p:nvPr>
            <p:ph type="title"/>
          </p:nvPr>
        </p:nvSpPr>
        <p:spPr/>
        <p:txBody>
          <a:bodyPr/>
          <a:lstStyle/>
          <a:p>
            <a:pPr algn="l"/>
            <a:r>
              <a:rPr lang="en-US" altLang="zh-CN" dirty="0"/>
              <a:t>2. Trade Terms</a:t>
            </a:r>
            <a:endParaRPr lang="zh-CN" altLang="en-US" dirty="0"/>
          </a:p>
        </p:txBody>
      </p:sp>
      <p:sp>
        <p:nvSpPr>
          <p:cNvPr id="3" name="Content Placeholder 2">
            <a:extLst>
              <a:ext uri="{FF2B5EF4-FFF2-40B4-BE49-F238E27FC236}">
                <a16:creationId xmlns:a16="http://schemas.microsoft.com/office/drawing/2014/main" id="{BBE71559-9CA0-484A-B5A5-610FA7A62D1F}"/>
              </a:ext>
            </a:extLst>
          </p:cNvPr>
          <p:cNvSpPr>
            <a:spLocks noGrp="1"/>
          </p:cNvSpPr>
          <p:nvPr>
            <p:ph idx="1"/>
          </p:nvPr>
        </p:nvSpPr>
        <p:spPr/>
        <p:txBody>
          <a:bodyPr/>
          <a:lstStyle/>
          <a:p>
            <a:r>
              <a:rPr lang="en-US" altLang="zh-CN" dirty="0"/>
              <a:t>What are trade terms? </a:t>
            </a:r>
          </a:p>
          <a:p>
            <a:r>
              <a:rPr lang="en-US" altLang="zh-CN" dirty="0"/>
              <a:t>Trade Terms are key elements of international contracts of sale. They tell the parties what to do with respect to carriage of the goods from buyer to seller, and export &amp; import clearance. They also explain the division of costs and risks between the parties.</a:t>
            </a:r>
            <a:endParaRPr lang="zh-CN" altLang="en-US" dirty="0"/>
          </a:p>
        </p:txBody>
      </p:sp>
      <p:sp>
        <p:nvSpPr>
          <p:cNvPr id="4" name="Not Equal 3">
            <a:extLst>
              <a:ext uri="{FF2B5EF4-FFF2-40B4-BE49-F238E27FC236}">
                <a16:creationId xmlns:a16="http://schemas.microsoft.com/office/drawing/2014/main" id="{08A8BA7A-49BE-4762-8F29-BB233B8B3E84}"/>
              </a:ext>
            </a:extLst>
          </p:cNvPr>
          <p:cNvSpPr/>
          <p:nvPr/>
        </p:nvSpPr>
        <p:spPr>
          <a:xfrm>
            <a:off x="4258402" y="1268760"/>
            <a:ext cx="1152128" cy="50405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Oval 5">
            <a:extLst>
              <a:ext uri="{FF2B5EF4-FFF2-40B4-BE49-F238E27FC236}">
                <a16:creationId xmlns:a16="http://schemas.microsoft.com/office/drawing/2014/main" id="{2F2931E1-B7B2-402E-B66D-2543D587EB82}"/>
              </a:ext>
            </a:extLst>
          </p:cNvPr>
          <p:cNvSpPr/>
          <p:nvPr/>
        </p:nvSpPr>
        <p:spPr>
          <a:xfrm>
            <a:off x="5421051" y="980728"/>
            <a:ext cx="3312368" cy="1074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INCOTERMS</a:t>
            </a:r>
            <a:endParaRPr lang="zh-CN" altLang="en-US" sz="3200" dirty="0"/>
          </a:p>
        </p:txBody>
      </p:sp>
    </p:spTree>
    <p:extLst>
      <p:ext uri="{BB962C8B-B14F-4D97-AF65-F5344CB8AC3E}">
        <p14:creationId xmlns:p14="http://schemas.microsoft.com/office/powerpoint/2010/main" val="188588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24C4-D1F3-416B-990E-F65A51B28B35}"/>
              </a:ext>
            </a:extLst>
          </p:cNvPr>
          <p:cNvSpPr>
            <a:spLocks noGrp="1"/>
          </p:cNvSpPr>
          <p:nvPr>
            <p:ph type="title"/>
          </p:nvPr>
        </p:nvSpPr>
        <p:spPr/>
        <p:txBody>
          <a:bodyPr/>
          <a:lstStyle/>
          <a:p>
            <a:pPr algn="l"/>
            <a:r>
              <a:rPr lang="en-US" altLang="zh-CN" dirty="0"/>
              <a:t>Questions for Incoterms:</a:t>
            </a:r>
            <a:endParaRPr lang="zh-CN" altLang="en-US" dirty="0"/>
          </a:p>
        </p:txBody>
      </p:sp>
      <p:sp>
        <p:nvSpPr>
          <p:cNvPr id="3" name="Content Placeholder 2">
            <a:extLst>
              <a:ext uri="{FF2B5EF4-FFF2-40B4-BE49-F238E27FC236}">
                <a16:creationId xmlns:a16="http://schemas.microsoft.com/office/drawing/2014/main" id="{F3205B07-9347-46E7-AB53-DB82C05172AA}"/>
              </a:ext>
            </a:extLst>
          </p:cNvPr>
          <p:cNvSpPr>
            <a:spLocks noGrp="1"/>
          </p:cNvSpPr>
          <p:nvPr>
            <p:ph idx="1"/>
          </p:nvPr>
        </p:nvSpPr>
        <p:spPr/>
        <p:txBody>
          <a:bodyPr/>
          <a:lstStyle/>
          <a:p>
            <a:r>
              <a:rPr lang="en-US" altLang="zh-CN" dirty="0"/>
              <a:t>Was issued by?</a:t>
            </a:r>
          </a:p>
          <a:p>
            <a:r>
              <a:rPr lang="en-US" altLang="zh-CN" dirty="0"/>
              <a:t>How to adopt it in a contract?</a:t>
            </a:r>
          </a:p>
          <a:p>
            <a:r>
              <a:rPr lang="en-US" altLang="zh-CN" dirty="0"/>
              <a:t>If it is not included in a contract, could it be applied in an international sales of goods contract?</a:t>
            </a:r>
            <a:endParaRPr lang="zh-CN" altLang="en-US" dirty="0"/>
          </a:p>
        </p:txBody>
      </p:sp>
    </p:spTree>
    <p:extLst>
      <p:ext uri="{BB962C8B-B14F-4D97-AF65-F5344CB8AC3E}">
        <p14:creationId xmlns:p14="http://schemas.microsoft.com/office/powerpoint/2010/main" val="1144531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BBAC-6298-4FA1-9267-F08D02707355}"/>
              </a:ext>
            </a:extLst>
          </p:cNvPr>
          <p:cNvSpPr>
            <a:spLocks noGrp="1"/>
          </p:cNvSpPr>
          <p:nvPr>
            <p:ph type="title"/>
          </p:nvPr>
        </p:nvSpPr>
        <p:spPr/>
        <p:txBody>
          <a:bodyPr/>
          <a:lstStyle/>
          <a:p>
            <a:r>
              <a:rPr lang="en-US" altLang="zh-CN" dirty="0"/>
              <a:t>Classification of Incoterms</a:t>
            </a:r>
            <a:endParaRPr lang="zh-CN" altLang="en-US" dirty="0"/>
          </a:p>
        </p:txBody>
      </p:sp>
      <p:pic>
        <p:nvPicPr>
          <p:cNvPr id="4" name="Picture 3">
            <a:extLst>
              <a:ext uri="{FF2B5EF4-FFF2-40B4-BE49-F238E27FC236}">
                <a16:creationId xmlns:a16="http://schemas.microsoft.com/office/drawing/2014/main" id="{61238698-E42E-4170-9FDC-2D1786496B2E}"/>
              </a:ext>
            </a:extLst>
          </p:cNvPr>
          <p:cNvPicPr>
            <a:picLocks noChangeAspect="1"/>
          </p:cNvPicPr>
          <p:nvPr/>
        </p:nvPicPr>
        <p:blipFill>
          <a:blip r:embed="rId2"/>
          <a:stretch>
            <a:fillRect/>
          </a:stretch>
        </p:blipFill>
        <p:spPr>
          <a:xfrm>
            <a:off x="457201" y="2060848"/>
            <a:ext cx="4114800" cy="1719221"/>
          </a:xfrm>
          <a:prstGeom prst="rect">
            <a:avLst/>
          </a:prstGeom>
        </p:spPr>
      </p:pic>
      <p:pic>
        <p:nvPicPr>
          <p:cNvPr id="5" name="Picture 4">
            <a:extLst>
              <a:ext uri="{FF2B5EF4-FFF2-40B4-BE49-F238E27FC236}">
                <a16:creationId xmlns:a16="http://schemas.microsoft.com/office/drawing/2014/main" id="{861A166C-0FE3-484A-B0CB-6600F00BBC30}"/>
              </a:ext>
            </a:extLst>
          </p:cNvPr>
          <p:cNvPicPr>
            <a:picLocks noChangeAspect="1"/>
          </p:cNvPicPr>
          <p:nvPr/>
        </p:nvPicPr>
        <p:blipFill>
          <a:blip r:embed="rId3"/>
          <a:stretch>
            <a:fillRect/>
          </a:stretch>
        </p:blipFill>
        <p:spPr>
          <a:xfrm>
            <a:off x="5004048" y="2089242"/>
            <a:ext cx="3157819" cy="1694835"/>
          </a:xfrm>
          <a:prstGeom prst="rect">
            <a:avLst/>
          </a:prstGeom>
        </p:spPr>
      </p:pic>
      <p:sp>
        <p:nvSpPr>
          <p:cNvPr id="6" name="Text Box 2">
            <a:extLst>
              <a:ext uri="{FF2B5EF4-FFF2-40B4-BE49-F238E27FC236}">
                <a16:creationId xmlns:a16="http://schemas.microsoft.com/office/drawing/2014/main" id="{1B24EF17-4FAC-45F2-BDEF-EAC4995137C7}"/>
              </a:ext>
            </a:extLst>
          </p:cNvPr>
          <p:cNvSpPr txBox="1">
            <a:spLocks noChangeArrowheads="1"/>
          </p:cNvSpPr>
          <p:nvPr/>
        </p:nvSpPr>
        <p:spPr bwMode="auto">
          <a:xfrm>
            <a:off x="1475657" y="4142752"/>
            <a:ext cx="3096344" cy="206210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l">
              <a:spcAft>
                <a:spcPts val="0"/>
              </a:spcAft>
            </a:pPr>
            <a:r>
              <a:rPr lang="en-US" sz="1600" b="1" kern="0" dirty="0">
                <a:effectLst/>
                <a:latin typeface="HelveticaNeue-Bold"/>
                <a:ea typeface="宋体" panose="02010600030101010101" pitchFamily="2" charset="-122"/>
                <a:cs typeface="HelveticaNeue-Bold"/>
              </a:rPr>
              <a:t>Any mode of transportation</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zh-CN" sz="1600" kern="0" dirty="0">
                <a:effectLst/>
                <a:latin typeface="Calibri" panose="020F0502020204030204" pitchFamily="34" charset="0"/>
                <a:ea typeface="HelveticaNeue-Roman"/>
                <a:cs typeface="HelveticaNeue-Roman"/>
              </a:rPr>
              <a:t>•</a:t>
            </a:r>
            <a:r>
              <a:rPr lang="en-US" sz="1600" kern="0" dirty="0">
                <a:effectLst/>
                <a:latin typeface="Calibri" panose="020F0502020204030204" pitchFamily="34" charset="0"/>
                <a:ea typeface="HelveticaNeue-Roman"/>
                <a:cs typeface="HelveticaNeue-Roman"/>
              </a:rPr>
              <a:t> Ex Works (EXW)</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zh-CN" sz="1600" kern="0" dirty="0">
                <a:effectLst/>
                <a:latin typeface="Calibri" panose="020F0502020204030204" pitchFamily="34" charset="0"/>
                <a:ea typeface="HelveticaNeue-Roman"/>
                <a:cs typeface="HelveticaNeue-Roman"/>
              </a:rPr>
              <a:t>•</a:t>
            </a:r>
            <a:r>
              <a:rPr lang="en-US" sz="1600" kern="0" dirty="0">
                <a:effectLst/>
                <a:latin typeface="Calibri" panose="020F0502020204030204" pitchFamily="34" charset="0"/>
                <a:ea typeface="HelveticaNeue-Roman"/>
                <a:cs typeface="HelveticaNeue-Roman"/>
              </a:rPr>
              <a:t> Free Carrier (FCA)</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zh-CN" sz="1600" kern="0" dirty="0">
                <a:effectLst/>
                <a:latin typeface="Calibri" panose="020F0502020204030204" pitchFamily="34" charset="0"/>
                <a:ea typeface="HelveticaNeue-Roman"/>
                <a:cs typeface="HelveticaNeue-Roman"/>
              </a:rPr>
              <a:t>•</a:t>
            </a:r>
            <a:r>
              <a:rPr lang="en-US" sz="1600" kern="0" dirty="0">
                <a:effectLst/>
                <a:latin typeface="Calibri" panose="020F0502020204030204" pitchFamily="34" charset="0"/>
                <a:ea typeface="HelveticaNeue-Roman"/>
                <a:cs typeface="HelveticaNeue-Roman"/>
              </a:rPr>
              <a:t> Carriage Paid To (CPT)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zh-CN" sz="1600" kern="0" dirty="0">
                <a:effectLst/>
                <a:latin typeface="Calibri" panose="020F0502020204030204" pitchFamily="34" charset="0"/>
                <a:ea typeface="HelveticaNeue-Roman"/>
                <a:cs typeface="HelveticaNeue-Roman"/>
              </a:rPr>
              <a:t>•</a:t>
            </a:r>
            <a:r>
              <a:rPr lang="en-US" sz="1600" kern="0" dirty="0">
                <a:effectLst/>
                <a:latin typeface="Calibri" panose="020F0502020204030204" pitchFamily="34" charset="0"/>
                <a:ea typeface="HelveticaNeue-Roman"/>
                <a:cs typeface="HelveticaNeue-Roman"/>
              </a:rPr>
              <a:t> Carriage and Insurance Paid (CIP)</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zh-CN" sz="1600" kern="0" dirty="0">
                <a:effectLst/>
                <a:latin typeface="Calibri" panose="020F0502020204030204" pitchFamily="34" charset="0"/>
                <a:ea typeface="HelveticaNeue-Roman"/>
                <a:cs typeface="HelveticaNeue-Roman"/>
              </a:rPr>
              <a:t>•</a:t>
            </a:r>
            <a:r>
              <a:rPr lang="en-US" sz="1600" kern="0" dirty="0">
                <a:effectLst/>
                <a:latin typeface="Calibri" panose="020F0502020204030204" pitchFamily="34" charset="0"/>
                <a:ea typeface="HelveticaNeue-Roman"/>
                <a:cs typeface="HelveticaNeue-Roman"/>
              </a:rPr>
              <a:t> Delivered at Terminal (DAT)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zh-CN" sz="1600" kern="0" dirty="0">
                <a:effectLst/>
                <a:latin typeface="Calibri" panose="020F0502020204030204" pitchFamily="34" charset="0"/>
                <a:ea typeface="HelveticaNeue-Roman"/>
                <a:cs typeface="HelveticaNeue-Roman"/>
              </a:rPr>
              <a:t>•</a:t>
            </a:r>
            <a:r>
              <a:rPr lang="en-US" sz="1600" kern="0" dirty="0">
                <a:effectLst/>
                <a:latin typeface="Calibri" panose="020F0502020204030204" pitchFamily="34" charset="0"/>
                <a:ea typeface="HelveticaNeue-Roman"/>
                <a:cs typeface="HelveticaNeue-Roman"/>
              </a:rPr>
              <a:t> Delivered at Place (DAP)</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sz="1600" kern="0" dirty="0">
                <a:effectLst/>
                <a:latin typeface="Calibri" panose="020F0502020204030204" pitchFamily="34" charset="0"/>
                <a:ea typeface="HelveticaNeue-Roman"/>
                <a:cs typeface="HelveticaNeue-Roman"/>
              </a:rPr>
              <a:t>•</a:t>
            </a:r>
            <a:r>
              <a:rPr lang="en-US" sz="1600" kern="0" dirty="0">
                <a:effectLst/>
                <a:latin typeface="Calibri" panose="020F0502020204030204" pitchFamily="34" charset="0"/>
                <a:ea typeface="HelveticaNeue-Roman"/>
                <a:cs typeface="HelveticaNeue-Roman"/>
              </a:rPr>
              <a:t> Delivered Duty Paid (DDP)</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Text Box 2">
            <a:extLst>
              <a:ext uri="{FF2B5EF4-FFF2-40B4-BE49-F238E27FC236}">
                <a16:creationId xmlns:a16="http://schemas.microsoft.com/office/drawing/2014/main" id="{871C9F90-6BCB-47BE-A8E6-99FEEABF0BA0}"/>
              </a:ext>
            </a:extLst>
          </p:cNvPr>
          <p:cNvSpPr txBox="1">
            <a:spLocks noChangeArrowheads="1"/>
          </p:cNvSpPr>
          <p:nvPr/>
        </p:nvSpPr>
        <p:spPr bwMode="auto">
          <a:xfrm>
            <a:off x="5004048" y="4122766"/>
            <a:ext cx="3384376" cy="20820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b="1" kern="100" dirty="0">
                <a:effectLst/>
                <a:latin typeface="Calibri" panose="020F0502020204030204" pitchFamily="34" charset="0"/>
                <a:ea typeface="宋体" panose="02010600030101010101" pitchFamily="2" charset="-122"/>
                <a:cs typeface="Times New Roman" panose="02020603050405020304" pitchFamily="18" charset="0"/>
              </a:rPr>
              <a:t>Sea and inland waterway</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b="1" kern="100" dirty="0">
                <a:effectLst/>
                <a:latin typeface="Calibri" panose="020F0502020204030204" pitchFamily="34" charset="0"/>
                <a:ea typeface="宋体" panose="02010600030101010101" pitchFamily="2" charset="-122"/>
                <a:cs typeface="Times New Roman" panose="02020603050405020304" pitchFamily="18" charset="0"/>
              </a:rPr>
              <a:t>transportation only</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kern="100" dirty="0">
                <a:effectLst/>
                <a:latin typeface="Calibri" panose="020F0502020204030204" pitchFamily="34" charset="0"/>
                <a:ea typeface="宋体" panose="02010600030101010101" pitchFamily="2" charset="-122"/>
                <a:cs typeface="Times New Roman" panose="02020603050405020304" pitchFamily="18" charset="0"/>
              </a:rPr>
              <a:t>•</a:t>
            </a:r>
            <a:r>
              <a:rPr lang="en-US" kern="100" dirty="0">
                <a:effectLst/>
                <a:latin typeface="Calibri" panose="020F0502020204030204" pitchFamily="34" charset="0"/>
                <a:ea typeface="宋体" panose="02010600030101010101" pitchFamily="2" charset="-122"/>
                <a:cs typeface="Times New Roman" panose="02020603050405020304" pitchFamily="18" charset="0"/>
              </a:rPr>
              <a:t> Free Alongside Ship (FAS)</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kern="100" dirty="0">
                <a:effectLst/>
                <a:latin typeface="Calibri" panose="020F0502020204030204" pitchFamily="34" charset="0"/>
                <a:ea typeface="宋体" panose="02010600030101010101" pitchFamily="2" charset="-122"/>
                <a:cs typeface="Times New Roman" panose="02020603050405020304" pitchFamily="18" charset="0"/>
              </a:rPr>
              <a:t>•</a:t>
            </a:r>
            <a:r>
              <a:rPr lang="en-US" kern="100" dirty="0">
                <a:effectLst/>
                <a:latin typeface="Calibri" panose="020F0502020204030204" pitchFamily="34" charset="0"/>
                <a:ea typeface="宋体" panose="02010600030101010101" pitchFamily="2" charset="-122"/>
                <a:cs typeface="Times New Roman" panose="02020603050405020304" pitchFamily="18" charset="0"/>
              </a:rPr>
              <a:t> Free On Board (FOB)</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u="sng" kern="100" dirty="0">
                <a:solidFill>
                  <a:srgbClr val="0563C1"/>
                </a:solidFill>
                <a:effectLst/>
                <a:latin typeface="Calibri" panose="020F0502020204030204" pitchFamily="34" charset="0"/>
                <a:ea typeface="宋体" panose="02010600030101010101" pitchFamily="2" charset="-122"/>
                <a:cs typeface="Times New Roman" panose="02020603050405020304" pitchFamily="18" charset="0"/>
              </a:rPr>
              <a:t>•</a:t>
            </a:r>
            <a:r>
              <a:rPr lang="en-US" kern="100" dirty="0">
                <a:effectLst/>
                <a:latin typeface="Calibri" panose="020F0502020204030204" pitchFamily="34" charset="0"/>
                <a:ea typeface="宋体" panose="02010600030101010101" pitchFamily="2" charset="-122"/>
                <a:cs typeface="Times New Roman" panose="02020603050405020304" pitchFamily="18" charset="0"/>
              </a:rPr>
              <a:t> Cost and Freight (CFR)</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kern="100" dirty="0">
                <a:effectLst/>
                <a:latin typeface="Calibri" panose="020F0502020204030204" pitchFamily="34" charset="0"/>
                <a:ea typeface="宋体" panose="02010600030101010101" pitchFamily="2" charset="-122"/>
                <a:cs typeface="Times New Roman" panose="02020603050405020304" pitchFamily="18" charset="0"/>
              </a:rPr>
              <a:t>•</a:t>
            </a:r>
            <a:r>
              <a:rPr lang="en-US" kern="100" dirty="0">
                <a:effectLst/>
                <a:latin typeface="Calibri" panose="020F0502020204030204" pitchFamily="34" charset="0"/>
                <a:ea typeface="宋体" panose="02010600030101010101" pitchFamily="2" charset="-122"/>
                <a:cs typeface="Times New Roman" panose="02020603050405020304" pitchFamily="18" charset="0"/>
              </a:rPr>
              <a:t>Cost, Insurance and Freight (CIF)</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36552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56B88F19-456B-481C-8336-D106FFD14B2C}"/>
              </a:ext>
            </a:extLst>
          </p:cNvPr>
          <p:cNvSpPr>
            <a:spLocks noGrp="1" noChangeArrowheads="1"/>
          </p:cNvSpPr>
          <p:nvPr>
            <p:ph idx="1"/>
          </p:nvPr>
        </p:nvSpPr>
        <p:spPr>
          <a:xfrm>
            <a:off x="1071485" y="1772816"/>
            <a:ext cx="7697787" cy="4825330"/>
          </a:xfrm>
        </p:spPr>
        <p:txBody>
          <a:bodyPr>
            <a:normAutofit/>
          </a:bodyPr>
          <a:lstStyle/>
          <a:p>
            <a:pPr lvl="2" eaLnBrk="1" hangingPunct="1"/>
            <a:r>
              <a:rPr lang="en-US" altLang="zh-CN" sz="2800" dirty="0"/>
              <a:t>Ex Works: EXW</a:t>
            </a:r>
          </a:p>
          <a:p>
            <a:pPr lvl="2"/>
            <a:r>
              <a:rPr lang="en-US" altLang="zh-CN" sz="2800" dirty="0"/>
              <a:t>F-Terms: FCA,FAS,FOB </a:t>
            </a:r>
            <a:r>
              <a:rPr lang="en-US" altLang="zh-CN" sz="2000" dirty="0"/>
              <a:t>(main carriage cost unpaid)</a:t>
            </a:r>
          </a:p>
          <a:p>
            <a:pPr lvl="2" eaLnBrk="1" hangingPunct="1"/>
            <a:r>
              <a:rPr lang="en-US" altLang="zh-CN" sz="2800" dirty="0"/>
              <a:t>C-Terms: CFR,CIF,CPT,CIP </a:t>
            </a:r>
            <a:r>
              <a:rPr lang="en-US" altLang="zh-CN" sz="2000" dirty="0"/>
              <a:t>(main carriage cost paid)</a:t>
            </a:r>
          </a:p>
          <a:p>
            <a:pPr lvl="2" eaLnBrk="1" hangingPunct="1"/>
            <a:r>
              <a:rPr lang="en-US" altLang="zh-CN" sz="2800" dirty="0"/>
              <a:t>D-Terms: DAT,DAP, DDP</a:t>
            </a:r>
          </a:p>
          <a:p>
            <a:pPr eaLnBrk="1" hangingPunct="1">
              <a:buFontTx/>
              <a:buNone/>
            </a:pPr>
            <a:r>
              <a:rPr lang="en-US" altLang="zh-CN" sz="3600" dirty="0"/>
              <a:t>  </a:t>
            </a:r>
            <a:r>
              <a:rPr lang="en-US" altLang="zh-CN" sz="2000" i="1" dirty="0"/>
              <a:t>** INCOTERMS place increasing responsibilities on the seller, and should the seller be willing to accept those responsibilities, the seller must adjust its price accordingly.</a:t>
            </a:r>
          </a:p>
          <a:p>
            <a:pPr lvl="2" eaLnBrk="1" hangingPunct="1"/>
            <a:endParaRPr lang="en-US" altLang="zh-CN" i="1" dirty="0"/>
          </a:p>
        </p:txBody>
      </p:sp>
      <p:sp>
        <p:nvSpPr>
          <p:cNvPr id="11267" name="Text Box 6">
            <a:extLst>
              <a:ext uri="{FF2B5EF4-FFF2-40B4-BE49-F238E27FC236}">
                <a16:creationId xmlns:a16="http://schemas.microsoft.com/office/drawing/2014/main" id="{DC6DC9F6-ACD8-4A9F-B594-454C4740FC80}"/>
              </a:ext>
            </a:extLst>
          </p:cNvPr>
          <p:cNvSpPr txBox="1">
            <a:spLocks noChangeArrowheads="1"/>
          </p:cNvSpPr>
          <p:nvPr/>
        </p:nvSpPr>
        <p:spPr bwMode="auto">
          <a:xfrm>
            <a:off x="0" y="2924175"/>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Shipment term</a:t>
            </a:r>
          </a:p>
        </p:txBody>
      </p:sp>
      <p:sp>
        <p:nvSpPr>
          <p:cNvPr id="11268" name="Line 7">
            <a:extLst>
              <a:ext uri="{FF2B5EF4-FFF2-40B4-BE49-F238E27FC236}">
                <a16:creationId xmlns:a16="http://schemas.microsoft.com/office/drawing/2014/main" id="{669FC47B-EC13-4841-9390-1FCEFB5222AE}"/>
              </a:ext>
            </a:extLst>
          </p:cNvPr>
          <p:cNvSpPr>
            <a:spLocks noChangeShapeType="1"/>
          </p:cNvSpPr>
          <p:nvPr/>
        </p:nvSpPr>
        <p:spPr bwMode="auto">
          <a:xfrm flipH="1">
            <a:off x="1622062" y="4365104"/>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69" name="Text Box 9">
            <a:extLst>
              <a:ext uri="{FF2B5EF4-FFF2-40B4-BE49-F238E27FC236}">
                <a16:creationId xmlns:a16="http://schemas.microsoft.com/office/drawing/2014/main" id="{5DDCBFE8-45F4-480F-B90E-10BBC30160B5}"/>
              </a:ext>
            </a:extLst>
          </p:cNvPr>
          <p:cNvSpPr txBox="1">
            <a:spLocks noChangeArrowheads="1"/>
          </p:cNvSpPr>
          <p:nvPr/>
        </p:nvSpPr>
        <p:spPr bwMode="auto">
          <a:xfrm>
            <a:off x="0" y="4075535"/>
            <a:ext cx="1476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dirty="0"/>
              <a:t>Arrival term</a:t>
            </a:r>
          </a:p>
        </p:txBody>
      </p:sp>
      <p:sp>
        <p:nvSpPr>
          <p:cNvPr id="11270" name="AutoShape 10">
            <a:extLst>
              <a:ext uri="{FF2B5EF4-FFF2-40B4-BE49-F238E27FC236}">
                <a16:creationId xmlns:a16="http://schemas.microsoft.com/office/drawing/2014/main" id="{CB64B1F8-511D-4D9C-B83A-646114DED048}"/>
              </a:ext>
            </a:extLst>
          </p:cNvPr>
          <p:cNvSpPr>
            <a:spLocks/>
          </p:cNvSpPr>
          <p:nvPr/>
        </p:nvSpPr>
        <p:spPr bwMode="auto">
          <a:xfrm>
            <a:off x="1692275" y="2781300"/>
            <a:ext cx="215900" cy="647700"/>
          </a:xfrm>
          <a:prstGeom prst="leftBrace">
            <a:avLst>
              <a:gd name="adj1" fmla="val 1558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 name="TextBox 1">
            <a:extLst>
              <a:ext uri="{FF2B5EF4-FFF2-40B4-BE49-F238E27FC236}">
                <a16:creationId xmlns:a16="http://schemas.microsoft.com/office/drawing/2014/main" id="{AC8AEAE8-AF38-475E-9417-C0D6E2A17665}"/>
              </a:ext>
            </a:extLst>
          </p:cNvPr>
          <p:cNvSpPr txBox="1"/>
          <p:nvPr/>
        </p:nvSpPr>
        <p:spPr>
          <a:xfrm>
            <a:off x="1071485" y="812221"/>
            <a:ext cx="7920880" cy="646331"/>
          </a:xfrm>
          <a:prstGeom prst="rect">
            <a:avLst/>
          </a:prstGeom>
          <a:noFill/>
        </p:spPr>
        <p:txBody>
          <a:bodyPr wrap="square" rtlCol="0">
            <a:spAutoFit/>
          </a:bodyPr>
          <a:lstStyle/>
          <a:p>
            <a:pPr marL="285750" lvl="0" indent="-285750">
              <a:spcBef>
                <a:spcPct val="20000"/>
              </a:spcBef>
              <a:spcAft>
                <a:spcPts val="600"/>
              </a:spcAft>
              <a:buClr>
                <a:srgbClr val="30ACEC">
                  <a:lumMod val="75000"/>
                </a:srgbClr>
              </a:buClr>
              <a:buSzPct val="145000"/>
            </a:pPr>
            <a:r>
              <a:rPr lang="en-US" altLang="zh-CN" sz="3600" dirty="0"/>
              <a:t>Traditional classification of INCOTERMS</a:t>
            </a:r>
            <a:endParaRPr lang="en-US" altLang="zh-C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A26889-6C61-4AE5-83A7-B325CD78ED59}"/>
              </a:ext>
            </a:extLst>
          </p:cNvPr>
          <p:cNvSpPr>
            <a:spLocks noGrp="1"/>
          </p:cNvSpPr>
          <p:nvPr>
            <p:ph type="title"/>
          </p:nvPr>
        </p:nvSpPr>
        <p:spPr>
          <a:xfrm>
            <a:off x="586358" y="104775"/>
            <a:ext cx="8496746" cy="765175"/>
          </a:xfrm>
        </p:spPr>
        <p:txBody>
          <a:bodyPr rtlCol="0">
            <a:normAutofit fontScale="90000"/>
          </a:bodyPr>
          <a:lstStyle/>
          <a:p>
            <a:pPr fontAlgn="auto">
              <a:spcAft>
                <a:spcPts val="0"/>
              </a:spcAft>
              <a:defRPr/>
            </a:pPr>
            <a:r>
              <a:rPr lang="en-US" altLang="zh-CN" dirty="0">
                <a:solidFill>
                  <a:schemeClr val="tx1">
                    <a:lumMod val="85000"/>
                    <a:lumOff val="15000"/>
                  </a:schemeClr>
                </a:solidFill>
              </a:rPr>
              <a:t>2. The Law Merchant and English Sales Law</a:t>
            </a:r>
            <a:endParaRPr lang="zh-CN" altLang="en-US" dirty="0">
              <a:solidFill>
                <a:schemeClr val="tx1">
                  <a:lumMod val="85000"/>
                  <a:lumOff val="15000"/>
                </a:schemeClr>
              </a:solidFill>
            </a:endParaRPr>
          </a:p>
        </p:txBody>
      </p:sp>
      <p:pic>
        <p:nvPicPr>
          <p:cNvPr id="22531" name="内容占位符 3">
            <a:extLst>
              <a:ext uri="{FF2B5EF4-FFF2-40B4-BE49-F238E27FC236}">
                <a16:creationId xmlns:a16="http://schemas.microsoft.com/office/drawing/2014/main" id="{4DF27422-786B-4863-92FD-D6C0F83D65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980728"/>
            <a:ext cx="3234890" cy="5627687"/>
          </a:xfrm>
        </p:spPr>
      </p:pic>
      <p:sp>
        <p:nvSpPr>
          <p:cNvPr id="5" name="Text Box 2">
            <a:extLst>
              <a:ext uri="{FF2B5EF4-FFF2-40B4-BE49-F238E27FC236}">
                <a16:creationId xmlns:a16="http://schemas.microsoft.com/office/drawing/2014/main" id="{28248DEB-8790-4C1D-B942-520FC1974854}"/>
              </a:ext>
            </a:extLst>
          </p:cNvPr>
          <p:cNvSpPr txBox="1">
            <a:spLocks noChangeArrowheads="1"/>
          </p:cNvSpPr>
          <p:nvPr/>
        </p:nvSpPr>
        <p:spPr bwMode="auto">
          <a:xfrm>
            <a:off x="971550" y="1125538"/>
            <a:ext cx="3455988" cy="5627687"/>
          </a:xfrm>
          <a:prstGeom prst="rect">
            <a:avLst/>
          </a:prstGeom>
          <a:solidFill>
            <a:srgbClr val="FFFFFF"/>
          </a:solidFill>
          <a:ln w="9525">
            <a:solidFill>
              <a:srgbClr val="000000"/>
            </a:solidFill>
            <a:miter lim="800000"/>
            <a:headEnd/>
            <a:tailEnd/>
          </a:ln>
        </p:spPr>
        <p:txBody>
          <a:bodyPr/>
          <a:lstStyle/>
          <a:p>
            <a:pPr algn="just" eaLnBrk="1" fontAlgn="auto" hangingPunct="1">
              <a:spcBef>
                <a:spcPts val="0"/>
              </a:spcBef>
              <a:spcAft>
                <a:spcPts val="0"/>
              </a:spcAft>
              <a:defRPr/>
            </a:pPr>
            <a:r>
              <a:rPr lang="zh-CN" b="1" kern="100" dirty="0">
                <a:latin typeface="Calibri" panose="020F0502020204030204" pitchFamily="34" charset="0"/>
                <a:ea typeface="SimSun" panose="02010600030101010101" pitchFamily="2" charset="-122"/>
                <a:cs typeface="Times New Roman" panose="02020603050405020304" pitchFamily="18" charset="0"/>
              </a:rPr>
              <a:t>Contents</a:t>
            </a:r>
            <a:endParaRPr lang="zh-CN" kern="100" dirty="0">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3"/>
              </a:rPr>
              <a:t>Part I Contracts to Which Act Applies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4"/>
              </a:rPr>
              <a:t>Part II Formation of the Contract</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5"/>
              </a:rPr>
              <a:t>Part III Effects of the Contract</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6"/>
              </a:rPr>
              <a:t>Part IV Performance of the Contract</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7"/>
              </a:rPr>
              <a:t>Part V Rights of Unpaid Seller Against the Goods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8"/>
              </a:rPr>
              <a:t>PART 5A ADDITIONAL RIGHTS OF BUYER IN CONSUMER CASES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9"/>
              </a:rPr>
              <a:t>Part VI Actions for Breach of the Contract</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10"/>
              </a:rPr>
              <a:t>Part VII Supplementary</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rPr>
              <a:t>SCHEDULES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11"/>
              </a:rPr>
              <a:t>SCHEDULE 1</a:t>
            </a: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rPr>
              <a:t> </a:t>
            </a: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11"/>
              </a:rPr>
              <a:t>Modification of Act for Certain Contracts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12"/>
              </a:rPr>
              <a:t>SCHEDULE 2</a:t>
            </a: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rPr>
              <a:t> </a:t>
            </a: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12"/>
              </a:rPr>
              <a:t>Consequential Amendments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13"/>
              </a:rPr>
              <a:t>SCHEDULE 3 Repeals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pPr algn="just" eaLnBrk="1" fontAlgn="auto" hangingPunct="1">
              <a:spcBef>
                <a:spcPts val="0"/>
              </a:spcBef>
              <a:spcAft>
                <a:spcPts val="0"/>
              </a:spcAft>
              <a:defRPr/>
            </a:pPr>
            <a:r>
              <a:rPr lang="en-US" kern="100" dirty="0">
                <a:solidFill>
                  <a:srgbClr val="002060"/>
                </a:solidFill>
                <a:latin typeface="Calibri" panose="020F0502020204030204" pitchFamily="34" charset="0"/>
                <a:ea typeface="SimSun" panose="02010600030101010101" pitchFamily="2" charset="-122"/>
                <a:cs typeface="Times New Roman" panose="02020603050405020304" pitchFamily="18" charset="0"/>
                <a:hlinkClick r:id="rId14"/>
              </a:rPr>
              <a:t>SCHEDULE 4 Savings</a:t>
            </a:r>
            <a:endParaRPr lang="zh-CN" kern="100"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B844-83EC-40C7-B2BF-2C446F985B2D}"/>
              </a:ext>
            </a:extLst>
          </p:cNvPr>
          <p:cNvSpPr>
            <a:spLocks noGrp="1"/>
          </p:cNvSpPr>
          <p:nvPr>
            <p:ph type="title"/>
          </p:nvPr>
        </p:nvSpPr>
        <p:spPr>
          <a:xfrm>
            <a:off x="1259632" y="476672"/>
            <a:ext cx="7689126" cy="1387623"/>
          </a:xfrm>
        </p:spPr>
        <p:txBody>
          <a:bodyPr>
            <a:normAutofit/>
          </a:bodyPr>
          <a:lstStyle/>
          <a:p>
            <a:pPr algn="l"/>
            <a:r>
              <a:rPr lang="en-US" altLang="zh-CN" sz="3200" dirty="0"/>
              <a:t>Exercise: Check the contents in Incoterms 2010 and fill in the chart.</a:t>
            </a:r>
            <a:endParaRPr lang="zh-CN" altLang="en-US" sz="3200" dirty="0"/>
          </a:p>
        </p:txBody>
      </p:sp>
      <p:pic>
        <p:nvPicPr>
          <p:cNvPr id="4" name="Content Placeholder 3">
            <a:extLst>
              <a:ext uri="{FF2B5EF4-FFF2-40B4-BE49-F238E27FC236}">
                <a16:creationId xmlns:a16="http://schemas.microsoft.com/office/drawing/2014/main" id="{FE5B5ED5-FF8A-4E75-B495-2738E4E2D0FD}"/>
              </a:ext>
            </a:extLst>
          </p:cNvPr>
          <p:cNvPicPr>
            <a:picLocks noGrp="1" noChangeAspect="1"/>
          </p:cNvPicPr>
          <p:nvPr>
            <p:ph idx="1"/>
          </p:nvPr>
        </p:nvPicPr>
        <p:blipFill>
          <a:blip r:embed="rId2"/>
          <a:stretch>
            <a:fillRect/>
          </a:stretch>
        </p:blipFill>
        <p:spPr>
          <a:xfrm>
            <a:off x="1115616" y="2132856"/>
            <a:ext cx="7689126" cy="4154340"/>
          </a:xfrm>
          <a:prstGeom prst="rect">
            <a:avLst/>
          </a:prstGeom>
        </p:spPr>
      </p:pic>
    </p:spTree>
    <p:extLst>
      <p:ext uri="{BB962C8B-B14F-4D97-AF65-F5344CB8AC3E}">
        <p14:creationId xmlns:p14="http://schemas.microsoft.com/office/powerpoint/2010/main" val="3691181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0AA2-6A7C-491A-8248-F2C0360F4475}"/>
              </a:ext>
            </a:extLst>
          </p:cNvPr>
          <p:cNvSpPr>
            <a:spLocks noGrp="1"/>
          </p:cNvSpPr>
          <p:nvPr>
            <p:ph type="title"/>
          </p:nvPr>
        </p:nvSpPr>
        <p:spPr>
          <a:xfrm>
            <a:off x="1043608" y="457201"/>
            <a:ext cx="7643192" cy="1027583"/>
          </a:xfrm>
        </p:spPr>
        <p:txBody>
          <a:bodyPr/>
          <a:lstStyle/>
          <a:p>
            <a:r>
              <a:rPr lang="en-US" altLang="zh-CN" dirty="0"/>
              <a:t>INCOTERMS 2010</a:t>
            </a:r>
            <a:endParaRPr lang="zh-CN" altLang="en-US" dirty="0"/>
          </a:p>
        </p:txBody>
      </p:sp>
      <p:pic>
        <p:nvPicPr>
          <p:cNvPr id="4" name="Content Placeholder 3">
            <a:extLst>
              <a:ext uri="{FF2B5EF4-FFF2-40B4-BE49-F238E27FC236}">
                <a16:creationId xmlns:a16="http://schemas.microsoft.com/office/drawing/2014/main" id="{7E37CC91-F93D-44AF-A2CE-3A9AA35E611D}"/>
              </a:ext>
            </a:extLst>
          </p:cNvPr>
          <p:cNvPicPr>
            <a:picLocks noGrp="1" noChangeAspect="1"/>
          </p:cNvPicPr>
          <p:nvPr>
            <p:ph idx="1"/>
          </p:nvPr>
        </p:nvPicPr>
        <p:blipFill>
          <a:blip r:embed="rId2"/>
          <a:stretch>
            <a:fillRect/>
          </a:stretch>
        </p:blipFill>
        <p:spPr>
          <a:xfrm>
            <a:off x="70409" y="1772816"/>
            <a:ext cx="9120295" cy="4968552"/>
          </a:xfrm>
          <a:prstGeom prst="rect">
            <a:avLst/>
          </a:prstGeom>
        </p:spPr>
      </p:pic>
    </p:spTree>
    <p:extLst>
      <p:ext uri="{BB962C8B-B14F-4D97-AF65-F5344CB8AC3E}">
        <p14:creationId xmlns:p14="http://schemas.microsoft.com/office/powerpoint/2010/main" val="3531189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C293-23F0-4699-B6AD-4E2D8BB965F9}"/>
              </a:ext>
            </a:extLst>
          </p:cNvPr>
          <p:cNvSpPr>
            <a:spLocks noGrp="1"/>
          </p:cNvSpPr>
          <p:nvPr>
            <p:ph type="title"/>
          </p:nvPr>
        </p:nvSpPr>
        <p:spPr>
          <a:xfrm>
            <a:off x="982133" y="457201"/>
            <a:ext cx="7704667" cy="1459631"/>
          </a:xfrm>
        </p:spPr>
        <p:txBody>
          <a:bodyPr/>
          <a:lstStyle/>
          <a:p>
            <a:pPr algn="l"/>
            <a:r>
              <a:rPr lang="en-US" altLang="zh-CN" dirty="0"/>
              <a:t>How to use Incoterms ?</a:t>
            </a:r>
            <a:endParaRPr lang="zh-CN" altLang="en-US" dirty="0"/>
          </a:p>
        </p:txBody>
      </p:sp>
      <p:sp>
        <p:nvSpPr>
          <p:cNvPr id="3" name="Content Placeholder 2">
            <a:extLst>
              <a:ext uri="{FF2B5EF4-FFF2-40B4-BE49-F238E27FC236}">
                <a16:creationId xmlns:a16="http://schemas.microsoft.com/office/drawing/2014/main" id="{ADCC09E2-0D61-48A3-9025-5D35CE08A1EF}"/>
              </a:ext>
            </a:extLst>
          </p:cNvPr>
          <p:cNvSpPr>
            <a:spLocks noGrp="1"/>
          </p:cNvSpPr>
          <p:nvPr>
            <p:ph idx="1"/>
          </p:nvPr>
        </p:nvSpPr>
        <p:spPr>
          <a:xfrm>
            <a:off x="982133" y="2060848"/>
            <a:ext cx="7704667" cy="3938968"/>
          </a:xfrm>
        </p:spPr>
        <p:txBody>
          <a:bodyPr>
            <a:normAutofit fontScale="92500" lnSpcReduction="20000"/>
          </a:bodyPr>
          <a:lstStyle/>
          <a:p>
            <a:pPr marL="457200" indent="-457200">
              <a:buFont typeface="+mj-lt"/>
              <a:buAutoNum type="alphaUcPeriod"/>
            </a:pPr>
            <a:r>
              <a:rPr lang="en-US" altLang="zh-CN" b="1" dirty="0"/>
              <a:t>Indicate clear specifications in the sales contract</a:t>
            </a:r>
          </a:p>
          <a:p>
            <a:pPr lvl="1">
              <a:buFont typeface="Wingdings" panose="05000000000000000000" pitchFamily="2" charset="2"/>
              <a:buChar char="ü"/>
            </a:pPr>
            <a:r>
              <a:rPr lang="en-US" altLang="zh-CN" dirty="0"/>
              <a:t>  How to interpret the trade terms? Which version of Incoterms?</a:t>
            </a:r>
          </a:p>
          <a:p>
            <a:pPr marL="457200" indent="-457200">
              <a:buFont typeface="+mj-lt"/>
              <a:buAutoNum type="alphaUcPeriod"/>
            </a:pPr>
            <a:r>
              <a:rPr lang="en-US" altLang="zh-CN" b="1" dirty="0"/>
              <a:t>Choose the appropriate Incoterms rule</a:t>
            </a:r>
          </a:p>
          <a:p>
            <a:pPr lvl="1">
              <a:buFont typeface="Wingdings" panose="05000000000000000000" pitchFamily="2" charset="2"/>
              <a:buChar char="ü"/>
            </a:pPr>
            <a:r>
              <a:rPr lang="en-US" altLang="zh-CN" dirty="0"/>
              <a:t>  Which Incoterms to be chosen?</a:t>
            </a:r>
          </a:p>
          <a:p>
            <a:pPr marL="457200" indent="-457200">
              <a:buFont typeface="+mj-lt"/>
              <a:buAutoNum type="alphaUcPeriod"/>
            </a:pPr>
            <a:r>
              <a:rPr lang="en-US" altLang="zh-CN" b="1" dirty="0"/>
              <a:t>Specify the place and port with precision</a:t>
            </a:r>
          </a:p>
          <a:p>
            <a:pPr lvl="1">
              <a:buFont typeface="Wingdings" panose="05000000000000000000" pitchFamily="2" charset="2"/>
              <a:buChar char="ü"/>
            </a:pPr>
            <a:r>
              <a:rPr lang="en-US" altLang="zh-CN" dirty="0"/>
              <a:t> with specific information of place and port</a:t>
            </a:r>
            <a:endParaRPr lang="zh-CN" altLang="zh-CN" dirty="0"/>
          </a:p>
          <a:p>
            <a:pPr marL="457200" indent="-457200">
              <a:buFont typeface="+mj-lt"/>
              <a:buAutoNum type="alphaUcPeriod"/>
            </a:pPr>
            <a:r>
              <a:rPr lang="en-US" altLang="zh-CN" b="1" dirty="0"/>
              <a:t>Other precautions to be taken</a:t>
            </a:r>
          </a:p>
          <a:p>
            <a:pPr lvl="1">
              <a:buFont typeface="Wingdings" panose="05000000000000000000" pitchFamily="2" charset="2"/>
              <a:buChar char="ü"/>
            </a:pPr>
            <a:r>
              <a:rPr lang="en-US" altLang="zh-CN" dirty="0"/>
              <a:t>Trade terms do not represent the whole contract</a:t>
            </a:r>
          </a:p>
          <a:p>
            <a:pPr lvl="1">
              <a:buFont typeface="Wingdings" panose="05000000000000000000" pitchFamily="2" charset="2"/>
              <a:buChar char="ü"/>
            </a:pPr>
            <a:r>
              <a:rPr lang="en-US" altLang="zh-CN" dirty="0"/>
              <a:t>Trade terms cannot conflict with contract terms</a:t>
            </a:r>
            <a:endParaRPr lang="zh-CN" altLang="zh-CN" dirty="0"/>
          </a:p>
          <a:p>
            <a:pPr marL="457200" indent="-457200">
              <a:buFont typeface="+mj-lt"/>
              <a:buAutoNum type="alphaUcPeriod"/>
            </a:pPr>
            <a:r>
              <a:rPr lang="en-US" altLang="zh-CN" b="1" dirty="0"/>
              <a:t>Do not hesitate to consult an international law firm.</a:t>
            </a:r>
            <a:endParaRPr lang="zh-CN" altLang="zh-CN" b="1" dirty="0"/>
          </a:p>
          <a:p>
            <a:pPr marL="0" indent="0">
              <a:buNone/>
            </a:pPr>
            <a:endParaRPr lang="zh-CN" altLang="en-US" dirty="0"/>
          </a:p>
        </p:txBody>
      </p:sp>
    </p:spTree>
    <p:extLst>
      <p:ext uri="{BB962C8B-B14F-4D97-AF65-F5344CB8AC3E}">
        <p14:creationId xmlns:p14="http://schemas.microsoft.com/office/powerpoint/2010/main" val="39589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a:extLst>
              <a:ext uri="{FF2B5EF4-FFF2-40B4-BE49-F238E27FC236}">
                <a16:creationId xmlns:a16="http://schemas.microsoft.com/office/drawing/2014/main" id="{1AA92FAF-2A37-41C0-A054-D8BEFBFB240E}"/>
              </a:ext>
            </a:extLst>
          </p:cNvPr>
          <p:cNvSpPr>
            <a:spLocks noGrp="1"/>
          </p:cNvSpPr>
          <p:nvPr>
            <p:ph type="title"/>
          </p:nvPr>
        </p:nvSpPr>
        <p:spPr/>
        <p:txBody>
          <a:bodyPr/>
          <a:lstStyle/>
          <a:p>
            <a:r>
              <a:rPr lang="en-US" altLang="zh-CN" dirty="0"/>
              <a:t>The U.S. Uniform Commercial Code</a:t>
            </a:r>
            <a:endParaRPr lang="zh-CN" altLang="en-US" dirty="0"/>
          </a:p>
        </p:txBody>
      </p:sp>
      <p:sp>
        <p:nvSpPr>
          <p:cNvPr id="3" name="内容占位符 2">
            <a:extLst>
              <a:ext uri="{FF2B5EF4-FFF2-40B4-BE49-F238E27FC236}">
                <a16:creationId xmlns:a16="http://schemas.microsoft.com/office/drawing/2014/main" id="{C114D507-4068-43D1-B2F0-D10B76EE4003}"/>
              </a:ext>
            </a:extLst>
          </p:cNvPr>
          <p:cNvSpPr>
            <a:spLocks noGrp="1"/>
          </p:cNvSpPr>
          <p:nvPr>
            <p:ph idx="1"/>
          </p:nvPr>
        </p:nvSpPr>
        <p:spPr>
          <a:xfrm>
            <a:off x="755576" y="2173799"/>
            <a:ext cx="7859216" cy="4227000"/>
          </a:xfrm>
        </p:spPr>
        <p:txBody>
          <a:bodyPr rtlCol="0">
            <a:normAutofit fontScale="85000" lnSpcReduction="10000"/>
          </a:bodyPr>
          <a:lstStyle/>
          <a:p>
            <a:pPr fontAlgn="auto">
              <a:spcAft>
                <a:spcPts val="0"/>
              </a:spcAft>
              <a:buFont typeface="Wingdings 3" charset="2"/>
              <a:buChar char=""/>
              <a:defRPr/>
            </a:pPr>
            <a:r>
              <a:rPr lang="en-US" altLang="zh-CN" sz="3300" dirty="0">
                <a:solidFill>
                  <a:schemeClr val="tx1">
                    <a:lumMod val="75000"/>
                    <a:lumOff val="25000"/>
                  </a:schemeClr>
                </a:solidFill>
              </a:rPr>
              <a:t>The types of transactions included :</a:t>
            </a:r>
          </a:p>
          <a:p>
            <a:pPr marL="0" indent="0" fontAlgn="auto">
              <a:spcAft>
                <a:spcPts val="0"/>
              </a:spcAft>
              <a:buFont typeface="Wingdings 3" charset="2"/>
              <a:buNone/>
              <a:defRPr/>
            </a:pPr>
            <a:r>
              <a:rPr lang="en-US" altLang="zh-CN" dirty="0">
                <a:solidFill>
                  <a:srgbClr val="C00000"/>
                </a:solidFill>
              </a:rPr>
              <a:t>•	Sales (Amended Article 2);</a:t>
            </a:r>
          </a:p>
          <a:p>
            <a:pPr marL="0" indent="0" fontAlgn="auto">
              <a:spcAft>
                <a:spcPts val="0"/>
              </a:spcAft>
              <a:buFont typeface="Wingdings 3" charset="2"/>
              <a:buNone/>
              <a:defRPr/>
            </a:pPr>
            <a:r>
              <a:rPr lang="en-US" altLang="zh-CN" dirty="0">
                <a:solidFill>
                  <a:schemeClr val="tx1">
                    <a:lumMod val="75000"/>
                    <a:lumOff val="25000"/>
                  </a:schemeClr>
                </a:solidFill>
              </a:rPr>
              <a:t>•	Leases (Amended Article 2A);</a:t>
            </a:r>
          </a:p>
          <a:p>
            <a:pPr marL="0" indent="0" fontAlgn="auto">
              <a:spcAft>
                <a:spcPts val="0"/>
              </a:spcAft>
              <a:buFont typeface="Wingdings 3" charset="2"/>
              <a:buNone/>
              <a:defRPr/>
            </a:pPr>
            <a:r>
              <a:rPr lang="en-US" altLang="zh-CN" dirty="0">
                <a:solidFill>
                  <a:schemeClr val="tx1">
                    <a:lumMod val="75000"/>
                    <a:lumOff val="25000"/>
                  </a:schemeClr>
                </a:solidFill>
              </a:rPr>
              <a:t>•	Negotiable Instruments, previously known as Commercial Paper (Revised Article 3);</a:t>
            </a:r>
          </a:p>
          <a:p>
            <a:pPr marL="0" indent="0" fontAlgn="auto">
              <a:spcAft>
                <a:spcPts val="0"/>
              </a:spcAft>
              <a:buFont typeface="Wingdings 3" charset="2"/>
              <a:buNone/>
              <a:defRPr/>
            </a:pPr>
            <a:r>
              <a:rPr lang="en-US" altLang="zh-CN" dirty="0">
                <a:solidFill>
                  <a:schemeClr val="tx1">
                    <a:lumMod val="75000"/>
                    <a:lumOff val="25000"/>
                  </a:schemeClr>
                </a:solidFill>
              </a:rPr>
              <a:t>•	Bank Deposits and Collections (Amended Article 4);</a:t>
            </a:r>
          </a:p>
          <a:p>
            <a:pPr marL="0" indent="0" fontAlgn="auto">
              <a:spcAft>
                <a:spcPts val="0"/>
              </a:spcAft>
              <a:buFont typeface="Wingdings 3" charset="2"/>
              <a:buNone/>
              <a:defRPr/>
            </a:pPr>
            <a:r>
              <a:rPr lang="en-US" altLang="zh-CN" dirty="0">
                <a:solidFill>
                  <a:schemeClr val="tx1">
                    <a:lumMod val="75000"/>
                    <a:lumOff val="25000"/>
                  </a:schemeClr>
                </a:solidFill>
              </a:rPr>
              <a:t>•	Funds Transfers (Article 4A);</a:t>
            </a:r>
          </a:p>
          <a:p>
            <a:pPr marL="0" indent="0" fontAlgn="auto">
              <a:spcAft>
                <a:spcPts val="0"/>
              </a:spcAft>
              <a:buFont typeface="Wingdings 3" charset="2"/>
              <a:buNone/>
              <a:defRPr/>
            </a:pPr>
            <a:r>
              <a:rPr lang="en-US" altLang="zh-CN" dirty="0">
                <a:solidFill>
                  <a:schemeClr val="tx1">
                    <a:lumMod val="75000"/>
                    <a:lumOff val="25000"/>
                  </a:schemeClr>
                </a:solidFill>
              </a:rPr>
              <a:t>•	Letters of Credit (Revised Article 5);</a:t>
            </a:r>
          </a:p>
          <a:p>
            <a:pPr marL="0" indent="0" fontAlgn="auto">
              <a:spcAft>
                <a:spcPts val="0"/>
              </a:spcAft>
              <a:buFont typeface="Wingdings 3" charset="2"/>
              <a:buNone/>
              <a:defRPr/>
            </a:pPr>
            <a:r>
              <a:rPr lang="en-US" altLang="zh-CN" dirty="0">
                <a:solidFill>
                  <a:schemeClr val="tx1">
                    <a:lumMod val="75000"/>
                    <a:lumOff val="25000"/>
                  </a:schemeClr>
                </a:solidFill>
              </a:rPr>
              <a:t>•	Bulk Sales, previously known as Bulk Transfers (Revised Article 6);</a:t>
            </a:r>
          </a:p>
          <a:p>
            <a:pPr marL="0" indent="0" fontAlgn="auto">
              <a:spcAft>
                <a:spcPts val="0"/>
              </a:spcAft>
              <a:buFont typeface="Wingdings 3" charset="2"/>
              <a:buNone/>
              <a:defRPr/>
            </a:pPr>
            <a:r>
              <a:rPr lang="en-US" altLang="zh-CN" dirty="0">
                <a:solidFill>
                  <a:schemeClr val="tx1">
                    <a:lumMod val="75000"/>
                    <a:lumOff val="25000"/>
                  </a:schemeClr>
                </a:solidFill>
              </a:rPr>
              <a:t>•	Documents of Title (Revised Article 7);</a:t>
            </a:r>
          </a:p>
          <a:p>
            <a:pPr marL="0" indent="0" fontAlgn="auto">
              <a:spcAft>
                <a:spcPts val="0"/>
              </a:spcAft>
              <a:buFont typeface="Wingdings 3" charset="2"/>
              <a:buNone/>
              <a:defRPr/>
            </a:pPr>
            <a:r>
              <a:rPr lang="en-US" altLang="zh-CN" dirty="0">
                <a:solidFill>
                  <a:schemeClr val="tx1">
                    <a:lumMod val="75000"/>
                    <a:lumOff val="25000"/>
                  </a:schemeClr>
                </a:solidFill>
              </a:rPr>
              <a:t>•	Investment Securities (Revised Article 8); and</a:t>
            </a:r>
          </a:p>
          <a:p>
            <a:pPr marL="0" indent="0" fontAlgn="auto">
              <a:spcAft>
                <a:spcPts val="0"/>
              </a:spcAft>
              <a:buFont typeface="Wingdings 3" charset="2"/>
              <a:buNone/>
              <a:defRPr/>
            </a:pPr>
            <a:r>
              <a:rPr lang="en-US" altLang="zh-CN" dirty="0">
                <a:solidFill>
                  <a:schemeClr val="tx1">
                    <a:lumMod val="75000"/>
                    <a:lumOff val="25000"/>
                  </a:schemeClr>
                </a:solidFill>
              </a:rPr>
              <a:t>•	Secured Transactions (Revised Article 9).</a:t>
            </a:r>
          </a:p>
          <a:p>
            <a:pPr marL="0" indent="0" fontAlgn="auto">
              <a:spcAft>
                <a:spcPts val="0"/>
              </a:spcAft>
              <a:buFont typeface="Wingdings 3" charset="2"/>
              <a:buNone/>
              <a:defRPr/>
            </a:pP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7200000" s="0" l="0"/>
                                      </p:by>
                                    </p:animClr>
                                    <p:animClr clrSpc="hsl" dir="cw">
                                      <p:cBhvr>
                                        <p:cTn id="7" dur="500" fill="hold"/>
                                        <p:tgtEl>
                                          <p:spTgt spid="3">
                                            <p:txEl>
                                              <p:pRg st="1" end="1"/>
                                            </p:txEl>
                                          </p:spTgt>
                                        </p:tgtEl>
                                        <p:attrNameLst>
                                          <p:attrName>fillcolor</p:attrName>
                                        </p:attrNameLst>
                                      </p:cBhvr>
                                      <p:by>
                                        <p:hsl h="7200000" s="0" l="0"/>
                                      </p:by>
                                    </p:animClr>
                                    <p:animClr clrSpc="hsl" dir="cw">
                                      <p:cBhvr>
                                        <p:cTn id="8" dur="500" fill="hold"/>
                                        <p:tgtEl>
                                          <p:spTgt spid="3">
                                            <p:txEl>
                                              <p:pRg st="1" end="1"/>
                                            </p:txEl>
                                          </p:spTgt>
                                        </p:tgtEl>
                                        <p:attrNameLst>
                                          <p:attrName>stroke.color</p:attrName>
                                        </p:attrNameLst>
                                      </p:cBhvr>
                                      <p:by>
                                        <p:hsl h="7200000" s="0" l="0"/>
                                      </p:by>
                                    </p:animClr>
                                    <p:set>
                                      <p:cBhvr>
                                        <p:cTn id="9"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a:extLst>
              <a:ext uri="{FF2B5EF4-FFF2-40B4-BE49-F238E27FC236}">
                <a16:creationId xmlns:a16="http://schemas.microsoft.com/office/drawing/2014/main" id="{C741AB49-94F9-4E8B-8778-0DBDFB86D598}"/>
              </a:ext>
            </a:extLst>
          </p:cNvPr>
          <p:cNvSpPr>
            <a:spLocks noGrp="1"/>
          </p:cNvSpPr>
          <p:nvPr>
            <p:ph type="title"/>
          </p:nvPr>
        </p:nvSpPr>
        <p:spPr>
          <a:xfrm>
            <a:off x="1043608" y="620688"/>
            <a:ext cx="6483350" cy="788987"/>
          </a:xfrm>
        </p:spPr>
        <p:txBody>
          <a:bodyPr>
            <a:normAutofit/>
          </a:bodyPr>
          <a:lstStyle/>
          <a:p>
            <a:pPr algn="l"/>
            <a:r>
              <a:rPr lang="en-US" altLang="zh-CN" dirty="0"/>
              <a:t> Chinese Contract Law </a:t>
            </a:r>
            <a:endParaRPr lang="zh-CN" altLang="en-US" dirty="0"/>
          </a:p>
        </p:txBody>
      </p:sp>
      <p:graphicFrame>
        <p:nvGraphicFramePr>
          <p:cNvPr id="4" name="Content Placeholder 3">
            <a:extLst>
              <a:ext uri="{FF2B5EF4-FFF2-40B4-BE49-F238E27FC236}">
                <a16:creationId xmlns:a16="http://schemas.microsoft.com/office/drawing/2014/main" id="{59CA231F-659F-4B92-A61F-B7B2D0A782D9}"/>
              </a:ext>
            </a:extLst>
          </p:cNvPr>
          <p:cNvGraphicFramePr>
            <a:graphicFrameLocks noGrp="1"/>
          </p:cNvGraphicFramePr>
          <p:nvPr>
            <p:ph idx="1"/>
            <p:extLst>
              <p:ext uri="{D42A27DB-BD31-4B8C-83A1-F6EECF244321}">
                <p14:modId xmlns:p14="http://schemas.microsoft.com/office/powerpoint/2010/main" val="3170033302"/>
              </p:ext>
            </p:extLst>
          </p:nvPr>
        </p:nvGraphicFramePr>
        <p:xfrm>
          <a:off x="873300" y="2348880"/>
          <a:ext cx="8244407" cy="4085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F95E7E2-1085-469E-B7D0-B3D07A1271E5}"/>
              </a:ext>
            </a:extLst>
          </p:cNvPr>
          <p:cNvSpPr txBox="1"/>
          <p:nvPr/>
        </p:nvSpPr>
        <p:spPr>
          <a:xfrm>
            <a:off x="1331640" y="3645024"/>
            <a:ext cx="1501635" cy="523220"/>
          </a:xfrm>
          <a:prstGeom prst="rect">
            <a:avLst/>
          </a:prstGeom>
          <a:noFill/>
        </p:spPr>
        <p:txBody>
          <a:bodyPr wrap="square" rtlCol="0">
            <a:spAutoFit/>
          </a:bodyPr>
          <a:lstStyle/>
          <a:p>
            <a:r>
              <a:rPr lang="en-US" altLang="zh-CN" sz="2800" dirty="0"/>
              <a:t>1985 </a:t>
            </a:r>
          </a:p>
        </p:txBody>
      </p:sp>
      <p:sp>
        <p:nvSpPr>
          <p:cNvPr id="6" name="TextBox 5">
            <a:extLst>
              <a:ext uri="{FF2B5EF4-FFF2-40B4-BE49-F238E27FC236}">
                <a16:creationId xmlns:a16="http://schemas.microsoft.com/office/drawing/2014/main" id="{E08A6772-ED06-4926-8A16-14ECAFA29A50}"/>
              </a:ext>
            </a:extLst>
          </p:cNvPr>
          <p:cNvSpPr txBox="1"/>
          <p:nvPr/>
        </p:nvSpPr>
        <p:spPr>
          <a:xfrm>
            <a:off x="3131840" y="3212976"/>
            <a:ext cx="1224136" cy="523220"/>
          </a:xfrm>
          <a:prstGeom prst="rect">
            <a:avLst/>
          </a:prstGeom>
          <a:noFill/>
        </p:spPr>
        <p:txBody>
          <a:bodyPr wrap="square" rtlCol="0">
            <a:spAutoFit/>
          </a:bodyPr>
          <a:lstStyle/>
          <a:p>
            <a:r>
              <a:rPr lang="en-US" altLang="zh-CN" sz="2800" dirty="0"/>
              <a:t>1988</a:t>
            </a:r>
          </a:p>
        </p:txBody>
      </p:sp>
      <p:sp>
        <p:nvSpPr>
          <p:cNvPr id="7" name="TextBox 6">
            <a:extLst>
              <a:ext uri="{FF2B5EF4-FFF2-40B4-BE49-F238E27FC236}">
                <a16:creationId xmlns:a16="http://schemas.microsoft.com/office/drawing/2014/main" id="{8EB9C040-4E37-4263-938E-209A2FF66E7C}"/>
              </a:ext>
            </a:extLst>
          </p:cNvPr>
          <p:cNvSpPr txBox="1"/>
          <p:nvPr/>
        </p:nvSpPr>
        <p:spPr>
          <a:xfrm>
            <a:off x="5148064" y="2667000"/>
            <a:ext cx="1368152" cy="523220"/>
          </a:xfrm>
          <a:prstGeom prst="rect">
            <a:avLst/>
          </a:prstGeom>
          <a:noFill/>
        </p:spPr>
        <p:txBody>
          <a:bodyPr wrap="square" rtlCol="0">
            <a:spAutoFit/>
          </a:bodyPr>
          <a:lstStyle/>
          <a:p>
            <a:r>
              <a:rPr lang="en-US" altLang="zh-CN" sz="2800" dirty="0"/>
              <a:t>1999</a:t>
            </a:r>
            <a:endParaRPr lang="zh-CN"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025C795-2A19-44BB-86B0-E61EBD0BAD91}"/>
              </a:ext>
            </a:extLst>
          </p:cNvPr>
          <p:cNvSpPr>
            <a:spLocks noGrp="1" noChangeArrowheads="1"/>
          </p:cNvSpPr>
          <p:nvPr>
            <p:ph type="title"/>
          </p:nvPr>
        </p:nvSpPr>
        <p:spPr/>
        <p:txBody>
          <a:bodyPr/>
          <a:lstStyle/>
          <a:p>
            <a:pPr algn="l"/>
            <a:r>
              <a:rPr lang="en-US" altLang="zh-CN" dirty="0"/>
              <a:t> 3. Introduction to CISG </a:t>
            </a:r>
          </a:p>
        </p:txBody>
      </p:sp>
      <p:sp>
        <p:nvSpPr>
          <p:cNvPr id="5123" name="Rectangle 3">
            <a:extLst>
              <a:ext uri="{FF2B5EF4-FFF2-40B4-BE49-F238E27FC236}">
                <a16:creationId xmlns:a16="http://schemas.microsoft.com/office/drawing/2014/main" id="{C1F99A8E-948A-45AE-B7FA-575277144126}"/>
              </a:ext>
            </a:extLst>
          </p:cNvPr>
          <p:cNvSpPr>
            <a:spLocks noGrp="1" noChangeArrowheads="1"/>
          </p:cNvSpPr>
          <p:nvPr>
            <p:ph idx="1"/>
          </p:nvPr>
        </p:nvSpPr>
        <p:spPr/>
        <p:txBody>
          <a:bodyPr>
            <a:normAutofit/>
          </a:bodyPr>
          <a:lstStyle/>
          <a:p>
            <a:pPr>
              <a:lnSpc>
                <a:spcPct val="60000"/>
              </a:lnSpc>
            </a:pPr>
            <a:r>
              <a:rPr lang="en-US" altLang="zh-CN" sz="2200" b="1" dirty="0"/>
              <a:t>What is CISG?</a:t>
            </a:r>
          </a:p>
          <a:p>
            <a:pPr>
              <a:lnSpc>
                <a:spcPct val="60000"/>
              </a:lnSpc>
              <a:buFontTx/>
              <a:buNone/>
            </a:pPr>
            <a:r>
              <a:rPr lang="en-US" altLang="zh-CN" sz="2600" dirty="0"/>
              <a:t>    </a:t>
            </a:r>
            <a:r>
              <a:rPr lang="en-US" altLang="zh-CN" sz="1900" dirty="0"/>
              <a:t>CISG: the United Nations Convention on Contracts for the International Sale of Goods《</a:t>
            </a:r>
            <a:r>
              <a:rPr lang="zh-CN" altLang="en-US" sz="1900" dirty="0"/>
              <a:t>联合国国际货物销售合同公约</a:t>
            </a:r>
            <a:r>
              <a:rPr lang="en-US" altLang="zh-CN" sz="1900" dirty="0"/>
              <a:t>》</a:t>
            </a:r>
          </a:p>
          <a:p>
            <a:pPr>
              <a:lnSpc>
                <a:spcPct val="60000"/>
              </a:lnSpc>
            </a:pPr>
            <a:r>
              <a:rPr lang="en-US" altLang="zh-CN" sz="2200" b="1" dirty="0"/>
              <a:t>How does it develop?</a:t>
            </a:r>
          </a:p>
          <a:p>
            <a:pPr>
              <a:lnSpc>
                <a:spcPct val="60000"/>
              </a:lnSpc>
              <a:buFontTx/>
              <a:buNone/>
            </a:pPr>
            <a:r>
              <a:rPr lang="en-US" altLang="zh-CN" sz="1900" dirty="0"/>
              <a:t>    ---- drafted by? </a:t>
            </a:r>
          </a:p>
          <a:p>
            <a:pPr>
              <a:lnSpc>
                <a:spcPct val="60000"/>
              </a:lnSpc>
              <a:buFontTx/>
              <a:buNone/>
            </a:pPr>
            <a:r>
              <a:rPr lang="en-US" altLang="zh-CN" sz="1900" dirty="0"/>
              <a:t>    ---- When and where did it open for signature? ---- When did it enter into force? (for the U.S. and China?)</a:t>
            </a:r>
          </a:p>
          <a:p>
            <a:pPr>
              <a:lnSpc>
                <a:spcPct val="60000"/>
              </a:lnSpc>
              <a:buFontTx/>
              <a:buNone/>
            </a:pPr>
            <a:r>
              <a:rPr lang="en-US" altLang="zh-CN" sz="1900" dirty="0"/>
              <a:t>    ---- How many contracting parties to the CISG?(up to 2018)</a:t>
            </a:r>
          </a:p>
          <a:p>
            <a:pPr>
              <a:lnSpc>
                <a:spcPct val="60000"/>
              </a:lnSpc>
              <a:buFontTx/>
              <a:buNone/>
            </a:pPr>
            <a:r>
              <a:rPr lang="en-US" altLang="zh-CN" sz="1900" dirty="0"/>
              <a:t>    ---- How does it apply in a member state?</a:t>
            </a:r>
          </a:p>
          <a:p>
            <a:pPr>
              <a:lnSpc>
                <a:spcPct val="60000"/>
              </a:lnSpc>
              <a:buFontTx/>
              <a:buNone/>
            </a:pPr>
            <a:endParaRPr lang="en-US" altLang="zh-CN"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0F31-D4D9-4309-91FD-9BDFF2ABEF85}"/>
              </a:ext>
            </a:extLst>
          </p:cNvPr>
          <p:cNvSpPr>
            <a:spLocks noGrp="1"/>
          </p:cNvSpPr>
          <p:nvPr>
            <p:ph type="title"/>
          </p:nvPr>
        </p:nvSpPr>
        <p:spPr>
          <a:xfrm>
            <a:off x="899593" y="457201"/>
            <a:ext cx="7787208" cy="811559"/>
          </a:xfrm>
        </p:spPr>
        <p:txBody>
          <a:bodyPr/>
          <a:lstStyle/>
          <a:p>
            <a:pPr algn="l"/>
            <a:r>
              <a:rPr lang="en-US" altLang="zh-CN" dirty="0"/>
              <a:t>Contracting states of CISG</a:t>
            </a:r>
            <a:endParaRPr lang="zh-CN" altLang="en-US" dirty="0"/>
          </a:p>
        </p:txBody>
      </p:sp>
      <p:pic>
        <p:nvPicPr>
          <p:cNvPr id="5" name="Content Placeholder 4">
            <a:extLst>
              <a:ext uri="{FF2B5EF4-FFF2-40B4-BE49-F238E27FC236}">
                <a16:creationId xmlns:a16="http://schemas.microsoft.com/office/drawing/2014/main" id="{239ECBFB-5186-48E8-9911-9FC4B96309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798" y="1447801"/>
            <a:ext cx="8255335" cy="3820450"/>
          </a:xfrm>
        </p:spPr>
      </p:pic>
      <p:sp>
        <p:nvSpPr>
          <p:cNvPr id="6" name="TextBox 5">
            <a:extLst>
              <a:ext uri="{FF2B5EF4-FFF2-40B4-BE49-F238E27FC236}">
                <a16:creationId xmlns:a16="http://schemas.microsoft.com/office/drawing/2014/main" id="{AF04602E-4331-4A6D-BADB-080D97C5D425}"/>
              </a:ext>
            </a:extLst>
          </p:cNvPr>
          <p:cNvSpPr txBox="1"/>
          <p:nvPr/>
        </p:nvSpPr>
        <p:spPr>
          <a:xfrm>
            <a:off x="2279973" y="5464749"/>
            <a:ext cx="7056784" cy="369332"/>
          </a:xfrm>
          <a:prstGeom prst="rect">
            <a:avLst/>
          </a:prstGeom>
          <a:noFill/>
        </p:spPr>
        <p:txBody>
          <a:bodyPr wrap="square" rtlCol="0">
            <a:spAutoFit/>
          </a:bodyPr>
          <a:lstStyle/>
          <a:p>
            <a:r>
              <a:rPr lang="en-US" altLang="zh-CN" dirty="0"/>
              <a:t> ratified</a:t>
            </a:r>
            <a:endParaRPr lang="zh-CN" altLang="en-US" dirty="0"/>
          </a:p>
        </p:txBody>
      </p:sp>
      <p:sp>
        <p:nvSpPr>
          <p:cNvPr id="7" name="Rectangle 6">
            <a:extLst>
              <a:ext uri="{FF2B5EF4-FFF2-40B4-BE49-F238E27FC236}">
                <a16:creationId xmlns:a16="http://schemas.microsoft.com/office/drawing/2014/main" id="{B5A4B26D-201F-4ACE-8B03-19DE8A418187}"/>
              </a:ext>
            </a:extLst>
          </p:cNvPr>
          <p:cNvSpPr/>
          <p:nvPr/>
        </p:nvSpPr>
        <p:spPr>
          <a:xfrm>
            <a:off x="2267744" y="5991529"/>
            <a:ext cx="2398413" cy="369332"/>
          </a:xfrm>
          <a:prstGeom prst="rect">
            <a:avLst/>
          </a:prstGeom>
        </p:spPr>
        <p:txBody>
          <a:bodyPr wrap="none">
            <a:spAutoFit/>
          </a:bodyPr>
          <a:lstStyle/>
          <a:p>
            <a:r>
              <a:rPr lang="en-US" altLang="zh-CN" dirty="0"/>
              <a:t> signed, but not ratified</a:t>
            </a:r>
            <a:endParaRPr lang="zh-CN" altLang="en-US" dirty="0"/>
          </a:p>
        </p:txBody>
      </p:sp>
      <p:sp>
        <p:nvSpPr>
          <p:cNvPr id="8" name="Rectangle 7">
            <a:extLst>
              <a:ext uri="{FF2B5EF4-FFF2-40B4-BE49-F238E27FC236}">
                <a16:creationId xmlns:a16="http://schemas.microsoft.com/office/drawing/2014/main" id="{FACA30C5-125B-418C-B7A5-0F24AB571613}"/>
              </a:ext>
            </a:extLst>
          </p:cNvPr>
          <p:cNvSpPr/>
          <p:nvPr/>
        </p:nvSpPr>
        <p:spPr>
          <a:xfrm>
            <a:off x="1661245" y="5503800"/>
            <a:ext cx="576064" cy="330281"/>
          </a:xfrm>
          <a:prstGeom prst="rect">
            <a:avLst/>
          </a:prstGeom>
          <a:solidFill>
            <a:srgbClr val="4E7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Rectangle 8">
            <a:extLst>
              <a:ext uri="{FF2B5EF4-FFF2-40B4-BE49-F238E27FC236}">
                <a16:creationId xmlns:a16="http://schemas.microsoft.com/office/drawing/2014/main" id="{9F577048-76C0-46D3-B115-7E36FAF673D3}"/>
              </a:ext>
            </a:extLst>
          </p:cNvPr>
          <p:cNvSpPr/>
          <p:nvPr/>
        </p:nvSpPr>
        <p:spPr>
          <a:xfrm>
            <a:off x="1661245" y="5991529"/>
            <a:ext cx="576064" cy="369332"/>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05469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2628</TotalTime>
  <Words>4252</Words>
  <Application>Microsoft Office PowerPoint</Application>
  <PresentationFormat>On-screen Show (4:3)</PresentationFormat>
  <Paragraphs>325</Paragraphs>
  <Slides>52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HelveticaNeue-Bold</vt:lpstr>
      <vt:lpstr>Arial</vt:lpstr>
      <vt:lpstr>Calibri</vt:lpstr>
      <vt:lpstr>Corbel</vt:lpstr>
      <vt:lpstr>Georgia</vt:lpstr>
      <vt:lpstr>Times New Roman</vt:lpstr>
      <vt:lpstr>Wingdings</vt:lpstr>
      <vt:lpstr>Wingdings 3</vt:lpstr>
      <vt:lpstr>Parallax</vt:lpstr>
      <vt:lpstr>Chapter 3  International Contracting (Part One)</vt:lpstr>
      <vt:lpstr>Chapter Objectives</vt:lpstr>
      <vt:lpstr>1. The origin &amp; development of sales law</vt:lpstr>
      <vt:lpstr>Law merchant / lex mercatoria</vt:lpstr>
      <vt:lpstr>2. The Law Merchant and English Sales Law</vt:lpstr>
      <vt:lpstr>The U.S. Uniform Commercial Code</vt:lpstr>
      <vt:lpstr> Chinese Contract Law </vt:lpstr>
      <vt:lpstr> 3. Introduction to CISG </vt:lpstr>
      <vt:lpstr>Contracting states of CISG</vt:lpstr>
      <vt:lpstr>4. Sphere of Application of CISG</vt:lpstr>
      <vt:lpstr>适用范围 </vt:lpstr>
      <vt:lpstr>4.1 Place of business </vt:lpstr>
      <vt:lpstr>4.2 Opting-out</vt:lpstr>
      <vt:lpstr>How to opt out ?</vt:lpstr>
      <vt:lpstr>PowerPoint Presentation</vt:lpstr>
      <vt:lpstr>PowerPoint Presentation</vt:lpstr>
      <vt:lpstr>Chapter 3  International Contracting (Part Two)</vt:lpstr>
      <vt:lpstr>Chapter Objectives</vt:lpstr>
      <vt:lpstr>1. Contract Formation(CISG—Part II) </vt:lpstr>
      <vt:lpstr>1.1 Offer</vt:lpstr>
      <vt:lpstr>Article 14 Minimum prerequisites for an effective offer </vt:lpstr>
      <vt:lpstr>第十四条 </vt:lpstr>
      <vt:lpstr>Offer vs. Invitation to treat</vt:lpstr>
      <vt:lpstr>Article 16 Revocation</vt:lpstr>
      <vt:lpstr>第十六条 要约的撤销</vt:lpstr>
      <vt:lpstr>Proforma invoice vs. invoice</vt:lpstr>
      <vt:lpstr>1.2 Acceptance</vt:lpstr>
      <vt:lpstr>Article 18</vt:lpstr>
      <vt:lpstr>第十八条</vt:lpstr>
      <vt:lpstr>PowerPoint Presentation</vt:lpstr>
      <vt:lpstr>Discussion </vt:lpstr>
      <vt:lpstr>1.3 Battle of Forms</vt:lpstr>
      <vt:lpstr> Article 19</vt:lpstr>
      <vt:lpstr>第十九条 </vt:lpstr>
      <vt:lpstr>2. Performance of Contract</vt:lpstr>
      <vt:lpstr>3. Remedies</vt:lpstr>
      <vt:lpstr>“specific performance”</vt:lpstr>
      <vt:lpstr>第四十六条 </vt:lpstr>
      <vt:lpstr>cancellation</vt:lpstr>
      <vt:lpstr>PowerPoint Presentation</vt:lpstr>
      <vt:lpstr>Damages</vt:lpstr>
      <vt:lpstr>Force majeure</vt:lpstr>
      <vt:lpstr>Chapter 3  International Contracting (Part Three)</vt:lpstr>
      <vt:lpstr>Chapter Objectives</vt:lpstr>
      <vt:lpstr>1. Risk of Loss</vt:lpstr>
      <vt:lpstr>2. Trade Terms</vt:lpstr>
      <vt:lpstr>Questions for Incoterms:</vt:lpstr>
      <vt:lpstr>Classification of Incoterms</vt:lpstr>
      <vt:lpstr>PowerPoint Presentation</vt:lpstr>
      <vt:lpstr>Exercise: Check the contents in Incoterms 2010 and fill in the chart.</vt:lpstr>
      <vt:lpstr>INCOTERMS 2010</vt:lpstr>
      <vt:lpstr>How to use Incoterms ?</vt:lpstr>
    </vt:vector>
  </TitlesOfParts>
  <Company>Microsoft 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International Contracting</dc:title>
  <dc:creator>Jenny Zhang</dc:creator>
  <cp:lastModifiedBy>Jenny</cp:lastModifiedBy>
  <cp:revision>107</cp:revision>
  <dcterms:created xsi:type="dcterms:W3CDTF">2006-03-19T06:29:07Z</dcterms:created>
  <dcterms:modified xsi:type="dcterms:W3CDTF">2019-08-14T06:49:30Z</dcterms:modified>
</cp:coreProperties>
</file>