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6.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7.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9.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0.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1.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12.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13.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14.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15.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16.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17.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18.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19.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20.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21.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22.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2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24.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25.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26.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27.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28.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29.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0.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31.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32.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33.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34.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35.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36.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37.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38.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39.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40.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1.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2.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2"/>
  </p:notesMasterIdLst>
  <p:handoutMasterIdLst>
    <p:handoutMasterId r:id="rId73"/>
  </p:handoutMasterIdLst>
  <p:sldIdLst>
    <p:sldId id="12470" r:id="rId2"/>
    <p:sldId id="12493" r:id="rId3"/>
    <p:sldId id="12944" r:id="rId4"/>
    <p:sldId id="12805" r:id="rId5"/>
    <p:sldId id="277" r:id="rId6"/>
    <p:sldId id="12806" r:id="rId7"/>
    <p:sldId id="12697" r:id="rId8"/>
    <p:sldId id="12853" r:id="rId9"/>
    <p:sldId id="272" r:id="rId10"/>
    <p:sldId id="12854" r:id="rId11"/>
    <p:sldId id="12855" r:id="rId12"/>
    <p:sldId id="12856" r:id="rId13"/>
    <p:sldId id="12857" r:id="rId14"/>
    <p:sldId id="12858" r:id="rId15"/>
    <p:sldId id="12859" r:id="rId16"/>
    <p:sldId id="12860" r:id="rId17"/>
    <p:sldId id="12701" r:id="rId18"/>
    <p:sldId id="12861" r:id="rId19"/>
    <p:sldId id="12912" r:id="rId20"/>
    <p:sldId id="12945" r:id="rId21"/>
    <p:sldId id="12946" r:id="rId22"/>
    <p:sldId id="12948" r:id="rId23"/>
    <p:sldId id="12949" r:id="rId24"/>
    <p:sldId id="12947" r:id="rId25"/>
    <p:sldId id="12950" r:id="rId26"/>
    <p:sldId id="12951" r:id="rId27"/>
    <p:sldId id="12952" r:id="rId28"/>
    <p:sldId id="12953" r:id="rId29"/>
    <p:sldId id="12954" r:id="rId30"/>
    <p:sldId id="12955" r:id="rId31"/>
    <p:sldId id="12956" r:id="rId32"/>
    <p:sldId id="12957" r:id="rId33"/>
    <p:sldId id="12958" r:id="rId34"/>
    <p:sldId id="12959" r:id="rId35"/>
    <p:sldId id="12960" r:id="rId36"/>
    <p:sldId id="12961" r:id="rId37"/>
    <p:sldId id="12962" r:id="rId38"/>
    <p:sldId id="12963" r:id="rId39"/>
    <p:sldId id="12964" r:id="rId40"/>
    <p:sldId id="12816" r:id="rId41"/>
    <p:sldId id="12913" r:id="rId42"/>
    <p:sldId id="12863" r:id="rId43"/>
    <p:sldId id="12817" r:id="rId44"/>
    <p:sldId id="12864" r:id="rId45"/>
    <p:sldId id="12865" r:id="rId46"/>
    <p:sldId id="12866" r:id="rId47"/>
    <p:sldId id="12867" r:id="rId48"/>
    <p:sldId id="12868" r:id="rId49"/>
    <p:sldId id="12870" r:id="rId50"/>
    <p:sldId id="12871" r:id="rId51"/>
    <p:sldId id="12890" r:id="rId52"/>
    <p:sldId id="12872" r:id="rId53"/>
    <p:sldId id="12873" r:id="rId54"/>
    <p:sldId id="12874" r:id="rId55"/>
    <p:sldId id="12875" r:id="rId56"/>
    <p:sldId id="12891" r:id="rId57"/>
    <p:sldId id="12876" r:id="rId58"/>
    <p:sldId id="12877" r:id="rId59"/>
    <p:sldId id="12892" r:id="rId60"/>
    <p:sldId id="12893" r:id="rId61"/>
    <p:sldId id="12894" r:id="rId62"/>
    <p:sldId id="12878" r:id="rId63"/>
    <p:sldId id="12879" r:id="rId64"/>
    <p:sldId id="12880" r:id="rId65"/>
    <p:sldId id="12884" r:id="rId66"/>
    <p:sldId id="12885" r:id="rId67"/>
    <p:sldId id="12886" r:id="rId68"/>
    <p:sldId id="12887" r:id="rId69"/>
    <p:sldId id="12888" r:id="rId70"/>
    <p:sldId id="12897" r:id="rId71"/>
  </p:sldIdLst>
  <p:sldSz cx="12198350" cy="6858000"/>
  <p:notesSz cx="6858000" cy="9144000"/>
  <p:custDataLst>
    <p:tags r:id="rId74"/>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06" userDrawn="1">
          <p15:clr>
            <a:srgbClr val="A4A3A4"/>
          </p15:clr>
        </p15:guide>
        <p15:guide id="2" pos="3904" userDrawn="1">
          <p15:clr>
            <a:srgbClr val="A4A3A4"/>
          </p15:clr>
        </p15:guide>
        <p15:guide id="3" pos="530" userDrawn="1">
          <p15:clr>
            <a:srgbClr val="A4A3A4"/>
          </p15:clr>
        </p15:guide>
        <p15:guide id="4" orient="horz" pos="3710" userDrawn="1">
          <p15:clr>
            <a:srgbClr val="A4A3A4"/>
          </p15:clr>
        </p15:guide>
        <p15:guide id="5" orient="horz" pos="4320" userDrawn="1">
          <p15:clr>
            <a:srgbClr val="A4A3A4"/>
          </p15:clr>
        </p15:guide>
        <p15:guide id="6" orient="horz" pos="617" userDrawn="1">
          <p15:clr>
            <a:srgbClr val="A4A3A4"/>
          </p15:clr>
        </p15:guide>
        <p15:guide id="7" pos="7165" userDrawn="1">
          <p15:clr>
            <a:srgbClr val="A4A3A4"/>
          </p15:clr>
        </p15:guide>
      </p15:sldGuideLst>
    </p:ext>
    <p:ext uri="{2D200454-40CA-4A62-9FC3-DE9A4176ACB9}">
      <p15:notesGuideLst xmlns:p15="http://schemas.microsoft.com/office/powerpoint/2012/main">
        <p15:guide id="1" orient="horz" pos="2808">
          <p15:clr>
            <a:srgbClr val="A4A3A4"/>
          </p15:clr>
        </p15:guide>
        <p15:guide id="2" pos="219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9FAFF"/>
    <a:srgbClr val="CCFDDF"/>
    <a:srgbClr val="000000"/>
    <a:srgbClr val="E3D0F1"/>
    <a:srgbClr val="298A90"/>
    <a:srgbClr val="C7FAF9"/>
    <a:srgbClr val="B1E5E9"/>
    <a:srgbClr val="36B4BC"/>
    <a:srgbClr val="98F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3" autoAdjust="0"/>
    <p:restoredTop sz="49635" autoAdjust="0"/>
  </p:normalViewPr>
  <p:slideViewPr>
    <p:cSldViewPr showGuides="1">
      <p:cViewPr>
        <p:scale>
          <a:sx n="100" d="100"/>
          <a:sy n="100" d="100"/>
        </p:scale>
        <p:origin x="1368" y="624"/>
      </p:cViewPr>
      <p:guideLst>
        <p:guide orient="horz" pos="2106"/>
        <p:guide pos="3904"/>
        <p:guide pos="530"/>
        <p:guide orient="horz" pos="3710"/>
        <p:guide orient="horz" pos="4320"/>
        <p:guide orient="horz" pos="617"/>
        <p:guide pos="7165"/>
      </p:guideLst>
    </p:cSldViewPr>
  </p:slideViewPr>
  <p:outlineViewPr>
    <p:cViewPr>
      <p:scale>
        <a:sx n="33" d="100"/>
        <a:sy n="33" d="100"/>
      </p:scale>
      <p:origin x="0" y="0"/>
    </p:cViewPr>
  </p:outlineViewPr>
  <p:notesTextViewPr>
    <p:cViewPr>
      <p:scale>
        <a:sx n="3" d="2"/>
        <a:sy n="3" d="2"/>
      </p:scale>
      <p:origin x="0" y="0"/>
    </p:cViewPr>
  </p:notesTextViewPr>
  <p:sorterViewPr>
    <p:cViewPr>
      <p:scale>
        <a:sx n="55" d="100"/>
        <a:sy n="55" d="100"/>
      </p:scale>
      <p:origin x="0" y="0"/>
    </p:cViewPr>
  </p:sorterViewPr>
  <p:notesViewPr>
    <p:cSldViewPr>
      <p:cViewPr varScale="1">
        <p:scale>
          <a:sx n="81" d="100"/>
          <a:sy n="81" d="100"/>
        </p:scale>
        <p:origin x="-2088" y="-102"/>
      </p:cViewPr>
      <p:guideLst>
        <p:guide orient="horz" pos="2808"/>
        <p:guide pos="219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A66804-583B-42BE-962B-441699487C40}" type="datetimeFigureOut">
              <a:rPr lang="zh-CN" altLang="en-US" smtClean="0"/>
              <a:t>2023/9/7</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20FDFD-A5D4-42F3-BCC8-12887DAA73C1}"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t>2023/9/7</a:t>
            </a:fld>
            <a:endParaRPr lang="en-US"/>
          </a:p>
        </p:txBody>
      </p:sp>
      <p:sp>
        <p:nvSpPr>
          <p:cNvPr id="3076" name="Rectangle 4"/>
          <p:cNvSpPr>
            <a:spLocks noGrp="1" noRot="1" noChangeAspect="1" noChangeArrowheads="1"/>
          </p:cNvSpPr>
          <p:nvPr>
            <p:ph type="sldImg" idx="2"/>
          </p:nvPr>
        </p:nvSpPr>
        <p:spPr bwMode="auto">
          <a:xfrm>
            <a:off x="379413" y="685800"/>
            <a:ext cx="60991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5</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17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18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19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40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41</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42</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43</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44</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45</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46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9</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47</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48</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49</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50</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51</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52</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53</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54</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55</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56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10</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57</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58</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59</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60</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61</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62</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63</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64</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65</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66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11</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67</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68</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69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12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13</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14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15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t>16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 Target="../slides/slide2.xml"/><Relationship Id="rId5" Type="http://schemas.openxmlformats.org/officeDocument/2006/relationships/slideMaster" Target="../slideMasters/slideMaster1.xml"/><Relationship Id="rId4"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 Target="../slides/slide2.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2.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cxnSp>
        <p:nvCxnSpPr>
          <p:cNvPr id="11" name="直接连接符 10"/>
          <p:cNvCxnSpPr/>
          <p:nvPr userDrawn="1">
            <p:custDataLst>
              <p:tags r:id="rId1"/>
            </p:custDataLst>
          </p:nvPr>
        </p:nvCxnSpPr>
        <p:spPr>
          <a:xfrm>
            <a:off x="0" y="725170"/>
            <a:ext cx="12198350" cy="1016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圆角矩形 18">
            <a:hlinkClick r:id="rId3" action="ppaction://hlinksldjump"/>
          </p:cNvPr>
          <p:cNvSpPr/>
          <p:nvPr userDrawn="1"/>
        </p:nvSpPr>
        <p:spPr>
          <a:xfrm>
            <a:off x="10996530" y="6309360"/>
            <a:ext cx="1062671" cy="430107"/>
          </a:xfrm>
          <a:prstGeom prst="roundRect">
            <a:avLst/>
          </a:prstGeom>
          <a:solidFill>
            <a:schemeClr val="accent1"/>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Times New Roman" panose="02020603050405020304" charset="0"/>
              </a:rPr>
              <a:t>目录</a:t>
            </a:r>
          </a:p>
        </p:txBody>
      </p:sp>
      <p:sp>
        <p:nvSpPr>
          <p:cNvPr id="3" name="矩形 2"/>
          <p:cNvSpPr/>
          <p:nvPr userDrawn="1"/>
        </p:nvSpPr>
        <p:spPr>
          <a:xfrm>
            <a:off x="0" y="0"/>
            <a:ext cx="791845" cy="65659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846455" y="0"/>
            <a:ext cx="11337925" cy="63627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600" b="1">
                <a:latin typeface="Calibri" panose="020F0502020204030204" pitchFamily="34" charset="0"/>
                <a:cs typeface="Calibri" panose="020F0502020204030204" pitchFamily="34" charset="0"/>
              </a:rPr>
              <a:t>     </a:t>
            </a:r>
            <a:r>
              <a:rPr lang="zh-CN" altLang="en-US" sz="3600" b="1">
                <a:latin typeface="Calibri" panose="020F0502020204030204" pitchFamily="34" charset="0"/>
                <a:cs typeface="Calibri" panose="020F0502020204030204" pitchFamily="34" charset="0"/>
              </a:rPr>
              <a:t>Warm-up Exercises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19" name="圆角矩形 18">
            <a:hlinkClick r:id="rId6" action="ppaction://hlinksldjump"/>
          </p:cNvPr>
          <p:cNvSpPr/>
          <p:nvPr userDrawn="1">
            <p:custDataLst>
              <p:tags r:id="rId1"/>
            </p:custDataLst>
          </p:nvPr>
        </p:nvSpPr>
        <p:spPr>
          <a:xfrm>
            <a:off x="11068285" y="6337300"/>
            <a:ext cx="1062671" cy="430107"/>
          </a:xfrm>
          <a:prstGeom prst="roundRect">
            <a:avLst/>
          </a:prstGeom>
          <a:solidFill>
            <a:schemeClr val="accent1"/>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Times New Roman" panose="02020603050405020304" charset="0"/>
              </a:rPr>
              <a:t>目录</a:t>
            </a:r>
          </a:p>
        </p:txBody>
      </p:sp>
      <p:cxnSp>
        <p:nvCxnSpPr>
          <p:cNvPr id="11" name="直接连接符 10"/>
          <p:cNvCxnSpPr/>
          <p:nvPr userDrawn="1">
            <p:custDataLst>
              <p:tags r:id="rId2"/>
            </p:custDataLst>
          </p:nvPr>
        </p:nvCxnSpPr>
        <p:spPr>
          <a:xfrm>
            <a:off x="0" y="725170"/>
            <a:ext cx="12198350" cy="1016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矩形 1"/>
          <p:cNvSpPr/>
          <p:nvPr userDrawn="1">
            <p:custDataLst>
              <p:tags r:id="rId3"/>
            </p:custDataLst>
          </p:nvPr>
        </p:nvSpPr>
        <p:spPr>
          <a:xfrm>
            <a:off x="0" y="0"/>
            <a:ext cx="791845" cy="6280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custDataLst>
              <p:tags r:id="rId4"/>
            </p:custDataLst>
          </p:nvPr>
        </p:nvSpPr>
        <p:spPr>
          <a:xfrm>
            <a:off x="846455" y="0"/>
            <a:ext cx="11337925" cy="62801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600" b="1">
                <a:latin typeface="Calibri" panose="020F0502020204030204" pitchFamily="34" charset="0"/>
                <a:cs typeface="Calibri" panose="020F0502020204030204" pitchFamily="34" charset="0"/>
              </a:rPr>
              <a:t>     </a:t>
            </a:r>
            <a:r>
              <a:rPr lang="zh-CN" altLang="en-US" sz="3600" b="1">
                <a:latin typeface="Calibri" panose="020F0502020204030204" pitchFamily="34" charset="0"/>
                <a:cs typeface="Calibri" panose="020F0502020204030204" pitchFamily="34" charset="0"/>
              </a:rPr>
              <a:t>Text A</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sp>
        <p:nvSpPr>
          <p:cNvPr id="3" name="圆角矩形 2">
            <a:hlinkClick r:id="rId6" action="ppaction://hlinksldjump"/>
          </p:cNvPr>
          <p:cNvSpPr/>
          <p:nvPr userDrawn="1">
            <p:custDataLst>
              <p:tags r:id="rId1"/>
            </p:custDataLst>
          </p:nvPr>
        </p:nvSpPr>
        <p:spPr>
          <a:xfrm>
            <a:off x="11068285" y="6337300"/>
            <a:ext cx="1062671" cy="430107"/>
          </a:xfrm>
          <a:prstGeom prst="roundRect">
            <a:avLst/>
          </a:prstGeom>
          <a:solidFill>
            <a:schemeClr val="accent1"/>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Times New Roman" panose="02020603050405020304" charset="0"/>
              </a:rPr>
              <a:t>目录</a:t>
            </a:r>
          </a:p>
        </p:txBody>
      </p:sp>
      <p:sp>
        <p:nvSpPr>
          <p:cNvPr id="5" name="矩形 4"/>
          <p:cNvSpPr/>
          <p:nvPr userDrawn="1">
            <p:custDataLst>
              <p:tags r:id="rId2"/>
            </p:custDataLst>
          </p:nvPr>
        </p:nvSpPr>
        <p:spPr>
          <a:xfrm>
            <a:off x="0" y="0"/>
            <a:ext cx="786765" cy="63881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custDataLst>
              <p:tags r:id="rId3"/>
            </p:custDataLst>
          </p:nvPr>
        </p:nvSpPr>
        <p:spPr>
          <a:xfrm>
            <a:off x="846455" y="0"/>
            <a:ext cx="11345545" cy="62420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600" b="1">
                <a:latin typeface="Calibri" panose="020F0502020204030204" pitchFamily="34" charset="0"/>
                <a:cs typeface="Calibri" panose="020F0502020204030204" pitchFamily="34" charset="0"/>
              </a:rPr>
              <a:t>     </a:t>
            </a:r>
            <a:r>
              <a:rPr lang="zh-CN" altLang="en-US" sz="3600" b="1">
                <a:latin typeface="Calibri" panose="020F0502020204030204" pitchFamily="34" charset="0"/>
                <a:cs typeface="Calibri" panose="020F0502020204030204" pitchFamily="34" charset="0"/>
              </a:rPr>
              <a:t>Text B</a:t>
            </a:r>
          </a:p>
        </p:txBody>
      </p:sp>
      <p:cxnSp>
        <p:nvCxnSpPr>
          <p:cNvPr id="11" name="直接连接符 10"/>
          <p:cNvCxnSpPr/>
          <p:nvPr userDrawn="1">
            <p:custDataLst>
              <p:tags r:id="rId4"/>
            </p:custDataLst>
          </p:nvPr>
        </p:nvCxnSpPr>
        <p:spPr>
          <a:xfrm>
            <a:off x="0" y="692785"/>
            <a:ext cx="12198350" cy="1016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sp>
        <p:nvSpPr>
          <p:cNvPr id="3" name="圆角矩形 2">
            <a:hlinkClick r:id="rId6" action="ppaction://hlinksldjump"/>
          </p:cNvPr>
          <p:cNvSpPr/>
          <p:nvPr userDrawn="1">
            <p:custDataLst>
              <p:tags r:id="rId1"/>
            </p:custDataLst>
          </p:nvPr>
        </p:nvSpPr>
        <p:spPr>
          <a:xfrm>
            <a:off x="11068285" y="6337300"/>
            <a:ext cx="1062671" cy="430107"/>
          </a:xfrm>
          <a:prstGeom prst="roundRect">
            <a:avLst/>
          </a:prstGeom>
          <a:solidFill>
            <a:schemeClr val="accent1"/>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Times New Roman" panose="02020603050405020304" charset="0"/>
              </a:rPr>
              <a:t>目录</a:t>
            </a:r>
          </a:p>
        </p:txBody>
      </p:sp>
      <p:sp>
        <p:nvSpPr>
          <p:cNvPr id="5" name="矩形 4"/>
          <p:cNvSpPr/>
          <p:nvPr userDrawn="1">
            <p:custDataLst>
              <p:tags r:id="rId2"/>
            </p:custDataLst>
          </p:nvPr>
        </p:nvSpPr>
        <p:spPr>
          <a:xfrm>
            <a:off x="0" y="0"/>
            <a:ext cx="686435" cy="43878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custDataLst>
              <p:tags r:id="rId3"/>
            </p:custDataLst>
          </p:nvPr>
        </p:nvSpPr>
        <p:spPr>
          <a:xfrm>
            <a:off x="745490" y="8890"/>
            <a:ext cx="11426190" cy="4102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600" b="1">
                <a:latin typeface="Calibri" panose="020F0502020204030204" pitchFamily="34" charset="0"/>
                <a:cs typeface="Calibri" panose="020F0502020204030204" pitchFamily="34" charset="0"/>
              </a:rPr>
              <a:t>     </a:t>
            </a:r>
            <a:endParaRPr lang="zh-CN" altLang="en-US" sz="3600" b="1">
              <a:latin typeface="Calibri" panose="020F0502020204030204" pitchFamily="34" charset="0"/>
              <a:cs typeface="Calibri" panose="020F0502020204030204" pitchFamily="34" charset="0"/>
            </a:endParaRPr>
          </a:p>
        </p:txBody>
      </p:sp>
      <p:cxnSp>
        <p:nvCxnSpPr>
          <p:cNvPr id="11" name="直接连接符 10"/>
          <p:cNvCxnSpPr/>
          <p:nvPr userDrawn="1">
            <p:custDataLst>
              <p:tags r:id="rId4"/>
            </p:custDataLst>
          </p:nvPr>
        </p:nvCxnSpPr>
        <p:spPr>
          <a:xfrm>
            <a:off x="-21590" y="488950"/>
            <a:ext cx="12198350" cy="1016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slideLayout" Target="../slideLayouts/slideLayout6.xml"/><Relationship Id="rId4" Type="http://schemas.openxmlformats.org/officeDocument/2006/relationships/tags" Target="../tags/tag18.xml"/></Relationships>
</file>

<file path=ppt/slides/_rels/slide10.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47.xml"/><Relationship Id="rId3" Type="http://schemas.openxmlformats.org/officeDocument/2006/relationships/tags" Target="../tags/tag52.xml"/><Relationship Id="rId7" Type="http://schemas.openxmlformats.org/officeDocument/2006/relationships/notesSlide" Target="../notesSlides/notesSlide3.xml"/><Relationship Id="rId12" Type="http://schemas.openxmlformats.org/officeDocument/2006/relationships/slide" Target="slide45.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4.xml"/><Relationship Id="rId11" Type="http://schemas.openxmlformats.org/officeDocument/2006/relationships/slide" Target="slide43.xml"/><Relationship Id="rId5" Type="http://schemas.openxmlformats.org/officeDocument/2006/relationships/tags" Target="../tags/tag54.xml"/><Relationship Id="rId10" Type="http://schemas.openxmlformats.org/officeDocument/2006/relationships/slide" Target="slide42.xml"/><Relationship Id="rId4" Type="http://schemas.openxmlformats.org/officeDocument/2006/relationships/tags" Target="../tags/tag53.xml"/><Relationship Id="rId9" Type="http://schemas.openxmlformats.org/officeDocument/2006/relationships/slide" Target="slide40.xml"/></Relationships>
</file>

<file path=ppt/slides/_rels/slide11.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tags" Target="../tags/tag57.xml"/><Relationship Id="rId7" Type="http://schemas.openxmlformats.org/officeDocument/2006/relationships/notesSlide" Target="../notesSlides/notesSlide4.xml"/><Relationship Id="rId12" Type="http://schemas.openxmlformats.org/officeDocument/2006/relationships/slide" Target="slide4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Layout" Target="../slideLayouts/slideLayout4.xml"/><Relationship Id="rId11" Type="http://schemas.openxmlformats.org/officeDocument/2006/relationships/slide" Target="slide45.xml"/><Relationship Id="rId5" Type="http://schemas.openxmlformats.org/officeDocument/2006/relationships/tags" Target="../tags/tag59.xml"/><Relationship Id="rId10" Type="http://schemas.openxmlformats.org/officeDocument/2006/relationships/slide" Target="slide43.xml"/><Relationship Id="rId4" Type="http://schemas.openxmlformats.org/officeDocument/2006/relationships/tags" Target="../tags/tag58.xml"/><Relationship Id="rId9" Type="http://schemas.openxmlformats.org/officeDocument/2006/relationships/slide" Target="slide42.xml"/></Relationships>
</file>

<file path=ppt/slides/_rels/slide12.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tags" Target="../tags/tag62.xml"/><Relationship Id="rId7" Type="http://schemas.openxmlformats.org/officeDocument/2006/relationships/notesSlide" Target="../notesSlides/notesSlide5.xml"/><Relationship Id="rId12" Type="http://schemas.openxmlformats.org/officeDocument/2006/relationships/slide" Target="slide47.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Layout" Target="../slideLayouts/slideLayout4.xml"/><Relationship Id="rId11" Type="http://schemas.openxmlformats.org/officeDocument/2006/relationships/slide" Target="slide45.xml"/><Relationship Id="rId5" Type="http://schemas.openxmlformats.org/officeDocument/2006/relationships/tags" Target="../tags/tag64.xml"/><Relationship Id="rId10" Type="http://schemas.openxmlformats.org/officeDocument/2006/relationships/slide" Target="slide43.xml"/><Relationship Id="rId4" Type="http://schemas.openxmlformats.org/officeDocument/2006/relationships/tags" Target="../tags/tag63.xml"/><Relationship Id="rId9" Type="http://schemas.openxmlformats.org/officeDocument/2006/relationships/slide" Target="slide42.xml"/></Relationships>
</file>

<file path=ppt/slides/_rels/slide13.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tags" Target="../tags/tag67.xml"/><Relationship Id="rId7" Type="http://schemas.openxmlformats.org/officeDocument/2006/relationships/notesSlide" Target="../notesSlides/notesSlide6.xml"/><Relationship Id="rId12" Type="http://schemas.openxmlformats.org/officeDocument/2006/relationships/slide" Target="slide4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4.xml"/><Relationship Id="rId11" Type="http://schemas.openxmlformats.org/officeDocument/2006/relationships/slide" Target="slide45.xml"/><Relationship Id="rId5" Type="http://schemas.openxmlformats.org/officeDocument/2006/relationships/tags" Target="../tags/tag69.xml"/><Relationship Id="rId10" Type="http://schemas.openxmlformats.org/officeDocument/2006/relationships/slide" Target="slide43.xml"/><Relationship Id="rId4" Type="http://schemas.openxmlformats.org/officeDocument/2006/relationships/tags" Target="../tags/tag68.xml"/><Relationship Id="rId9" Type="http://schemas.openxmlformats.org/officeDocument/2006/relationships/slide" Target="slide42.xml"/></Relationships>
</file>

<file path=ppt/slides/_rels/slide14.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tags" Target="../tags/tag72.xml"/><Relationship Id="rId7" Type="http://schemas.openxmlformats.org/officeDocument/2006/relationships/notesSlide" Target="../notesSlides/notesSlide7.xml"/><Relationship Id="rId12" Type="http://schemas.openxmlformats.org/officeDocument/2006/relationships/slide" Target="slide47.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Layout" Target="../slideLayouts/slideLayout4.xml"/><Relationship Id="rId11" Type="http://schemas.openxmlformats.org/officeDocument/2006/relationships/slide" Target="slide45.xml"/><Relationship Id="rId5" Type="http://schemas.openxmlformats.org/officeDocument/2006/relationships/tags" Target="../tags/tag74.xml"/><Relationship Id="rId10" Type="http://schemas.openxmlformats.org/officeDocument/2006/relationships/slide" Target="slide43.xml"/><Relationship Id="rId4" Type="http://schemas.openxmlformats.org/officeDocument/2006/relationships/tags" Target="../tags/tag73.xml"/><Relationship Id="rId9" Type="http://schemas.openxmlformats.org/officeDocument/2006/relationships/slide" Target="slide42.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slide" Target="slide47.xml"/><Relationship Id="rId3" Type="http://schemas.openxmlformats.org/officeDocument/2006/relationships/tags" Target="../tags/tag77.xml"/><Relationship Id="rId7" Type="http://schemas.openxmlformats.org/officeDocument/2006/relationships/slideLayout" Target="../slideLayouts/slideLayout4.xml"/><Relationship Id="rId12" Type="http://schemas.openxmlformats.org/officeDocument/2006/relationships/slide" Target="slide45.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slide" Target="slide43.xml"/><Relationship Id="rId5" Type="http://schemas.openxmlformats.org/officeDocument/2006/relationships/tags" Target="../tags/tag79.xml"/><Relationship Id="rId10" Type="http://schemas.openxmlformats.org/officeDocument/2006/relationships/slide" Target="slide42.xml"/><Relationship Id="rId4" Type="http://schemas.openxmlformats.org/officeDocument/2006/relationships/tags" Target="../tags/tag78.xml"/><Relationship Id="rId9" Type="http://schemas.openxmlformats.org/officeDocument/2006/relationships/slide" Target="slide40.xml"/><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tags" Target="../tags/tag83.xml"/><Relationship Id="rId7" Type="http://schemas.openxmlformats.org/officeDocument/2006/relationships/notesSlide" Target="../notesSlides/notesSlide9.xml"/><Relationship Id="rId12" Type="http://schemas.openxmlformats.org/officeDocument/2006/relationships/slide" Target="slide4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slideLayout" Target="../slideLayouts/slideLayout4.xml"/><Relationship Id="rId11" Type="http://schemas.openxmlformats.org/officeDocument/2006/relationships/slide" Target="slide45.xml"/><Relationship Id="rId5" Type="http://schemas.openxmlformats.org/officeDocument/2006/relationships/tags" Target="../tags/tag85.xml"/><Relationship Id="rId10" Type="http://schemas.openxmlformats.org/officeDocument/2006/relationships/slide" Target="slide43.xml"/><Relationship Id="rId4" Type="http://schemas.openxmlformats.org/officeDocument/2006/relationships/tags" Target="../tags/tag84.xml"/><Relationship Id="rId9" Type="http://schemas.openxmlformats.org/officeDocument/2006/relationships/slide" Target="slide42.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slide" Target="slide47.xml"/><Relationship Id="rId3" Type="http://schemas.openxmlformats.org/officeDocument/2006/relationships/tags" Target="../tags/tag88.xml"/><Relationship Id="rId7" Type="http://schemas.openxmlformats.org/officeDocument/2006/relationships/slideLayout" Target="../slideLayouts/slideLayout4.xml"/><Relationship Id="rId12" Type="http://schemas.openxmlformats.org/officeDocument/2006/relationships/slide" Target="slide45.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slide" Target="slide43.xml"/><Relationship Id="rId5" Type="http://schemas.openxmlformats.org/officeDocument/2006/relationships/tags" Target="../tags/tag90.xml"/><Relationship Id="rId10" Type="http://schemas.openxmlformats.org/officeDocument/2006/relationships/slide" Target="slide42.xml"/><Relationship Id="rId4" Type="http://schemas.openxmlformats.org/officeDocument/2006/relationships/tags" Target="../tags/tag89.xml"/><Relationship Id="rId9" Type="http://schemas.openxmlformats.org/officeDocument/2006/relationships/slide" Target="slide40.xml"/><Relationship Id="rId1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slide" Target="slide47.xml"/><Relationship Id="rId3" Type="http://schemas.openxmlformats.org/officeDocument/2006/relationships/tags" Target="../tags/tag94.xml"/><Relationship Id="rId7" Type="http://schemas.openxmlformats.org/officeDocument/2006/relationships/slideLayout" Target="../slideLayouts/slideLayout4.xml"/><Relationship Id="rId12" Type="http://schemas.openxmlformats.org/officeDocument/2006/relationships/slide" Target="slide45.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slide" Target="slide43.xml"/><Relationship Id="rId5" Type="http://schemas.openxmlformats.org/officeDocument/2006/relationships/tags" Target="../tags/tag96.xml"/><Relationship Id="rId10" Type="http://schemas.openxmlformats.org/officeDocument/2006/relationships/slide" Target="slide42.xml"/><Relationship Id="rId4" Type="http://schemas.openxmlformats.org/officeDocument/2006/relationships/tags" Target="../tags/tag95.xml"/><Relationship Id="rId9" Type="http://schemas.openxmlformats.org/officeDocument/2006/relationships/slide" Target="slide40.xml"/><Relationship Id="rId1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slide" Target="slide42.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slide" Target="slide40.xml"/><Relationship Id="rId2" Type="http://schemas.openxmlformats.org/officeDocument/2006/relationships/tags" Target="../tags/tag99.xml"/><Relationship Id="rId16" Type="http://schemas.openxmlformats.org/officeDocument/2006/relationships/slide" Target="slide10.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 Target="slide19.xml"/><Relationship Id="rId5" Type="http://schemas.openxmlformats.org/officeDocument/2006/relationships/tags" Target="../tags/tag102.xml"/><Relationship Id="rId15" Type="http://schemas.openxmlformats.org/officeDocument/2006/relationships/slide" Target="slide46.xml"/><Relationship Id="rId10" Type="http://schemas.openxmlformats.org/officeDocument/2006/relationships/notesSlide" Target="../notesSlides/notesSlide12.xml"/><Relationship Id="rId4" Type="http://schemas.openxmlformats.org/officeDocument/2006/relationships/tags" Target="../tags/tag101.xml"/><Relationship Id="rId9" Type="http://schemas.openxmlformats.org/officeDocument/2006/relationships/slideLayout" Target="../slideLayouts/slideLayout4.xml"/><Relationship Id="rId14" Type="http://schemas.openxmlformats.org/officeDocument/2006/relationships/slide" Target="slide44.xml"/></Relationships>
</file>

<file path=ppt/slides/_rels/slide2.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slide" Target="slide9.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slide" Target="slide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6.xml"/><Relationship Id="rId5" Type="http://schemas.openxmlformats.org/officeDocument/2006/relationships/tags" Target="../tags/tag23.xml"/><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slide" Target="slide49.xml"/></Relationships>
</file>

<file path=ppt/slides/_rels/slide20.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Layout" Target="../slideLayouts/slideLayout4.xml"/><Relationship Id="rId5" Type="http://schemas.openxmlformats.org/officeDocument/2006/relationships/tags" Target="../tags/tag110.xml"/><Relationship Id="rId4" Type="http://schemas.openxmlformats.org/officeDocument/2006/relationships/tags" Target="../tags/tag10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2.xml"/><Relationship Id="rId1" Type="http://schemas.openxmlformats.org/officeDocument/2006/relationships/tags" Target="../tags/tag11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6.xml"/><Relationship Id="rId1" Type="http://schemas.openxmlformats.org/officeDocument/2006/relationships/tags" Target="../tags/tag11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8.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9.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0.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0.xml"/><Relationship Id="rId1" Type="http://schemas.openxmlformats.org/officeDocument/2006/relationships/tags" Target="../tags/tag2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24.xml"/><Relationship Id="rId1" Type="http://schemas.openxmlformats.org/officeDocument/2006/relationships/tags" Target="../tags/tag12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5.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6.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9.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0.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1.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40.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tags" Target="../tags/tag145.xml"/><Relationship Id="rId18" Type="http://schemas.openxmlformats.org/officeDocument/2006/relationships/slide" Target="slide42.xml"/><Relationship Id="rId3" Type="http://schemas.openxmlformats.org/officeDocument/2006/relationships/tags" Target="../tags/tag135.xml"/><Relationship Id="rId21" Type="http://schemas.openxmlformats.org/officeDocument/2006/relationships/slide" Target="slide47.xml"/><Relationship Id="rId7" Type="http://schemas.openxmlformats.org/officeDocument/2006/relationships/tags" Target="../tags/tag139.xml"/><Relationship Id="rId12" Type="http://schemas.openxmlformats.org/officeDocument/2006/relationships/tags" Target="../tags/tag144.xml"/><Relationship Id="rId17" Type="http://schemas.openxmlformats.org/officeDocument/2006/relationships/slide" Target="slide40.xml"/><Relationship Id="rId2" Type="http://schemas.openxmlformats.org/officeDocument/2006/relationships/tags" Target="../tags/tag134.xml"/><Relationship Id="rId16" Type="http://schemas.openxmlformats.org/officeDocument/2006/relationships/notesSlide" Target="../notesSlides/notesSlide13.xml"/><Relationship Id="rId20" Type="http://schemas.openxmlformats.org/officeDocument/2006/relationships/slide" Target="slide45.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tags" Target="../tags/tag143.xml"/><Relationship Id="rId5" Type="http://schemas.openxmlformats.org/officeDocument/2006/relationships/tags" Target="../tags/tag137.xml"/><Relationship Id="rId15" Type="http://schemas.openxmlformats.org/officeDocument/2006/relationships/slideLayout" Target="../slideLayouts/slideLayout4.xml"/><Relationship Id="rId10" Type="http://schemas.openxmlformats.org/officeDocument/2006/relationships/tags" Target="../tags/tag142.xml"/><Relationship Id="rId19" Type="http://schemas.openxmlformats.org/officeDocument/2006/relationships/slide" Target="slide43.xml"/><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tags" Target="../tags/tag146.xml"/></Relationships>
</file>

<file path=ppt/slides/_rels/slide41.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14.xml"/><Relationship Id="rId18" Type="http://schemas.openxmlformats.org/officeDocument/2006/relationships/slide" Target="slide46.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4.xml"/><Relationship Id="rId17" Type="http://schemas.openxmlformats.org/officeDocument/2006/relationships/slide" Target="slide44.xml"/><Relationship Id="rId2" Type="http://schemas.openxmlformats.org/officeDocument/2006/relationships/tags" Target="../tags/tag148.xml"/><Relationship Id="rId16" Type="http://schemas.openxmlformats.org/officeDocument/2006/relationships/slide" Target="slide42.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slide" Target="slide41.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slide" Target="slide40.xml"/></Relationships>
</file>

<file path=ppt/slides/_rels/slide42.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tags" Target="../tags/tag170.xml"/><Relationship Id="rId18" Type="http://schemas.openxmlformats.org/officeDocument/2006/relationships/notesSlide" Target="../notesSlides/notesSlide15.xml"/><Relationship Id="rId3" Type="http://schemas.openxmlformats.org/officeDocument/2006/relationships/tags" Target="../tags/tag160.xml"/><Relationship Id="rId21" Type="http://schemas.openxmlformats.org/officeDocument/2006/relationships/slide" Target="slide43.xml"/><Relationship Id="rId7" Type="http://schemas.openxmlformats.org/officeDocument/2006/relationships/tags" Target="../tags/tag164.xml"/><Relationship Id="rId12" Type="http://schemas.openxmlformats.org/officeDocument/2006/relationships/tags" Target="../tags/tag169.xml"/><Relationship Id="rId17" Type="http://schemas.openxmlformats.org/officeDocument/2006/relationships/slideLayout" Target="../slideLayouts/slideLayout4.xml"/><Relationship Id="rId2" Type="http://schemas.openxmlformats.org/officeDocument/2006/relationships/tags" Target="../tags/tag159.xml"/><Relationship Id="rId16" Type="http://schemas.openxmlformats.org/officeDocument/2006/relationships/tags" Target="../tags/tag173.xml"/><Relationship Id="rId20" Type="http://schemas.openxmlformats.org/officeDocument/2006/relationships/slide" Target="slide42.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tags" Target="../tags/tag168.xml"/><Relationship Id="rId5" Type="http://schemas.openxmlformats.org/officeDocument/2006/relationships/tags" Target="../tags/tag162.xml"/><Relationship Id="rId15" Type="http://schemas.openxmlformats.org/officeDocument/2006/relationships/tags" Target="../tags/tag172.xml"/><Relationship Id="rId23" Type="http://schemas.openxmlformats.org/officeDocument/2006/relationships/slide" Target="slide47.xml"/><Relationship Id="rId10" Type="http://schemas.openxmlformats.org/officeDocument/2006/relationships/tags" Target="../tags/tag167.xml"/><Relationship Id="rId19" Type="http://schemas.openxmlformats.org/officeDocument/2006/relationships/slide" Target="slide40.xml"/><Relationship Id="rId4" Type="http://schemas.openxmlformats.org/officeDocument/2006/relationships/tags" Target="../tags/tag161.xml"/><Relationship Id="rId9" Type="http://schemas.openxmlformats.org/officeDocument/2006/relationships/tags" Target="../tags/tag166.xml"/><Relationship Id="rId14" Type="http://schemas.openxmlformats.org/officeDocument/2006/relationships/tags" Target="../tags/tag171.xml"/><Relationship Id="rId22" Type="http://schemas.openxmlformats.org/officeDocument/2006/relationships/slide" Target="slide45.xml"/></Relationships>
</file>

<file path=ppt/slides/_rels/slide43.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slide" Target="slide42.xml"/><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slide" Target="slide40.xml"/><Relationship Id="rId2" Type="http://schemas.openxmlformats.org/officeDocument/2006/relationships/tags" Target="../tags/tag175.xml"/><Relationship Id="rId16" Type="http://schemas.openxmlformats.org/officeDocument/2006/relationships/slide" Target="slide47.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notesSlide" Target="../notesSlides/notesSlide16.xml"/><Relationship Id="rId5" Type="http://schemas.openxmlformats.org/officeDocument/2006/relationships/tags" Target="../tags/tag178.xml"/><Relationship Id="rId15" Type="http://schemas.openxmlformats.org/officeDocument/2006/relationships/slide" Target="slide45.xml"/><Relationship Id="rId10" Type="http://schemas.openxmlformats.org/officeDocument/2006/relationships/slideLayout" Target="../slideLayouts/slideLayout4.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slide" Target="slide43.xml"/></Relationships>
</file>

<file path=ppt/slides/_rels/slide44.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slide" Target="slide43.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slide" Target="slide42.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 Target="slide40.xml"/><Relationship Id="rId5" Type="http://schemas.openxmlformats.org/officeDocument/2006/relationships/tags" Target="../tags/tag187.xml"/><Relationship Id="rId15" Type="http://schemas.openxmlformats.org/officeDocument/2006/relationships/slide" Target="slide47.xml"/><Relationship Id="rId10" Type="http://schemas.openxmlformats.org/officeDocument/2006/relationships/notesSlide" Target="../notesSlides/notesSlide17.xml"/><Relationship Id="rId4" Type="http://schemas.openxmlformats.org/officeDocument/2006/relationships/tags" Target="../tags/tag186.xml"/><Relationship Id="rId9" Type="http://schemas.openxmlformats.org/officeDocument/2006/relationships/slideLayout" Target="../slideLayouts/slideLayout4.xml"/><Relationship Id="rId14" Type="http://schemas.openxmlformats.org/officeDocument/2006/relationships/slide" Target="slide45.xml"/></Relationships>
</file>

<file path=ppt/slides/_rels/slide45.xml.rels><?xml version="1.0" encoding="UTF-8" standalone="yes"?>
<Relationships xmlns="http://schemas.openxmlformats.org/package/2006/relationships"><Relationship Id="rId8" Type="http://schemas.openxmlformats.org/officeDocument/2006/relationships/tags" Target="../tags/tag198.xml"/><Relationship Id="rId13" Type="http://schemas.openxmlformats.org/officeDocument/2006/relationships/slide" Target="slide42.xml"/><Relationship Id="rId3" Type="http://schemas.openxmlformats.org/officeDocument/2006/relationships/tags" Target="../tags/tag193.xml"/><Relationship Id="rId7" Type="http://schemas.openxmlformats.org/officeDocument/2006/relationships/tags" Target="../tags/tag197.xml"/><Relationship Id="rId12" Type="http://schemas.openxmlformats.org/officeDocument/2006/relationships/slide" Target="slide40.xml"/><Relationship Id="rId2" Type="http://schemas.openxmlformats.org/officeDocument/2006/relationships/tags" Target="../tags/tag192.xml"/><Relationship Id="rId16" Type="http://schemas.openxmlformats.org/officeDocument/2006/relationships/slide" Target="slide47.xml"/><Relationship Id="rId1" Type="http://schemas.openxmlformats.org/officeDocument/2006/relationships/tags" Target="../tags/tag191.xml"/><Relationship Id="rId6" Type="http://schemas.openxmlformats.org/officeDocument/2006/relationships/tags" Target="../tags/tag196.xml"/><Relationship Id="rId11" Type="http://schemas.openxmlformats.org/officeDocument/2006/relationships/slide" Target="slide46.xml"/><Relationship Id="rId5" Type="http://schemas.openxmlformats.org/officeDocument/2006/relationships/tags" Target="../tags/tag195.xml"/><Relationship Id="rId15" Type="http://schemas.openxmlformats.org/officeDocument/2006/relationships/slide" Target="slide45.xml"/><Relationship Id="rId10" Type="http://schemas.openxmlformats.org/officeDocument/2006/relationships/notesSlide" Target="../notesSlides/notesSlide18.xml"/><Relationship Id="rId4" Type="http://schemas.openxmlformats.org/officeDocument/2006/relationships/tags" Target="../tags/tag194.xml"/><Relationship Id="rId9" Type="http://schemas.openxmlformats.org/officeDocument/2006/relationships/slideLayout" Target="../slideLayouts/slideLayout4.xml"/><Relationship Id="rId14" Type="http://schemas.openxmlformats.org/officeDocument/2006/relationships/slide" Target="slide43.xml"/></Relationships>
</file>

<file path=ppt/slides/_rels/slide46.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slide" Target="slide45.xml"/><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slide" Target="slide45.xml"/><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slide" Target="slide43.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slide" Target="slide42.xml"/><Relationship Id="rId5" Type="http://schemas.openxmlformats.org/officeDocument/2006/relationships/tags" Target="../tags/tag206.xml"/><Relationship Id="rId10" Type="http://schemas.openxmlformats.org/officeDocument/2006/relationships/slide" Target="slide40.xml"/><Relationship Id="rId4" Type="http://schemas.openxmlformats.org/officeDocument/2006/relationships/tags" Target="../tags/tag205.xml"/><Relationship Id="rId9" Type="http://schemas.openxmlformats.org/officeDocument/2006/relationships/notesSlide" Target="../notesSlides/notesSlide20.xml"/><Relationship Id="rId14" Type="http://schemas.openxmlformats.org/officeDocument/2006/relationships/slide" Target="slide47.xml"/></Relationships>
</file>

<file path=ppt/slides/_rels/slide48.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tags" Target="../tags/tag211.xml"/><Relationship Id="rId7" Type="http://schemas.openxmlformats.org/officeDocument/2006/relationships/notesSlide" Target="../notesSlides/notesSlide21.xml"/><Relationship Id="rId12" Type="http://schemas.openxmlformats.org/officeDocument/2006/relationships/slide" Target="slide47.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4.xml"/><Relationship Id="rId11" Type="http://schemas.openxmlformats.org/officeDocument/2006/relationships/slide" Target="slide45.xml"/><Relationship Id="rId5" Type="http://schemas.openxmlformats.org/officeDocument/2006/relationships/tags" Target="../tags/tag213.xml"/><Relationship Id="rId10" Type="http://schemas.openxmlformats.org/officeDocument/2006/relationships/slide" Target="slide43.xml"/><Relationship Id="rId4" Type="http://schemas.openxmlformats.org/officeDocument/2006/relationships/tags" Target="../tags/tag212.xml"/><Relationship Id="rId9" Type="http://schemas.openxmlformats.org/officeDocument/2006/relationships/slide" Target="slide42.xml"/></Relationships>
</file>

<file path=ppt/slides/_rels/slide49.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tags" Target="../tags/tag216.xml"/><Relationship Id="rId7" Type="http://schemas.openxmlformats.org/officeDocument/2006/relationships/slide" Target="slide6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notesSlide" Target="../notesSlides/notesSlide22.xml"/><Relationship Id="rId5" Type="http://schemas.openxmlformats.org/officeDocument/2006/relationships/slideLayout" Target="../slideLayouts/slideLayout3.xml"/><Relationship Id="rId10" Type="http://schemas.openxmlformats.org/officeDocument/2006/relationships/image" Target="../media/image8.png"/><Relationship Id="rId4" Type="http://schemas.openxmlformats.org/officeDocument/2006/relationships/tags" Target="../tags/tag217.xml"/><Relationship Id="rId9" Type="http://schemas.openxmlformats.org/officeDocument/2006/relationships/slide" Target="slide69.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tags" Target="../tags/tag32.xml"/><Relationship Id="rId6" Type="http://schemas.openxmlformats.org/officeDocument/2006/relationships/slide" Target="slide7.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tags" Target="../tags/tag220.xml"/><Relationship Id="rId7" Type="http://schemas.openxmlformats.org/officeDocument/2006/relationships/slide" Target="slide67.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slide" Target="slide65.xml"/><Relationship Id="rId5" Type="http://schemas.openxmlformats.org/officeDocument/2006/relationships/notesSlide" Target="../notesSlides/notesSlide23.xml"/><Relationship Id="rId4"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tags" Target="../tags/tag223.xml"/><Relationship Id="rId7" Type="http://schemas.openxmlformats.org/officeDocument/2006/relationships/slide" Target="slide67.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slide" Target="slide65.xml"/><Relationship Id="rId5" Type="http://schemas.openxmlformats.org/officeDocument/2006/relationships/notesSlide" Target="../notesSlides/notesSlide24.xml"/><Relationship Id="rId4"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tags" Target="../tags/tag226.xml"/><Relationship Id="rId7" Type="http://schemas.openxmlformats.org/officeDocument/2006/relationships/slide" Target="slide6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 Target="slide65.xml"/><Relationship Id="rId5" Type="http://schemas.openxmlformats.org/officeDocument/2006/relationships/notesSlide" Target="../notesSlides/notesSlide25.xml"/><Relationship Id="rId4"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tags" Target="../tags/tag229.xml"/><Relationship Id="rId7" Type="http://schemas.openxmlformats.org/officeDocument/2006/relationships/slide" Target="slide67.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slide" Target="slide65.xml"/><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tags" Target="../tags/tag232.xml"/><Relationship Id="rId7" Type="http://schemas.openxmlformats.org/officeDocument/2006/relationships/slide" Target="slide67.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slide" Target="slide65.xml"/><Relationship Id="rId5" Type="http://schemas.openxmlformats.org/officeDocument/2006/relationships/notesSlide" Target="../notesSlides/notesSlide27.xml"/><Relationship Id="rId4"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tags" Target="../tags/tag235.xml"/><Relationship Id="rId7" Type="http://schemas.openxmlformats.org/officeDocument/2006/relationships/slide" Target="slide67.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slide" Target="slide65.xml"/><Relationship Id="rId5" Type="http://schemas.openxmlformats.org/officeDocument/2006/relationships/notesSlide" Target="../notesSlides/notesSlide28.xml"/><Relationship Id="rId4"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tags" Target="../tags/tag238.xml"/><Relationship Id="rId7" Type="http://schemas.openxmlformats.org/officeDocument/2006/relationships/slide" Target="slide65.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notesSlide" Target="../notesSlides/notesSlide29.xml"/><Relationship Id="rId5" Type="http://schemas.openxmlformats.org/officeDocument/2006/relationships/slideLayout" Target="../slideLayouts/slideLayout4.xml"/><Relationship Id="rId10" Type="http://schemas.openxmlformats.org/officeDocument/2006/relationships/image" Target="../media/image9.png"/><Relationship Id="rId4" Type="http://schemas.openxmlformats.org/officeDocument/2006/relationships/tags" Target="../tags/tag239.xml"/><Relationship Id="rId9" Type="http://schemas.openxmlformats.org/officeDocument/2006/relationships/slide" Target="slide69.xml"/></Relationships>
</file>

<file path=ppt/slides/_rels/slide57.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tags" Target="../tags/tag242.xml"/><Relationship Id="rId7" Type="http://schemas.openxmlformats.org/officeDocument/2006/relationships/slide" Target="slide67.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slide" Target="slide65.xml"/><Relationship Id="rId5" Type="http://schemas.openxmlformats.org/officeDocument/2006/relationships/notesSlide" Target="../notesSlides/notesSlide30.xml"/><Relationship Id="rId4"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tags" Target="../tags/tag245.xml"/><Relationship Id="rId7" Type="http://schemas.openxmlformats.org/officeDocument/2006/relationships/slide" Target="slide67.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slide" Target="slide65.xml"/><Relationship Id="rId5" Type="http://schemas.openxmlformats.org/officeDocument/2006/relationships/notesSlide" Target="../notesSlides/notesSlide31.xml"/><Relationship Id="rId4"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tags" Target="../tags/tag248.xml"/><Relationship Id="rId7" Type="http://schemas.openxmlformats.org/officeDocument/2006/relationships/slide" Target="slide65.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notesSlide" Target="../notesSlides/notesSlide32.xml"/><Relationship Id="rId5" Type="http://schemas.openxmlformats.org/officeDocument/2006/relationships/slideLayout" Target="../slideLayouts/slideLayout4.xml"/><Relationship Id="rId10" Type="http://schemas.openxmlformats.org/officeDocument/2006/relationships/image" Target="../media/image10.png"/><Relationship Id="rId4" Type="http://schemas.openxmlformats.org/officeDocument/2006/relationships/tags" Target="../tags/tag249.xml"/><Relationship Id="rId9" Type="http://schemas.openxmlformats.org/officeDocument/2006/relationships/slide" Target="slide69.xml"/></Relationships>
</file>

<file path=ppt/slides/_rels/slide6.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Layout" Target="../slideLayouts/slideLayout4.xml"/><Relationship Id="rId4" Type="http://schemas.openxmlformats.org/officeDocument/2006/relationships/tags" Target="../tags/tag36.xml"/></Relationships>
</file>

<file path=ppt/slides/_rels/slide60.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tags" Target="../tags/tag252.xml"/><Relationship Id="rId7" Type="http://schemas.openxmlformats.org/officeDocument/2006/relationships/slide" Target="slide67.xml"/><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slide" Target="slide65.xml"/><Relationship Id="rId5" Type="http://schemas.openxmlformats.org/officeDocument/2006/relationships/notesSlide" Target="../notesSlides/notesSlide33.xml"/><Relationship Id="rId4"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tags" Target="../tags/tag255.xml"/><Relationship Id="rId7" Type="http://schemas.openxmlformats.org/officeDocument/2006/relationships/slide" Target="slide67.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slide" Target="slide65.xml"/><Relationship Id="rId5" Type="http://schemas.openxmlformats.org/officeDocument/2006/relationships/notesSlide" Target="../notesSlides/notesSlide34.xml"/><Relationship Id="rId4"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tags" Target="../tags/tag258.xml"/><Relationship Id="rId7" Type="http://schemas.openxmlformats.org/officeDocument/2006/relationships/slide" Target="slide65.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notesSlide" Target="../notesSlides/notesSlide35.xml"/><Relationship Id="rId5" Type="http://schemas.openxmlformats.org/officeDocument/2006/relationships/slideLayout" Target="../slideLayouts/slideLayout4.xml"/><Relationship Id="rId10" Type="http://schemas.openxmlformats.org/officeDocument/2006/relationships/image" Target="../media/image11.png"/><Relationship Id="rId4" Type="http://schemas.openxmlformats.org/officeDocument/2006/relationships/tags" Target="../tags/tag259.xml"/><Relationship Id="rId9" Type="http://schemas.openxmlformats.org/officeDocument/2006/relationships/slide" Target="slide69.xml"/></Relationships>
</file>

<file path=ppt/slides/_rels/slide63.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tags" Target="../tags/tag262.xml"/><Relationship Id="rId7" Type="http://schemas.openxmlformats.org/officeDocument/2006/relationships/slide" Target="slide65.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notesSlide" Target="../notesSlides/notesSlide36.xml"/><Relationship Id="rId5" Type="http://schemas.openxmlformats.org/officeDocument/2006/relationships/slideLayout" Target="../slideLayouts/slideLayout4.xml"/><Relationship Id="rId10" Type="http://schemas.openxmlformats.org/officeDocument/2006/relationships/image" Target="../media/image12.png"/><Relationship Id="rId4" Type="http://schemas.openxmlformats.org/officeDocument/2006/relationships/tags" Target="../tags/tag263.xml"/><Relationship Id="rId9" Type="http://schemas.openxmlformats.org/officeDocument/2006/relationships/slide" Target="slide69.xml"/></Relationships>
</file>

<file path=ppt/slides/_rels/slide64.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tags" Target="../tags/tag266.xml"/><Relationship Id="rId7" Type="http://schemas.openxmlformats.org/officeDocument/2006/relationships/slide" Target="slide65.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notesSlide" Target="../notesSlides/notesSlide37.xml"/><Relationship Id="rId5" Type="http://schemas.openxmlformats.org/officeDocument/2006/relationships/slideLayout" Target="../slideLayouts/slideLayout4.xml"/><Relationship Id="rId10" Type="http://schemas.openxmlformats.org/officeDocument/2006/relationships/image" Target="../media/image13.png"/><Relationship Id="rId4" Type="http://schemas.openxmlformats.org/officeDocument/2006/relationships/tags" Target="../tags/tag267.xml"/><Relationship Id="rId9" Type="http://schemas.openxmlformats.org/officeDocument/2006/relationships/slide" Target="slide69.xml"/></Relationships>
</file>

<file path=ppt/slides/_rels/slide65.xml.rels><?xml version="1.0" encoding="UTF-8" standalone="yes"?>
<Relationships xmlns="http://schemas.openxmlformats.org/package/2006/relationships"><Relationship Id="rId8" Type="http://schemas.openxmlformats.org/officeDocument/2006/relationships/tags" Target="../tags/tag275.xml"/><Relationship Id="rId13" Type="http://schemas.openxmlformats.org/officeDocument/2006/relationships/slide" Target="slide69.xml"/><Relationship Id="rId3" Type="http://schemas.openxmlformats.org/officeDocument/2006/relationships/tags" Target="../tags/tag270.xml"/><Relationship Id="rId7" Type="http://schemas.openxmlformats.org/officeDocument/2006/relationships/tags" Target="../tags/tag274.xml"/><Relationship Id="rId12" Type="http://schemas.openxmlformats.org/officeDocument/2006/relationships/slide" Target="slide67.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11" Type="http://schemas.openxmlformats.org/officeDocument/2006/relationships/slide" Target="slide65.xml"/><Relationship Id="rId5" Type="http://schemas.openxmlformats.org/officeDocument/2006/relationships/tags" Target="../tags/tag272.xml"/><Relationship Id="rId10" Type="http://schemas.openxmlformats.org/officeDocument/2006/relationships/notesSlide" Target="../notesSlides/notesSlide38.xml"/><Relationship Id="rId4" Type="http://schemas.openxmlformats.org/officeDocument/2006/relationships/tags" Target="../tags/tag271.xml"/><Relationship Id="rId9"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openxmlformats.org/officeDocument/2006/relationships/tags" Target="../tags/tag278.xml"/><Relationship Id="rId7" Type="http://schemas.openxmlformats.org/officeDocument/2006/relationships/slideLayout" Target="../slideLayouts/slideLayout4.xml"/><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tags" Target="../tags/tag281.xml"/><Relationship Id="rId11" Type="http://schemas.openxmlformats.org/officeDocument/2006/relationships/slide" Target="slide69.xml"/><Relationship Id="rId5" Type="http://schemas.openxmlformats.org/officeDocument/2006/relationships/tags" Target="../tags/tag280.xml"/><Relationship Id="rId10" Type="http://schemas.openxmlformats.org/officeDocument/2006/relationships/slide" Target="slide67.xml"/><Relationship Id="rId4" Type="http://schemas.openxmlformats.org/officeDocument/2006/relationships/tags" Target="../tags/tag279.xml"/><Relationship Id="rId9" Type="http://schemas.openxmlformats.org/officeDocument/2006/relationships/slide" Target="slide65.xml"/></Relationships>
</file>

<file path=ppt/slides/_rels/slide6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84.xml"/><Relationship Id="rId7" Type="http://schemas.openxmlformats.org/officeDocument/2006/relationships/slideLayout" Target="../slideLayouts/slideLayout4.xml"/><Relationship Id="rId12" Type="http://schemas.openxmlformats.org/officeDocument/2006/relationships/slide" Target="slide69.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slide" Target="slide67.xml"/><Relationship Id="rId5" Type="http://schemas.openxmlformats.org/officeDocument/2006/relationships/tags" Target="../tags/tag286.xml"/><Relationship Id="rId10" Type="http://schemas.openxmlformats.org/officeDocument/2006/relationships/slide" Target="slide65.xml"/><Relationship Id="rId4" Type="http://schemas.openxmlformats.org/officeDocument/2006/relationships/tags" Target="../tags/tag285.xml"/><Relationship Id="rId9" Type="http://schemas.openxmlformats.org/officeDocument/2006/relationships/slide" Target="slide68.xml"/></Relationships>
</file>

<file path=ppt/slides/_rels/slide68.xml.rels><?xml version="1.0" encoding="UTF-8" standalone="yes"?>
<Relationships xmlns="http://schemas.openxmlformats.org/package/2006/relationships"><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slide" Target="slide67.xml"/><Relationship Id="rId5" Type="http://schemas.openxmlformats.org/officeDocument/2006/relationships/notesSlide" Target="../notesSlides/notesSlide41.xml"/><Relationship Id="rId4"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93.xml"/><Relationship Id="rId7" Type="http://schemas.openxmlformats.org/officeDocument/2006/relationships/slideLayout" Target="../slideLayouts/slideLayout4.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11" Type="http://schemas.openxmlformats.org/officeDocument/2006/relationships/slide" Target="slide69.xml"/><Relationship Id="rId5" Type="http://schemas.openxmlformats.org/officeDocument/2006/relationships/tags" Target="../tags/tag295.xml"/><Relationship Id="rId10" Type="http://schemas.openxmlformats.org/officeDocument/2006/relationships/slide" Target="slide67.xml"/><Relationship Id="rId4" Type="http://schemas.openxmlformats.org/officeDocument/2006/relationships/tags" Target="../tags/tag294.xml"/><Relationship Id="rId9" Type="http://schemas.openxmlformats.org/officeDocument/2006/relationships/slide" Target="slide65.xml"/></Relationships>
</file>

<file path=ppt/slides/_rels/slide7.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Layout" Target="../slideLayouts/slideLayout4.xml"/><Relationship Id="rId4" Type="http://schemas.openxmlformats.org/officeDocument/2006/relationships/tags" Target="../tags/tag40.xml"/></Relationships>
</file>

<file path=ppt/slides/_rels/slide70.xml.rels><?xml version="1.0" encoding="UTF-8" standalone="yes"?>
<Relationships xmlns="http://schemas.openxmlformats.org/package/2006/relationships"><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slide" Target="slide5.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slide" Target="slide47.xml"/><Relationship Id="rId3" Type="http://schemas.openxmlformats.org/officeDocument/2006/relationships/tags" Target="../tags/tag46.xml"/><Relationship Id="rId7" Type="http://schemas.openxmlformats.org/officeDocument/2006/relationships/slideLayout" Target="../slideLayouts/slideLayout2.xml"/><Relationship Id="rId12" Type="http://schemas.openxmlformats.org/officeDocument/2006/relationships/slide" Target="slide45.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slide" Target="slide43.xml"/><Relationship Id="rId5" Type="http://schemas.openxmlformats.org/officeDocument/2006/relationships/tags" Target="../tags/tag48.xml"/><Relationship Id="rId10" Type="http://schemas.openxmlformats.org/officeDocument/2006/relationships/slide" Target="slide42.xml"/><Relationship Id="rId4" Type="http://schemas.openxmlformats.org/officeDocument/2006/relationships/tags" Target="../tags/tag47.xml"/><Relationship Id="rId9" Type="http://schemas.openxmlformats.org/officeDocument/2006/relationships/slide" Target="slide40.xml"/><Relationship Id="rId1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6">
            <a:alphaModFix amt="60000"/>
          </a:blip>
          <a:stretch>
            <a:fillRect/>
          </a:stretch>
        </p:blipFill>
        <p:spPr>
          <a:xfrm>
            <a:off x="635" y="0"/>
            <a:ext cx="8360410" cy="6858635"/>
          </a:xfrm>
          <a:prstGeom prst="rect">
            <a:avLst/>
          </a:prstGeom>
        </p:spPr>
      </p:pic>
      <p:sp>
        <p:nvSpPr>
          <p:cNvPr id="45" name="矩形 3"/>
          <p:cNvSpPr/>
          <p:nvPr>
            <p:custDataLst>
              <p:tags r:id="rId1"/>
            </p:custDataLst>
          </p:nvPr>
        </p:nvSpPr>
        <p:spPr>
          <a:xfrm rot="13080000">
            <a:off x="3630295" y="4646295"/>
            <a:ext cx="2547620" cy="629920"/>
          </a:xfrm>
          <a:custGeom>
            <a:avLst/>
            <a:gdLst>
              <a:gd name="connsiteX0" fmla="*/ 0 w 2016224"/>
              <a:gd name="connsiteY0" fmla="*/ 0 h 243408"/>
              <a:gd name="connsiteX1" fmla="*/ 2016224 w 2016224"/>
              <a:gd name="connsiteY1" fmla="*/ 0 h 243408"/>
              <a:gd name="connsiteX2" fmla="*/ 2016224 w 2016224"/>
              <a:gd name="connsiteY2" fmla="*/ 243408 h 243408"/>
              <a:gd name="connsiteX3" fmla="*/ 0 w 2016224"/>
              <a:gd name="connsiteY3" fmla="*/ 243408 h 243408"/>
              <a:gd name="connsiteX4" fmla="*/ 0 w 2016224"/>
              <a:gd name="connsiteY4" fmla="*/ 0 h 243408"/>
              <a:gd name="connsiteX0-1" fmla="*/ 0 w 2016224"/>
              <a:gd name="connsiteY0-2" fmla="*/ 0 h 243408"/>
              <a:gd name="connsiteX1-3" fmla="*/ 2016224 w 2016224"/>
              <a:gd name="connsiteY1-4" fmla="*/ 0 h 243408"/>
              <a:gd name="connsiteX2-5" fmla="*/ 2016224 w 2016224"/>
              <a:gd name="connsiteY2-6" fmla="*/ 243408 h 243408"/>
              <a:gd name="connsiteX3-7" fmla="*/ 158496 w 2016224"/>
              <a:gd name="connsiteY3-8" fmla="*/ 243408 h 243408"/>
              <a:gd name="connsiteX4-9" fmla="*/ 0 w 2016224"/>
              <a:gd name="connsiteY4-10" fmla="*/ 0 h 243408"/>
              <a:gd name="connsiteX0-11" fmla="*/ 0 w 1950151"/>
              <a:gd name="connsiteY0-12" fmla="*/ 0 h 243408"/>
              <a:gd name="connsiteX1-13" fmla="*/ 1950151 w 1950151"/>
              <a:gd name="connsiteY1-14" fmla="*/ 0 h 243408"/>
              <a:gd name="connsiteX2-15" fmla="*/ 1950151 w 1950151"/>
              <a:gd name="connsiteY2-16" fmla="*/ 243408 h 243408"/>
              <a:gd name="connsiteX3-17" fmla="*/ 92423 w 1950151"/>
              <a:gd name="connsiteY3-18" fmla="*/ 243408 h 243408"/>
              <a:gd name="connsiteX4-19" fmla="*/ 0 w 1950151"/>
              <a:gd name="connsiteY4-20" fmla="*/ 0 h 243408"/>
              <a:gd name="connsiteX0-21" fmla="*/ 0 w 1939139"/>
              <a:gd name="connsiteY0-22" fmla="*/ 0 h 243408"/>
              <a:gd name="connsiteX1-23" fmla="*/ 1939139 w 1939139"/>
              <a:gd name="connsiteY1-24" fmla="*/ 0 h 243408"/>
              <a:gd name="connsiteX2-25" fmla="*/ 1939139 w 1939139"/>
              <a:gd name="connsiteY2-26" fmla="*/ 243408 h 243408"/>
              <a:gd name="connsiteX3-27" fmla="*/ 81411 w 1939139"/>
              <a:gd name="connsiteY3-28" fmla="*/ 243408 h 243408"/>
              <a:gd name="connsiteX4-29" fmla="*/ 0 w 1939139"/>
              <a:gd name="connsiteY4-30" fmla="*/ 0 h 2434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39139" h="243408">
                <a:moveTo>
                  <a:pt x="0" y="0"/>
                </a:moveTo>
                <a:lnTo>
                  <a:pt x="1939139" y="0"/>
                </a:lnTo>
                <a:lnTo>
                  <a:pt x="1939139" y="243408"/>
                </a:lnTo>
                <a:lnTo>
                  <a:pt x="81411" y="243408"/>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2344420" y="3810"/>
            <a:ext cx="9888220" cy="6855460"/>
          </a:xfrm>
          <a:custGeom>
            <a:avLst/>
            <a:gdLst/>
            <a:ahLst/>
            <a:cxnLst>
              <a:cxn ang="3">
                <a:pos x="hc" y="t"/>
              </a:cxn>
              <a:cxn ang="cd2">
                <a:pos x="l" y="vc"/>
              </a:cxn>
              <a:cxn ang="cd4">
                <a:pos x="hc" y="b"/>
              </a:cxn>
              <a:cxn ang="0">
                <a:pos x="r" y="vc"/>
              </a:cxn>
            </a:cxnLst>
            <a:rect l="l" t="t" r="r" b="b"/>
            <a:pathLst>
              <a:path w="14056" h="10822">
                <a:moveTo>
                  <a:pt x="7156" y="0"/>
                </a:moveTo>
                <a:lnTo>
                  <a:pt x="14056" y="0"/>
                </a:lnTo>
                <a:lnTo>
                  <a:pt x="14056" y="10822"/>
                </a:lnTo>
                <a:lnTo>
                  <a:pt x="0" y="10822"/>
                </a:lnTo>
                <a:lnTo>
                  <a:pt x="715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20"/>
          <p:cNvSpPr/>
          <p:nvPr/>
        </p:nvSpPr>
        <p:spPr>
          <a:xfrm>
            <a:off x="2804160" y="-7620"/>
            <a:ext cx="9428480" cy="6866890"/>
          </a:xfrm>
          <a:custGeom>
            <a:avLst/>
            <a:gdLst/>
            <a:ahLst/>
            <a:cxnLst>
              <a:cxn ang="3">
                <a:pos x="hc" y="t"/>
              </a:cxn>
              <a:cxn ang="cd2">
                <a:pos x="l" y="vc"/>
              </a:cxn>
              <a:cxn ang="cd4">
                <a:pos x="hc" y="b"/>
              </a:cxn>
              <a:cxn ang="0">
                <a:pos x="r" y="vc"/>
              </a:cxn>
            </a:cxnLst>
            <a:rect l="l" t="t" r="r" b="b"/>
            <a:pathLst>
              <a:path w="13494" h="10779">
                <a:moveTo>
                  <a:pt x="7205" y="0"/>
                </a:moveTo>
                <a:lnTo>
                  <a:pt x="13494" y="0"/>
                </a:lnTo>
                <a:lnTo>
                  <a:pt x="13494" y="10779"/>
                </a:lnTo>
                <a:lnTo>
                  <a:pt x="0" y="10779"/>
                </a:lnTo>
                <a:lnTo>
                  <a:pt x="720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任意多边形 40"/>
          <p:cNvSpPr/>
          <p:nvPr>
            <p:custDataLst>
              <p:tags r:id="rId2"/>
            </p:custDataLst>
          </p:nvPr>
        </p:nvSpPr>
        <p:spPr>
          <a:xfrm>
            <a:off x="4084955" y="-6985"/>
            <a:ext cx="8213090" cy="6852285"/>
          </a:xfrm>
          <a:custGeom>
            <a:avLst/>
            <a:gdLst/>
            <a:ahLst/>
            <a:cxnLst>
              <a:cxn ang="3">
                <a:pos x="hc" y="t"/>
              </a:cxn>
              <a:cxn ang="cd2">
                <a:pos x="l" y="vc"/>
              </a:cxn>
              <a:cxn ang="cd4">
                <a:pos x="hc" y="b"/>
              </a:cxn>
              <a:cxn ang="0">
                <a:pos x="r" y="vc"/>
              </a:cxn>
            </a:cxnLst>
            <a:rect l="l" t="t" r="r" b="b"/>
            <a:pathLst>
              <a:path w="11380" h="10809">
                <a:moveTo>
                  <a:pt x="7291" y="0"/>
                </a:moveTo>
                <a:lnTo>
                  <a:pt x="11380" y="0"/>
                </a:lnTo>
                <a:lnTo>
                  <a:pt x="11380" y="10809"/>
                </a:lnTo>
                <a:lnTo>
                  <a:pt x="0" y="10809"/>
                </a:lnTo>
                <a:lnTo>
                  <a:pt x="729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6" name="圆角矩形 55"/>
          <p:cNvSpPr/>
          <p:nvPr/>
        </p:nvSpPr>
        <p:spPr>
          <a:xfrm>
            <a:off x="7611110" y="4220845"/>
            <a:ext cx="2597785" cy="8089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60000"/>
              </a:lnSpc>
            </a:pPr>
            <a:r>
              <a:rPr lang="zh-CN" altLang="en-US" sz="2400" b="1">
                <a:solidFill>
                  <a:schemeClr val="tx1"/>
                </a:solidFill>
                <a:latin typeface="微软雅黑" panose="020B0503020204020204" pitchFamily="34" charset="-122"/>
                <a:ea typeface="微软雅黑" panose="020B0503020204020204" pitchFamily="34" charset="-122"/>
              </a:rPr>
              <a:t>主　编　王晓兰</a:t>
            </a:r>
          </a:p>
        </p:txBody>
      </p:sp>
      <p:sp>
        <p:nvSpPr>
          <p:cNvPr id="4" name="任意多边形 3"/>
          <p:cNvSpPr/>
          <p:nvPr/>
        </p:nvSpPr>
        <p:spPr>
          <a:xfrm>
            <a:off x="3707130" y="1628775"/>
            <a:ext cx="8594725" cy="2802890"/>
          </a:xfrm>
          <a:custGeom>
            <a:avLst/>
            <a:gdLst>
              <a:gd name="adj" fmla="val 25000"/>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13330" h="4514">
                <a:moveTo>
                  <a:pt x="0" y="4514"/>
                </a:moveTo>
                <a:lnTo>
                  <a:pt x="1129" y="0"/>
                </a:lnTo>
                <a:lnTo>
                  <a:pt x="13330" y="0"/>
                </a:lnTo>
                <a:lnTo>
                  <a:pt x="13330" y="4514"/>
                </a:lnTo>
                <a:lnTo>
                  <a:pt x="0" y="451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22"/>
          <p:cNvSpPr/>
          <p:nvPr/>
        </p:nvSpPr>
        <p:spPr>
          <a:xfrm>
            <a:off x="3628601" y="6844665"/>
            <a:ext cx="849" cy="635"/>
          </a:xfrm>
          <a:custGeom>
            <a:avLst/>
            <a:gdLst/>
            <a:ahLst/>
            <a:cxnLst>
              <a:cxn ang="3">
                <a:pos x="hc" y="t"/>
              </a:cxn>
              <a:cxn ang="cd2">
                <a:pos x="l" y="vc"/>
              </a:cxn>
              <a:cxn ang="cd4">
                <a:pos x="hc" y="b"/>
              </a:cxn>
              <a:cxn ang="0">
                <a:pos x="r" y="vc"/>
              </a:cxn>
            </a:cxnLst>
            <a:rect l="l" t="t" r="r" b="b"/>
            <a:pathLst>
              <a:path w="1" h="1">
                <a:moveTo>
                  <a:pt x="1" y="0"/>
                </a:moveTo>
                <a:lnTo>
                  <a:pt x="1" y="1"/>
                </a:lnTo>
                <a:lnTo>
                  <a:pt x="0" y="0"/>
                </a:lnTo>
                <a:lnTo>
                  <a:pt x="1"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9pPr>
          </a:lstStyle>
          <a:p>
            <a:pPr algn="ctr"/>
            <a:endParaRPr lang="zh-CN" altLang="en-US"/>
          </a:p>
        </p:txBody>
      </p:sp>
      <p:sp>
        <p:nvSpPr>
          <p:cNvPr id="26" name="任意多边形 25"/>
          <p:cNvSpPr/>
          <p:nvPr/>
        </p:nvSpPr>
        <p:spPr>
          <a:xfrm>
            <a:off x="3616325" y="6826299"/>
            <a:ext cx="12276" cy="18366"/>
          </a:xfrm>
          <a:custGeom>
            <a:avLst/>
            <a:gdLst/>
            <a:ahLst/>
            <a:cxnLst>
              <a:cxn ang="3">
                <a:pos x="hc" y="t"/>
              </a:cxn>
              <a:cxn ang="cd2">
                <a:pos x="l" y="vc"/>
              </a:cxn>
              <a:cxn ang="cd4">
                <a:pos x="hc" y="b"/>
              </a:cxn>
              <a:cxn ang="0">
                <a:pos x="r" y="vc"/>
              </a:cxn>
            </a:cxnLst>
            <a:rect l="l" t="t" r="r" b="b"/>
            <a:pathLst>
              <a:path w="19" h="29">
                <a:moveTo>
                  <a:pt x="19" y="29"/>
                </a:moveTo>
                <a:lnTo>
                  <a:pt x="0" y="29"/>
                </a:lnTo>
                <a:lnTo>
                  <a:pt x="0" y="0"/>
                </a:lnTo>
                <a:lnTo>
                  <a:pt x="19" y="2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9pPr>
          </a:lstStyle>
          <a:p>
            <a:pPr algn="ctr"/>
            <a:endParaRPr lang="zh-CN" altLang="en-US"/>
          </a:p>
        </p:txBody>
      </p:sp>
      <p:sp>
        <p:nvSpPr>
          <p:cNvPr id="50" name="文本框 49"/>
          <p:cNvSpPr txBox="1"/>
          <p:nvPr>
            <p:custDataLst>
              <p:tags r:id="rId3"/>
            </p:custDataLst>
          </p:nvPr>
        </p:nvSpPr>
        <p:spPr>
          <a:xfrm>
            <a:off x="4874895" y="2204720"/>
            <a:ext cx="7039610" cy="1106805"/>
          </a:xfrm>
          <a:prstGeom prst="rect">
            <a:avLst/>
          </a:prstGeom>
          <a:noFill/>
        </p:spPr>
        <p:txBody>
          <a:bodyPr wrap="square" rtlCol="0">
            <a:spAutoFit/>
            <a:scene3d>
              <a:camera prst="orthographicFront"/>
              <a:lightRig rig="threePt" dir="t"/>
            </a:scene3d>
          </a:bodyPr>
          <a:lstStyle/>
          <a:p>
            <a:pPr algn="dist"/>
            <a:r>
              <a:rPr lang="zh-CN" altLang="en-US" sz="6600" b="1" spc="-500">
                <a:solidFill>
                  <a:schemeClr val="bg1"/>
                </a:solidFill>
                <a:uFillTx/>
                <a:latin typeface="微软雅黑" panose="020B0503020204020204" pitchFamily="34" charset="-122"/>
                <a:ea typeface="微软雅黑" panose="020B0503020204020204" pitchFamily="34" charset="-122"/>
                <a:cs typeface="+mn-ea"/>
                <a:sym typeface="+mn-lt"/>
              </a:rPr>
              <a:t>前沿科技英语教程</a:t>
            </a:r>
          </a:p>
        </p:txBody>
      </p:sp>
      <p:sp>
        <p:nvSpPr>
          <p:cNvPr id="52" name="减号 51"/>
          <p:cNvSpPr/>
          <p:nvPr/>
        </p:nvSpPr>
        <p:spPr>
          <a:xfrm>
            <a:off x="4084955" y="3357245"/>
            <a:ext cx="8789035" cy="172085"/>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p:cNvSpPr txBox="1"/>
          <p:nvPr>
            <p:custDataLst>
              <p:tags r:id="rId4"/>
            </p:custDataLst>
          </p:nvPr>
        </p:nvSpPr>
        <p:spPr>
          <a:xfrm>
            <a:off x="5173980" y="3575050"/>
            <a:ext cx="6534785" cy="521970"/>
          </a:xfrm>
          <a:prstGeom prst="rect">
            <a:avLst/>
          </a:prstGeom>
          <a:noFill/>
        </p:spPr>
        <p:txBody>
          <a:bodyPr wrap="square" rtlCol="0">
            <a:spAutoFit/>
          </a:bodyPr>
          <a:lstStyle/>
          <a:p>
            <a:pPr algn="dist"/>
            <a:r>
              <a:rPr lang="zh-CN" altLang="en-US" sz="2800" b="1">
                <a:solidFill>
                  <a:schemeClr val="bg1"/>
                </a:solidFill>
                <a:latin typeface="Calibri" panose="020F0502020204030204" pitchFamily="34" charset="0"/>
                <a:cs typeface="Calibri" panose="020F0502020204030204" pitchFamily="34" charset="0"/>
              </a:rPr>
              <a:t>Advanced Technology English Course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linds(horizontal)">
                                      <p:cBhvr>
                                        <p:cTn id="12" dur="500"/>
                                        <p:tgtEl>
                                          <p:spTgt spid="5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linds(horizontal)">
                                      <p:cBhvr>
                                        <p:cTn id="15" dur="500"/>
                                        <p:tgtEl>
                                          <p:spTgt spid="5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arn(inVertical)">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0" grpId="0"/>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986790" y="756920"/>
            <a:ext cx="10584180" cy="526224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lang="en-US" altLang="zh-CN" sz="2400" b="1">
                <a:solidFill>
                  <a:schemeClr val="tx1"/>
                </a:solidFill>
                <a:latin typeface="Times New Roman" panose="02020603050405020304" charset="0"/>
                <a:cs typeface="Times New Roman" panose="02020603050405020304" charset="0"/>
              </a:rPr>
              <a:t>  </a:t>
            </a:r>
            <a:r>
              <a:rPr lang="zh-CN" altLang="en-US" sz="2400" b="1">
                <a:solidFill>
                  <a:schemeClr val="tx1"/>
                </a:solidFill>
                <a:latin typeface="Times New Roman" panose="02020603050405020304" charset="0"/>
                <a:cs typeface="Times New Roman" panose="02020603050405020304" charset="0"/>
              </a:rPr>
              <a:t>ChatGPT Is High-tech Progress, Not a Revolution</a:t>
            </a:r>
            <a:endParaRPr lang="zh-CN" altLang="en-US" sz="2400">
              <a:solidFill>
                <a:schemeClr val="tx1"/>
              </a:solidFill>
              <a:latin typeface="Times New Roman" panose="02020603050405020304" charset="0"/>
              <a:cs typeface="Times New Roman" panose="02020603050405020304" charset="0"/>
            </a:endParaRPr>
          </a:p>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lang="zh-CN" altLang="en-US" sz="2400" i="1">
                <a:solidFill>
                  <a:schemeClr val="tx1"/>
                </a:solidFill>
                <a:latin typeface="Times New Roman" panose="02020603050405020304" charset="0"/>
                <a:cs typeface="Times New Roman" panose="02020603050405020304" charset="0"/>
              </a:rPr>
              <a:t>Jing Jiwu, a professor at the University of the Chinese Academy of Sciences.</a:t>
            </a:r>
          </a:p>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ChatGPT is a powerful chatbot developed by </a:t>
            </a:r>
            <a:r>
              <a:rPr lang="zh-CN" altLang="en-US" sz="2400" b="1">
                <a:solidFill>
                  <a:schemeClr val="tx1"/>
                </a:solidFill>
                <a:latin typeface="Times New Roman" panose="02020603050405020304" charset="0"/>
                <a:cs typeface="Times New Roman" panose="02020603050405020304" charset="0"/>
                <a:hlinkClick r:id="rId8" action="ppaction://hlinksldjump"/>
              </a:rPr>
              <a:t>OpenAI</a:t>
            </a:r>
            <a:r>
              <a:rPr lang="zh-CN" altLang="en-US" sz="2400">
                <a:solidFill>
                  <a:schemeClr val="tx1"/>
                </a:solidFill>
                <a:latin typeface="Times New Roman" panose="02020603050405020304" charset="0"/>
                <a:cs typeface="Times New Roman" panose="02020603050405020304" charset="0"/>
              </a:rPr>
              <a:t> and launched in November 2022. Built on top of OpenAI’s GPT-3 family of large language models, it engages in human-like dialogue when prompted. It is designed to respond in a natural, intuitive way and has numerous potential uses.</a:t>
            </a:r>
            <a:r>
              <a:rPr lang="en-US" altLang="zh-CN" sz="2400">
                <a:solidFill>
                  <a:schemeClr val="tx1"/>
                </a:solidFill>
                <a:latin typeface="Times New Roman" panose="02020603050405020304" charset="0"/>
                <a:cs typeface="Times New Roman" panose="02020603050405020304" charset="0"/>
              </a:rPr>
              <a:t> </a:t>
            </a:r>
          </a:p>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From a scientific point of view, there is a need to closely watch the development of such technologies before reaching a conclusion about their efficacy and helpful nature. Technology progresses step by step. So we should not panic thinking that ChatGPT will take over jobs that till now need humans </a:t>
            </a:r>
          </a:p>
          <a:p>
            <a:pPr marL="0" indent="0" algn="just" eaLnBrk="1" latinLnBrk="0" hangingPunct="1"/>
            <a:r>
              <a:rPr lang="zh-CN" altLang="en-US" sz="2400">
                <a:solidFill>
                  <a:schemeClr val="tx1"/>
                </a:solidFill>
                <a:latin typeface="Times New Roman" panose="02020603050405020304" charset="0"/>
                <a:cs typeface="Times New Roman" panose="02020603050405020304" charset="0"/>
              </a:rPr>
              <a:t>to fulfill.</a:t>
            </a:r>
          </a:p>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ChatGPT is an example of high-tech progress, not a revolution.</a:t>
            </a:r>
          </a:p>
        </p:txBody>
      </p:sp>
      <p:sp>
        <p:nvSpPr>
          <p:cNvPr id="13" name="圆角矩形 12">
            <a:hlinkClick r:id="rId9"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4" name="圆角矩形 3">
            <a:hlinkClick r:id="rId10"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11"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10" name="圆角矩形 9">
            <a:hlinkClick r:id="rId12" action="ppaction://hlinksldjump"/>
          </p:cNvPr>
          <p:cNvSpPr/>
          <p:nvPr>
            <p:custDataLst>
              <p:tags r:id="rId4"/>
            </p:custDataLst>
          </p:nvPr>
        </p:nvSpPr>
        <p:spPr>
          <a:xfrm>
            <a:off x="5739130" y="6434455"/>
            <a:ext cx="176720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11" name="圆角矩形 10">
            <a:hlinkClick r:id="rId13" action="ppaction://hlinksldjump"/>
          </p:cNvPr>
          <p:cNvSpPr/>
          <p:nvPr>
            <p:custDataLst>
              <p:tags r:id="rId5"/>
            </p:custDataLst>
          </p:nvPr>
        </p:nvSpPr>
        <p:spPr>
          <a:xfrm>
            <a:off x="7609205" y="6434455"/>
            <a:ext cx="156781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48615" y="638175"/>
            <a:ext cx="11553190" cy="540956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First, ChatGPT has made quite some progress in natural language processing, yet it still has a long way to go to completely ape the human mind and language faculty, because when it comes to professional writing or execution of a job, ChatGPT at times writes plausible-sounding but incorrect or nonsensical answers. It might give some good answers to most of the general questions, and it can produce articles, essays, jokes and even poetry with a little prompting, yet it is no substitute for</a:t>
            </a:r>
            <a:r>
              <a:rPr lang="en-US" altLang="zh-CN" sz="2400">
                <a:solidFill>
                  <a:schemeClr val="tx1"/>
                </a:solidFill>
                <a:latin typeface="Times New Roman" panose="02020603050405020304" charset="0"/>
                <a:cs typeface="Times New Roman" panose="02020603050405020304" charset="0"/>
              </a:rPr>
              <a:t> professional advice, such as medical prognosis and prescriptions, or legal advice.</a:t>
            </a:r>
          </a:p>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Second, ChatGPT is still a product with very limited application. It has the potential to be used for enhancing search engine functionality but, as a pre-trained language model, it will have limited use.</a:t>
            </a:r>
          </a:p>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It is new technology, no doubt, which we should study, but investors should not blindly invest huge amounts to further develop ChatGPT, because it may not turn out to be successful and create bubbles in the high-tech market.</a:t>
            </a:r>
          </a:p>
        </p:txBody>
      </p:sp>
      <p:sp>
        <p:nvSpPr>
          <p:cNvPr id="13" name="圆角矩形 12">
            <a:hlinkClick r:id="rId8"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4" name="圆角矩形 3">
            <a:hlinkClick r:id="rId9"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10"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10" name="圆角矩形 9">
            <a:hlinkClick r:id="rId11" action="ppaction://hlinksldjump"/>
          </p:cNvPr>
          <p:cNvSpPr/>
          <p:nvPr>
            <p:custDataLst>
              <p:tags r:id="rId4"/>
            </p:custDataLst>
          </p:nvPr>
        </p:nvSpPr>
        <p:spPr>
          <a:xfrm>
            <a:off x="5739130" y="6434455"/>
            <a:ext cx="176720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11" name="圆角矩形 10">
            <a:hlinkClick r:id="rId12" action="ppaction://hlinksldjump"/>
          </p:cNvPr>
          <p:cNvSpPr/>
          <p:nvPr>
            <p:custDataLst>
              <p:tags r:id="rId5"/>
            </p:custDataLst>
          </p:nvPr>
        </p:nvSpPr>
        <p:spPr>
          <a:xfrm>
            <a:off x="7609205" y="6434455"/>
            <a:ext cx="156781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48615" y="638175"/>
            <a:ext cx="11553190" cy="543179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lnSpc>
                <a:spcPct val="90000"/>
              </a:lnSpc>
            </a:pPr>
            <a:r>
              <a:rPr lang="en-US" altLang="zh-CN" sz="2400">
                <a:solidFill>
                  <a:schemeClr val="tx1"/>
                </a:solidFill>
                <a:latin typeface="Times New Roman" panose="02020603050405020304" charset="0"/>
                <a:cs typeface="Times New Roman" panose="02020603050405020304" charset="0"/>
              </a:rPr>
              <a:t>      </a:t>
            </a:r>
            <a:r>
              <a:rPr sz="2400" b="1">
                <a:solidFill>
                  <a:schemeClr val="tx1"/>
                </a:solidFill>
                <a:latin typeface="Times New Roman" panose="02020603050405020304" charset="0"/>
                <a:cs typeface="Times New Roman" panose="02020603050405020304" charset="0"/>
              </a:rPr>
              <a:t>No Quick Return on Investment</a:t>
            </a:r>
            <a:endParaRPr sz="2400">
              <a:solidFill>
                <a:schemeClr val="tx1"/>
              </a:solidFill>
              <a:latin typeface="Times New Roman" panose="02020603050405020304" charset="0"/>
              <a:cs typeface="Times New Roman" panose="02020603050405020304" charset="0"/>
            </a:endParaRPr>
          </a:p>
          <a:p>
            <a:pPr marL="0" indent="0" algn="just" eaLnBrk="1" latinLnBrk="0" hangingPunct="1">
              <a:lnSpc>
                <a:spcPct val="90000"/>
              </a:lnSpc>
            </a:pPr>
            <a:r>
              <a:rPr lang="en-US" sz="2400">
                <a:solidFill>
                  <a:schemeClr val="tx1"/>
                </a:solidFill>
                <a:latin typeface="Times New Roman" panose="02020603050405020304" charset="0"/>
                <a:cs typeface="Times New Roman" panose="02020603050405020304" charset="0"/>
              </a:rPr>
              <a:t>     </a:t>
            </a:r>
            <a:r>
              <a:rPr lang="en-US" sz="2400" i="1">
                <a:solidFill>
                  <a:schemeClr val="tx1"/>
                </a:solidFill>
                <a:latin typeface="Times New Roman" panose="02020603050405020304" charset="0"/>
                <a:cs typeface="Times New Roman" panose="02020603050405020304" charset="0"/>
              </a:rPr>
              <a:t> </a:t>
            </a:r>
            <a:r>
              <a:rPr sz="2400" i="1">
                <a:solidFill>
                  <a:schemeClr val="tx1"/>
                </a:solidFill>
                <a:latin typeface="Times New Roman" panose="02020603050405020304" charset="0"/>
                <a:cs typeface="Times New Roman" panose="02020603050405020304" charset="0"/>
              </a:rPr>
              <a:t>Tao Jianhua, a professor at the Department of Automation, Tsinghua University.</a:t>
            </a:r>
          </a:p>
          <a:p>
            <a:pPr marL="0" indent="0" algn="just" eaLnBrk="1" latinLnBrk="0" hangingPunct="1">
              <a:lnSpc>
                <a:spcPct val="90000"/>
              </a:lnSpc>
            </a:pPr>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The pre-trained, large-scale chatbot models, led by ChatGPT, could be one of the most important developments in the field of AI and play a key role in future AI products and applications.</a:t>
            </a:r>
          </a:p>
          <a:p>
            <a:pPr marL="0" indent="0" algn="just" eaLnBrk="1" latinLnBrk="0" hangingPunct="1">
              <a:lnSpc>
                <a:spcPct val="90000"/>
              </a:lnSpc>
            </a:pPr>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As a pre-trained AI model, ChatGPT is based on the GPT-3 family of large language models and is fine-tuned to supervise and reinforce learning techniques. GPT-3, or Generative Pre-trained Transformer 3, has already caused a sensation. So we can say it is an optimized language model based on the development of AI technology.</a:t>
            </a:r>
          </a:p>
          <a:p>
            <a:pPr marL="0" indent="0" algn="just" eaLnBrk="1" latinLnBrk="0" hangingPunct="1">
              <a:lnSpc>
                <a:spcPct val="90000"/>
              </a:lnSpc>
            </a:pPr>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Also, the fact that ChatGPT is good at multi-tasking is a breakthrough. This is beyond the imagination of many people, because in the past AI models could perform only a single task. For example, if you used an AI program to translate something, the program would just translate the piece. Now with ChatGPT, multi-tasking is easy to achieve.</a:t>
            </a:r>
          </a:p>
        </p:txBody>
      </p:sp>
      <p:sp>
        <p:nvSpPr>
          <p:cNvPr id="13" name="圆角矩形 12">
            <a:hlinkClick r:id="rId8"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4" name="圆角矩形 3">
            <a:hlinkClick r:id="rId9"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10"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10" name="圆角矩形 9">
            <a:hlinkClick r:id="rId11" action="ppaction://hlinksldjump"/>
          </p:cNvPr>
          <p:cNvSpPr/>
          <p:nvPr>
            <p:custDataLst>
              <p:tags r:id="rId4"/>
            </p:custDataLst>
          </p:nvPr>
        </p:nvSpPr>
        <p:spPr>
          <a:xfrm>
            <a:off x="5739130" y="6434455"/>
            <a:ext cx="176720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11" name="圆角矩形 10">
            <a:hlinkClick r:id="rId12" action="ppaction://hlinksldjump"/>
          </p:cNvPr>
          <p:cNvSpPr/>
          <p:nvPr>
            <p:custDataLst>
              <p:tags r:id="rId5"/>
            </p:custDataLst>
          </p:nvPr>
        </p:nvSpPr>
        <p:spPr>
          <a:xfrm>
            <a:off x="7609205" y="6434455"/>
            <a:ext cx="156781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410210" y="620395"/>
            <a:ext cx="11553190" cy="523811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As a pre-trained language model, ChatGPT is equipped with a massive volume of data, so it can accurately decide which word comes next in a sentence and thus stabilize its reliable performance, especially in the era of deep neural networks. That’s why many users are surprised at its ability to come up with human-like responses, creating the impression that it could replace humans in certain jobs one day.</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Another feature of ChatGPT is that it has the ability to reinforce learning through feedback. It can recalculate figures or rewrite reports according to the user’s feedback on the answer. And this is one of the reasons why its performance is being optimized.</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Yet it still has its shortcomings. For one thing, it could only be applied in a limited number of fields as it is a content-generating model. And the content it generates depends on what it has been pre-trained in. Therefore, despite writing articles, essays, jokes and even poetry, ChatGPT could be used only as reference, just like a search engine. It can never be a substitute for professional, in-depth knowledge ad research.</a:t>
            </a:r>
          </a:p>
        </p:txBody>
      </p:sp>
      <p:sp>
        <p:nvSpPr>
          <p:cNvPr id="13" name="圆角矩形 12">
            <a:hlinkClick r:id="rId8"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4" name="圆角矩形 3">
            <a:hlinkClick r:id="rId9"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10"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10" name="圆角矩形 9">
            <a:hlinkClick r:id="rId11" action="ppaction://hlinksldjump"/>
          </p:cNvPr>
          <p:cNvSpPr/>
          <p:nvPr>
            <p:custDataLst>
              <p:tags r:id="rId4"/>
            </p:custDataLst>
          </p:nvPr>
        </p:nvSpPr>
        <p:spPr>
          <a:xfrm>
            <a:off x="5739130" y="6434455"/>
            <a:ext cx="176720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11" name="圆角矩形 10">
            <a:hlinkClick r:id="rId12" action="ppaction://hlinksldjump"/>
          </p:cNvPr>
          <p:cNvSpPr/>
          <p:nvPr>
            <p:custDataLst>
              <p:tags r:id="rId5"/>
            </p:custDataLst>
          </p:nvPr>
        </p:nvSpPr>
        <p:spPr>
          <a:xfrm>
            <a:off x="7609205" y="6434455"/>
            <a:ext cx="156781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226060" y="548640"/>
            <a:ext cx="11861800" cy="578104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dirty="0">
                <a:solidFill>
                  <a:schemeClr val="tx1"/>
                </a:solidFill>
                <a:latin typeface="Times New Roman" panose="02020603050405020304" charset="0"/>
                <a:cs typeface="Times New Roman" panose="02020603050405020304" charset="0"/>
              </a:rPr>
              <a:t>      </a:t>
            </a:r>
            <a:r>
              <a:rPr lang="en-US" sz="2400" dirty="0">
                <a:solidFill>
                  <a:schemeClr val="tx1"/>
                </a:solidFill>
                <a:latin typeface="Times New Roman" panose="02020603050405020304" charset="0"/>
                <a:cs typeface="Times New Roman" panose="02020603050405020304" charset="0"/>
              </a:rPr>
              <a:t> </a:t>
            </a:r>
            <a:r>
              <a:rPr sz="2400" dirty="0" smtClean="0">
                <a:solidFill>
                  <a:schemeClr val="tx1"/>
                </a:solidFill>
                <a:latin typeface="Times New Roman" panose="02020603050405020304" charset="0"/>
                <a:cs typeface="Times New Roman" panose="02020603050405020304" charset="0"/>
              </a:rPr>
              <a:t>Due </a:t>
            </a:r>
            <a:r>
              <a:rPr sz="2400" dirty="0">
                <a:solidFill>
                  <a:schemeClr val="tx1"/>
                </a:solidFill>
                <a:latin typeface="Times New Roman" panose="02020603050405020304" charset="0"/>
                <a:cs typeface="Times New Roman" panose="02020603050405020304" charset="0"/>
              </a:rPr>
              <a:t>to these limitations, investment in </a:t>
            </a:r>
            <a:r>
              <a:rPr sz="2400" dirty="0" err="1">
                <a:solidFill>
                  <a:schemeClr val="tx1"/>
                </a:solidFill>
                <a:latin typeface="Times New Roman" panose="02020603050405020304" charset="0"/>
                <a:cs typeface="Times New Roman" panose="02020603050405020304" charset="0"/>
              </a:rPr>
              <a:t>ChatGPT</a:t>
            </a:r>
            <a:r>
              <a:rPr sz="2400" dirty="0">
                <a:solidFill>
                  <a:schemeClr val="tx1"/>
                </a:solidFill>
                <a:latin typeface="Times New Roman" panose="02020603050405020304" charset="0"/>
                <a:cs typeface="Times New Roman" panose="02020603050405020304" charset="0"/>
              </a:rPr>
              <a:t> should focus on research and development, and investors should not expect quick returns on investment. Yet as a promising AI development, </a:t>
            </a:r>
            <a:r>
              <a:rPr sz="2400" dirty="0" err="1">
                <a:solidFill>
                  <a:schemeClr val="tx1"/>
                </a:solidFill>
                <a:latin typeface="Times New Roman" panose="02020603050405020304" charset="0"/>
                <a:cs typeface="Times New Roman" panose="02020603050405020304" charset="0"/>
              </a:rPr>
              <a:t>ChatGPT</a:t>
            </a:r>
            <a:r>
              <a:rPr sz="2400" dirty="0">
                <a:solidFill>
                  <a:schemeClr val="tx1"/>
                </a:solidFill>
                <a:latin typeface="Times New Roman" panose="02020603050405020304" charset="0"/>
                <a:cs typeface="Times New Roman" panose="02020603050405020304" charset="0"/>
              </a:rPr>
              <a:t> is likely to advance in the medium, if not the short term.</a:t>
            </a:r>
          </a:p>
          <a:p>
            <a:pPr marL="0" indent="0" algn="just" eaLnBrk="1" latinLnBrk="0" hangingPunct="1"/>
            <a:r>
              <a:rPr lang="en-US" sz="2400" dirty="0">
                <a:solidFill>
                  <a:schemeClr val="tx1"/>
                </a:solidFill>
                <a:latin typeface="Times New Roman" panose="02020603050405020304" charset="0"/>
                <a:cs typeface="Times New Roman" panose="02020603050405020304" charset="0"/>
              </a:rPr>
              <a:t>     </a:t>
            </a:r>
            <a:r>
              <a:rPr lang="en-US" sz="2400" b="1" dirty="0">
                <a:solidFill>
                  <a:schemeClr val="tx1"/>
                </a:solidFill>
                <a:latin typeface="Times New Roman" panose="02020603050405020304" charset="0"/>
                <a:cs typeface="Times New Roman" panose="02020603050405020304" charset="0"/>
              </a:rPr>
              <a:t>China Needs Its Own </a:t>
            </a:r>
            <a:r>
              <a:rPr lang="en-US" sz="2400" b="1" dirty="0" err="1">
                <a:solidFill>
                  <a:schemeClr val="tx1"/>
                </a:solidFill>
                <a:latin typeface="Times New Roman" panose="02020603050405020304" charset="0"/>
                <a:cs typeface="Times New Roman" panose="02020603050405020304" charset="0"/>
              </a:rPr>
              <a:t>ChatGPT</a:t>
            </a:r>
            <a:r>
              <a:rPr lang="en-US" sz="2400" b="1" dirty="0">
                <a:solidFill>
                  <a:schemeClr val="tx1"/>
                </a:solidFill>
                <a:latin typeface="Times New Roman" panose="02020603050405020304" charset="0"/>
                <a:cs typeface="Times New Roman" panose="02020603050405020304" charset="0"/>
              </a:rPr>
              <a:t> Model</a:t>
            </a:r>
            <a:endParaRPr lang="en-US" sz="2400" dirty="0">
              <a:solidFill>
                <a:schemeClr val="tx1"/>
              </a:solidFill>
              <a:latin typeface="Times New Roman" panose="02020603050405020304" charset="0"/>
              <a:cs typeface="Times New Roman" panose="02020603050405020304" charset="0"/>
            </a:endParaRPr>
          </a:p>
          <a:p>
            <a:pPr marL="0" indent="0" algn="just" eaLnBrk="1" latinLnBrk="0" hangingPunct="1"/>
            <a:r>
              <a:rPr lang="en-US" sz="2400" dirty="0">
                <a:solidFill>
                  <a:schemeClr val="tx1"/>
                </a:solidFill>
                <a:latin typeface="Times New Roman" panose="02020603050405020304" charset="0"/>
                <a:cs typeface="Times New Roman" panose="02020603050405020304" charset="0"/>
              </a:rPr>
              <a:t>    </a:t>
            </a:r>
            <a:r>
              <a:rPr lang="en-US" sz="2400" i="1" dirty="0">
                <a:solidFill>
                  <a:schemeClr val="tx1"/>
                </a:solidFill>
                <a:latin typeface="Times New Roman" panose="02020603050405020304" charset="0"/>
                <a:cs typeface="Times New Roman" panose="02020603050405020304" charset="0"/>
              </a:rPr>
              <a:t> Zhang </a:t>
            </a:r>
            <a:r>
              <a:rPr lang="en-US" sz="2400" i="1" dirty="0" err="1">
                <a:solidFill>
                  <a:schemeClr val="tx1"/>
                </a:solidFill>
                <a:latin typeface="Times New Roman" panose="02020603050405020304" charset="0"/>
                <a:cs typeface="Times New Roman" panose="02020603050405020304" charset="0"/>
              </a:rPr>
              <a:t>Huaping</a:t>
            </a:r>
            <a:r>
              <a:rPr lang="en-US" sz="2400" i="1" dirty="0">
                <a:solidFill>
                  <a:schemeClr val="tx1"/>
                </a:solidFill>
                <a:latin typeface="Times New Roman" panose="02020603050405020304" charset="0"/>
                <a:cs typeface="Times New Roman" panose="02020603050405020304" charset="0"/>
              </a:rPr>
              <a:t>, an associate professor on natural language processing at Beijing Institute of Technology.</a:t>
            </a:r>
          </a:p>
          <a:p>
            <a:pPr marL="0" indent="0" algn="just" eaLnBrk="1" latinLnBrk="0" hangingPunct="1"/>
            <a:r>
              <a:rPr lang="en-US" sz="2400" i="1" dirty="0">
                <a:solidFill>
                  <a:schemeClr val="tx1"/>
                </a:solidFill>
                <a:latin typeface="Times New Roman" panose="02020603050405020304" charset="0"/>
                <a:cs typeface="Times New Roman" panose="02020603050405020304" charset="0"/>
              </a:rPr>
              <a:t>     </a:t>
            </a:r>
            <a:r>
              <a:rPr lang="en-US" sz="2400" dirty="0">
                <a:solidFill>
                  <a:schemeClr val="tx1"/>
                </a:solidFill>
                <a:latin typeface="Times New Roman" panose="02020603050405020304" charset="0"/>
                <a:cs typeface="Times New Roman" panose="02020603050405020304" charset="0"/>
              </a:rPr>
              <a:t>It is important to view </a:t>
            </a:r>
            <a:r>
              <a:rPr lang="en-US" sz="2400" dirty="0" err="1">
                <a:solidFill>
                  <a:schemeClr val="tx1"/>
                </a:solidFill>
                <a:latin typeface="Times New Roman" panose="02020603050405020304" charset="0"/>
                <a:cs typeface="Times New Roman" panose="02020603050405020304" charset="0"/>
              </a:rPr>
              <a:t>ChatGPT</a:t>
            </a:r>
            <a:r>
              <a:rPr lang="en-US" sz="2400" dirty="0">
                <a:solidFill>
                  <a:schemeClr val="tx1"/>
                </a:solidFill>
                <a:latin typeface="Times New Roman" panose="02020603050405020304" charset="0"/>
                <a:cs typeface="Times New Roman" panose="02020603050405020304" charset="0"/>
              </a:rPr>
              <a:t> objectively. As a pre-trained, large-scale language model developed by </a:t>
            </a:r>
            <a:r>
              <a:rPr lang="en-US" sz="2400" dirty="0" err="1">
                <a:solidFill>
                  <a:schemeClr val="tx1"/>
                </a:solidFill>
                <a:latin typeface="Times New Roman" panose="02020603050405020304" charset="0"/>
                <a:cs typeface="Times New Roman" panose="02020603050405020304" charset="0"/>
              </a:rPr>
              <a:t>OpenAI</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ChatGPT</a:t>
            </a:r>
            <a:r>
              <a:rPr lang="en-US" sz="2400" dirty="0">
                <a:solidFill>
                  <a:schemeClr val="tx1"/>
                </a:solidFill>
                <a:latin typeface="Times New Roman" panose="02020603050405020304" charset="0"/>
                <a:cs typeface="Times New Roman" panose="02020603050405020304" charset="0"/>
              </a:rPr>
              <a:t> is a kind of groundbreaking research. Large-scale language models may have an impact on copywriting and other industries, and will also change the modes of education and scientific research. In the future, some simple, repetitive and less innovative jobs, and even some white-collar jobs, may get replaced by large-scale language models. But it is not infallible, and its potential risks have not been thoroughly studied. You can talk to it, acquire general knowledge or even get entertained by it, but it cannot be the sole source of your information, let alone take your place.</a:t>
            </a:r>
          </a:p>
        </p:txBody>
      </p:sp>
      <p:sp>
        <p:nvSpPr>
          <p:cNvPr id="13" name="圆角矩形 12">
            <a:hlinkClick r:id="rId8"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4" name="圆角矩形 3">
            <a:hlinkClick r:id="rId9"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10"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10" name="圆角矩形 9">
            <a:hlinkClick r:id="rId11" action="ppaction://hlinksldjump"/>
          </p:cNvPr>
          <p:cNvSpPr/>
          <p:nvPr>
            <p:custDataLst>
              <p:tags r:id="rId4"/>
            </p:custDataLst>
          </p:nvPr>
        </p:nvSpPr>
        <p:spPr>
          <a:xfrm>
            <a:off x="5739130" y="6434455"/>
            <a:ext cx="176720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11" name="圆角矩形 10">
            <a:hlinkClick r:id="rId12" action="ppaction://hlinksldjump"/>
          </p:cNvPr>
          <p:cNvSpPr/>
          <p:nvPr>
            <p:custDataLst>
              <p:tags r:id="rId5"/>
            </p:custDataLst>
          </p:nvPr>
        </p:nvSpPr>
        <p:spPr>
          <a:xfrm>
            <a:off x="7609205" y="6434455"/>
            <a:ext cx="156781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48615" y="672465"/>
            <a:ext cx="11553190" cy="526542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lang="en-US" sz="2400">
                <a:solidFill>
                  <a:schemeClr val="tx1"/>
                </a:solidFill>
                <a:latin typeface="Times New Roman" panose="02020603050405020304" charset="0"/>
                <a:cs typeface="Times New Roman" panose="02020603050405020304" charset="0"/>
              </a:rPr>
              <a:t>     </a:t>
            </a:r>
          </a:p>
          <a:p>
            <a:pPr marL="0" indent="0" algn="just" eaLnBrk="1" latinLnBrk="0" hangingPunct="1"/>
            <a:endParaRPr lang="en-US" sz="2400">
              <a:solidFill>
                <a:schemeClr val="tx1"/>
              </a:solidFill>
              <a:latin typeface="Times New Roman" panose="02020603050405020304" charset="0"/>
              <a:cs typeface="Times New Roman" panose="02020603050405020304" charset="0"/>
            </a:endParaRPr>
          </a:p>
          <a:p>
            <a:pPr marL="0" indent="0" algn="just" eaLnBrk="1" latinLnBrk="0" hangingPunct="1"/>
            <a:endParaRPr lang="en-US" sz="2400">
              <a:solidFill>
                <a:schemeClr val="tx1"/>
              </a:solidFill>
              <a:latin typeface="Times New Roman" panose="02020603050405020304" charset="0"/>
              <a:cs typeface="Times New Roman" panose="02020603050405020304" charset="0"/>
            </a:endParaRPr>
          </a:p>
          <a:p>
            <a:pPr marL="0" indent="0" algn="just" eaLnBrk="1" latinLnBrk="0" hangingPunct="1"/>
            <a:endParaRPr lang="en-US" sz="2400">
              <a:solidFill>
                <a:schemeClr val="tx1"/>
              </a:solidFill>
              <a:latin typeface="Times New Roman" panose="02020603050405020304" charset="0"/>
              <a:cs typeface="Times New Roman" panose="02020603050405020304" charset="0"/>
            </a:endParaRPr>
          </a:p>
          <a:p>
            <a:pPr marL="0" indent="0" algn="just" eaLnBrk="1" latinLnBrk="0" hangingPunct="1"/>
            <a:endParaRPr lang="en-US" sz="2400">
              <a:solidFill>
                <a:schemeClr val="tx1"/>
              </a:solidFill>
              <a:latin typeface="Times New Roman" panose="02020603050405020304" charset="0"/>
              <a:cs typeface="Times New Roman" panose="02020603050405020304" charset="0"/>
            </a:endParaRPr>
          </a:p>
          <a:p>
            <a:pPr marL="0" indent="0" algn="just" eaLnBrk="1" latinLnBrk="0" hangingPunct="1"/>
            <a:endParaRPr lang="en-US" sz="2400">
              <a:solidFill>
                <a:schemeClr val="tx1"/>
              </a:solidFill>
              <a:latin typeface="Times New Roman" panose="02020603050405020304" charset="0"/>
              <a:cs typeface="Times New Roman" panose="02020603050405020304" charset="0"/>
            </a:endParaRPr>
          </a:p>
          <a:p>
            <a:pPr marL="0" indent="0" algn="just" eaLnBrk="1" latinLnBrk="0" hangingPunct="1"/>
            <a:endParaRPr lang="en-US" sz="2400">
              <a:solidFill>
                <a:schemeClr val="tx1"/>
              </a:solidFill>
              <a:latin typeface="Times New Roman" panose="02020603050405020304" charset="0"/>
              <a:cs typeface="Times New Roman" panose="02020603050405020304" charset="0"/>
            </a:endParaRPr>
          </a:p>
          <a:p>
            <a:pPr marL="0" indent="0" algn="just" eaLnBrk="1" latinLnBrk="0" hangingPunct="1"/>
            <a:endParaRPr lang="en-US" sz="2400">
              <a:solidFill>
                <a:schemeClr val="tx1"/>
              </a:solidFill>
              <a:latin typeface="Times New Roman" panose="02020603050405020304" charset="0"/>
              <a:cs typeface="Times New Roman" panose="02020603050405020304" charset="0"/>
            </a:endParaRP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It is an AI program. And although its functions are very helpful to humans, they should not be deified. First, AI itself has been on the cusp of rising to greater heights in recent years. What’s more, ChatGPT can meet some “lazy” people’s need of avoiding repetitive and boring mental work. But mental work itself is part of the human cognitive faculty.</a:t>
            </a:r>
          </a:p>
        </p:txBody>
      </p:sp>
      <p:sp>
        <p:nvSpPr>
          <p:cNvPr id="13" name="圆角矩形 12">
            <a:hlinkClick r:id="rId9"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4" name="圆角矩形 3">
            <a:hlinkClick r:id="rId10"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11"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10" name="圆角矩形 9">
            <a:hlinkClick r:id="rId12" action="ppaction://hlinksldjump"/>
          </p:cNvPr>
          <p:cNvSpPr/>
          <p:nvPr>
            <p:custDataLst>
              <p:tags r:id="rId4"/>
            </p:custDataLst>
          </p:nvPr>
        </p:nvSpPr>
        <p:spPr>
          <a:xfrm>
            <a:off x="5739130" y="6434455"/>
            <a:ext cx="176720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11" name="圆角矩形 10">
            <a:hlinkClick r:id="rId13" action="ppaction://hlinksldjump"/>
          </p:cNvPr>
          <p:cNvSpPr/>
          <p:nvPr>
            <p:custDataLst>
              <p:tags r:id="rId5"/>
            </p:custDataLst>
          </p:nvPr>
        </p:nvSpPr>
        <p:spPr>
          <a:xfrm>
            <a:off x="7609205" y="6434455"/>
            <a:ext cx="156781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pic>
        <p:nvPicPr>
          <p:cNvPr id="2" name="图片 1"/>
          <p:cNvPicPr>
            <a:picLocks noChangeAspect="1"/>
          </p:cNvPicPr>
          <p:nvPr>
            <p:custDataLst>
              <p:tags r:id="rId6"/>
            </p:custDataLst>
          </p:nvPr>
        </p:nvPicPr>
        <p:blipFill>
          <a:blip r:embed="rId14"/>
          <a:stretch>
            <a:fillRect/>
          </a:stretch>
        </p:blipFill>
        <p:spPr>
          <a:xfrm>
            <a:off x="3074670" y="764540"/>
            <a:ext cx="5826125" cy="288671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48615" y="878840"/>
            <a:ext cx="11553190" cy="512635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Search engines used to retrieve large volumes of information, enabling people to view page after page. With the aid of ChatGPT, search engines can present more precise answers to complex questions, and users can now get information in a more relaxing way of dialogue.</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China has also developed its own large-scale language models, such as Huawei’s Pangu NLP models, Baidu’s ERNIE, Tencent’s HUNYUAN NLP models, and Alibaba’s AliceMind, and the performance of the models in natural language processing has been excellent. But China’s large-scale language models need to focus more on deeper technologies, and should not blindly follow trends.</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Since ChatGPT is also a dialogue model, China needs more custom models in specific fields, such as modern Chinese language, ancient Chinese language, minority languages, and dialects, to break language barriers among people. (1,027 words)</a:t>
            </a:r>
          </a:p>
          <a:p>
            <a:pPr marL="0" indent="0" algn="r" eaLnBrk="1" latinLnBrk="0" hangingPunct="1"/>
            <a:r>
              <a:rPr sz="2400">
                <a:solidFill>
                  <a:schemeClr val="tx1"/>
                </a:solidFill>
                <a:latin typeface="Times New Roman" panose="02020603050405020304" charset="0"/>
                <a:cs typeface="Times New Roman" panose="02020603050405020304" charset="0"/>
              </a:rPr>
              <a:t>(from chinadaily.com.cn)</a:t>
            </a:r>
          </a:p>
        </p:txBody>
      </p:sp>
      <p:sp>
        <p:nvSpPr>
          <p:cNvPr id="13" name="圆角矩形 12">
            <a:hlinkClick r:id="rId8"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4" name="圆角矩形 3">
            <a:hlinkClick r:id="rId9"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10"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10" name="圆角矩形 9">
            <a:hlinkClick r:id="rId11" action="ppaction://hlinksldjump"/>
          </p:cNvPr>
          <p:cNvSpPr/>
          <p:nvPr>
            <p:custDataLst>
              <p:tags r:id="rId4"/>
            </p:custDataLst>
          </p:nvPr>
        </p:nvSpPr>
        <p:spPr>
          <a:xfrm>
            <a:off x="5739130" y="6434455"/>
            <a:ext cx="176720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11" name="圆角矩形 10">
            <a:hlinkClick r:id="rId12" action="ppaction://hlinksldjump"/>
          </p:cNvPr>
          <p:cNvSpPr/>
          <p:nvPr>
            <p:custDataLst>
              <p:tags r:id="rId5"/>
            </p:custDataLst>
          </p:nvPr>
        </p:nvSpPr>
        <p:spPr>
          <a:xfrm>
            <a:off x="7609205" y="6434455"/>
            <a:ext cx="156781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066925" y="643890"/>
            <a:ext cx="3851275" cy="5530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Times New Roman" panose="02020603050405020304" charset="0"/>
                <a:ea typeface="微软雅黑" panose="020B0503020204020204" pitchFamily="34" charset="-122"/>
                <a:cs typeface="Times New Roman" panose="02020603050405020304" charset="0"/>
              </a:rPr>
              <a:t>Words and Expressions</a:t>
            </a:r>
          </a:p>
        </p:txBody>
      </p:sp>
      <p:sp>
        <p:nvSpPr>
          <p:cNvPr id="13" name="圆角矩形 12">
            <a:hlinkClick r:id="rId9"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4" name="圆角矩形 3">
            <a:hlinkClick r:id="rId10"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11"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5" name="圆角矩形 4">
            <a:hlinkClick r:id="rId12" action="ppaction://hlinksldjump"/>
          </p:cNvPr>
          <p:cNvSpPr/>
          <p:nvPr>
            <p:custDataLst>
              <p:tags r:id="rId4"/>
            </p:custDataLst>
          </p:nvPr>
        </p:nvSpPr>
        <p:spPr>
          <a:xfrm>
            <a:off x="5739130" y="6434455"/>
            <a:ext cx="176720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11" name="圆角矩形 10">
            <a:hlinkClick r:id="rId13" action="ppaction://hlinksldjump"/>
          </p:cNvPr>
          <p:cNvSpPr/>
          <p:nvPr>
            <p:custDataLst>
              <p:tags r:id="rId5"/>
            </p:custDataLst>
          </p:nvPr>
        </p:nvSpPr>
        <p:spPr>
          <a:xfrm>
            <a:off x="7609205" y="6434455"/>
            <a:ext cx="156781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pic>
        <p:nvPicPr>
          <p:cNvPr id="6" name="图片 5"/>
          <p:cNvPicPr>
            <a:picLocks noChangeAspect="1"/>
          </p:cNvPicPr>
          <p:nvPr>
            <p:custDataLst>
              <p:tags r:id="rId6"/>
            </p:custDataLst>
          </p:nvPr>
        </p:nvPicPr>
        <p:blipFill>
          <a:blip r:embed="rId14"/>
          <a:stretch>
            <a:fillRect/>
          </a:stretch>
        </p:blipFill>
        <p:spPr>
          <a:xfrm>
            <a:off x="1635125" y="1196975"/>
            <a:ext cx="7459980" cy="500634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498725" y="908685"/>
            <a:ext cx="3851275" cy="5530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Times New Roman" panose="02020603050405020304" charset="0"/>
                <a:ea typeface="微软雅黑" panose="020B0503020204020204" pitchFamily="34" charset="-122"/>
                <a:cs typeface="Times New Roman" panose="02020603050405020304" charset="0"/>
              </a:rPr>
              <a:t>Words and Expressions</a:t>
            </a:r>
          </a:p>
        </p:txBody>
      </p:sp>
      <p:sp>
        <p:nvSpPr>
          <p:cNvPr id="13" name="圆角矩形 12">
            <a:hlinkClick r:id="rId9"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10"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11"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10" name="圆角矩形 9">
            <a:hlinkClick r:id="rId12" action="ppaction://hlinksldjump"/>
          </p:cNvPr>
          <p:cNvSpPr/>
          <p:nvPr>
            <p:custDataLst>
              <p:tags r:id="rId4"/>
            </p:custDataLst>
          </p:nvPr>
        </p:nvSpPr>
        <p:spPr>
          <a:xfrm>
            <a:off x="5739130" y="6434455"/>
            <a:ext cx="176720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11" name="圆角矩形 10">
            <a:hlinkClick r:id="rId13" action="ppaction://hlinksldjump"/>
          </p:cNvPr>
          <p:cNvSpPr/>
          <p:nvPr>
            <p:custDataLst>
              <p:tags r:id="rId5"/>
            </p:custDataLst>
          </p:nvPr>
        </p:nvSpPr>
        <p:spPr>
          <a:xfrm>
            <a:off x="7609205" y="6434455"/>
            <a:ext cx="156781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pic>
        <p:nvPicPr>
          <p:cNvPr id="3" name="图片 2"/>
          <p:cNvPicPr>
            <a:picLocks noChangeAspect="1"/>
          </p:cNvPicPr>
          <p:nvPr>
            <p:custDataLst>
              <p:tags r:id="rId6"/>
            </p:custDataLst>
          </p:nvPr>
        </p:nvPicPr>
        <p:blipFill>
          <a:blip r:embed="rId14"/>
          <a:stretch>
            <a:fillRect/>
          </a:stretch>
        </p:blipFill>
        <p:spPr>
          <a:xfrm>
            <a:off x="1778635" y="1557020"/>
            <a:ext cx="7182485" cy="468122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圆角矩形 12">
            <a:hlinkClick r:id="rId11"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12"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13"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10" name="圆角矩形 9">
            <a:hlinkClick r:id="rId14" action="ppaction://hlinksldjump"/>
          </p:cNvPr>
          <p:cNvSpPr/>
          <p:nvPr>
            <p:custDataLst>
              <p:tags r:id="rId4"/>
            </p:custDataLst>
          </p:nvPr>
        </p:nvSpPr>
        <p:spPr>
          <a:xfrm>
            <a:off x="5739130" y="6434455"/>
            <a:ext cx="176720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11" name="圆角矩形 10">
            <a:hlinkClick r:id="rId15" action="ppaction://hlinksldjump"/>
          </p:cNvPr>
          <p:cNvSpPr/>
          <p:nvPr>
            <p:custDataLst>
              <p:tags r:id="rId5"/>
            </p:custDataLst>
          </p:nvPr>
        </p:nvSpPr>
        <p:spPr>
          <a:xfrm>
            <a:off x="7609205" y="6434455"/>
            <a:ext cx="156781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sp>
        <p:nvSpPr>
          <p:cNvPr id="4" name="圆角矩形 3">
            <a:hlinkClick r:id="rId16" action="ppaction://hlinksldjump"/>
          </p:cNvPr>
          <p:cNvSpPr/>
          <p:nvPr userDrawn="1">
            <p:custDataLst>
              <p:tags r:id="rId6"/>
            </p:custDataLst>
          </p:nvPr>
        </p:nvSpPr>
        <p:spPr>
          <a:xfrm>
            <a:off x="11067650" y="6337300"/>
            <a:ext cx="1062671" cy="430107"/>
          </a:xfrm>
          <a:prstGeom prst="roundRect">
            <a:avLst/>
          </a:prstGeom>
          <a:solidFill>
            <a:schemeClr val="accent1"/>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Times New Roman" panose="02020603050405020304" charset="0"/>
              </a:rPr>
              <a:t>返回</a:t>
            </a:r>
          </a:p>
        </p:txBody>
      </p:sp>
      <p:sp>
        <p:nvSpPr>
          <p:cNvPr id="6" name="圆角矩形 5"/>
          <p:cNvSpPr/>
          <p:nvPr>
            <p:custDataLst>
              <p:tags r:id="rId7"/>
            </p:custDataLst>
          </p:nvPr>
        </p:nvSpPr>
        <p:spPr>
          <a:xfrm>
            <a:off x="1202690" y="859790"/>
            <a:ext cx="2715895" cy="5530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Times New Roman" panose="02020603050405020304" charset="0"/>
                <a:ea typeface="微软雅黑" panose="020B0503020204020204" pitchFamily="34" charset="-122"/>
                <a:cs typeface="Times New Roman" panose="02020603050405020304" charset="0"/>
              </a:rPr>
              <a:t>Note</a:t>
            </a:r>
          </a:p>
        </p:txBody>
      </p:sp>
      <p:sp>
        <p:nvSpPr>
          <p:cNvPr id="8" name="圆角矩形 7"/>
          <p:cNvSpPr/>
          <p:nvPr>
            <p:custDataLst>
              <p:tags r:id="rId8"/>
            </p:custDataLst>
          </p:nvPr>
        </p:nvSpPr>
        <p:spPr>
          <a:xfrm>
            <a:off x="936625" y="1412875"/>
            <a:ext cx="10325100" cy="336804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zh-CN" altLang="en-US" sz="2400" b="1">
                <a:solidFill>
                  <a:schemeClr val="tx1"/>
                </a:solidFill>
                <a:latin typeface="Times New Roman" panose="02020603050405020304" charset="0"/>
                <a:cs typeface="Times New Roman" panose="02020603050405020304" charset="0"/>
              </a:rPr>
              <a:t>OpenAI: 开放人工智能（美国的一个人工智能研究公司）</a:t>
            </a:r>
          </a:p>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OpenAI is an AI research and deployment company. OpenAI’s mission is to ensure that artificial general intelligence (AGI)—highly autonomous systems that outperform humans at most economically valuable work—benefits all of humanity.</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18"/>
          <p:cNvSpPr/>
          <p:nvPr/>
        </p:nvSpPr>
        <p:spPr>
          <a:xfrm>
            <a:off x="-31750" y="1124585"/>
            <a:ext cx="2789555" cy="481266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395" h="7582">
                <a:moveTo>
                  <a:pt x="0" y="3"/>
                </a:moveTo>
                <a:lnTo>
                  <a:pt x="49" y="1"/>
                </a:lnTo>
                <a:lnTo>
                  <a:pt x="160" y="0"/>
                </a:lnTo>
                <a:cubicBezTo>
                  <a:pt x="2536" y="-65"/>
                  <a:pt x="4451" y="1882"/>
                  <a:pt x="4393" y="3790"/>
                </a:cubicBezTo>
                <a:cubicBezTo>
                  <a:pt x="4466" y="5916"/>
                  <a:pt x="2290" y="7631"/>
                  <a:pt x="160" y="7579"/>
                </a:cubicBezTo>
                <a:lnTo>
                  <a:pt x="49" y="7578"/>
                </a:lnTo>
                <a:lnTo>
                  <a:pt x="0" y="7576"/>
                </a:lnTo>
                <a:lnTo>
                  <a:pt x="0" y="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9pPr>
          </a:lstStyle>
          <a:p>
            <a:pPr algn="ctr"/>
            <a:endParaRPr lang="zh-CN" altLang="en-US"/>
          </a:p>
        </p:txBody>
      </p:sp>
      <p:sp>
        <p:nvSpPr>
          <p:cNvPr id="37" name="文本框 36"/>
          <p:cNvSpPr txBox="1"/>
          <p:nvPr/>
        </p:nvSpPr>
        <p:spPr>
          <a:xfrm>
            <a:off x="2878455" y="3860800"/>
            <a:ext cx="2212975" cy="521970"/>
          </a:xfrm>
          <a:prstGeom prst="rect">
            <a:avLst/>
          </a:prstGeom>
          <a:noFill/>
        </p:spPr>
        <p:txBody>
          <a:bodyPr wrap="square" rtlCol="0">
            <a:spAutoFit/>
          </a:bodyPr>
          <a:lstStyle/>
          <a:p>
            <a:r>
              <a:rPr lang="en-US" altLang="zh-CN" sz="2800" b="1">
                <a:solidFill>
                  <a:schemeClr val="bg1"/>
                </a:solidFill>
              </a:rPr>
              <a:t>CONTENTS</a:t>
            </a:r>
          </a:p>
        </p:txBody>
      </p:sp>
      <p:sp>
        <p:nvSpPr>
          <p:cNvPr id="7" name="任意多边形 6"/>
          <p:cNvSpPr/>
          <p:nvPr>
            <p:custDataLst>
              <p:tags r:id="rId1"/>
            </p:custDataLst>
          </p:nvPr>
        </p:nvSpPr>
        <p:spPr>
          <a:xfrm rot="21420000">
            <a:off x="-155575" y="71755"/>
            <a:ext cx="3173730" cy="5859145"/>
          </a:xfrm>
          <a:custGeom>
            <a:avLst/>
            <a:gdLst/>
            <a:ahLst/>
            <a:cxnLst>
              <a:cxn ang="3">
                <a:pos x="hc" y="t"/>
              </a:cxn>
              <a:cxn ang="cd2">
                <a:pos x="l" y="vc"/>
              </a:cxn>
              <a:cxn ang="cd4">
                <a:pos x="hc" y="b"/>
              </a:cxn>
              <a:cxn ang="0">
                <a:pos x="r" y="vc"/>
              </a:cxn>
            </a:cxnLst>
            <a:rect l="l" t="t" r="r" b="b"/>
            <a:pathLst>
              <a:path w="4998" h="9136">
                <a:moveTo>
                  <a:pt x="79" y="7637"/>
                </a:moveTo>
                <a:lnTo>
                  <a:pt x="4453" y="0"/>
                </a:lnTo>
                <a:lnTo>
                  <a:pt x="4998" y="29"/>
                </a:lnTo>
                <a:lnTo>
                  <a:pt x="0" y="9136"/>
                </a:lnTo>
                <a:lnTo>
                  <a:pt x="79" y="763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任意多边形 1"/>
          <p:cNvSpPr/>
          <p:nvPr>
            <p:custDataLst>
              <p:tags r:id="rId2"/>
            </p:custDataLst>
          </p:nvPr>
        </p:nvSpPr>
        <p:spPr>
          <a:xfrm rot="21420000">
            <a:off x="-114300" y="-53975"/>
            <a:ext cx="2280920" cy="4321810"/>
          </a:xfrm>
          <a:custGeom>
            <a:avLst/>
            <a:gdLst/>
            <a:ahLst/>
            <a:cxnLst>
              <a:cxn ang="3">
                <a:pos x="hc" y="t"/>
              </a:cxn>
              <a:cxn ang="cd2">
                <a:pos x="l" y="vc"/>
              </a:cxn>
              <a:cxn ang="cd4">
                <a:pos x="hc" y="b"/>
              </a:cxn>
              <a:cxn ang="0">
                <a:pos x="r" y="vc"/>
              </a:cxn>
            </a:cxnLst>
            <a:rect l="l" t="t" r="r" b="b"/>
            <a:pathLst>
              <a:path w="3592" h="6693">
                <a:moveTo>
                  <a:pt x="3592" y="170"/>
                </a:moveTo>
                <a:lnTo>
                  <a:pt x="0" y="6693"/>
                </a:lnTo>
                <a:lnTo>
                  <a:pt x="351" y="0"/>
                </a:lnTo>
                <a:lnTo>
                  <a:pt x="3592" y="17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9pPr>
          </a:lstStyle>
          <a:p>
            <a:pPr algn="ctr"/>
            <a:endParaRPr lang="zh-CN" altLang="en-US"/>
          </a:p>
        </p:txBody>
      </p:sp>
      <p:sp>
        <p:nvSpPr>
          <p:cNvPr id="3" name="任意多边形 2"/>
          <p:cNvSpPr/>
          <p:nvPr>
            <p:custDataLst>
              <p:tags r:id="rId3"/>
            </p:custDataLst>
          </p:nvPr>
        </p:nvSpPr>
        <p:spPr>
          <a:xfrm rot="21420000">
            <a:off x="-130810" y="69215"/>
            <a:ext cx="2778125" cy="4918075"/>
          </a:xfrm>
          <a:custGeom>
            <a:avLst/>
            <a:gdLst/>
            <a:ahLst/>
            <a:cxnLst>
              <a:cxn ang="3">
                <a:pos x="hc" y="t"/>
              </a:cxn>
              <a:cxn ang="cd2">
                <a:pos x="l" y="vc"/>
              </a:cxn>
              <a:cxn ang="cd4">
                <a:pos x="hc" y="b"/>
              </a:cxn>
              <a:cxn ang="0">
                <a:pos x="r" y="vc"/>
              </a:cxn>
            </a:cxnLst>
            <a:rect l="l" t="t" r="r" b="b"/>
            <a:pathLst>
              <a:path w="4375" h="7675">
                <a:moveTo>
                  <a:pt x="4375" y="38"/>
                </a:moveTo>
                <a:lnTo>
                  <a:pt x="0" y="7675"/>
                </a:lnTo>
                <a:lnTo>
                  <a:pt x="60" y="6523"/>
                </a:lnTo>
                <a:lnTo>
                  <a:pt x="3652" y="0"/>
                </a:lnTo>
                <a:lnTo>
                  <a:pt x="4375" y="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9pPr>
          </a:lstStyle>
          <a:p>
            <a:pPr algn="ctr"/>
            <a:endParaRPr lang="zh-CN" altLang="en-US"/>
          </a:p>
        </p:txBody>
      </p:sp>
      <p:grpSp>
        <p:nvGrpSpPr>
          <p:cNvPr id="24" name="组合 23"/>
          <p:cNvGrpSpPr/>
          <p:nvPr/>
        </p:nvGrpSpPr>
        <p:grpSpPr>
          <a:xfrm>
            <a:off x="3290570" y="2924810"/>
            <a:ext cx="6570980" cy="2979420"/>
            <a:chOff x="4275" y="3359"/>
            <a:chExt cx="10348" cy="4692"/>
          </a:xfrm>
        </p:grpSpPr>
        <p:sp>
          <p:nvSpPr>
            <p:cNvPr id="4" name="平行四边形 3"/>
            <p:cNvSpPr/>
            <p:nvPr/>
          </p:nvSpPr>
          <p:spPr>
            <a:xfrm>
              <a:off x="5409" y="3427"/>
              <a:ext cx="1840" cy="1109"/>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微软雅黑" panose="020B0503020204020204" pitchFamily="34" charset="-122"/>
                  <a:ea typeface="微软雅黑" panose="020B0503020204020204" pitchFamily="34" charset="-122"/>
                </a:rPr>
                <a:t>01</a:t>
              </a:r>
            </a:p>
          </p:txBody>
        </p:sp>
        <p:sp>
          <p:nvSpPr>
            <p:cNvPr id="5" name="平行四边形 4"/>
            <p:cNvSpPr/>
            <p:nvPr>
              <p:custDataLst>
                <p:tags r:id="rId7"/>
              </p:custDataLst>
            </p:nvPr>
          </p:nvSpPr>
          <p:spPr>
            <a:xfrm>
              <a:off x="4842" y="5173"/>
              <a:ext cx="1840" cy="1109"/>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微软雅黑" panose="020B0503020204020204" pitchFamily="34" charset="-122"/>
                  <a:ea typeface="微软雅黑" panose="020B0503020204020204" pitchFamily="34" charset="-122"/>
                </a:rPr>
                <a:t>02</a:t>
              </a:r>
            </a:p>
          </p:txBody>
        </p:sp>
        <p:sp>
          <p:nvSpPr>
            <p:cNvPr id="6" name="平行四边形 5"/>
            <p:cNvSpPr/>
            <p:nvPr>
              <p:custDataLst>
                <p:tags r:id="rId8"/>
              </p:custDataLst>
            </p:nvPr>
          </p:nvSpPr>
          <p:spPr>
            <a:xfrm>
              <a:off x="4275" y="6864"/>
              <a:ext cx="1840" cy="1109"/>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微软雅黑" panose="020B0503020204020204" pitchFamily="34" charset="-122"/>
                  <a:ea typeface="微软雅黑" panose="020B0503020204020204" pitchFamily="34" charset="-122"/>
                </a:rPr>
                <a:t>03</a:t>
              </a:r>
            </a:p>
          </p:txBody>
        </p:sp>
        <p:sp>
          <p:nvSpPr>
            <p:cNvPr id="8" name="平行四边形 7">
              <a:hlinkClick r:id="rId12" action="ppaction://hlinksldjump"/>
            </p:cNvPr>
            <p:cNvSpPr/>
            <p:nvPr/>
          </p:nvSpPr>
          <p:spPr>
            <a:xfrm>
              <a:off x="7249" y="3359"/>
              <a:ext cx="7374" cy="1108"/>
            </a:xfrm>
            <a:prstGeom prst="parallelogram">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600" b="1">
                  <a:solidFill>
                    <a:schemeClr val="tx1"/>
                  </a:solidFill>
                  <a:latin typeface="Calibri" panose="020F0502020204030204" pitchFamily="34" charset="0"/>
                  <a:cs typeface="Calibri" panose="020F0502020204030204" pitchFamily="34" charset="0"/>
                </a:rPr>
                <a:t>Warm-up Exercise</a:t>
              </a:r>
              <a:r>
                <a:rPr lang="zh-CN" altLang="en-US" sz="2400"/>
                <a:t>s</a:t>
              </a:r>
            </a:p>
          </p:txBody>
        </p:sp>
        <p:sp>
          <p:nvSpPr>
            <p:cNvPr id="9" name="平行四边形 8">
              <a:hlinkClick r:id="rId13" action="ppaction://hlinksldjump"/>
            </p:cNvPr>
            <p:cNvSpPr/>
            <p:nvPr>
              <p:custDataLst>
                <p:tags r:id="rId9"/>
              </p:custDataLst>
            </p:nvPr>
          </p:nvSpPr>
          <p:spPr>
            <a:xfrm>
              <a:off x="6883" y="5151"/>
              <a:ext cx="7373" cy="1108"/>
            </a:xfrm>
            <a:prstGeom prst="parallelogram">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600" b="1">
                  <a:solidFill>
                    <a:schemeClr val="tx1"/>
                  </a:solidFill>
                  <a:latin typeface="Calibri" panose="020F0502020204030204" pitchFamily="34" charset="0"/>
                  <a:cs typeface="Calibri" panose="020F0502020204030204" pitchFamily="34" charset="0"/>
                </a:rPr>
                <a:t>Text A</a:t>
              </a:r>
            </a:p>
          </p:txBody>
        </p:sp>
        <p:sp>
          <p:nvSpPr>
            <p:cNvPr id="18" name="平行四边形 17">
              <a:hlinkClick r:id="rId14" action="ppaction://hlinksldjump"/>
            </p:cNvPr>
            <p:cNvSpPr/>
            <p:nvPr>
              <p:custDataLst>
                <p:tags r:id="rId10"/>
              </p:custDataLst>
            </p:nvPr>
          </p:nvSpPr>
          <p:spPr>
            <a:xfrm>
              <a:off x="6203" y="6943"/>
              <a:ext cx="7373" cy="1108"/>
            </a:xfrm>
            <a:prstGeom prst="parallelogram">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600" b="1">
                  <a:solidFill>
                    <a:schemeClr val="tx1"/>
                  </a:solidFill>
                  <a:latin typeface="Calibri" panose="020F0502020204030204" pitchFamily="34" charset="0"/>
                  <a:cs typeface="Calibri" panose="020F0502020204030204" pitchFamily="34" charset="0"/>
                </a:rPr>
                <a:t>Text B</a:t>
              </a:r>
            </a:p>
          </p:txBody>
        </p:sp>
      </p:grpSp>
      <p:sp>
        <p:nvSpPr>
          <p:cNvPr id="20" name="MH_Others_2"/>
          <p:cNvSpPr/>
          <p:nvPr>
            <p:custDataLst>
              <p:tags r:id="rId4"/>
            </p:custDataLst>
          </p:nvPr>
        </p:nvSpPr>
        <p:spPr>
          <a:xfrm rot="17700000">
            <a:off x="222885" y="3340735"/>
            <a:ext cx="2925445" cy="655955"/>
          </a:xfrm>
          <a:prstGeom prst="rect">
            <a:avLst/>
          </a:prstGeom>
          <a:noFill/>
        </p:spPr>
        <p:txBody>
          <a:bodyPr wrap="square" lIns="0" tIns="0" rIns="0" bIns="0" anchor="ctr" anchorCtr="0">
            <a:noAutofit/>
          </a:bodyPr>
          <a:lstStyle/>
          <a:p>
            <a:pPr algn="ctr"/>
            <a:r>
              <a:rPr lang="en-US" altLang="zh-CN" sz="2800" b="1" spc="200" dirty="0">
                <a:solidFill>
                  <a:schemeClr val="accent1"/>
                </a:solidFill>
                <a:latin typeface="微软雅黑" panose="020B0503020204020204" pitchFamily="34" charset="-122"/>
                <a:ea typeface="微软雅黑" panose="020B0503020204020204" pitchFamily="34" charset="-122"/>
                <a:cs typeface="+mn-ea"/>
                <a:sym typeface="+mn-lt"/>
              </a:rPr>
              <a:t>CONTENTS</a:t>
            </a:r>
          </a:p>
        </p:txBody>
      </p:sp>
      <p:sp>
        <p:nvSpPr>
          <p:cNvPr id="43" name="直角三角形 42"/>
          <p:cNvSpPr/>
          <p:nvPr>
            <p:custDataLst>
              <p:tags r:id="rId5"/>
            </p:custDataLst>
          </p:nvPr>
        </p:nvSpPr>
        <p:spPr>
          <a:xfrm rot="16200000">
            <a:off x="11283950" y="5943600"/>
            <a:ext cx="914400" cy="9144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custDataLst>
              <p:tags r:id="rId6"/>
            </p:custDataLst>
          </p:nvPr>
        </p:nvSpPr>
        <p:spPr>
          <a:xfrm>
            <a:off x="1994535" y="404495"/>
            <a:ext cx="10043160" cy="1839595"/>
          </a:xfrm>
          <a:prstGeom prst="roundRect">
            <a:avLst/>
          </a:prstGeom>
          <a:noFill/>
          <a:ln>
            <a:noFill/>
          </a:ln>
          <a:extLst>
            <a:ext uri="{909E8E84-426E-40DD-AFC4-6F175D3DCCD1}">
              <a14:hiddenFill xmlns:a14="http://schemas.microsoft.com/office/drawing/2010/main">
                <a:solidFill>
                  <a:schemeClr val="accent6">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1" latinLnBrk="0" hangingPunct="1">
              <a:lnSpc>
                <a:spcPct val="80000"/>
              </a:lnSpc>
              <a:spcAft>
                <a:spcPts val="600"/>
              </a:spcAft>
            </a:pPr>
            <a:r>
              <a:rPr lang="zh-CN" altLang="en-US" sz="4800" b="1">
                <a:solidFill>
                  <a:schemeClr val="accent1"/>
                </a:solidFill>
                <a:effectLst>
                  <a:outerShdw blurRad="50800" dist="38100" dir="2700000" algn="tl" rotWithShape="0">
                    <a:schemeClr val="tx1">
                      <a:lumMod val="75000"/>
                      <a:lumOff val="25000"/>
                      <a:alpha val="99000"/>
                    </a:schemeClr>
                  </a:outerShdw>
                </a:effectLst>
                <a:latin typeface="Times New Roman" panose="02020603050405020304" charset="0"/>
                <a:ea typeface="微软雅黑" panose="020B0503020204020204" pitchFamily="34" charset="-122"/>
                <a:cs typeface="Times New Roman" panose="02020603050405020304" charset="0"/>
                <a:sym typeface="+mn-lt"/>
              </a:rPr>
              <a:t>Unit </a:t>
            </a:r>
            <a:r>
              <a:rPr lang="en-US" altLang="zh-CN" sz="4800" b="1">
                <a:solidFill>
                  <a:schemeClr val="accent1"/>
                </a:solidFill>
                <a:effectLst>
                  <a:outerShdw blurRad="50800" dist="38100" dir="2700000" algn="tl" rotWithShape="0">
                    <a:schemeClr val="tx1">
                      <a:lumMod val="75000"/>
                      <a:lumOff val="25000"/>
                      <a:alpha val="99000"/>
                    </a:schemeClr>
                  </a:outerShdw>
                </a:effectLst>
                <a:latin typeface="Times New Roman" panose="02020603050405020304" charset="0"/>
                <a:ea typeface="微软雅黑" panose="020B0503020204020204" pitchFamily="34" charset="-122"/>
                <a:cs typeface="Times New Roman" panose="02020603050405020304" charset="0"/>
                <a:sym typeface="+mn-lt"/>
              </a:rPr>
              <a:t>2</a:t>
            </a:r>
            <a:r>
              <a:rPr lang="zh-CN" altLang="en-US" sz="4800" b="1">
                <a:solidFill>
                  <a:schemeClr val="accent1"/>
                </a:solidFill>
                <a:effectLst>
                  <a:outerShdw blurRad="50800" dist="38100" dir="2700000" algn="tl" rotWithShape="0">
                    <a:schemeClr val="tx1">
                      <a:lumMod val="75000"/>
                      <a:lumOff val="25000"/>
                      <a:alpha val="99000"/>
                    </a:schemeClr>
                  </a:outerShdw>
                </a:effectLst>
                <a:latin typeface="Times New Roman" panose="02020603050405020304" charset="0"/>
                <a:ea typeface="微软雅黑" panose="020B0503020204020204" pitchFamily="34" charset="-122"/>
                <a:cs typeface="Times New Roman" panose="02020603050405020304" charset="0"/>
                <a:sym typeface="+mn-lt"/>
              </a:rPr>
              <a:t> </a:t>
            </a:r>
          </a:p>
          <a:p>
            <a:pPr marL="0" indent="0" algn="ctr" eaLnBrk="1" latinLnBrk="0" hangingPunct="1">
              <a:lnSpc>
                <a:spcPct val="80000"/>
              </a:lnSpc>
              <a:spcAft>
                <a:spcPts val="600"/>
              </a:spcAft>
            </a:pPr>
            <a:r>
              <a:rPr lang="zh-CN" altLang="en-US" sz="4800" b="1">
                <a:solidFill>
                  <a:schemeClr val="accent1"/>
                </a:solidFill>
                <a:effectLst>
                  <a:outerShdw blurRad="50800" dist="38100" dir="2700000" algn="tl" rotWithShape="0">
                    <a:schemeClr val="tx1">
                      <a:lumMod val="75000"/>
                      <a:lumOff val="25000"/>
                      <a:alpha val="99000"/>
                    </a:schemeClr>
                  </a:outerShdw>
                </a:effectLst>
                <a:latin typeface="Times New Roman" panose="02020603050405020304" charset="0"/>
                <a:ea typeface="微软雅黑" panose="020B0503020204020204" pitchFamily="34" charset="-122"/>
                <a:cs typeface="Times New Roman" panose="02020603050405020304" charset="0"/>
                <a:sym typeface="+mn-lt"/>
              </a:rPr>
              <a:t>Artificial Intelligence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458470" y="1772920"/>
            <a:ext cx="11205210" cy="1938020"/>
          </a:xfrm>
          <a:prstGeom prst="rect">
            <a:avLst/>
          </a:prstGeom>
          <a:noFill/>
        </p:spPr>
        <p:txBody>
          <a:bodyPr wrap="square" rtlCol="0">
            <a:spAutoFit/>
          </a:bodyPr>
          <a:lstStyle/>
          <a:p>
            <a:r>
              <a:rPr lang="zh-CN" altLang="en-US" sz="2400">
                <a:latin typeface="Times New Roman" panose="02020603050405020304" charset="0"/>
                <a:cs typeface="Times New Roman" panose="02020603050405020304" charset="0"/>
              </a:rPr>
              <a:t>Part I (paragraph 1-7):   </a:t>
            </a:r>
            <a:r>
              <a:rPr lang="en-US" altLang="zh-CN" sz="2400">
                <a:latin typeface="Times New Roman" panose="02020603050405020304" charset="0"/>
                <a:cs typeface="Times New Roman" panose="02020603050405020304" charset="0"/>
              </a:rPr>
              <a:t>  </a:t>
            </a:r>
          </a:p>
          <a:p>
            <a:r>
              <a:rPr lang="zh-CN" altLang="en-US" sz="2400">
                <a:latin typeface="Times New Roman" panose="02020603050405020304" charset="0"/>
                <a:cs typeface="Times New Roman" panose="02020603050405020304" charset="0"/>
              </a:rPr>
              <a:t/>
            </a:r>
            <a:br>
              <a:rPr lang="zh-CN" altLang="en-US" sz="2400">
                <a:latin typeface="Times New Roman" panose="02020603050405020304" charset="0"/>
                <a:cs typeface="Times New Roman" panose="02020603050405020304" charset="0"/>
              </a:rPr>
            </a:br>
            <a:r>
              <a:rPr lang="zh-CN" altLang="en-US" sz="2400">
                <a:latin typeface="Times New Roman" panose="02020603050405020304" charset="0"/>
                <a:cs typeface="Times New Roman" panose="02020603050405020304" charset="0"/>
              </a:rPr>
              <a:t>Part II (paragraph 8-15): </a:t>
            </a: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p>
          <a:p>
            <a:r>
              <a:rPr sz="2400">
                <a:latin typeface="Times New Roman" panose="02020603050405020304" charset="0"/>
                <a:cs typeface="Times New Roman" panose="02020603050405020304" charset="0"/>
              </a:rPr>
              <a:t>Part III(paragraph16-20):</a:t>
            </a:r>
          </a:p>
        </p:txBody>
      </p:sp>
      <p:sp>
        <p:nvSpPr>
          <p:cNvPr id="6" name="五边形 5"/>
          <p:cNvSpPr/>
          <p:nvPr>
            <p:custDataLst>
              <p:tags r:id="rId2"/>
            </p:custDataLst>
          </p:nvPr>
        </p:nvSpPr>
        <p:spPr>
          <a:xfrm>
            <a:off x="0" y="764540"/>
            <a:ext cx="4547870" cy="46545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bg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I. Structure of Text A</a:t>
            </a:r>
          </a:p>
        </p:txBody>
      </p:sp>
      <p:sp>
        <p:nvSpPr>
          <p:cNvPr id="3" name="文本框 2"/>
          <p:cNvSpPr txBox="1"/>
          <p:nvPr>
            <p:custDataLst>
              <p:tags r:id="rId3"/>
            </p:custDataLst>
          </p:nvPr>
        </p:nvSpPr>
        <p:spPr>
          <a:xfrm>
            <a:off x="3434715" y="2132965"/>
            <a:ext cx="7590155" cy="546735"/>
          </a:xfrm>
          <a:prstGeom prst="rect">
            <a:avLst/>
          </a:prstGeom>
          <a:noFill/>
        </p:spPr>
        <p:txBody>
          <a:bodyPr wrap="square" rtlCol="0">
            <a:noAutofit/>
          </a:bodyPr>
          <a:lstStyle/>
          <a:p>
            <a:r>
              <a:rPr lang="zh-CN" altLang="en-US" sz="2400">
                <a:latin typeface="Times New Roman" panose="02020603050405020304" charset="0"/>
                <a:cs typeface="Times New Roman" panose="02020603050405020304" charset="0"/>
                <a:sym typeface="+mn-ea"/>
              </a:rPr>
              <a:t>ChatGPT is high-tech progress, not a revolution.</a:t>
            </a:r>
          </a:p>
        </p:txBody>
      </p:sp>
      <p:sp>
        <p:nvSpPr>
          <p:cNvPr id="4" name="文本框 3"/>
          <p:cNvSpPr txBox="1"/>
          <p:nvPr>
            <p:custDataLst>
              <p:tags r:id="rId4"/>
            </p:custDataLst>
          </p:nvPr>
        </p:nvSpPr>
        <p:spPr>
          <a:xfrm>
            <a:off x="3631565" y="2823210"/>
            <a:ext cx="7685405" cy="605790"/>
          </a:xfrm>
          <a:prstGeom prst="rect">
            <a:avLst/>
          </a:prstGeom>
          <a:noFill/>
        </p:spPr>
        <p:txBody>
          <a:bodyPr wrap="square" rtlCol="0">
            <a:noAutofit/>
          </a:bodyPr>
          <a:lstStyle/>
          <a:p>
            <a:r>
              <a:rPr lang="zh-CN" altLang="en-US" sz="2400">
                <a:latin typeface="Times New Roman" panose="02020603050405020304" charset="0"/>
                <a:cs typeface="Times New Roman" panose="02020603050405020304" charset="0"/>
                <a:sym typeface="+mn-ea"/>
              </a:rPr>
              <a:t>No quick return on investment.</a:t>
            </a:r>
          </a:p>
        </p:txBody>
      </p:sp>
      <p:sp>
        <p:nvSpPr>
          <p:cNvPr id="5" name="文本框 4"/>
          <p:cNvSpPr txBox="1"/>
          <p:nvPr>
            <p:custDataLst>
              <p:tags r:id="rId5"/>
            </p:custDataLst>
          </p:nvPr>
        </p:nvSpPr>
        <p:spPr>
          <a:xfrm>
            <a:off x="3794760" y="3572510"/>
            <a:ext cx="7716520" cy="460375"/>
          </a:xfrm>
          <a:prstGeom prst="rect">
            <a:avLst/>
          </a:prstGeom>
          <a:noFill/>
        </p:spPr>
        <p:txBody>
          <a:bodyPr wrap="square" rtlCol="0">
            <a:spAutoFit/>
          </a:bodyPr>
          <a:lstStyle/>
          <a:p>
            <a:r>
              <a:rPr lang="zh-CN" altLang="en-US" sz="2400">
                <a:latin typeface="Times New Roman" panose="02020603050405020304" charset="0"/>
                <a:cs typeface="Times New Roman" panose="02020603050405020304" charset="0"/>
                <a:sym typeface="+mn-ea"/>
              </a:rPr>
              <a:t>China needs its own ChatGPT model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54355" y="1700530"/>
            <a:ext cx="10429240" cy="3415030"/>
          </a:xfrm>
          <a:prstGeom prst="rect">
            <a:avLst/>
          </a:prstGeom>
          <a:noFill/>
        </p:spPr>
        <p:txBody>
          <a:bodyPr wrap="square" rtlCol="0">
            <a:spAutoFit/>
          </a:bodyPr>
          <a:lstStyle/>
          <a:p>
            <a:pPr algn="just"/>
            <a:r>
              <a:rPr lang="zh-CN" altLang="en-US" sz="2400" dirty="0">
                <a:latin typeface="Times New Roman" panose="02020603050405020304" charset="0"/>
                <a:cs typeface="Times New Roman" panose="02020603050405020304" charset="0"/>
              </a:rPr>
              <a:t>1.</a:t>
            </a:r>
            <a:r>
              <a:rPr lang="zh-CN" altLang="en-US" sz="2400" b="1" dirty="0">
                <a:latin typeface="Times New Roman" panose="02020603050405020304" charset="0"/>
                <a:cs typeface="Times New Roman" panose="02020603050405020304" charset="0"/>
              </a:rPr>
              <a:t>OpenAI (开放人工智能,美国一个人工智能研究实验室)</a:t>
            </a:r>
            <a:endParaRPr lang="zh-CN" altLang="en-US" sz="2400" dirty="0">
              <a:latin typeface="Times New Roman" panose="02020603050405020304" charset="0"/>
              <a:cs typeface="Times New Roman" panose="02020603050405020304" charset="0"/>
            </a:endParaRPr>
          </a:p>
          <a:p>
            <a:pPr algn="just"/>
            <a:r>
              <a:rPr lang="zh-CN" altLang="en-US" sz="2400" dirty="0">
                <a:latin typeface="Times New Roman" panose="02020603050405020304" charset="0"/>
                <a:cs typeface="Times New Roman" panose="02020603050405020304" charset="0"/>
              </a:rPr>
              <a:t>OpenAI is an AI research and deployment company.OpenAI’s mission is to ensure that artificial general intelligence (AGI)—highly autonomous systems that outperform humans at most economically valuable work—benefits all of humanity.</a:t>
            </a:r>
          </a:p>
          <a:p>
            <a:pPr algn="just"/>
            <a:endParaRPr lang="zh-CN" altLang="en-US" sz="2400" dirty="0">
              <a:latin typeface="Times New Roman" panose="02020603050405020304" charset="0"/>
              <a:cs typeface="Times New Roman" panose="02020603050405020304" charset="0"/>
            </a:endParaRPr>
          </a:p>
          <a:p>
            <a:pPr algn="just"/>
            <a:r>
              <a:rPr lang="zh-CN" altLang="en-US" sz="2400" dirty="0">
                <a:latin typeface="Times New Roman" panose="02020603050405020304" charset="0"/>
                <a:cs typeface="Times New Roman" panose="02020603050405020304" charset="0"/>
              </a:rPr>
              <a:t>2.</a:t>
            </a:r>
            <a:r>
              <a:rPr lang="zh-CN" altLang="en-US" sz="2400" b="1" dirty="0">
                <a:latin typeface="Times New Roman" panose="02020603050405020304" charset="0"/>
                <a:cs typeface="Times New Roman" panose="02020603050405020304" charset="0"/>
              </a:rPr>
              <a:t>GPT-3</a:t>
            </a:r>
            <a:endParaRPr lang="zh-CN" altLang="en-US" sz="2400" dirty="0">
              <a:latin typeface="Times New Roman" panose="02020603050405020304" charset="0"/>
              <a:cs typeface="Times New Roman" panose="02020603050405020304" charset="0"/>
            </a:endParaRPr>
          </a:p>
          <a:p>
            <a:pPr algn="just"/>
            <a:r>
              <a:rPr lang="zh-CN" altLang="en-US" sz="2400" dirty="0">
                <a:latin typeface="Times New Roman" panose="02020603050405020304" charset="0"/>
                <a:cs typeface="Times New Roman" panose="02020603050405020304" charset="0"/>
              </a:rPr>
              <a:t>GPT-3, a new language model from the whizzes over at OpenAI, generates AI-written text that has the potential to be practically indistinguishable from human-written sentences, paragraphs, articles, short stories, dialogue, lyrics, and more.</a:t>
            </a:r>
          </a:p>
        </p:txBody>
      </p:sp>
      <p:sp>
        <p:nvSpPr>
          <p:cNvPr id="6" name="五边形 5"/>
          <p:cNvSpPr/>
          <p:nvPr>
            <p:custDataLst>
              <p:tags r:id="rId2"/>
            </p:custDataLst>
          </p:nvPr>
        </p:nvSpPr>
        <p:spPr>
          <a:xfrm>
            <a:off x="0" y="764540"/>
            <a:ext cx="3400425" cy="46545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bg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II. Background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54355" y="1700530"/>
            <a:ext cx="10429240" cy="3415030"/>
          </a:xfrm>
          <a:prstGeom prst="rect">
            <a:avLst/>
          </a:prstGeom>
          <a:noFill/>
        </p:spPr>
        <p:txBody>
          <a:bodyPr wrap="square" rtlCol="0">
            <a:spAutoFit/>
          </a:bodyPr>
          <a:lstStyle/>
          <a:p>
            <a:pPr algn="just"/>
            <a:r>
              <a:rPr lang="zh-CN" altLang="en-US" sz="2400" dirty="0">
                <a:latin typeface="Times New Roman" panose="02020603050405020304" charset="0"/>
                <a:cs typeface="Times New Roman" panose="02020603050405020304" charset="0"/>
              </a:rPr>
              <a:t>3.</a:t>
            </a:r>
            <a:r>
              <a:rPr lang="zh-CN" altLang="en-US" sz="2400" b="1" dirty="0">
                <a:latin typeface="Times New Roman" panose="02020603050405020304" charset="0"/>
                <a:cs typeface="Times New Roman" panose="02020603050405020304" charset="0"/>
              </a:rPr>
              <a:t>Huawei’s Pangu NLP models </a:t>
            </a:r>
            <a:endParaRPr lang="zh-CN" altLang="en-US" sz="2400" dirty="0">
              <a:latin typeface="Times New Roman" panose="02020603050405020304" charset="0"/>
              <a:cs typeface="Times New Roman" panose="02020603050405020304" charset="0"/>
            </a:endParaRPr>
          </a:p>
          <a:p>
            <a:pPr algn="just"/>
            <a:r>
              <a:rPr lang="zh-CN" altLang="en-US" sz="2400" dirty="0">
                <a:latin typeface="Times New Roman" panose="02020603050405020304" charset="0"/>
                <a:cs typeface="Times New Roman" panose="02020603050405020304" charset="0"/>
              </a:rPr>
              <a:t>In April 2021, Huawei released the Pangu Model. The Pangu NLP Model represents the industry's first model of Chinese natural language processing (NLP). </a:t>
            </a:r>
          </a:p>
          <a:p>
            <a:pPr algn="just"/>
            <a:endParaRPr lang="zh-CN" altLang="en-US" sz="2400" dirty="0">
              <a:latin typeface="Times New Roman" panose="02020603050405020304" charset="0"/>
              <a:cs typeface="Times New Roman" panose="02020603050405020304" charset="0"/>
            </a:endParaRPr>
          </a:p>
          <a:p>
            <a:pPr algn="just"/>
            <a:r>
              <a:rPr lang="zh-CN" altLang="en-US" sz="2400" dirty="0">
                <a:latin typeface="Times New Roman" panose="02020603050405020304" charset="0"/>
                <a:cs typeface="Times New Roman" panose="02020603050405020304" charset="0"/>
              </a:rPr>
              <a:t>4.</a:t>
            </a:r>
            <a:r>
              <a:rPr lang="zh-CN" altLang="en-US" sz="2400" b="1" dirty="0">
                <a:latin typeface="Times New Roman" panose="02020603050405020304" charset="0"/>
                <a:cs typeface="Times New Roman" panose="02020603050405020304" charset="0"/>
              </a:rPr>
              <a:t>Tencent’s HUNYUAN NLP models</a:t>
            </a:r>
            <a:endParaRPr lang="zh-CN" altLang="en-US" sz="2400" dirty="0">
              <a:latin typeface="Times New Roman" panose="02020603050405020304" charset="0"/>
              <a:cs typeface="Times New Roman" panose="02020603050405020304" charset="0"/>
            </a:endParaRPr>
          </a:p>
          <a:p>
            <a:pPr algn="just"/>
            <a:r>
              <a:rPr lang="zh-CN" altLang="en-US" sz="2400" dirty="0">
                <a:latin typeface="Times New Roman" panose="02020603050405020304" charset="0"/>
                <a:cs typeface="Times New Roman" panose="02020603050405020304" charset="0"/>
              </a:rPr>
              <a:t>Tencent's Hunyuan AI large model has covered natural language processing, computer vision, multimodality, and many industry and domain models. It has also improved ad recommendation accuracy in Tencent's own products and services. The integration of AI and cloud will enable faster and more efficient production.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54355" y="1700530"/>
            <a:ext cx="10429240" cy="1938020"/>
          </a:xfrm>
          <a:prstGeom prst="rect">
            <a:avLst/>
          </a:prstGeom>
          <a:noFill/>
        </p:spPr>
        <p:txBody>
          <a:bodyPr wrap="square" rtlCol="0">
            <a:spAutoFit/>
          </a:bodyPr>
          <a:lstStyle/>
          <a:p>
            <a:r>
              <a:rPr lang="zh-CN" altLang="en-US" sz="2400" dirty="0">
                <a:latin typeface="Times New Roman" panose="02020603050405020304" charset="0"/>
                <a:cs typeface="Times New Roman" panose="02020603050405020304" charset="0"/>
              </a:rPr>
              <a:t>5.</a:t>
            </a:r>
            <a:r>
              <a:rPr lang="zh-CN" altLang="en-US" sz="2400" b="1" dirty="0">
                <a:latin typeface="Times New Roman" panose="02020603050405020304" charset="0"/>
                <a:cs typeface="Times New Roman" panose="02020603050405020304" charset="0"/>
              </a:rPr>
              <a:t>Alibaba’s AliceMind </a:t>
            </a:r>
            <a:endParaRPr lang="zh-CN" altLang="en-US" sz="2400" dirty="0">
              <a:latin typeface="Times New Roman" panose="02020603050405020304" charset="0"/>
              <a:cs typeface="Times New Roman" panose="02020603050405020304" charset="0"/>
            </a:endParaRPr>
          </a:p>
          <a:p>
            <a:r>
              <a:rPr lang="zh-CN" altLang="en-US" sz="2400" dirty="0">
                <a:latin typeface="Times New Roman" panose="02020603050405020304" charset="0"/>
                <a:cs typeface="Times New Roman" panose="02020603050405020304" charset="0"/>
              </a:rPr>
              <a:t>ALIbaba's Collection of Encoder-decoders from MinD (Machine Intelligence of Damo) Lab.This repository provides pre-trained encoder-decoder models and its related optimization techniques developed by Alibaba's MinD (Machine Intelligence of Damo) Lab.</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54990" y="1412875"/>
            <a:ext cx="10913745" cy="4556125"/>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sz="2400" dirty="0">
                <a:latin typeface="Times New Roman" panose="02020603050405020304" charset="0"/>
                <a:cs typeface="Times New Roman" panose="02020603050405020304" charset="0"/>
              </a:rPr>
              <a:t>1.Built on top of </a:t>
            </a:r>
            <a:r>
              <a:rPr sz="2400" dirty="0" err="1">
                <a:latin typeface="Times New Roman" panose="02020603050405020304" charset="0"/>
                <a:cs typeface="Times New Roman" panose="02020603050405020304" charset="0"/>
              </a:rPr>
              <a:t>OpenAI’s</a:t>
            </a:r>
            <a:r>
              <a:rPr sz="2400" dirty="0">
                <a:latin typeface="Times New Roman" panose="02020603050405020304" charset="0"/>
                <a:cs typeface="Times New Roman" panose="02020603050405020304" charset="0"/>
              </a:rPr>
              <a:t> GPT-3 family of large language models, it engages in human-like dialogue egged by prompting.</a:t>
            </a:r>
          </a:p>
          <a:p>
            <a:pPr algn="just">
              <a:lnSpc>
                <a:spcPct val="110000"/>
              </a:lnSpc>
            </a:pPr>
            <a:r>
              <a:rPr sz="2400" dirty="0">
                <a:latin typeface="Times New Roman" panose="02020603050405020304" charset="0"/>
                <a:cs typeface="Times New Roman" panose="02020603050405020304" charset="0"/>
              </a:rPr>
              <a:t>译文：它建立在OpenAI的GPT-3系列大型语言模型之上，通过提示进行类似人类的对话。</a:t>
            </a:r>
          </a:p>
          <a:p>
            <a:pPr algn="just">
              <a:lnSpc>
                <a:spcPct val="110000"/>
              </a:lnSpc>
            </a:pPr>
            <a:endParaRPr sz="2400" dirty="0">
              <a:latin typeface="Times New Roman" panose="02020603050405020304" charset="0"/>
              <a:cs typeface="Times New Roman" panose="02020603050405020304" charset="0"/>
            </a:endParaRPr>
          </a:p>
          <a:p>
            <a:pPr algn="just">
              <a:lnSpc>
                <a:spcPct val="110000"/>
              </a:lnSpc>
            </a:pPr>
            <a:r>
              <a:rPr sz="2400" b="1" dirty="0">
                <a:latin typeface="Times New Roman" panose="02020603050405020304" charset="0"/>
                <a:cs typeface="Times New Roman" panose="02020603050405020304" charset="0"/>
              </a:rPr>
              <a:t>egg</a:t>
            </a:r>
            <a:r>
              <a:rPr sz="2400" dirty="0">
                <a:latin typeface="Times New Roman" panose="02020603050405020304" charset="0"/>
                <a:cs typeface="Times New Roman" panose="02020603050405020304" charset="0"/>
              </a:rPr>
              <a:t>: </a:t>
            </a:r>
            <a:r>
              <a:rPr sz="2400" dirty="0" err="1">
                <a:latin typeface="Times New Roman" panose="02020603050405020304" charset="0"/>
                <a:cs typeface="Times New Roman" panose="02020603050405020304" charset="0"/>
              </a:rPr>
              <a:t>verb,to</a:t>
            </a:r>
            <a:r>
              <a:rPr sz="2400" dirty="0">
                <a:latin typeface="Times New Roman" panose="02020603050405020304" charset="0"/>
                <a:cs typeface="Times New Roman" panose="02020603050405020304" charset="0"/>
              </a:rPr>
              <a:t> incite to action</a:t>
            </a:r>
          </a:p>
          <a:p>
            <a:pPr algn="just">
              <a:lnSpc>
                <a:spcPct val="110000"/>
              </a:lnSpc>
            </a:pPr>
            <a:r>
              <a:rPr sz="2400" dirty="0" err="1">
                <a:latin typeface="Times New Roman" panose="02020603050405020304" charset="0"/>
                <a:cs typeface="Times New Roman" panose="02020603050405020304" charset="0"/>
              </a:rPr>
              <a:t>Eg</a:t>
            </a:r>
            <a:r>
              <a:rPr sz="2400" dirty="0">
                <a:latin typeface="Times New Roman" panose="02020603050405020304" charset="0"/>
                <a:cs typeface="Times New Roman" panose="02020603050405020304" charset="0"/>
              </a:rPr>
              <a:t>.: 1)Don't let him egg you on--you shouldn't take any notice of him.</a:t>
            </a:r>
          </a:p>
          <a:p>
            <a:pPr algn="just">
              <a:lnSpc>
                <a:spcPct val="110000"/>
              </a:lnSpc>
            </a:pPr>
            <a:r>
              <a:rPr lang="en-US" sz="2400" dirty="0">
                <a:latin typeface="Times New Roman" panose="02020603050405020304" charset="0"/>
                <a:cs typeface="Times New Roman" panose="02020603050405020304" charset="0"/>
              </a:rPr>
              <a:t>           </a:t>
            </a:r>
            <a:r>
              <a:rPr sz="2400" dirty="0" err="1">
                <a:latin typeface="Times New Roman" panose="02020603050405020304" charset="0"/>
                <a:cs typeface="Times New Roman" panose="02020603050405020304" charset="0"/>
              </a:rPr>
              <a:t>别听他煽动，你根本就不要去理睬他</a:t>
            </a:r>
            <a:endParaRPr sz="2400" dirty="0">
              <a:latin typeface="Times New Roman" panose="02020603050405020304" charset="0"/>
              <a:cs typeface="Times New Roman" panose="02020603050405020304" charset="0"/>
            </a:endParaRPr>
          </a:p>
          <a:p>
            <a:pPr algn="just">
              <a:lnSpc>
                <a:spcPct val="110000"/>
              </a:lnSpc>
            </a:pP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2)Don't egg him on to play a trick on others.</a:t>
            </a:r>
          </a:p>
          <a:p>
            <a:pPr algn="just">
              <a:lnSpc>
                <a:spcPct val="110000"/>
              </a:lnSpc>
            </a:pPr>
            <a:r>
              <a:rPr sz="2400" dirty="0">
                <a:latin typeface="Times New Roman" panose="02020603050405020304" charset="0"/>
                <a:cs typeface="Times New Roman" panose="02020603050405020304" charset="0"/>
              </a:rPr>
              <a:t> </a:t>
            </a:r>
            <a:r>
              <a:rPr lang="en-US" sz="2400" dirty="0">
                <a:latin typeface="Times New Roman" panose="02020603050405020304" charset="0"/>
                <a:cs typeface="Times New Roman" panose="02020603050405020304" charset="0"/>
              </a:rPr>
              <a:t>          </a:t>
            </a:r>
            <a:r>
              <a:rPr sz="2400" dirty="0" err="1">
                <a:latin typeface="Times New Roman" panose="02020603050405020304" charset="0"/>
                <a:cs typeface="Times New Roman" panose="02020603050405020304" charset="0"/>
              </a:rPr>
              <a:t>不要怂恿他捉弄别人</a:t>
            </a:r>
            <a:r>
              <a:rPr sz="2400" dirty="0">
                <a:latin typeface="Times New Roman" panose="02020603050405020304" charset="0"/>
                <a:cs typeface="Times New Roman" panose="02020603050405020304" charset="0"/>
              </a:rPr>
              <a:t>。</a:t>
            </a:r>
          </a:p>
          <a:p>
            <a:pPr algn="just">
              <a:lnSpc>
                <a:spcPct val="110000"/>
              </a:lnSpc>
            </a:pPr>
            <a:endParaRPr sz="2400" dirty="0">
              <a:latin typeface="Times New Roman" panose="02020603050405020304" charset="0"/>
              <a:cs typeface="Times New Roman" panose="02020603050405020304" charset="0"/>
            </a:endParaRPr>
          </a:p>
        </p:txBody>
      </p:sp>
      <p:sp>
        <p:nvSpPr>
          <p:cNvPr id="4" name="五边形 3"/>
          <p:cNvSpPr/>
          <p:nvPr>
            <p:custDataLst>
              <p:tags r:id="rId2"/>
            </p:custDataLst>
          </p:nvPr>
        </p:nvSpPr>
        <p:spPr>
          <a:xfrm>
            <a:off x="0" y="548640"/>
            <a:ext cx="3903980" cy="46545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sz="2800" b="1">
                <a:solidFill>
                  <a:schemeClr val="bg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III.Language Focus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54990" y="1484630"/>
            <a:ext cx="10748645" cy="293243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sz="2400" b="1">
                <a:latin typeface="Times New Roman" panose="02020603050405020304" charset="0"/>
                <a:cs typeface="Times New Roman" panose="02020603050405020304" charset="0"/>
              </a:rPr>
              <a:t>prompt</a:t>
            </a:r>
            <a:r>
              <a:rPr sz="2400">
                <a:latin typeface="Times New Roman" panose="02020603050405020304" charset="0"/>
                <a:cs typeface="Times New Roman" panose="02020603050405020304" charset="0"/>
              </a:rPr>
              <a:t>: V-T If you prompt someone when they stop speaking, you encourage or help them to continue. If you prompt an actor, you tell them what their next line is when they have forgotten what comes next. 提示; 给 (演员) 提示词</a:t>
            </a:r>
          </a:p>
          <a:p>
            <a:pPr algn="just">
              <a:lnSpc>
                <a:spcPct val="110000"/>
              </a:lnSpc>
            </a:pPr>
            <a:r>
              <a:rPr sz="2400">
                <a:latin typeface="Times New Roman" panose="02020603050405020304" charset="0"/>
                <a:cs typeface="Times New Roman" panose="02020603050405020304" charset="0"/>
              </a:rPr>
              <a:t>Eg.: 1)I'll prompt her if she forgets her lines.  如果她忘掉台词，我将给她提示。</a:t>
            </a:r>
          </a:p>
          <a:p>
            <a:pPr algn="just">
              <a:lnSpc>
                <a:spcPct val="110000"/>
              </a:lnSpc>
            </a:pPr>
            <a:r>
              <a:rPr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2)When someone neglects to brush their teeth, flush the toilet or wash their </a:t>
            </a:r>
            <a:r>
              <a:rPr lang="en-US" sz="2400">
                <a:latin typeface="Times New Roman" panose="02020603050405020304" charset="0"/>
                <a:cs typeface="Times New Roman" panose="02020603050405020304" charset="0"/>
              </a:rPr>
              <a:t>     </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hands, a speaker can prompt them to do so.  </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当有人忘记刷牙、冲厕所或洗手时，扬声器可以提示他们去做这些事。</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54990" y="1484630"/>
            <a:ext cx="10748645" cy="374396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sz="2400">
                <a:latin typeface="Times New Roman" panose="02020603050405020304" charset="0"/>
                <a:cs typeface="Times New Roman" panose="02020603050405020304" charset="0"/>
              </a:rPr>
              <a:t>2.</a:t>
            </a:r>
            <a:r>
              <a:rPr sz="2400" b="1">
                <a:latin typeface="Times New Roman" panose="02020603050405020304" charset="0"/>
                <a:cs typeface="Times New Roman" panose="02020603050405020304" charset="0"/>
              </a:rPr>
              <a:t>ape</a:t>
            </a:r>
            <a:r>
              <a:rPr sz="2400">
                <a:latin typeface="Times New Roman" panose="02020603050405020304" charset="0"/>
                <a:cs typeface="Times New Roman" panose="02020603050405020304" charset="0"/>
              </a:rPr>
              <a:t>: to do sth. in the same way as sb. else, especially when it is not done very well </a:t>
            </a:r>
          </a:p>
          <a:p>
            <a:pPr algn="just">
              <a:lnSpc>
                <a:spcPct val="110000"/>
              </a:lnSpc>
            </a:pPr>
            <a:r>
              <a:rPr sz="2400">
                <a:latin typeface="Times New Roman" panose="02020603050405020304" charset="0"/>
                <a:cs typeface="Times New Roman" panose="02020603050405020304" charset="0"/>
              </a:rPr>
              <a:t>Eg.: 1) For years the British film industry merely aped Hollywood.</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2) Modelling yourself on someone you admire is not the same as aping all they </a:t>
            </a:r>
          </a:p>
          <a:p>
            <a:pPr indent="457200" algn="just">
              <a:lnSpc>
                <a:spcPct val="110000"/>
              </a:lnSpc>
            </a:pPr>
            <a:r>
              <a:rPr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say or do.</a:t>
            </a:r>
          </a:p>
          <a:p>
            <a:pPr algn="just">
              <a:lnSpc>
                <a:spcPct val="110000"/>
              </a:lnSpc>
            </a:pPr>
            <a:endParaRPr sz="2400">
              <a:latin typeface="Times New Roman" panose="02020603050405020304" charset="0"/>
              <a:cs typeface="Times New Roman" panose="02020603050405020304" charset="0"/>
            </a:endParaRPr>
          </a:p>
          <a:p>
            <a:pPr algn="just">
              <a:lnSpc>
                <a:spcPct val="110000"/>
              </a:lnSpc>
            </a:pPr>
            <a:r>
              <a:rPr sz="2400">
                <a:latin typeface="Times New Roman" panose="02020603050405020304" charset="0"/>
                <a:cs typeface="Times New Roman" panose="02020603050405020304" charset="0"/>
              </a:rPr>
              <a:t>3. </a:t>
            </a:r>
            <a:r>
              <a:rPr sz="2400" b="1">
                <a:latin typeface="Times New Roman" panose="02020603050405020304" charset="0"/>
                <a:cs typeface="Times New Roman" panose="02020603050405020304" charset="0"/>
              </a:rPr>
              <a:t>faculty</a:t>
            </a:r>
            <a:r>
              <a:rPr sz="2400">
                <a:latin typeface="Times New Roman" panose="02020603050405020304" charset="0"/>
                <a:cs typeface="Times New Roman" panose="02020603050405020304" charset="0"/>
              </a:rPr>
              <a:t>:a particular ability for doing sth</a:t>
            </a:r>
          </a:p>
          <a:p>
            <a:pPr algn="just">
              <a:lnSpc>
                <a:spcPct val="110000"/>
              </a:lnSpc>
            </a:pPr>
            <a:r>
              <a:rPr sz="2400">
                <a:latin typeface="Times New Roman" panose="02020603050405020304" charset="0"/>
                <a:cs typeface="Times New Roman" panose="02020603050405020304" charset="0"/>
              </a:rPr>
              <a:t>~ of/for (doing) sth</a:t>
            </a:r>
          </a:p>
          <a:p>
            <a:pPr algn="just">
              <a:lnSpc>
                <a:spcPct val="110000"/>
              </a:lnSpc>
            </a:pPr>
            <a:r>
              <a:rPr sz="2400">
                <a:latin typeface="Times New Roman" panose="02020603050405020304" charset="0"/>
                <a:cs typeface="Times New Roman" panose="02020603050405020304" charset="0"/>
              </a:rPr>
              <a:t>Eg.:  1)The faculty of understanding complex issues 理解复杂问题的能力</a:t>
            </a:r>
          </a:p>
          <a:p>
            <a:pPr algn="just">
              <a:lnSpc>
                <a:spcPct val="110000"/>
              </a:lnSpc>
            </a:pPr>
            <a:r>
              <a:rPr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2)He had a faculty for seeing his own mistakes. 他具有看到自己错误的能力。</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54990" y="1484630"/>
            <a:ext cx="11186160" cy="3338195"/>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sz="2400">
                <a:latin typeface="Times New Roman" panose="02020603050405020304" charset="0"/>
                <a:cs typeface="Times New Roman" panose="02020603050405020304" charset="0"/>
              </a:rPr>
              <a:t>4.</a:t>
            </a:r>
            <a:r>
              <a:rPr sz="2400" b="1">
                <a:latin typeface="Times New Roman" panose="02020603050405020304" charset="0"/>
                <a:cs typeface="Times New Roman" panose="02020603050405020304" charset="0"/>
              </a:rPr>
              <a:t>execution</a:t>
            </a:r>
            <a:r>
              <a:rPr sz="2400">
                <a:latin typeface="Times New Roman" panose="02020603050405020304" charset="0"/>
                <a:cs typeface="Times New Roman" panose="02020603050405020304" charset="0"/>
              </a:rPr>
              <a:t>: the act of doing a piece of work, performing a duty, or putting a plan into action</a:t>
            </a:r>
          </a:p>
          <a:p>
            <a:pPr algn="just">
              <a:lnSpc>
                <a:spcPct val="110000"/>
              </a:lnSpc>
            </a:pPr>
            <a:r>
              <a:rPr sz="2400">
                <a:latin typeface="Times New Roman" panose="02020603050405020304" charset="0"/>
                <a:cs typeface="Times New Roman" panose="02020603050405020304" charset="0"/>
              </a:rPr>
              <a:t>Eg.:  1)He had failed in the execution of his duty.  </a:t>
            </a:r>
          </a:p>
          <a:p>
            <a:pPr algn="just">
              <a:lnSpc>
                <a:spcPct val="110000"/>
              </a:lnSpc>
            </a:pPr>
            <a:r>
              <a:rPr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2)The idea was good, but the execution was poor.  </a:t>
            </a:r>
          </a:p>
          <a:p>
            <a:pPr algn="just">
              <a:lnSpc>
                <a:spcPct val="110000"/>
              </a:lnSpc>
            </a:pPr>
            <a:endParaRPr sz="2400">
              <a:latin typeface="Times New Roman" panose="02020603050405020304" charset="0"/>
              <a:cs typeface="Times New Roman" panose="02020603050405020304" charset="0"/>
            </a:endParaRPr>
          </a:p>
          <a:p>
            <a:pPr algn="just">
              <a:lnSpc>
                <a:spcPct val="110000"/>
              </a:lnSpc>
            </a:pPr>
            <a:r>
              <a:rPr sz="2400">
                <a:latin typeface="Times New Roman" panose="02020603050405020304" charset="0"/>
                <a:cs typeface="Times New Roman" panose="02020603050405020304" charset="0"/>
              </a:rPr>
              <a:t>5.</a:t>
            </a:r>
            <a:r>
              <a:rPr sz="2400" b="1">
                <a:latin typeface="Times New Roman" panose="02020603050405020304" charset="0"/>
                <a:cs typeface="Times New Roman" panose="02020603050405020304" charset="0"/>
              </a:rPr>
              <a:t>optimize</a:t>
            </a:r>
            <a:r>
              <a:rPr sz="2400">
                <a:latin typeface="Times New Roman" panose="02020603050405020304" charset="0"/>
                <a:cs typeface="Times New Roman" panose="02020603050405020304" charset="0"/>
              </a:rPr>
              <a:t>:(VN) to make sth as good as it can be; to use sth in the best possible way </a:t>
            </a:r>
          </a:p>
          <a:p>
            <a:pPr algn="just">
              <a:lnSpc>
                <a:spcPct val="110000"/>
              </a:lnSpc>
            </a:pPr>
            <a:r>
              <a:rPr sz="2400">
                <a:latin typeface="Times New Roman" panose="02020603050405020304" charset="0"/>
                <a:cs typeface="Times New Roman" panose="02020603050405020304" charset="0"/>
              </a:rPr>
              <a:t>Eg.: 1)to optimize the use of resources </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2)The new systems have been optimized for running Microsoft Windows.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82600" y="980440"/>
            <a:ext cx="11421745" cy="496189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sz="2400">
                <a:latin typeface="Times New Roman" panose="02020603050405020304" charset="0"/>
                <a:cs typeface="Times New Roman" panose="02020603050405020304" charset="0"/>
              </a:rPr>
              <a:t>6.</a:t>
            </a:r>
            <a:r>
              <a:rPr sz="2400" b="1">
                <a:latin typeface="Times New Roman" panose="02020603050405020304" charset="0"/>
                <a:cs typeface="Times New Roman" panose="02020603050405020304" charset="0"/>
              </a:rPr>
              <a:t>multi-task</a:t>
            </a:r>
            <a:r>
              <a:rPr sz="2400">
                <a:latin typeface="Times New Roman" panose="02020603050405020304" charset="0"/>
                <a:cs typeface="Times New Roman" panose="02020603050405020304" charset="0"/>
              </a:rPr>
              <a:t>: To work at several different tasks simultaneously </a:t>
            </a:r>
          </a:p>
          <a:p>
            <a:pPr algn="just">
              <a:lnSpc>
                <a:spcPct val="110000"/>
              </a:lnSpc>
            </a:pPr>
            <a:r>
              <a:rPr sz="2400">
                <a:latin typeface="Times New Roman" panose="02020603050405020304" charset="0"/>
                <a:cs typeface="Times New Roman" panose="02020603050405020304" charset="0"/>
              </a:rPr>
              <a:t>Eg.: 1)We like to "multi-task" which is actually counterproductive. </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2)People who study the brain will tell you that you can't actually multi-task in that way.</a:t>
            </a:r>
          </a:p>
          <a:p>
            <a:pPr algn="just">
              <a:lnSpc>
                <a:spcPct val="110000"/>
              </a:lnSpc>
            </a:pPr>
            <a:endParaRPr sz="2400">
              <a:latin typeface="Times New Roman" panose="02020603050405020304" charset="0"/>
              <a:cs typeface="Times New Roman" panose="02020603050405020304" charset="0"/>
            </a:endParaRPr>
          </a:p>
          <a:p>
            <a:pPr algn="just">
              <a:lnSpc>
                <a:spcPct val="110000"/>
              </a:lnSpc>
            </a:pPr>
            <a:r>
              <a:rPr sz="2400">
                <a:latin typeface="Times New Roman" panose="02020603050405020304" charset="0"/>
                <a:cs typeface="Times New Roman" panose="02020603050405020304" charset="0"/>
              </a:rPr>
              <a:t>7.</a:t>
            </a:r>
            <a:r>
              <a:rPr sz="2400" b="1">
                <a:latin typeface="Times New Roman" panose="02020603050405020304" charset="0"/>
                <a:cs typeface="Times New Roman" panose="02020603050405020304" charset="0"/>
              </a:rPr>
              <a:t>be equipped with</a:t>
            </a:r>
            <a:r>
              <a:rPr sz="2400">
                <a:latin typeface="Times New Roman" panose="02020603050405020304" charset="0"/>
                <a:cs typeface="Times New Roman" panose="02020603050405020304" charset="0"/>
              </a:rPr>
              <a:t> </a:t>
            </a:r>
          </a:p>
          <a:p>
            <a:pPr algn="just">
              <a:lnSpc>
                <a:spcPct val="110000"/>
              </a:lnSpc>
            </a:pPr>
            <a:r>
              <a:rPr sz="2400">
                <a:latin typeface="Times New Roman" panose="02020603050405020304" charset="0"/>
                <a:cs typeface="Times New Roman" panose="02020603050405020304" charset="0"/>
              </a:rPr>
              <a:t>Eg.:1)All overhead lights should be equipped with safety fasteners..</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2)To that end, regulators have ordered more buildings to be equipped with solar water </a:t>
            </a:r>
          </a:p>
          <a:p>
            <a:pPr algn="just">
              <a:lnSpc>
                <a:spcPct val="110000"/>
              </a:lnSpc>
            </a:pPr>
            <a:r>
              <a:rPr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heaters. </a:t>
            </a:r>
          </a:p>
          <a:p>
            <a:pPr algn="just">
              <a:lnSpc>
                <a:spcPct val="110000"/>
              </a:lnSpc>
            </a:pPr>
            <a:endParaRPr sz="2400">
              <a:latin typeface="Times New Roman" panose="02020603050405020304" charset="0"/>
              <a:cs typeface="Times New Roman" panose="02020603050405020304" charset="0"/>
            </a:endParaRPr>
          </a:p>
          <a:p>
            <a:pPr algn="just">
              <a:lnSpc>
                <a:spcPct val="110000"/>
              </a:lnSpc>
            </a:pPr>
            <a:r>
              <a:rPr sz="2400">
                <a:latin typeface="Times New Roman" panose="02020603050405020304" charset="0"/>
                <a:cs typeface="Times New Roman" panose="02020603050405020304" charset="0"/>
              </a:rPr>
              <a:t>8.</a:t>
            </a:r>
            <a:r>
              <a:rPr sz="2400" b="1">
                <a:latin typeface="Times New Roman" panose="02020603050405020304" charset="0"/>
                <a:cs typeface="Times New Roman" panose="02020603050405020304" charset="0"/>
              </a:rPr>
              <a:t>Massive</a:t>
            </a:r>
            <a:r>
              <a:rPr sz="2400">
                <a:latin typeface="Times New Roman" panose="02020603050405020304" charset="0"/>
                <a:cs typeface="Times New Roman" panose="02020603050405020304" charset="0"/>
              </a:rPr>
              <a:t>:very large in size, quantity, or extent</a:t>
            </a:r>
          </a:p>
          <a:p>
            <a:pPr algn="just">
              <a:lnSpc>
                <a:spcPct val="110000"/>
              </a:lnSpc>
            </a:pPr>
            <a:r>
              <a:rPr sz="2400">
                <a:latin typeface="Times New Roman" panose="02020603050405020304" charset="0"/>
                <a:cs typeface="Times New Roman" panose="02020603050405020304" charset="0"/>
              </a:rPr>
              <a:t>Eg.:1) There was evidence of massive fraud.</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2)a massive increase in spending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82600" y="980440"/>
            <a:ext cx="11421745" cy="415036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sz="2400">
                <a:latin typeface="Times New Roman" panose="02020603050405020304" charset="0"/>
                <a:cs typeface="Times New Roman" panose="02020603050405020304" charset="0"/>
              </a:rPr>
              <a:t>9.</a:t>
            </a:r>
            <a:r>
              <a:rPr sz="2400" b="1">
                <a:latin typeface="Times New Roman" panose="02020603050405020304" charset="0"/>
                <a:cs typeface="Times New Roman" panose="02020603050405020304" charset="0"/>
              </a:rPr>
              <a:t>acquire</a:t>
            </a:r>
            <a:r>
              <a:rPr sz="2400">
                <a:latin typeface="Times New Roman" panose="02020603050405020304" charset="0"/>
                <a:cs typeface="Times New Roman" panose="02020603050405020304" charset="0"/>
              </a:rPr>
              <a:t> : If you acquire something such as a skill or a habit, you learn it, or develop it through your daily life or experience. </a:t>
            </a:r>
          </a:p>
          <a:p>
            <a:pPr algn="just">
              <a:lnSpc>
                <a:spcPct val="110000"/>
              </a:lnSpc>
            </a:pPr>
            <a:r>
              <a:rPr sz="2400">
                <a:latin typeface="Times New Roman" panose="02020603050405020304" charset="0"/>
                <a:cs typeface="Times New Roman" panose="02020603050405020304" charset="0"/>
              </a:rPr>
              <a:t>Eg.:1)I've never acquired a taste for wine.</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2)They acquire knowledge not found in books.</a:t>
            </a:r>
          </a:p>
          <a:p>
            <a:pPr algn="just">
              <a:lnSpc>
                <a:spcPct val="110000"/>
              </a:lnSpc>
            </a:pPr>
            <a:endParaRPr sz="2400">
              <a:latin typeface="Times New Roman" panose="02020603050405020304" charset="0"/>
              <a:cs typeface="Times New Roman" panose="02020603050405020304" charset="0"/>
            </a:endParaRPr>
          </a:p>
          <a:p>
            <a:pPr algn="just">
              <a:lnSpc>
                <a:spcPct val="110000"/>
              </a:lnSpc>
            </a:pPr>
            <a:r>
              <a:rPr sz="2400">
                <a:latin typeface="Times New Roman" panose="02020603050405020304" charset="0"/>
                <a:cs typeface="Times New Roman" panose="02020603050405020304" charset="0"/>
              </a:rPr>
              <a:t>10.</a:t>
            </a:r>
            <a:r>
              <a:rPr sz="2400" b="1">
                <a:latin typeface="Times New Roman" panose="02020603050405020304" charset="0"/>
                <a:cs typeface="Times New Roman" panose="02020603050405020304" charset="0"/>
              </a:rPr>
              <a:t>let alone</a:t>
            </a:r>
            <a:r>
              <a:rPr sz="2400">
                <a:latin typeface="Times New Roman" panose="02020603050405020304" charset="0"/>
                <a:cs typeface="Times New Roman" panose="02020603050405020304" charset="0"/>
              </a:rPr>
              <a:t>:not to mention－used especially to emphasize the improbability of a contrasting example </a:t>
            </a:r>
          </a:p>
          <a:p>
            <a:pPr algn="just">
              <a:lnSpc>
                <a:spcPct val="110000"/>
              </a:lnSpc>
            </a:pPr>
            <a:r>
              <a:rPr sz="2400">
                <a:latin typeface="Times New Roman" panose="02020603050405020304" charset="0"/>
                <a:cs typeface="Times New Roman" panose="02020603050405020304" charset="0"/>
              </a:rPr>
              <a:t>Eg.:1)Her income was barely enough to maintain one child, let alone three. </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2)While a few countries are making major strides in this regard, the majority are having </a:t>
            </a:r>
            <a:r>
              <a:rPr lang="en-US" sz="2400">
                <a:latin typeface="Times New Roman" panose="02020603050405020304" charset="0"/>
                <a:cs typeface="Times New Roman" panose="02020603050405020304" charset="0"/>
              </a:rPr>
              <a:t>       </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great difficulty even stemming the rate of increase, let alone reversing it.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单圆角矩形 1"/>
          <p:cNvSpPr/>
          <p:nvPr>
            <p:custDataLst>
              <p:tags r:id="rId1"/>
            </p:custDataLst>
          </p:nvPr>
        </p:nvSpPr>
        <p:spPr>
          <a:xfrm>
            <a:off x="1706880" y="1484630"/>
            <a:ext cx="9308465" cy="3791585"/>
          </a:xfrm>
          <a:prstGeom prst="round1Rect">
            <a:avLst/>
          </a:prstGeom>
          <a:solidFill>
            <a:schemeClr val="accent1">
              <a:lumMod val="20000"/>
              <a:lumOff val="80000"/>
            </a:schemeClr>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800">
                <a:solidFill>
                  <a:schemeClr val="tx1"/>
                </a:solidFill>
                <a:latin typeface="Calibri" panose="020F0502020204030204" pitchFamily="34" charset="0"/>
                <a:cs typeface="Calibri" panose="020F0502020204030204" pitchFamily="34" charset="0"/>
              </a:rPr>
              <a:t>After learning this unit, students will be able to </a:t>
            </a:r>
          </a:p>
          <a:p>
            <a:pPr algn="just"/>
            <a:r>
              <a:rPr lang="zh-CN" altLang="en-US" sz="2800">
                <a:solidFill>
                  <a:schemeClr val="tx1"/>
                </a:solidFill>
                <a:latin typeface="Calibri" panose="020F0502020204030204" pitchFamily="34" charset="0"/>
                <a:cs typeface="Calibri" panose="020F0502020204030204" pitchFamily="34" charset="0"/>
              </a:rPr>
              <a:t>---- grasp the English expressions concerning Artificial Intelligence;</a:t>
            </a:r>
          </a:p>
          <a:p>
            <a:pPr algn="just"/>
            <a:r>
              <a:rPr lang="zh-CN" altLang="en-US" sz="2800">
                <a:solidFill>
                  <a:schemeClr val="tx1"/>
                </a:solidFill>
                <a:latin typeface="Calibri" panose="020F0502020204030204" pitchFamily="34" charset="0"/>
                <a:cs typeface="Calibri" panose="020F0502020204030204" pitchFamily="34" charset="0"/>
              </a:rPr>
              <a:t>---- grasp the fundamentals of how artificial intelligence works;</a:t>
            </a:r>
          </a:p>
          <a:p>
            <a:pPr algn="just"/>
            <a:r>
              <a:rPr lang="zh-CN" altLang="en-US" sz="2800">
                <a:solidFill>
                  <a:schemeClr val="tx1"/>
                </a:solidFill>
                <a:latin typeface="Calibri" panose="020F0502020204030204" pitchFamily="34" charset="0"/>
                <a:cs typeface="Calibri" panose="020F0502020204030204" pitchFamily="34" charset="0"/>
              </a:rPr>
              <a:t>---- develop the capability of reading, translating and writing texts concerning Artificial Intelligence.</a:t>
            </a:r>
          </a:p>
        </p:txBody>
      </p:sp>
      <p:sp>
        <p:nvSpPr>
          <p:cNvPr id="3" name="五边形 2"/>
          <p:cNvSpPr/>
          <p:nvPr>
            <p:custDataLst>
              <p:tags r:id="rId2"/>
            </p:custDataLst>
          </p:nvPr>
        </p:nvSpPr>
        <p:spPr>
          <a:xfrm>
            <a:off x="1562735" y="1246505"/>
            <a:ext cx="2175510" cy="508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Times New Roman" panose="02020603050405020304" charset="0"/>
                <a:cs typeface="Times New Roman" panose="02020603050405020304" charset="0"/>
              </a:rPr>
              <a:t>Objectives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63525" y="620395"/>
            <a:ext cx="11870055" cy="577342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sz="2400">
                <a:latin typeface="Times New Roman" panose="02020603050405020304" charset="0"/>
                <a:cs typeface="Times New Roman" panose="02020603050405020304" charset="0"/>
              </a:rPr>
              <a:t>11.</a:t>
            </a:r>
            <a:r>
              <a:rPr sz="2400" b="1">
                <a:latin typeface="Times New Roman" panose="02020603050405020304" charset="0"/>
                <a:cs typeface="Times New Roman" panose="02020603050405020304" charset="0"/>
              </a:rPr>
              <a:t>Deify</a:t>
            </a:r>
            <a:r>
              <a:rPr sz="2400">
                <a:latin typeface="Times New Roman" panose="02020603050405020304" charset="0"/>
                <a:cs typeface="Times New Roman" panose="02020603050405020304" charset="0"/>
              </a:rPr>
              <a:t>:to treat or worship sb as a god</a:t>
            </a:r>
          </a:p>
          <a:p>
            <a:pPr algn="just">
              <a:lnSpc>
                <a:spcPct val="110000"/>
              </a:lnSpc>
            </a:pPr>
            <a:r>
              <a:rPr sz="2400">
                <a:latin typeface="Times New Roman" panose="02020603050405020304" charset="0"/>
                <a:cs typeface="Times New Roman" panose="02020603050405020304" charset="0"/>
              </a:rPr>
              <a:t>Eg.:1)These young men deify financial success. </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2)Under the influence of many factors, people, on the one hand, have high expectation</a:t>
            </a:r>
          </a:p>
          <a:p>
            <a:pPr algn="just">
              <a:lnSpc>
                <a:spcPct val="110000"/>
              </a:lnSpc>
            </a:pPr>
            <a:r>
              <a:rPr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 of and</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show great concern to school education, and even exaggerate and deify its role.</a:t>
            </a:r>
          </a:p>
          <a:p>
            <a:pPr algn="just">
              <a:lnSpc>
                <a:spcPct val="110000"/>
              </a:lnSpc>
            </a:pPr>
            <a:endParaRPr sz="2400">
              <a:latin typeface="Times New Roman" panose="02020603050405020304" charset="0"/>
              <a:cs typeface="Times New Roman" panose="02020603050405020304" charset="0"/>
            </a:endParaRPr>
          </a:p>
          <a:p>
            <a:pPr algn="just">
              <a:lnSpc>
                <a:spcPct val="110000"/>
              </a:lnSpc>
            </a:pPr>
            <a:r>
              <a:rPr sz="2400">
                <a:latin typeface="Times New Roman" panose="02020603050405020304" charset="0"/>
                <a:cs typeface="Times New Roman" panose="02020603050405020304" charset="0"/>
              </a:rPr>
              <a:t>12.</a:t>
            </a:r>
            <a:r>
              <a:rPr sz="2400" b="1">
                <a:latin typeface="Times New Roman" panose="02020603050405020304" charset="0"/>
                <a:cs typeface="Times New Roman" panose="02020603050405020304" charset="0"/>
              </a:rPr>
              <a:t>on the cusp of</a:t>
            </a:r>
            <a:r>
              <a:rPr sz="2400">
                <a:latin typeface="Times New Roman" panose="02020603050405020304" charset="0"/>
                <a:cs typeface="Times New Roman" panose="02020603050405020304" charset="0"/>
              </a:rPr>
              <a:t> :at... intersection of</a:t>
            </a:r>
          </a:p>
          <a:p>
            <a:pPr algn="just">
              <a:lnSpc>
                <a:spcPct val="110000"/>
              </a:lnSpc>
            </a:pPr>
            <a:r>
              <a:rPr sz="2400">
                <a:latin typeface="Times New Roman" panose="02020603050405020304" charset="0"/>
                <a:cs typeface="Times New Roman" panose="02020603050405020304" charset="0"/>
              </a:rPr>
              <a:t>Eg.: 1)We are on the cusp of a global revolution in teaching and learning.</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2)It was a very different country then, but what was absolutely clear to me was </a:t>
            </a:r>
            <a:r>
              <a:rPr lang="en-US" sz="2400">
                <a:latin typeface="Times New Roman" panose="02020603050405020304" charset="0"/>
                <a:cs typeface="Times New Roman" panose="02020603050405020304" charset="0"/>
              </a:rPr>
              <a:t> </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that China was on the cusp of a remarkable transformation.</a:t>
            </a:r>
          </a:p>
          <a:p>
            <a:pPr algn="just">
              <a:lnSpc>
                <a:spcPct val="110000"/>
              </a:lnSpc>
            </a:pPr>
            <a:endParaRPr sz="2400">
              <a:latin typeface="Times New Roman" panose="02020603050405020304" charset="0"/>
              <a:cs typeface="Times New Roman" panose="02020603050405020304" charset="0"/>
            </a:endParaRPr>
          </a:p>
          <a:p>
            <a:pPr algn="just">
              <a:lnSpc>
                <a:spcPct val="110000"/>
              </a:lnSpc>
            </a:pPr>
            <a:r>
              <a:rPr sz="2400">
                <a:latin typeface="Times New Roman" panose="02020603050405020304" charset="0"/>
                <a:cs typeface="Times New Roman" panose="02020603050405020304" charset="0"/>
              </a:rPr>
              <a:t>13.</a:t>
            </a:r>
            <a:r>
              <a:rPr sz="2400" b="1">
                <a:latin typeface="Times New Roman" panose="02020603050405020304" charset="0"/>
                <a:cs typeface="Times New Roman" panose="02020603050405020304" charset="0"/>
              </a:rPr>
              <a:t>Retrieve</a:t>
            </a:r>
            <a:r>
              <a:rPr sz="2400">
                <a:latin typeface="Times New Roman" panose="02020603050405020304" charset="0"/>
                <a:cs typeface="Times New Roman" panose="02020603050405020304" charset="0"/>
              </a:rPr>
              <a:t>:to find and get back data or information that has been stored in the memory of a compute</a:t>
            </a:r>
          </a:p>
          <a:p>
            <a:pPr algn="just">
              <a:lnSpc>
                <a:spcPct val="110000"/>
              </a:lnSpc>
            </a:pPr>
            <a:r>
              <a:rPr sz="2400">
                <a:latin typeface="Times New Roman" panose="02020603050405020304" charset="0"/>
                <a:cs typeface="Times New Roman" panose="02020603050405020304" charset="0"/>
              </a:rPr>
              <a:t>Eg.: 1)to retrieve information from the database </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2)The program allows you to retrieve items quickly by searching under a keyword.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66527" y="1484784"/>
            <a:ext cx="11376833" cy="374396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lang="en-US" sz="2400" dirty="0">
                <a:latin typeface="Times New Roman" panose="02020603050405020304" charset="0"/>
                <a:cs typeface="Times New Roman" panose="02020603050405020304" charset="0"/>
              </a:rPr>
              <a:t>      </a:t>
            </a:r>
            <a:r>
              <a:rPr sz="2400" dirty="0" err="1">
                <a:latin typeface="Times New Roman" panose="02020603050405020304" charset="0"/>
                <a:cs typeface="Times New Roman" panose="02020603050405020304" charset="0"/>
              </a:rPr>
              <a:t>一、大量使用专业术语。科技文章要求概念清楚，避免含糊不清和一词多义，因此使用较多的科技词汇</a:t>
            </a:r>
            <a:r>
              <a:rPr sz="2400" dirty="0">
                <a:latin typeface="Times New Roman" panose="02020603050405020304" charset="0"/>
                <a:cs typeface="Times New Roman" panose="02020603050405020304" charset="0"/>
              </a:rPr>
              <a:t>。</a:t>
            </a:r>
          </a:p>
          <a:p>
            <a:pPr algn="just">
              <a:lnSpc>
                <a:spcPct val="110000"/>
              </a:lnSpc>
            </a:pPr>
            <a:r>
              <a:rPr lang="en-US" sz="2400" dirty="0">
                <a:latin typeface="Times New Roman" panose="02020603050405020304" charset="0"/>
                <a:cs typeface="Times New Roman" panose="02020603050405020304" charset="0"/>
              </a:rPr>
              <a:t>      </a:t>
            </a:r>
            <a:r>
              <a:rPr sz="2400" dirty="0" err="1">
                <a:latin typeface="Times New Roman" panose="02020603050405020304" charset="0"/>
                <a:cs typeface="Times New Roman" panose="02020603050405020304" charset="0"/>
              </a:rPr>
              <a:t>科技词汇来源分三类</a:t>
            </a:r>
            <a:r>
              <a:rPr sz="2400" dirty="0">
                <a:latin typeface="Times New Roman" panose="02020603050405020304" charset="0"/>
                <a:cs typeface="Times New Roman" panose="02020603050405020304" charset="0"/>
              </a:rPr>
              <a:t>：</a:t>
            </a:r>
          </a:p>
          <a:p>
            <a:pPr algn="just">
              <a:lnSpc>
                <a:spcPct val="110000"/>
              </a:lnSpc>
            </a:pPr>
            <a:r>
              <a:rPr lang="en-US" sz="2400" dirty="0">
                <a:latin typeface="Times New Roman" panose="02020603050405020304" charset="0"/>
                <a:cs typeface="Times New Roman" panose="02020603050405020304" charset="0"/>
              </a:rPr>
              <a:t>      </a:t>
            </a:r>
            <a:r>
              <a:rPr sz="2400" dirty="0" err="1">
                <a:latin typeface="Times New Roman" panose="02020603050405020304" charset="0"/>
                <a:cs typeface="Times New Roman" panose="02020603050405020304" charset="0"/>
              </a:rPr>
              <a:t>A．第一类科技词来自英语中的普通词，但赋予了它们新的词义</a:t>
            </a:r>
            <a:r>
              <a:rPr sz="2400" dirty="0">
                <a:latin typeface="Times New Roman" panose="02020603050405020304" charset="0"/>
                <a:cs typeface="Times New Roman" panose="02020603050405020304" charset="0"/>
              </a:rPr>
              <a:t>。</a:t>
            </a:r>
          </a:p>
          <a:p>
            <a:pPr algn="just">
              <a:lnSpc>
                <a:spcPct val="110000"/>
              </a:lnSpc>
            </a:pPr>
            <a:r>
              <a:rPr lang="en-US" sz="2400" dirty="0">
                <a:latin typeface="Times New Roman" panose="02020603050405020304" charset="0"/>
                <a:cs typeface="Times New Roman" panose="02020603050405020304" charset="0"/>
              </a:rPr>
              <a:t>      </a:t>
            </a:r>
            <a:r>
              <a:rPr sz="2400" dirty="0" err="1">
                <a:latin typeface="Times New Roman" panose="02020603050405020304" charset="0"/>
                <a:cs typeface="Times New Roman" panose="02020603050405020304" charset="0"/>
              </a:rPr>
              <a:t>例如：Work</a:t>
            </a:r>
            <a:r>
              <a:rPr sz="2400" dirty="0">
                <a:latin typeface="Times New Roman" panose="02020603050405020304" charset="0"/>
                <a:cs typeface="Times New Roman" panose="02020603050405020304" charset="0"/>
              </a:rPr>
              <a:t> is the transfer of energy expressed as the product of a force and the distance through which its point of application moves in the direction of the force．</a:t>
            </a:r>
          </a:p>
          <a:p>
            <a:pPr algn="just">
              <a:lnSpc>
                <a:spcPct val="110000"/>
              </a:lnSpc>
            </a:pP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在这句话中，work、energy、product、force都是从普通词汇中借来的物理学术语。work的意思不是‘工作’，而是‘功’；energy的意思不是‘活力’，而是‘能’；product的意思不是‘产品’，而是‘乘积’；force的意思不是‘力量’，而是‘力’。</a:t>
            </a:r>
          </a:p>
        </p:txBody>
      </p:sp>
      <p:sp>
        <p:nvSpPr>
          <p:cNvPr id="4" name="五边形 3"/>
          <p:cNvSpPr/>
          <p:nvPr>
            <p:custDataLst>
              <p:tags r:id="rId2"/>
            </p:custDataLst>
          </p:nvPr>
        </p:nvSpPr>
        <p:spPr>
          <a:xfrm>
            <a:off x="0" y="620395"/>
            <a:ext cx="5818505" cy="54927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sz="2800" b="1">
                <a:solidFill>
                  <a:schemeClr val="bg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【翻译技巧】科技英语的词汇特点</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54990" y="1628775"/>
            <a:ext cx="10913745" cy="415036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lang="en-US" sz="2400" dirty="0">
                <a:latin typeface="Times New Roman" panose="02020603050405020304" charset="0"/>
                <a:cs typeface="Times New Roman" panose="02020603050405020304" charset="0"/>
              </a:rPr>
              <a:t>      </a:t>
            </a:r>
            <a:r>
              <a:rPr sz="2400" dirty="0" err="1">
                <a:latin typeface="Times New Roman" panose="02020603050405020304" charset="0"/>
                <a:cs typeface="Times New Roman" panose="02020603050405020304" charset="0"/>
              </a:rPr>
              <a:t>B．第二类科技词是从希腊或拉丁语中吸收的</a:t>
            </a:r>
            <a:r>
              <a:rPr sz="2400" dirty="0">
                <a:latin typeface="Times New Roman" panose="02020603050405020304" charset="0"/>
                <a:cs typeface="Times New Roman" panose="02020603050405020304" charset="0"/>
              </a:rPr>
              <a:t>。</a:t>
            </a:r>
          </a:p>
          <a:p>
            <a:pPr algn="just">
              <a:lnSpc>
                <a:spcPct val="110000"/>
              </a:lnSpc>
            </a:pPr>
            <a:r>
              <a:rPr lang="en-US" sz="2400" dirty="0">
                <a:latin typeface="Times New Roman" panose="02020603050405020304" charset="0"/>
                <a:cs typeface="Times New Roman" panose="02020603050405020304" charset="0"/>
              </a:rPr>
              <a:t>      </a:t>
            </a:r>
            <a:r>
              <a:rPr sz="2400" dirty="0" err="1">
                <a:latin typeface="Times New Roman" panose="02020603050405020304" charset="0"/>
                <a:cs typeface="Times New Roman" panose="02020603050405020304" charset="0"/>
              </a:rPr>
              <a:t>例如：therm</a:t>
            </a:r>
            <a:r>
              <a:rPr sz="2400" dirty="0">
                <a:latin typeface="Times New Roman" panose="02020603050405020304" charset="0"/>
                <a:cs typeface="Times New Roman" panose="02020603050405020304" charset="0"/>
              </a:rPr>
              <a:t> 热(</a:t>
            </a:r>
            <a:r>
              <a:rPr sz="2400" dirty="0" err="1">
                <a:latin typeface="Times New Roman" panose="02020603050405020304" charset="0"/>
                <a:cs typeface="Times New Roman" panose="02020603050405020304" charset="0"/>
              </a:rPr>
              <a:t>希腊语</a:t>
            </a:r>
            <a:r>
              <a:rPr sz="2400" dirty="0">
                <a:latin typeface="Times New Roman" panose="02020603050405020304" charset="0"/>
                <a:cs typeface="Times New Roman" panose="02020603050405020304" charset="0"/>
              </a:rPr>
              <a:t>)   thesis </a:t>
            </a:r>
            <a:r>
              <a:rPr sz="2400" dirty="0" err="1">
                <a:latin typeface="Times New Roman" panose="02020603050405020304" charset="0"/>
                <a:cs typeface="Times New Roman" panose="02020603050405020304" charset="0"/>
              </a:rPr>
              <a:t>论文</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希腊语</a:t>
            </a:r>
            <a:r>
              <a:rPr sz="2400" dirty="0">
                <a:latin typeface="Times New Roman" panose="02020603050405020304" charset="0"/>
                <a:cs typeface="Times New Roman" panose="02020603050405020304" charset="0"/>
              </a:rPr>
              <a:t>)</a:t>
            </a:r>
          </a:p>
          <a:p>
            <a:pPr algn="just">
              <a:lnSpc>
                <a:spcPct val="110000"/>
              </a:lnSpc>
            </a:pP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parameter </a:t>
            </a:r>
            <a:r>
              <a:rPr sz="2400" dirty="0" err="1">
                <a:latin typeface="Times New Roman" panose="02020603050405020304" charset="0"/>
                <a:cs typeface="Times New Roman" panose="02020603050405020304" charset="0"/>
              </a:rPr>
              <a:t>参数</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拉丁语</a:t>
            </a:r>
            <a:r>
              <a:rPr sz="2400" dirty="0">
                <a:latin typeface="Times New Roman" panose="02020603050405020304" charset="0"/>
                <a:cs typeface="Times New Roman" panose="02020603050405020304" charset="0"/>
              </a:rPr>
              <a:t>)    radius </a:t>
            </a:r>
            <a:r>
              <a:rPr sz="2400" dirty="0" err="1">
                <a:latin typeface="Times New Roman" panose="02020603050405020304" charset="0"/>
                <a:cs typeface="Times New Roman" panose="02020603050405020304" charset="0"/>
              </a:rPr>
              <a:t>半径</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拉丁语</a:t>
            </a:r>
            <a:r>
              <a:rPr sz="2400" dirty="0">
                <a:latin typeface="Times New Roman" panose="02020603050405020304" charset="0"/>
                <a:cs typeface="Times New Roman" panose="02020603050405020304" charset="0"/>
              </a:rPr>
              <a:t>)</a:t>
            </a:r>
          </a:p>
          <a:p>
            <a:pPr algn="just">
              <a:lnSpc>
                <a:spcPct val="110000"/>
              </a:lnSpc>
            </a:pP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这些希腊语和拉丁语来源的词的复数形式有些仍按原来的形式，如thesis的复数是theses，stratus的复数是strati。但是不少词由于在英语里用得久了，除了保留原来的复数形式，有的也有符合英语习惯的复数形式。例如formula(</a:t>
            </a:r>
            <a:r>
              <a:rPr sz="2400" dirty="0" err="1">
                <a:latin typeface="Times New Roman" panose="02020603050405020304" charset="0"/>
                <a:cs typeface="Times New Roman" panose="02020603050405020304" charset="0"/>
              </a:rPr>
              <a:t>公式，拉丁语</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可以是formulae，也可以是formulas；stratum</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层，拉丁语</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可以是strata，也可以是stratums。特别有意思的是datum</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数据，拉丁语</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它的复数形式是data，但是由于这个字常用复数，所以有些外国人甚至误把它当成单数，又造出了一个所谓的复数形式datas</a:t>
            </a:r>
            <a:r>
              <a:rPr sz="2400" dirty="0">
                <a:latin typeface="Times New Roman" panose="02020603050405020304" charset="0"/>
                <a:cs typeface="Times New Roman" panose="02020603050405020304" charset="0"/>
              </a:rPr>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66528" y="620395"/>
            <a:ext cx="11202208" cy="617982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C．第三类是新造的词。每当出现新的科学技术现象时，人们都要通过词汇把它表示出来。这就需要构造新的词汇。构成新词主要有以下几种方法：</a:t>
            </a:r>
          </a:p>
          <a:p>
            <a:pPr algn="just">
              <a:lnSpc>
                <a:spcPct val="110000"/>
              </a:lnSpc>
            </a:pP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a．转化：通过词类转化构成新词。英语中名词、形容词、副词、介词可以转化成动词，而动词、形容词、副词、介词可以转化成名词。但是最活跃的是名词、转化成动词和动词转化成名词。</a:t>
            </a:r>
          </a:p>
          <a:p>
            <a:pPr algn="just">
              <a:lnSpc>
                <a:spcPct val="110000"/>
              </a:lnSpc>
            </a:pPr>
            <a:r>
              <a:rPr lang="en-US" sz="2400" dirty="0">
                <a:latin typeface="Times New Roman" panose="02020603050405020304" charset="0"/>
                <a:cs typeface="Times New Roman" panose="02020603050405020304" charset="0"/>
              </a:rPr>
              <a:t>      </a:t>
            </a:r>
            <a:r>
              <a:rPr sz="2400" dirty="0" err="1">
                <a:latin typeface="Times New Roman" panose="02020603050405020304" charset="0"/>
                <a:cs typeface="Times New Roman" panose="02020603050405020304" charset="0"/>
              </a:rPr>
              <a:t>例如，名词island</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岛屿</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转化成动词island</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隔离</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动词coordinate</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协调</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转化成名词coordinate</a:t>
            </a:r>
            <a:r>
              <a:rPr sz="2400" dirty="0">
                <a:latin typeface="Times New Roman" panose="02020603050405020304" charset="0"/>
                <a:cs typeface="Times New Roman" panose="02020603050405020304" charset="0"/>
              </a:rPr>
              <a:t>(</a:t>
            </a:r>
            <a:r>
              <a:rPr sz="2400" dirty="0" err="1">
                <a:latin typeface="Times New Roman" panose="02020603050405020304" charset="0"/>
                <a:cs typeface="Times New Roman" panose="02020603050405020304" charset="0"/>
              </a:rPr>
              <a:t>坐标</a:t>
            </a:r>
            <a:r>
              <a:rPr sz="2400" dirty="0">
                <a:latin typeface="Times New Roman" panose="02020603050405020304" charset="0"/>
                <a:cs typeface="Times New Roman" panose="02020603050405020304" charset="0"/>
              </a:rPr>
              <a:t>)。</a:t>
            </a:r>
          </a:p>
          <a:p>
            <a:pPr algn="just">
              <a:lnSpc>
                <a:spcPct val="110000"/>
              </a:lnSpc>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b．合成：由两个独立的词合成为一个词</a:t>
            </a:r>
            <a:r>
              <a:rPr lang="en-US" sz="2400" dirty="0">
                <a:latin typeface="Times New Roman" panose="02020603050405020304" charset="0"/>
                <a:cs typeface="Times New Roman" panose="02020603050405020304" charset="0"/>
              </a:rPr>
              <a:t>。</a:t>
            </a:r>
          </a:p>
          <a:p>
            <a:pPr algn="just">
              <a:lnSpc>
                <a:spcPct val="110000"/>
              </a:lnSpc>
            </a:pP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例如：air+craft</a:t>
            </a:r>
            <a:r>
              <a:rPr lang="en-US" sz="2400" dirty="0">
                <a:latin typeface="Times New Roman" panose="02020603050405020304" charset="0"/>
                <a:cs typeface="Times New Roman" panose="02020603050405020304" charset="0"/>
              </a:rPr>
              <a:t>—aircraft    </a:t>
            </a:r>
            <a:r>
              <a:rPr lang="en-US" sz="2400" dirty="0" err="1">
                <a:latin typeface="Times New Roman" panose="02020603050405020304" charset="0"/>
                <a:cs typeface="Times New Roman" panose="02020603050405020304" charset="0"/>
              </a:rPr>
              <a:t>飞机</a:t>
            </a:r>
            <a:endParaRPr lang="en-US" sz="2400" dirty="0">
              <a:latin typeface="Times New Roman" panose="02020603050405020304" charset="0"/>
              <a:cs typeface="Times New Roman" panose="02020603050405020304" charset="0"/>
            </a:endParaRPr>
          </a:p>
          <a:p>
            <a:pPr algn="just">
              <a:lnSpc>
                <a:spcPct val="110000"/>
              </a:lnSpc>
            </a:pP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rPr>
              <a:t>metal+work</a:t>
            </a:r>
            <a:r>
              <a:rPr lang="en-US" sz="2400" dirty="0">
                <a:latin typeface="Times New Roman" panose="02020603050405020304" charset="0"/>
                <a:cs typeface="Times New Roman" panose="02020603050405020304" charset="0"/>
              </a:rPr>
              <a:t>—metalwork    </a:t>
            </a:r>
            <a:r>
              <a:rPr lang="en-US" sz="2400" dirty="0" err="1">
                <a:latin typeface="Times New Roman" panose="02020603050405020304" charset="0"/>
                <a:cs typeface="Times New Roman" panose="02020603050405020304" charset="0"/>
              </a:rPr>
              <a:t>金属制品</a:t>
            </a:r>
            <a:endParaRPr lang="en-US" sz="2400" dirty="0">
              <a:latin typeface="Times New Roman" panose="02020603050405020304" charset="0"/>
              <a:cs typeface="Times New Roman" panose="02020603050405020304" charset="0"/>
            </a:endParaRPr>
          </a:p>
          <a:p>
            <a:pPr algn="just">
              <a:lnSpc>
                <a:spcPct val="110000"/>
              </a:lnSpc>
            </a:pP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rPr>
              <a:t>power+plant</a:t>
            </a:r>
            <a:r>
              <a:rPr lang="en-US" sz="2400" dirty="0">
                <a:latin typeface="Times New Roman" panose="02020603050405020304" charset="0"/>
                <a:cs typeface="Times New Roman" panose="02020603050405020304" charset="0"/>
              </a:rPr>
              <a:t>—</a:t>
            </a:r>
            <a:r>
              <a:rPr lang="en-US" sz="2400" dirty="0" err="1">
                <a:latin typeface="Times New Roman" panose="02020603050405020304" charset="0"/>
                <a:cs typeface="Times New Roman" panose="02020603050405020304" charset="0"/>
              </a:rPr>
              <a:t>powerplant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发电站</a:t>
            </a:r>
            <a:endParaRPr lang="en-US" sz="2400" dirty="0">
              <a:latin typeface="Times New Roman" panose="02020603050405020304" charset="0"/>
              <a:cs typeface="Times New Roman" panose="02020603050405020304" charset="0"/>
            </a:endParaRPr>
          </a:p>
          <a:p>
            <a:pPr algn="just">
              <a:lnSpc>
                <a:spcPct val="110000"/>
              </a:lnSpc>
            </a:pP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rPr>
              <a:t>有的合成词的两个成分之间要有连字符</a:t>
            </a:r>
            <a:r>
              <a:rPr lang="en-US" sz="2400" dirty="0">
                <a:latin typeface="Times New Roman" panose="02020603050405020304" charset="0"/>
                <a:cs typeface="Times New Roman" panose="02020603050405020304" charset="0"/>
              </a:rPr>
              <a:t>。</a:t>
            </a:r>
          </a:p>
          <a:p>
            <a:pPr algn="just">
              <a:lnSpc>
                <a:spcPct val="110000"/>
              </a:lnSpc>
            </a:pPr>
            <a:r>
              <a:rPr lang="en-US" sz="2400" dirty="0">
                <a:latin typeface="Times New Roman" panose="02020603050405020304" charset="0"/>
                <a:cs typeface="Times New Roman" panose="02020603050405020304" charset="0"/>
                <a:sym typeface="+mn-ea"/>
              </a:rPr>
              <a:t>      </a:t>
            </a:r>
            <a:r>
              <a:rPr lang="en-US" sz="2400" dirty="0" err="1">
                <a:latin typeface="Times New Roman" panose="02020603050405020304" charset="0"/>
                <a:cs typeface="Times New Roman" panose="02020603050405020304" charset="0"/>
              </a:rPr>
              <a:t>例如：cast-iron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铸铁</a:t>
            </a:r>
            <a:endParaRPr lang="en-US" sz="2400" dirty="0">
              <a:latin typeface="Times New Roman" panose="02020603050405020304" charset="0"/>
              <a:cs typeface="Times New Roman" panose="02020603050405020304" charset="0"/>
            </a:endParaRPr>
          </a:p>
          <a:p>
            <a:pPr algn="just">
              <a:lnSpc>
                <a:spcPct val="110000"/>
              </a:lnSpc>
            </a:pPr>
            <a:r>
              <a:rPr lang="en-US" sz="2400" dirty="0">
                <a:latin typeface="Times New Roman" panose="02020603050405020304" charset="0"/>
                <a:cs typeface="Times New Roman" panose="02020603050405020304" charset="0"/>
                <a:sym typeface="+mn-ea"/>
              </a:rPr>
              <a:t>      </a:t>
            </a:r>
            <a:r>
              <a:rPr lang="en-US" sz="2400" dirty="0">
                <a:latin typeface="Times New Roman" panose="02020603050405020304" charset="0"/>
                <a:cs typeface="Times New Roman" panose="02020603050405020304" charset="0"/>
              </a:rPr>
              <a:t>conveyer-belt    </a:t>
            </a:r>
            <a:r>
              <a:rPr lang="en-US" sz="2400" dirty="0" err="1">
                <a:latin typeface="Times New Roman" panose="02020603050405020304" charset="0"/>
                <a:cs typeface="Times New Roman" panose="02020603050405020304" charset="0"/>
              </a:rPr>
              <a:t>传送带</a:t>
            </a:r>
            <a:endParaRPr lang="en-US" sz="2400" dirty="0">
              <a:latin typeface="Times New Roman" panose="02020603050405020304" charset="0"/>
              <a:cs typeface="Times New Roman" panose="02020603050405020304" charset="0"/>
            </a:endParaRPr>
          </a:p>
          <a:p>
            <a:pPr algn="just">
              <a:lnSpc>
                <a:spcPct val="110000"/>
              </a:lnSpc>
            </a:pPr>
            <a:r>
              <a:rPr lang="en-US" sz="2400" dirty="0">
                <a:latin typeface="Times New Roman" panose="02020603050405020304" charset="0"/>
                <a:cs typeface="Times New Roman" panose="02020603050405020304" charset="0"/>
                <a:sym typeface="+mn-ea"/>
              </a:rPr>
              <a:t>      </a:t>
            </a:r>
            <a:r>
              <a:rPr lang="en-US" sz="2400" dirty="0">
                <a:latin typeface="Times New Roman" panose="02020603050405020304" charset="0"/>
                <a:cs typeface="Times New Roman" panose="02020603050405020304" charset="0"/>
              </a:rPr>
              <a:t>machine-made    </a:t>
            </a:r>
            <a:r>
              <a:rPr lang="en-US" sz="2400" dirty="0" err="1">
                <a:latin typeface="Times New Roman" panose="02020603050405020304" charset="0"/>
                <a:cs typeface="Times New Roman" panose="02020603050405020304" charset="0"/>
              </a:rPr>
              <a:t>机制的</a:t>
            </a:r>
            <a:endParaRPr lang="en-US" sz="24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54990" y="620395"/>
            <a:ext cx="10913745" cy="577342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英语中有很多专业术语有两个或更多的词组成，叫做复合术语。它们的构成成分虽然看起来是独立的，但实际上合起来构成一个完整的概念，因此应该把它们看成是一个术语。</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例如：liquid crystal    液晶</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water jacket    水套</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computer language    计算机语言</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machine building     机器制造</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linear measure       长度单位</a:t>
            </a:r>
          </a:p>
          <a:p>
            <a:pPr algn="just">
              <a:lnSpc>
                <a:spcPct val="110000"/>
              </a:lnSpc>
            </a:pPr>
            <a:r>
              <a:rPr lang="en-US" sz="2400">
                <a:latin typeface="Times New Roman" panose="02020603050405020304" charset="0"/>
                <a:cs typeface="Times New Roman" panose="02020603050405020304" charset="0"/>
              </a:rPr>
              <a:t>      c．派生：这种方法也叫缀合。派生词是由词根加上前缀或后缀构成的。加前缀构成</a:t>
            </a:r>
          </a:p>
          <a:p>
            <a:pPr algn="just">
              <a:lnSpc>
                <a:spcPct val="110000"/>
              </a:lnSpc>
            </a:pPr>
            <a:r>
              <a:rPr lang="en-US" sz="2400">
                <a:latin typeface="Times New Roman" panose="02020603050405020304" charset="0"/>
                <a:cs typeface="Times New Roman" panose="02020603050405020304" charset="0"/>
              </a:rPr>
              <a:t>      新词只改变词义，不改变词类。</a:t>
            </a:r>
          </a:p>
          <a:p>
            <a:pPr algn="just">
              <a:lnSpc>
                <a:spcPct val="110000"/>
              </a:lnSpc>
            </a:pPr>
            <a:r>
              <a:rPr lang="en-US" sz="2400">
                <a:latin typeface="Times New Roman" panose="02020603050405020304" charset="0"/>
                <a:cs typeface="Times New Roman" panose="02020603050405020304" charset="0"/>
              </a:rPr>
              <a:t>      例如：decontrol(取消控制)v．——de+control(control是动词)</a:t>
            </a:r>
          </a:p>
          <a:p>
            <a:pPr algn="just">
              <a:lnSpc>
                <a:spcPct val="110000"/>
              </a:lnSpc>
            </a:pPr>
            <a:r>
              <a:rPr lang="en-US" sz="2400">
                <a:latin typeface="Times New Roman" panose="02020603050405020304" charset="0"/>
                <a:cs typeface="Times New Roman" panose="02020603050405020304" charset="0"/>
              </a:rPr>
              <a:t>      ultrasonic(超声的)a．——ultra+sonic(sonic是形容词)</a:t>
            </a:r>
          </a:p>
          <a:p>
            <a:pPr algn="just">
              <a:lnSpc>
                <a:spcPct val="110000"/>
              </a:lnSpc>
            </a:pPr>
            <a:r>
              <a:rPr lang="en-US" sz="2400">
                <a:latin typeface="Times New Roman" panose="02020603050405020304" charset="0"/>
                <a:cs typeface="Times New Roman" panose="02020603050405020304" charset="0"/>
              </a:rPr>
              <a:t>      subsystem(分系统)n．——sub+system(system是名词)</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54990" y="620395"/>
            <a:ext cx="10913745" cy="5367655"/>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有些加前缀的派生词在前缀和词根之间有连字符。</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例如：hydro-electric(水力的)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non-metal(非金属)</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英语的前缀是有固定意义的，记住其中一些常用前缀对于记忆生词和猜测词义很有帮助。这里只举些表示否定的前缀。</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anti．    表示“反对”    antibody    抗体</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counter-    表示“反对，相反”    counterbalance    平衡</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contra-    表示“反对，相反”    contradiction    矛盾</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de．    表示“减少，降低，否定”  ．decrease    减少</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devalue    ．    贬值</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decompose    分解</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dis一    表示“否定，除去”discharge    放电</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disassemble    拆卸</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642620" y="980440"/>
            <a:ext cx="10913745" cy="415036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in-，il-(在字母l前)，im-(在字母m、b、p前)，表示“不”</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inaccurate    不准确的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imbalance    不平衡的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impure    不纯的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mis-    表示“错误”    mislead    误导</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non-    表示“不，非”    non-ferrous    有色金属的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un-    表示“不，未，丧失”</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unaccountable  说明不了的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unknown    未知的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unbar    清除障碍</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642620" y="1124585"/>
            <a:ext cx="10913745" cy="374396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加后缀构成新词可能改变也可能不改变词义，但一定改变词类。例如：electricity n．——electric+ity(electric是形容词)</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liquidize(液化)v．——liquid+ize(1iquid是名词)</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conductor n．——conduct+or(conduct是动词)</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invention n．    invent+ion(invent是动词)</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有些派生词加后缀后，语音或拼写可能发生变化。例如：simplicity(单纯)--simple+icity</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maintenance(维修)--maintain+ance</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propeller(推进器)--propel+1+er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699135" y="476885"/>
            <a:ext cx="10913745" cy="617982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英语后缀的作用和前缀有所不同，它们主要用来——词类。从一个词的后缀可以判别它的词类，这是它的语法意义。它们的词汇意义往往并不明显。下面举一些常见的形容词后缀。</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-able，-ible，-uble 表示“可…”    avoidable    可以避免的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audible    听得见的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soluble    可溶的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-a1    表示“……(性质)的”    fundamental    基本的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-ant，-ent    表示“……(性质)的”    abundant    富饶的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apparent    显然的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-ed    表示“有…的”    cultured    有文化的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ful    表示“充满…的，有…倾向的”useful    有用的</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-ic，-ical    表示“…的”    basic    基本的</a:t>
            </a:r>
          </a:p>
          <a:p>
            <a:pPr algn="just">
              <a:lnSpc>
                <a:spcPct val="110000"/>
              </a:lnSpc>
            </a:pPr>
            <a:r>
              <a:rPr lang="en-US" sz="2400">
                <a:latin typeface="Times New Roman" panose="02020603050405020304" charset="0"/>
                <a:cs typeface="Times New Roman" panose="02020603050405020304" charset="0"/>
              </a:rPr>
              <a:t>      economical    经济的</a:t>
            </a:r>
          </a:p>
          <a:p>
            <a:pPr algn="just">
              <a:lnSpc>
                <a:spcPct val="110000"/>
              </a:lnSpc>
            </a:pPr>
            <a:r>
              <a:rPr lang="en-US" sz="2400">
                <a:latin typeface="Times New Roman" panose="02020603050405020304" charset="0"/>
                <a:cs typeface="Times New Roman" panose="02020603050405020304" charset="0"/>
              </a:rPr>
              <a:t>      -less    表示“没有”    useless    无用的</a:t>
            </a:r>
          </a:p>
          <a:p>
            <a:pPr algn="just">
              <a:lnSpc>
                <a:spcPct val="110000"/>
              </a:lnSpc>
            </a:pPr>
            <a:r>
              <a:rPr lang="en-US" sz="2400">
                <a:latin typeface="Times New Roman" panose="02020603050405020304" charset="0"/>
                <a:cs typeface="Times New Roman" panose="02020603050405020304" charset="0"/>
              </a:rPr>
              <a:t>      -ous    表示“有…的，多…的”  numerous    众多的</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82600" y="980440"/>
            <a:ext cx="10913745" cy="4556125"/>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d．缩略：把词省略或简化，然后组合成新词。现在的趋势是缩略词的数目不断增大，使用面不断扩大。</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例如：laboratory缩略成lab(实验室) </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unidentified flying object缩合成UFO(不明飞行物)</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radio detection and ranging缩减并拼读成radar(雷达)</a:t>
            </a:r>
          </a:p>
          <a:p>
            <a:pPr algn="just">
              <a:lnSpc>
                <a:spcPct val="110000"/>
              </a:lnSpc>
            </a:pPr>
            <a:r>
              <a:rPr lang="en-US" sz="2400">
                <a:latin typeface="Times New Roman" panose="02020603050405020304" charset="0"/>
                <a:cs typeface="Times New Roman" panose="02020603050405020304" charset="0"/>
                <a:sym typeface="+mn-ea"/>
              </a:rPr>
              <a:t>    </a:t>
            </a:r>
            <a:r>
              <a:rPr sz="2400">
                <a:latin typeface="Times New Roman" panose="02020603050405020304" charset="0"/>
                <a:cs typeface="Times New Roman" panose="02020603050405020304" charset="0"/>
              </a:rPr>
              <a:t>transistor和receiver各取一部分，组合成transceiver(收发机)</a:t>
            </a:r>
          </a:p>
          <a:p>
            <a:pPr algn="just">
              <a:lnSpc>
                <a:spcPct val="110000"/>
              </a:lnSpc>
            </a:pPr>
            <a:endParaRPr sz="2400">
              <a:latin typeface="Times New Roman" panose="02020603050405020304" charset="0"/>
              <a:cs typeface="Times New Roman" panose="02020603050405020304" charset="0"/>
            </a:endParaRPr>
          </a:p>
          <a:p>
            <a:pPr algn="just">
              <a:lnSpc>
                <a:spcPct val="110000"/>
              </a:lnSpc>
            </a:pPr>
            <a:r>
              <a:rPr lang="en-US" altLang="zh-CN" sz="2400">
                <a:latin typeface="Times New Roman" panose="02020603050405020304" charset="0"/>
                <a:cs typeface="Times New Roman" panose="02020603050405020304" charset="0"/>
              </a:rPr>
              <a:t>      </a:t>
            </a:r>
            <a:r>
              <a:rPr lang="zh-CN" sz="2400">
                <a:latin typeface="Times New Roman" panose="02020603050405020304" charset="0"/>
                <a:cs typeface="Times New Roman" panose="02020603050405020304" charset="0"/>
              </a:rPr>
              <a:t>二</a:t>
            </a:r>
            <a:r>
              <a:rPr sz="2400">
                <a:latin typeface="Times New Roman" panose="02020603050405020304" charset="0"/>
                <a:cs typeface="Times New Roman" panose="02020603050405020304" charset="0"/>
                <a:sym typeface="+mn-ea"/>
              </a:rPr>
              <a:t>．</a:t>
            </a:r>
            <a:r>
              <a:rPr sz="2400">
                <a:latin typeface="Times New Roman" panose="02020603050405020304" charset="0"/>
                <a:cs typeface="Times New Roman" panose="02020603050405020304" charset="0"/>
              </a:rPr>
              <a:t>英语科技文体中有很多词汇并不是专业术语，但在日常口语中很少用，它们多只见于书面语中，叫做文语词。俗话称它们为“大词”。掌握这类词对阅读科技文章或写科技论文十分重要。这类词用得很广，不仅出现在科技文体的各个专业中，也出现在政治、经济、法律、语言等社会科学的文体中。</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3">
            <a:alphaModFix amt="77000"/>
          </a:blip>
          <a:stretch>
            <a:fillRect/>
          </a:stretch>
        </p:blipFill>
        <p:spPr>
          <a:xfrm>
            <a:off x="839470" y="906145"/>
            <a:ext cx="10293985" cy="5342255"/>
          </a:xfrm>
          <a:prstGeom prst="rect">
            <a:avLst/>
          </a:prstGeom>
        </p:spPr>
      </p:pic>
      <p:sp>
        <p:nvSpPr>
          <p:cNvPr id="2" name="圆角矩形 1"/>
          <p:cNvSpPr/>
          <p:nvPr/>
        </p:nvSpPr>
        <p:spPr>
          <a:xfrm>
            <a:off x="1059180" y="1189990"/>
            <a:ext cx="9825355" cy="4778375"/>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a:solidFill>
                  <a:schemeClr val="tx1"/>
                </a:solidFill>
                <a:latin typeface="Calibri" panose="020F0502020204030204" pitchFamily="34" charset="0"/>
                <a:cs typeface="Calibri" panose="020F0502020204030204" pitchFamily="34" charset="0"/>
              </a:rPr>
              <a:t>     </a:t>
            </a:r>
          </a:p>
          <a:p>
            <a:pPr algn="just"/>
            <a:r>
              <a:rPr lang="en-US" altLang="zh-CN" sz="2400">
                <a:solidFill>
                  <a:schemeClr val="tx1"/>
                </a:solidFill>
                <a:latin typeface="Calibri" panose="020F0502020204030204" pitchFamily="34" charset="0"/>
                <a:cs typeface="Calibri" panose="020F0502020204030204" pitchFamily="34" charset="0"/>
              </a:rPr>
              <a:t>     </a:t>
            </a:r>
            <a:r>
              <a:rPr lang="zh-CN" altLang="en-US" sz="2400">
                <a:solidFill>
                  <a:schemeClr val="tx1"/>
                </a:solidFill>
                <a:latin typeface="Calibri" panose="020F0502020204030204" pitchFamily="34" charset="0"/>
                <a:cs typeface="Calibri" panose="020F0502020204030204" pitchFamily="34" charset="0"/>
              </a:rPr>
              <a:t>Artificial intelligence (AI), becoming a new buzzword in the world of technology in the second decade of the 21st century, is set to change the way future generations will function. But what exactly is AI and how does AI work? You may not be aware of it, but you probably interact with AI on a daily basis. From smartphones to chatbots, AI is already prevalent in many aspects of our lives. China leads the world in speech recognition, visual recognition, machine translation, Chinese information processing and other technologies.</a:t>
            </a:r>
          </a:p>
        </p:txBody>
      </p:sp>
      <p:sp>
        <p:nvSpPr>
          <p:cNvPr id="3" name="文本框 2"/>
          <p:cNvSpPr txBox="1"/>
          <p:nvPr/>
        </p:nvSpPr>
        <p:spPr>
          <a:xfrm>
            <a:off x="1346835" y="1268730"/>
            <a:ext cx="4110990" cy="521970"/>
          </a:xfrm>
          <a:prstGeom prst="rect">
            <a:avLst/>
          </a:prstGeom>
          <a:noFill/>
        </p:spPr>
        <p:txBody>
          <a:bodyPr wrap="square" rtlCol="0">
            <a:spAutoFit/>
          </a:bodyPr>
          <a:lstStyle/>
          <a:p>
            <a:r>
              <a:rPr sz="2800" b="1">
                <a:solidFill>
                  <a:srgbClr val="00B0F0"/>
                </a:solidFill>
                <a:latin typeface="微软雅黑" panose="020B0503020204020204" pitchFamily="34" charset="-122"/>
                <a:ea typeface="微软雅黑" panose="020B0503020204020204" pitchFamily="34" charset="-122"/>
              </a:rPr>
              <a:t>Introductory Remarks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554990" y="2924810"/>
            <a:ext cx="10748645" cy="319278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20000"/>
              </a:lnSpc>
            </a:pPr>
            <a:r>
              <a:rPr sz="2400" dirty="0">
                <a:latin typeface="Times New Roman" panose="02020603050405020304" charset="0"/>
                <a:cs typeface="Times New Roman" panose="02020603050405020304" charset="0"/>
              </a:rPr>
              <a:t>(</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 1. an opinion, based on medical experience, of the likely development of a </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disease or an illness</a:t>
            </a:r>
          </a:p>
          <a:p>
            <a:pPr algn="just">
              <a:lnSpc>
                <a:spcPct val="120000"/>
              </a:lnSpc>
            </a:pPr>
            <a:r>
              <a:rPr sz="2400" dirty="0">
                <a:latin typeface="Times New Roman" panose="02020603050405020304" charset="0"/>
                <a:cs typeface="Times New Roman" panose="02020603050405020304" charset="0"/>
              </a:rPr>
              <a:t>(</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 2. the form of a language that is spoken in one area with grammar, words and </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pronunciation that may be different from other forms of the same language </a:t>
            </a:r>
          </a:p>
          <a:p>
            <a:pPr algn="just">
              <a:lnSpc>
                <a:spcPct val="120000"/>
              </a:lnSpc>
            </a:pPr>
            <a:r>
              <a:rPr sz="2400" dirty="0">
                <a:latin typeface="Times New Roman" panose="02020603050405020304" charset="0"/>
                <a:cs typeface="Times New Roman" panose="02020603050405020304" charset="0"/>
              </a:rPr>
              <a:t>( </a:t>
            </a:r>
            <a:r>
              <a:rPr lang="en-US" sz="2400" dirty="0">
                <a:latin typeface="Times New Roman" panose="02020603050405020304" charset="0"/>
                <a:cs typeface="Times New Roman" panose="02020603050405020304" charset="0"/>
              </a:rPr>
              <a:t>     </a:t>
            </a:r>
            <a:r>
              <a:rPr lang="en-US" sz="2400" dirty="0" smtClean="0">
                <a:latin typeface="Times New Roman" panose="02020603050405020304" charset="0"/>
                <a:cs typeface="Times New Roman" panose="02020603050405020304" charset="0"/>
              </a:rPr>
              <a:t> </a:t>
            </a:r>
            <a:r>
              <a:rPr sz="2400" dirty="0" smtClean="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3. to treat sb. or </a:t>
            </a:r>
            <a:r>
              <a:rPr sz="2400" dirty="0" err="1">
                <a:latin typeface="Times New Roman" panose="02020603050405020304" charset="0"/>
                <a:cs typeface="Times New Roman" panose="02020603050405020304" charset="0"/>
              </a:rPr>
              <a:t>sth</a:t>
            </a:r>
            <a:r>
              <a:rPr sz="2400" dirty="0">
                <a:latin typeface="Times New Roman" panose="02020603050405020304" charset="0"/>
                <a:cs typeface="Times New Roman" panose="02020603050405020304" charset="0"/>
              </a:rPr>
              <a:t>. with extreme respect and admiration </a:t>
            </a:r>
          </a:p>
          <a:p>
            <a:pPr algn="just">
              <a:lnSpc>
                <a:spcPct val="120000"/>
              </a:lnSpc>
            </a:pPr>
            <a:r>
              <a:rPr sz="2400" dirty="0">
                <a:latin typeface="Times New Roman" panose="02020603050405020304" charset="0"/>
                <a:cs typeface="Times New Roman" panose="02020603050405020304" charset="0"/>
              </a:rPr>
              <a:t>(</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a:t>
            </a:r>
            <a:r>
              <a:rPr lang="en-US" sz="2400" dirty="0" smtClean="0">
                <a:latin typeface="Times New Roman" panose="02020603050405020304" charset="0"/>
                <a:cs typeface="Times New Roman" panose="02020603050405020304" charset="0"/>
              </a:rPr>
              <a:t> </a:t>
            </a:r>
            <a:r>
              <a:rPr sz="2400" dirty="0" smtClean="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4. a particular ability for doing </a:t>
            </a:r>
            <a:r>
              <a:rPr sz="2400" dirty="0" err="1">
                <a:latin typeface="Times New Roman" panose="02020603050405020304" charset="0"/>
                <a:cs typeface="Times New Roman" panose="02020603050405020304" charset="0"/>
              </a:rPr>
              <a:t>sth</a:t>
            </a:r>
            <a:r>
              <a:rPr sz="2400" dirty="0">
                <a:latin typeface="Times New Roman" panose="02020603050405020304" charset="0"/>
                <a:cs typeface="Times New Roman" panose="02020603050405020304" charset="0"/>
              </a:rPr>
              <a:t>. </a:t>
            </a:r>
          </a:p>
          <a:p>
            <a:pPr algn="just">
              <a:lnSpc>
                <a:spcPct val="120000"/>
              </a:lnSpc>
            </a:pPr>
            <a:r>
              <a:rPr sz="2400" dirty="0">
                <a:latin typeface="Times New Roman" panose="02020603050405020304" charset="0"/>
                <a:cs typeface="Times New Roman" panose="02020603050405020304" charset="0"/>
              </a:rPr>
              <a:t>(</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a:t>
            </a:r>
            <a:r>
              <a:rPr lang="en-US" sz="2400" dirty="0" smtClean="0">
                <a:latin typeface="Times New Roman" panose="02020603050405020304" charset="0"/>
                <a:cs typeface="Times New Roman" panose="02020603050405020304" charset="0"/>
              </a:rPr>
              <a:t> </a:t>
            </a:r>
            <a:r>
              <a:rPr sz="2400" dirty="0" smtClean="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5. making new discoveries; using new methods</a:t>
            </a:r>
          </a:p>
        </p:txBody>
      </p:sp>
      <p:sp>
        <p:nvSpPr>
          <p:cNvPr id="2" name="文本框 1"/>
          <p:cNvSpPr txBox="1"/>
          <p:nvPr/>
        </p:nvSpPr>
        <p:spPr>
          <a:xfrm>
            <a:off x="770255" y="1844675"/>
            <a:ext cx="10855325" cy="829945"/>
          </a:xfrm>
          <a:prstGeom prst="rect">
            <a:avLst/>
          </a:prstGeom>
          <a:solidFill>
            <a:schemeClr val="accent4">
              <a:lumMod val="20000"/>
              <a:lumOff val="80000"/>
            </a:schemeClr>
          </a:solidFill>
        </p:spPr>
        <p:txBody>
          <a:bodyPr wrap="square" rtlCol="0">
            <a:spAutoFit/>
          </a:bodyPr>
          <a:lstStyle/>
          <a:p>
            <a:pPr algn="just">
              <a:lnSpc>
                <a:spcPct val="100000"/>
              </a:lnSpc>
            </a:pPr>
            <a:r>
              <a:rPr sz="2400">
                <a:latin typeface="Times New Roman" panose="02020603050405020304" charset="0"/>
                <a:cs typeface="Times New Roman" panose="02020603050405020304" charset="0"/>
              </a:rPr>
              <a:t>A. groundbreaking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B. chatbot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C. dialect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D. deify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E. prompt</a:t>
            </a:r>
          </a:p>
          <a:p>
            <a:pPr algn="just">
              <a:lnSpc>
                <a:spcPct val="100000"/>
              </a:lnSpc>
            </a:pPr>
            <a:r>
              <a:rPr sz="2400">
                <a:latin typeface="Times New Roman" panose="02020603050405020304" charset="0"/>
                <a:cs typeface="Times New Roman" panose="02020603050405020304" charset="0"/>
              </a:rPr>
              <a:t>F. cusp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G. optimize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H. prognosis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 ape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J. faculty</a:t>
            </a:r>
          </a:p>
        </p:txBody>
      </p:sp>
      <p:sp>
        <p:nvSpPr>
          <p:cNvPr id="5" name="文本框 4"/>
          <p:cNvSpPr txBox="1"/>
          <p:nvPr>
            <p:custDataLst>
              <p:tags r:id="rId2"/>
            </p:custDataLst>
          </p:nvPr>
        </p:nvSpPr>
        <p:spPr>
          <a:xfrm>
            <a:off x="3075305" y="1091565"/>
            <a:ext cx="8587105" cy="460375"/>
          </a:xfrm>
          <a:prstGeom prst="rect">
            <a:avLst/>
          </a:prstGeom>
          <a:noFill/>
        </p:spPr>
        <p:txBody>
          <a:bodyPr wrap="square" rtlCol="0" anchor="t">
            <a:spAutoFit/>
          </a:bodyPr>
          <a:lstStyle/>
          <a:p>
            <a:pPr marL="323850" indent="-323850" algn="just" eaLnBrk="1" latinLnBrk="0" hangingPunct="1"/>
            <a:r>
              <a:rPr lang="en-US" altLang="zh-CN" sz="2400" b="1" dirty="0">
                <a:solidFill>
                  <a:srgbClr val="00B0F0"/>
                </a:solidFill>
                <a:latin typeface="Times New Roman" panose="02020603050405020304" charset="0"/>
                <a:ea typeface="微软雅黑" panose="020B0503020204020204" pitchFamily="34" charset="-122"/>
                <a:cs typeface="Times New Roman" panose="02020603050405020304" charset="0"/>
              </a:rPr>
              <a:t>Directions: Match the words in the box with the meanings below.</a:t>
            </a:r>
          </a:p>
        </p:txBody>
      </p:sp>
      <p:sp>
        <p:nvSpPr>
          <p:cNvPr id="6" name="五边形 5"/>
          <p:cNvSpPr/>
          <p:nvPr>
            <p:custDataLst>
              <p:tags r:id="rId3"/>
            </p:custDataLst>
          </p:nvPr>
        </p:nvSpPr>
        <p:spPr>
          <a:xfrm>
            <a:off x="0" y="548640"/>
            <a:ext cx="2851785" cy="46545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bg1"/>
                </a:solidFill>
                <a:latin typeface="Times New Roman" panose="02020603050405020304" charset="0"/>
                <a:cs typeface="Times New Roman" panose="02020603050405020304" charset="0"/>
              </a:rPr>
              <a:t>I. Paraphrasing</a:t>
            </a:r>
          </a:p>
        </p:txBody>
      </p:sp>
      <p:sp>
        <p:nvSpPr>
          <p:cNvPr id="14" name="Rectangle 85"/>
          <p:cNvSpPr/>
          <p:nvPr>
            <p:custDataLst>
              <p:tags r:id="rId4"/>
            </p:custDataLst>
          </p:nvPr>
        </p:nvSpPr>
        <p:spPr>
          <a:xfrm>
            <a:off x="770890" y="3068955"/>
            <a:ext cx="477520"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H</a:t>
            </a:r>
          </a:p>
        </p:txBody>
      </p:sp>
      <p:sp>
        <p:nvSpPr>
          <p:cNvPr id="15" name="Rectangle 85"/>
          <p:cNvSpPr/>
          <p:nvPr>
            <p:custDataLst>
              <p:tags r:id="rId5"/>
            </p:custDataLst>
          </p:nvPr>
        </p:nvSpPr>
        <p:spPr>
          <a:xfrm>
            <a:off x="770255" y="3933190"/>
            <a:ext cx="477520"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C</a:t>
            </a:r>
          </a:p>
        </p:txBody>
      </p:sp>
      <p:sp>
        <p:nvSpPr>
          <p:cNvPr id="16" name="Rectangle 85"/>
          <p:cNvSpPr/>
          <p:nvPr>
            <p:custDataLst>
              <p:tags r:id="rId6"/>
            </p:custDataLst>
          </p:nvPr>
        </p:nvSpPr>
        <p:spPr>
          <a:xfrm>
            <a:off x="770255" y="4796790"/>
            <a:ext cx="477520"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D</a:t>
            </a:r>
          </a:p>
        </p:txBody>
      </p:sp>
      <p:sp>
        <p:nvSpPr>
          <p:cNvPr id="17" name="Rectangle 85"/>
          <p:cNvSpPr/>
          <p:nvPr>
            <p:custDataLst>
              <p:tags r:id="rId7"/>
            </p:custDataLst>
          </p:nvPr>
        </p:nvSpPr>
        <p:spPr>
          <a:xfrm>
            <a:off x="770890" y="5269865"/>
            <a:ext cx="477520"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J</a:t>
            </a:r>
          </a:p>
        </p:txBody>
      </p:sp>
      <p:sp>
        <p:nvSpPr>
          <p:cNvPr id="18" name="Rectangle 85"/>
          <p:cNvSpPr/>
          <p:nvPr>
            <p:custDataLst>
              <p:tags r:id="rId8"/>
            </p:custDataLst>
          </p:nvPr>
        </p:nvSpPr>
        <p:spPr>
          <a:xfrm>
            <a:off x="770890" y="5697220"/>
            <a:ext cx="477520"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A</a:t>
            </a:r>
          </a:p>
        </p:txBody>
      </p:sp>
      <p:sp>
        <p:nvSpPr>
          <p:cNvPr id="24" name="圆角矩形 23"/>
          <p:cNvSpPr/>
          <p:nvPr>
            <p:custDataLst>
              <p:tags r:id="rId9"/>
            </p:custDataLst>
          </p:nvPr>
        </p:nvSpPr>
        <p:spPr>
          <a:xfrm>
            <a:off x="4443095" y="116840"/>
            <a:ext cx="2468880" cy="62547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latin typeface="微软雅黑" panose="020B0503020204020204" pitchFamily="34" charset="-122"/>
                <a:ea typeface="微软雅黑" panose="020B0503020204020204" pitchFamily="34" charset="-122"/>
              </a:rPr>
              <a:t>Exercises</a:t>
            </a:r>
          </a:p>
        </p:txBody>
      </p:sp>
      <p:grpSp>
        <p:nvGrpSpPr>
          <p:cNvPr id="26" name="组合 25"/>
          <p:cNvGrpSpPr/>
          <p:nvPr/>
        </p:nvGrpSpPr>
        <p:grpSpPr>
          <a:xfrm>
            <a:off x="410210" y="6381115"/>
            <a:ext cx="8693785" cy="424180"/>
            <a:chOff x="760" y="10132"/>
            <a:chExt cx="13691" cy="668"/>
          </a:xfrm>
        </p:grpSpPr>
        <p:sp>
          <p:nvSpPr>
            <p:cNvPr id="27" name="圆角矩形 26">
              <a:hlinkClick r:id="rId17" action="ppaction://hlinksldjump"/>
            </p:cNvPr>
            <p:cNvSpPr/>
            <p:nvPr>
              <p:custDataLst>
                <p:tags r:id="rId10"/>
              </p:custDataLst>
            </p:nvPr>
          </p:nvSpPr>
          <p:spPr>
            <a:xfrm>
              <a:off x="760" y="10132"/>
              <a:ext cx="2430" cy="63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C00000"/>
                  </a:solidFill>
                  <a:latin typeface="Times New Roman" panose="02020603050405020304" charset="0"/>
                  <a:ea typeface="微软雅黑" panose="020B0503020204020204" pitchFamily="34" charset="-122"/>
                  <a:cs typeface="Times New Roman" panose="02020603050405020304" charset="0"/>
                </a:rPr>
                <a:t>Exercises</a:t>
              </a:r>
              <a:r>
                <a:rPr lang="en-US" altLang="zh-CN" sz="2000" b="1">
                  <a:solidFill>
                    <a:srgbClr val="C00000"/>
                  </a:solidFill>
                  <a:latin typeface="Times New Roman" panose="02020603050405020304" charset="0"/>
                  <a:ea typeface="微软雅黑" panose="020B0503020204020204" pitchFamily="34" charset="-122"/>
                  <a:cs typeface="Times New Roman" panose="02020603050405020304" charset="0"/>
                </a:rPr>
                <a:t> I.</a:t>
              </a:r>
            </a:p>
          </p:txBody>
        </p:sp>
        <p:sp>
          <p:nvSpPr>
            <p:cNvPr id="28" name="圆角矩形 27">
              <a:hlinkClick r:id="rId18" action="ppaction://hlinksldjump"/>
            </p:cNvPr>
            <p:cNvSpPr/>
            <p:nvPr>
              <p:custDataLst>
                <p:tags r:id="rId11"/>
              </p:custDataLst>
            </p:nvPr>
          </p:nvSpPr>
          <p:spPr>
            <a:xfrm>
              <a:off x="3368" y="10166"/>
              <a:ext cx="2515" cy="634"/>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29" name="圆角矩形 28">
              <a:hlinkClick r:id="rId19" action="ppaction://hlinksldjump"/>
            </p:cNvPr>
            <p:cNvSpPr/>
            <p:nvPr>
              <p:custDataLst>
                <p:tags r:id="rId12"/>
              </p:custDataLst>
            </p:nvPr>
          </p:nvSpPr>
          <p:spPr>
            <a:xfrm>
              <a:off x="6090" y="10133"/>
              <a:ext cx="2786"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30" name="圆角矩形 29">
              <a:hlinkClick r:id="rId20" action="ppaction://hlinksldjump"/>
            </p:cNvPr>
            <p:cNvSpPr/>
            <p:nvPr>
              <p:custDataLst>
                <p:tags r:id="rId13"/>
              </p:custDataLst>
            </p:nvPr>
          </p:nvSpPr>
          <p:spPr>
            <a:xfrm>
              <a:off x="9038" y="10133"/>
              <a:ext cx="2783"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31" name="圆角矩形 30">
              <a:hlinkClick r:id="rId21" action="ppaction://hlinksldjump"/>
            </p:cNvPr>
            <p:cNvSpPr/>
            <p:nvPr>
              <p:custDataLst>
                <p:tags r:id="rId14"/>
              </p:custDataLst>
            </p:nvPr>
          </p:nvSpPr>
          <p:spPr>
            <a:xfrm>
              <a:off x="11983" y="10133"/>
              <a:ext cx="2469"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P spid="17" grpId="0"/>
      <p:bldP spid="17" grpId="1"/>
      <p:bldP spid="18" grpId="0"/>
      <p:bldP spid="1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626745" y="2324100"/>
            <a:ext cx="11233070" cy="3194721"/>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20000"/>
              </a:lnSpc>
            </a:pPr>
            <a:r>
              <a:rPr sz="2400" dirty="0">
                <a:latin typeface="Times New Roman" panose="02020603050405020304" charset="0"/>
                <a:cs typeface="Times New Roman" panose="02020603050405020304" charset="0"/>
              </a:rPr>
              <a:t>( </a:t>
            </a:r>
            <a:r>
              <a:rPr lang="en-US" sz="2400" dirty="0">
                <a:latin typeface="Times New Roman" panose="02020603050405020304" charset="0"/>
                <a:cs typeface="Times New Roman" panose="02020603050405020304" charset="0"/>
              </a:rPr>
              <a:t>    </a:t>
            </a:r>
            <a:r>
              <a:rPr lang="en-US" sz="2400" dirty="0" smtClean="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6. to do </a:t>
            </a:r>
            <a:r>
              <a:rPr sz="2400" dirty="0" err="1">
                <a:latin typeface="Times New Roman" panose="02020603050405020304" charset="0"/>
                <a:cs typeface="Times New Roman" panose="02020603050405020304" charset="0"/>
              </a:rPr>
              <a:t>sth</a:t>
            </a:r>
            <a:r>
              <a:rPr sz="2400" dirty="0">
                <a:latin typeface="Times New Roman" panose="02020603050405020304" charset="0"/>
                <a:cs typeface="Times New Roman" panose="02020603050405020304" charset="0"/>
              </a:rPr>
              <a:t>. in the same way as sb. else, especially when it is not done very well</a:t>
            </a:r>
          </a:p>
          <a:p>
            <a:pPr algn="just">
              <a:lnSpc>
                <a:spcPct val="120000"/>
              </a:lnSpc>
            </a:pPr>
            <a:r>
              <a:rPr sz="2400" dirty="0">
                <a:latin typeface="Times New Roman" panose="02020603050405020304" charset="0"/>
                <a:cs typeface="Times New Roman" panose="02020603050405020304" charset="0"/>
              </a:rPr>
              <a:t>(</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a:t>
            </a:r>
            <a:r>
              <a:rPr lang="en-US" sz="2400" dirty="0" smtClean="0">
                <a:latin typeface="Times New Roman" panose="02020603050405020304" charset="0"/>
                <a:cs typeface="Times New Roman" panose="02020603050405020304" charset="0"/>
              </a:rPr>
              <a:t> </a:t>
            </a:r>
            <a:r>
              <a:rPr sz="2400" dirty="0" smtClean="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7. a pointed end where two curves meet </a:t>
            </a:r>
          </a:p>
          <a:p>
            <a:pPr algn="just">
              <a:lnSpc>
                <a:spcPct val="120000"/>
              </a:lnSpc>
            </a:pPr>
            <a:r>
              <a:rPr sz="2400" dirty="0">
                <a:latin typeface="Times New Roman" panose="02020603050405020304" charset="0"/>
                <a:cs typeface="Times New Roman" panose="02020603050405020304" charset="0"/>
              </a:rPr>
              <a:t>(</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 8. to make </a:t>
            </a:r>
            <a:r>
              <a:rPr sz="2400" dirty="0" err="1">
                <a:latin typeface="Times New Roman" panose="02020603050405020304" charset="0"/>
                <a:cs typeface="Times New Roman" panose="02020603050405020304" charset="0"/>
              </a:rPr>
              <a:t>sth</a:t>
            </a:r>
            <a:r>
              <a:rPr sz="2400" dirty="0">
                <a:latin typeface="Times New Roman" panose="02020603050405020304" charset="0"/>
                <a:cs typeface="Times New Roman" panose="02020603050405020304" charset="0"/>
              </a:rPr>
              <a:t>. as good as it can be; to use </a:t>
            </a:r>
            <a:r>
              <a:rPr sz="2400" dirty="0" err="1">
                <a:latin typeface="Times New Roman" panose="02020603050405020304" charset="0"/>
                <a:cs typeface="Times New Roman" panose="02020603050405020304" charset="0"/>
              </a:rPr>
              <a:t>sth</a:t>
            </a:r>
            <a:r>
              <a:rPr sz="2400" dirty="0">
                <a:latin typeface="Times New Roman" panose="02020603050405020304" charset="0"/>
                <a:cs typeface="Times New Roman" panose="02020603050405020304" charset="0"/>
              </a:rPr>
              <a:t>. in the best possible way </a:t>
            </a:r>
          </a:p>
          <a:p>
            <a:pPr algn="just">
              <a:lnSpc>
                <a:spcPct val="120000"/>
              </a:lnSpc>
            </a:pPr>
            <a:r>
              <a:rPr sz="2400" dirty="0">
                <a:latin typeface="Times New Roman" panose="02020603050405020304" charset="0"/>
                <a:cs typeface="Times New Roman" panose="02020603050405020304" charset="0"/>
              </a:rPr>
              <a:t>(</a:t>
            </a:r>
            <a:r>
              <a:rPr lang="en-US" sz="2400" dirty="0">
                <a:latin typeface="Times New Roman" panose="02020603050405020304" charset="0"/>
                <a:cs typeface="Times New Roman" panose="02020603050405020304" charset="0"/>
              </a:rPr>
              <a:t>    </a:t>
            </a:r>
            <a:r>
              <a:rPr sz="2400" dirty="0" smtClean="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9. a computer program in the form of a virtual e-mail correspondent that can </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reply to messages from computer users</a:t>
            </a:r>
          </a:p>
          <a:p>
            <a:pPr algn="just">
              <a:lnSpc>
                <a:spcPct val="120000"/>
              </a:lnSpc>
            </a:pPr>
            <a:r>
              <a:rPr sz="2400" dirty="0">
                <a:latin typeface="Times New Roman" panose="02020603050405020304" charset="0"/>
                <a:cs typeface="Times New Roman" panose="02020603050405020304" charset="0"/>
              </a:rPr>
              <a:t>(</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 10.to give an incentive for action that appears on the computer screen to </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indicate that the computer is ready to receive a command</a:t>
            </a:r>
          </a:p>
        </p:txBody>
      </p:sp>
      <p:sp>
        <p:nvSpPr>
          <p:cNvPr id="2" name="文本框 1"/>
          <p:cNvSpPr txBox="1"/>
          <p:nvPr/>
        </p:nvSpPr>
        <p:spPr>
          <a:xfrm>
            <a:off x="520065" y="980440"/>
            <a:ext cx="10855325" cy="829945"/>
          </a:xfrm>
          <a:prstGeom prst="rect">
            <a:avLst/>
          </a:prstGeom>
          <a:solidFill>
            <a:schemeClr val="accent4">
              <a:lumMod val="20000"/>
              <a:lumOff val="80000"/>
            </a:schemeClr>
          </a:solidFill>
        </p:spPr>
        <p:txBody>
          <a:bodyPr wrap="square" rtlCol="0">
            <a:spAutoFit/>
          </a:bodyPr>
          <a:lstStyle/>
          <a:p>
            <a:pPr algn="just">
              <a:lnSpc>
                <a:spcPct val="100000"/>
              </a:lnSpc>
            </a:pPr>
            <a:r>
              <a:rPr sz="2400">
                <a:latin typeface="Times New Roman" panose="02020603050405020304" charset="0"/>
                <a:cs typeface="Times New Roman" panose="02020603050405020304" charset="0"/>
              </a:rPr>
              <a:t>A. groundbreaking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B. chatbot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C. dialect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D. deify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E. prompt</a:t>
            </a:r>
          </a:p>
          <a:p>
            <a:pPr algn="just">
              <a:lnSpc>
                <a:spcPct val="100000"/>
              </a:lnSpc>
            </a:pPr>
            <a:r>
              <a:rPr sz="2400">
                <a:latin typeface="Times New Roman" panose="02020603050405020304" charset="0"/>
                <a:cs typeface="Times New Roman" panose="02020603050405020304" charset="0"/>
              </a:rPr>
              <a:t>F. cusp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G. optimize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H. prognosis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 ape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J. faculty</a:t>
            </a:r>
          </a:p>
        </p:txBody>
      </p:sp>
      <p:sp>
        <p:nvSpPr>
          <p:cNvPr id="14" name="Rectangle 85"/>
          <p:cNvSpPr/>
          <p:nvPr>
            <p:custDataLst>
              <p:tags r:id="rId2"/>
            </p:custDataLst>
          </p:nvPr>
        </p:nvSpPr>
        <p:spPr>
          <a:xfrm>
            <a:off x="842645" y="2493010"/>
            <a:ext cx="477520"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I</a:t>
            </a:r>
          </a:p>
        </p:txBody>
      </p:sp>
      <p:sp>
        <p:nvSpPr>
          <p:cNvPr id="15" name="Rectangle 85"/>
          <p:cNvSpPr/>
          <p:nvPr>
            <p:custDataLst>
              <p:tags r:id="rId3"/>
            </p:custDataLst>
          </p:nvPr>
        </p:nvSpPr>
        <p:spPr>
          <a:xfrm>
            <a:off x="842645" y="2924810"/>
            <a:ext cx="477520"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F</a:t>
            </a:r>
          </a:p>
        </p:txBody>
      </p:sp>
      <p:sp>
        <p:nvSpPr>
          <p:cNvPr id="16" name="Rectangle 85"/>
          <p:cNvSpPr/>
          <p:nvPr>
            <p:custDataLst>
              <p:tags r:id="rId4"/>
            </p:custDataLst>
          </p:nvPr>
        </p:nvSpPr>
        <p:spPr>
          <a:xfrm>
            <a:off x="842645" y="3356610"/>
            <a:ext cx="477520"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G</a:t>
            </a:r>
          </a:p>
        </p:txBody>
      </p:sp>
      <p:sp>
        <p:nvSpPr>
          <p:cNvPr id="17" name="Rectangle 85"/>
          <p:cNvSpPr/>
          <p:nvPr>
            <p:custDataLst>
              <p:tags r:id="rId5"/>
            </p:custDataLst>
          </p:nvPr>
        </p:nvSpPr>
        <p:spPr>
          <a:xfrm>
            <a:off x="842645" y="3756660"/>
            <a:ext cx="477520"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B</a:t>
            </a:r>
          </a:p>
        </p:txBody>
      </p:sp>
      <p:sp>
        <p:nvSpPr>
          <p:cNvPr id="18" name="Rectangle 85"/>
          <p:cNvSpPr/>
          <p:nvPr>
            <p:custDataLst>
              <p:tags r:id="rId6"/>
            </p:custDataLst>
          </p:nvPr>
        </p:nvSpPr>
        <p:spPr>
          <a:xfrm>
            <a:off x="842645" y="4652645"/>
            <a:ext cx="477520"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E</a:t>
            </a:r>
          </a:p>
        </p:txBody>
      </p:sp>
      <p:grpSp>
        <p:nvGrpSpPr>
          <p:cNvPr id="26" name="组合 25"/>
          <p:cNvGrpSpPr/>
          <p:nvPr/>
        </p:nvGrpSpPr>
        <p:grpSpPr>
          <a:xfrm>
            <a:off x="410210" y="6381115"/>
            <a:ext cx="8693785" cy="424180"/>
            <a:chOff x="760" y="10132"/>
            <a:chExt cx="13691" cy="668"/>
          </a:xfrm>
        </p:grpSpPr>
        <p:sp>
          <p:nvSpPr>
            <p:cNvPr id="27" name="圆角矩形 26">
              <a:hlinkClick r:id="rId14" action="ppaction://hlinksldjump"/>
            </p:cNvPr>
            <p:cNvSpPr/>
            <p:nvPr>
              <p:custDataLst>
                <p:tags r:id="rId7"/>
              </p:custDataLst>
            </p:nvPr>
          </p:nvSpPr>
          <p:spPr>
            <a:xfrm>
              <a:off x="760" y="10132"/>
              <a:ext cx="2430" cy="63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C00000"/>
                  </a:solidFill>
                  <a:latin typeface="Times New Roman" panose="02020603050405020304" charset="0"/>
                  <a:ea typeface="微软雅黑" panose="020B0503020204020204" pitchFamily="34" charset="-122"/>
                  <a:cs typeface="Times New Roman" panose="02020603050405020304" charset="0"/>
                </a:rPr>
                <a:t>Exercises</a:t>
              </a:r>
              <a:r>
                <a:rPr lang="en-US" altLang="zh-CN" sz="2000" b="1">
                  <a:solidFill>
                    <a:srgbClr val="C00000"/>
                  </a:solidFill>
                  <a:latin typeface="Times New Roman" panose="02020603050405020304" charset="0"/>
                  <a:ea typeface="微软雅黑" panose="020B0503020204020204" pitchFamily="34" charset="-122"/>
                  <a:cs typeface="Times New Roman" panose="02020603050405020304" charset="0"/>
                </a:rPr>
                <a:t> I.</a:t>
              </a:r>
            </a:p>
          </p:txBody>
        </p:sp>
        <p:sp>
          <p:nvSpPr>
            <p:cNvPr id="28" name="圆角矩形 27">
              <a:hlinkClick r:id="rId15" action="ppaction://hlinksldjump"/>
            </p:cNvPr>
            <p:cNvSpPr/>
            <p:nvPr>
              <p:custDataLst>
                <p:tags r:id="rId8"/>
              </p:custDataLst>
            </p:nvPr>
          </p:nvSpPr>
          <p:spPr>
            <a:xfrm>
              <a:off x="3368" y="10166"/>
              <a:ext cx="2515" cy="634"/>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29" name="圆角矩形 28">
              <a:hlinkClick r:id="rId16" action="ppaction://hlinksldjump"/>
            </p:cNvPr>
            <p:cNvSpPr/>
            <p:nvPr>
              <p:custDataLst>
                <p:tags r:id="rId9"/>
              </p:custDataLst>
            </p:nvPr>
          </p:nvSpPr>
          <p:spPr>
            <a:xfrm>
              <a:off x="6090" y="10133"/>
              <a:ext cx="2786"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30" name="圆角矩形 29">
              <a:hlinkClick r:id="rId17" action="ppaction://hlinksldjump"/>
            </p:cNvPr>
            <p:cNvSpPr/>
            <p:nvPr>
              <p:custDataLst>
                <p:tags r:id="rId10"/>
              </p:custDataLst>
            </p:nvPr>
          </p:nvSpPr>
          <p:spPr>
            <a:xfrm>
              <a:off x="9038" y="10133"/>
              <a:ext cx="2783"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31" name="圆角矩形 30">
              <a:hlinkClick r:id="rId18" action="ppaction://hlinksldjump"/>
            </p:cNvPr>
            <p:cNvSpPr/>
            <p:nvPr>
              <p:custDataLst>
                <p:tags r:id="rId11"/>
              </p:custDataLst>
            </p:nvPr>
          </p:nvSpPr>
          <p:spPr>
            <a:xfrm>
              <a:off x="11983" y="10133"/>
              <a:ext cx="2469"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P spid="17" grpId="0"/>
      <p:bldP spid="17" grpId="1"/>
      <p:bldP spid="18" grpId="0"/>
      <p:bldP spid="1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10210" y="1700530"/>
            <a:ext cx="11626215" cy="4523105"/>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00000"/>
              </a:lnSpc>
            </a:pPr>
            <a:r>
              <a:rPr sz="2400" dirty="0">
                <a:latin typeface="Times New Roman" panose="02020603050405020304" charset="0"/>
                <a:cs typeface="Times New Roman" panose="02020603050405020304" charset="0"/>
              </a:rPr>
              <a:t>(</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 1. </a:t>
            </a:r>
            <a:r>
              <a:rPr sz="2400" dirty="0" err="1">
                <a:latin typeface="Times New Roman" panose="02020603050405020304" charset="0"/>
                <a:cs typeface="Times New Roman" panose="02020603050405020304" charset="0"/>
              </a:rPr>
              <a:t>ChatGPT</a:t>
            </a:r>
            <a:r>
              <a:rPr sz="2400" dirty="0">
                <a:latin typeface="Times New Roman" panose="02020603050405020304" charset="0"/>
                <a:cs typeface="Times New Roman" panose="02020603050405020304" charset="0"/>
              </a:rPr>
              <a:t> is high-tech progress, not a revolution.</a:t>
            </a:r>
          </a:p>
          <a:p>
            <a:pPr algn="just">
              <a:lnSpc>
                <a:spcPct val="100000"/>
              </a:lnSpc>
            </a:pPr>
            <a:r>
              <a:rPr sz="2400" dirty="0">
                <a:latin typeface="Times New Roman" panose="02020603050405020304" charset="0"/>
                <a:cs typeface="Times New Roman" panose="02020603050405020304" charset="0"/>
              </a:rPr>
              <a:t>( </a:t>
            </a:r>
            <a:r>
              <a:rPr lang="en-US" sz="2400" dirty="0">
                <a:latin typeface="Times New Roman" panose="02020603050405020304" charset="0"/>
                <a:cs typeface="Times New Roman" panose="02020603050405020304" charset="0"/>
              </a:rPr>
              <a:t>   </a:t>
            </a:r>
            <a:r>
              <a:rPr sz="2400" dirty="0" smtClean="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2. We should panic thinking that </a:t>
            </a:r>
            <a:r>
              <a:rPr sz="2400" dirty="0" err="1">
                <a:latin typeface="Times New Roman" panose="02020603050405020304" charset="0"/>
                <a:cs typeface="Times New Roman" panose="02020603050405020304" charset="0"/>
              </a:rPr>
              <a:t>ChatGPT</a:t>
            </a:r>
            <a:r>
              <a:rPr sz="2400" dirty="0">
                <a:latin typeface="Times New Roman" panose="02020603050405020304" charset="0"/>
                <a:cs typeface="Times New Roman" panose="02020603050405020304" charset="0"/>
              </a:rPr>
              <a:t> will take over jobs that till now need </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humans to fulfill.</a:t>
            </a:r>
          </a:p>
          <a:p>
            <a:pPr algn="just">
              <a:lnSpc>
                <a:spcPct val="100000"/>
              </a:lnSpc>
            </a:pPr>
            <a:r>
              <a:rPr sz="2400" dirty="0">
                <a:latin typeface="Times New Roman" panose="02020603050405020304" charset="0"/>
                <a:cs typeface="Times New Roman" panose="02020603050405020304" charset="0"/>
              </a:rPr>
              <a:t>(</a:t>
            </a:r>
            <a:r>
              <a:rPr lang="en-US" sz="2400" dirty="0">
                <a:latin typeface="Times New Roman" panose="02020603050405020304" charset="0"/>
                <a:cs typeface="Times New Roman" panose="02020603050405020304" charset="0"/>
              </a:rPr>
              <a:t>   </a:t>
            </a:r>
            <a:r>
              <a:rPr sz="2400" dirty="0" smtClean="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3. </a:t>
            </a:r>
            <a:r>
              <a:rPr sz="2400" dirty="0" err="1">
                <a:latin typeface="Times New Roman" panose="02020603050405020304" charset="0"/>
                <a:cs typeface="Times New Roman" panose="02020603050405020304" charset="0"/>
              </a:rPr>
              <a:t>ChatGPT</a:t>
            </a:r>
            <a:r>
              <a:rPr sz="2400" dirty="0">
                <a:latin typeface="Times New Roman" panose="02020603050405020304" charset="0"/>
                <a:cs typeface="Times New Roman" panose="02020603050405020304" charset="0"/>
              </a:rPr>
              <a:t> is a substitute for professional advice, such as medical prognosis and </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prescriptions, or legal advice.</a:t>
            </a:r>
          </a:p>
          <a:p>
            <a:pPr algn="just">
              <a:lnSpc>
                <a:spcPct val="100000"/>
              </a:lnSpc>
            </a:pPr>
            <a:r>
              <a:rPr sz="2400" dirty="0">
                <a:latin typeface="Times New Roman" panose="02020603050405020304" charset="0"/>
                <a:cs typeface="Times New Roman" panose="02020603050405020304" charset="0"/>
              </a:rPr>
              <a:t>(</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4. As </a:t>
            </a:r>
            <a:r>
              <a:rPr sz="2400" dirty="0" err="1">
                <a:latin typeface="Times New Roman" panose="02020603050405020304" charset="0"/>
                <a:cs typeface="Times New Roman" panose="02020603050405020304" charset="0"/>
              </a:rPr>
              <a:t>ChatGPT</a:t>
            </a:r>
            <a:r>
              <a:rPr sz="2400" dirty="0">
                <a:latin typeface="Times New Roman" panose="02020603050405020304" charset="0"/>
                <a:cs typeface="Times New Roman" panose="02020603050405020304" charset="0"/>
              </a:rPr>
              <a:t> is a pre-trained language model, it will have limited use.</a:t>
            </a:r>
          </a:p>
          <a:p>
            <a:pPr algn="just">
              <a:lnSpc>
                <a:spcPct val="100000"/>
              </a:lnSpc>
            </a:pPr>
            <a:r>
              <a:rPr sz="2400" dirty="0">
                <a:latin typeface="Times New Roman" panose="02020603050405020304" charset="0"/>
                <a:cs typeface="Times New Roman" panose="02020603050405020304" charset="0"/>
              </a:rPr>
              <a:t>( </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5. GPT-3, or Generative Pre-trained Transformer 3 is an optimized language model </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based on the development of AI technology.</a:t>
            </a:r>
          </a:p>
          <a:p>
            <a:pPr algn="just">
              <a:lnSpc>
                <a:spcPct val="100000"/>
              </a:lnSpc>
            </a:pPr>
            <a:r>
              <a:rPr sz="2400" dirty="0">
                <a:latin typeface="Times New Roman" panose="02020603050405020304" charset="0"/>
                <a:cs typeface="Times New Roman" panose="02020603050405020304" charset="0"/>
              </a:rPr>
              <a:t>( </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6. </a:t>
            </a:r>
            <a:r>
              <a:rPr sz="2400" dirty="0" err="1">
                <a:latin typeface="Times New Roman" panose="02020603050405020304" charset="0"/>
                <a:cs typeface="Times New Roman" panose="02020603050405020304" charset="0"/>
              </a:rPr>
              <a:t>ChatGPT</a:t>
            </a:r>
            <a:r>
              <a:rPr sz="2400" dirty="0">
                <a:latin typeface="Times New Roman" panose="02020603050405020304" charset="0"/>
                <a:cs typeface="Times New Roman" panose="02020603050405020304" charset="0"/>
              </a:rPr>
              <a:t> could perform only a single task.</a:t>
            </a:r>
          </a:p>
          <a:p>
            <a:pPr algn="just">
              <a:lnSpc>
                <a:spcPct val="100000"/>
              </a:lnSpc>
            </a:pPr>
            <a:r>
              <a:rPr sz="2400" dirty="0">
                <a:latin typeface="Times New Roman" panose="02020603050405020304" charset="0"/>
                <a:cs typeface="Times New Roman" panose="02020603050405020304" charset="0"/>
              </a:rPr>
              <a:t>(</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 7. </a:t>
            </a:r>
            <a:r>
              <a:rPr sz="2400" dirty="0" err="1">
                <a:latin typeface="Times New Roman" panose="02020603050405020304" charset="0"/>
                <a:cs typeface="Times New Roman" panose="02020603050405020304" charset="0"/>
              </a:rPr>
              <a:t>ChatGPT</a:t>
            </a:r>
            <a:r>
              <a:rPr sz="2400" dirty="0">
                <a:latin typeface="Times New Roman" panose="02020603050405020304" charset="0"/>
                <a:cs typeface="Times New Roman" panose="02020603050405020304" charset="0"/>
              </a:rPr>
              <a:t> could be used only as reference, just like a search engine.</a:t>
            </a:r>
          </a:p>
          <a:p>
            <a:pPr algn="just">
              <a:lnSpc>
                <a:spcPct val="100000"/>
              </a:lnSpc>
            </a:pPr>
            <a:r>
              <a:rPr sz="2400" dirty="0">
                <a:latin typeface="Times New Roman" panose="02020603050405020304" charset="0"/>
                <a:cs typeface="Times New Roman" panose="02020603050405020304" charset="0"/>
              </a:rPr>
              <a:t>( </a:t>
            </a:r>
            <a:r>
              <a:rPr lang="en-US" sz="2400" dirty="0">
                <a:latin typeface="Times New Roman" panose="02020603050405020304" charset="0"/>
                <a:cs typeface="Times New Roman" panose="02020603050405020304" charset="0"/>
              </a:rPr>
              <a:t> </a:t>
            </a:r>
            <a:r>
              <a:rPr lang="en-US" sz="2400" dirty="0" smtClean="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 8. The performance of China’s large-scale language models in natural language </a:t>
            </a: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processing has been excellent.</a:t>
            </a:r>
          </a:p>
        </p:txBody>
      </p:sp>
      <p:sp>
        <p:nvSpPr>
          <p:cNvPr id="5" name="文本框 4"/>
          <p:cNvSpPr txBox="1"/>
          <p:nvPr>
            <p:custDataLst>
              <p:tags r:id="rId2"/>
            </p:custDataLst>
          </p:nvPr>
        </p:nvSpPr>
        <p:spPr>
          <a:xfrm>
            <a:off x="194519" y="933873"/>
            <a:ext cx="11369040" cy="755650"/>
          </a:xfrm>
          <a:prstGeom prst="rect">
            <a:avLst/>
          </a:prstGeom>
          <a:noFill/>
        </p:spPr>
        <p:txBody>
          <a:bodyPr wrap="square" rtlCol="0" anchor="t">
            <a:spAutoFit/>
          </a:bodyPr>
          <a:lstStyle/>
          <a:p>
            <a:pPr marL="0" indent="0" algn="just" eaLnBrk="1" latinLnBrk="0" hangingPunct="1">
              <a:lnSpc>
                <a:spcPct val="90000"/>
              </a:lnSpc>
            </a:pPr>
            <a:r>
              <a:rPr lang="en-US" altLang="zh-CN" sz="2400" b="1" dirty="0">
                <a:solidFill>
                  <a:srgbClr val="00B0F0"/>
                </a:solidFill>
                <a:latin typeface="Times New Roman" panose="02020603050405020304" charset="0"/>
                <a:ea typeface="微软雅黑" panose="020B0503020204020204" pitchFamily="34" charset="-122"/>
                <a:cs typeface="Times New Roman" panose="02020603050405020304" charset="0"/>
              </a:rPr>
              <a:t>Directions: Decide whether the following statements are true (T) or false (F) according to the passage.</a:t>
            </a:r>
          </a:p>
        </p:txBody>
      </p:sp>
      <p:sp>
        <p:nvSpPr>
          <p:cNvPr id="4" name="Rectangle 85"/>
          <p:cNvSpPr/>
          <p:nvPr>
            <p:custDataLst>
              <p:tags r:id="rId3"/>
            </p:custDataLst>
          </p:nvPr>
        </p:nvSpPr>
        <p:spPr>
          <a:xfrm>
            <a:off x="626745" y="1739900"/>
            <a:ext cx="477520"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T</a:t>
            </a:r>
          </a:p>
        </p:txBody>
      </p:sp>
      <p:sp>
        <p:nvSpPr>
          <p:cNvPr id="6" name="五边形 5"/>
          <p:cNvSpPr/>
          <p:nvPr>
            <p:custDataLst>
              <p:tags r:id="rId4"/>
            </p:custDataLst>
          </p:nvPr>
        </p:nvSpPr>
        <p:spPr>
          <a:xfrm>
            <a:off x="50165" y="332740"/>
            <a:ext cx="4547870" cy="46545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bg1"/>
                </a:solidFill>
                <a:latin typeface="Times New Roman" panose="02020603050405020304" charset="0"/>
                <a:cs typeface="Times New Roman" panose="02020603050405020304" charset="0"/>
              </a:rPr>
              <a:t>II. Reading Comprehension</a:t>
            </a:r>
          </a:p>
        </p:txBody>
      </p:sp>
      <p:sp>
        <p:nvSpPr>
          <p:cNvPr id="10" name="Rectangle 85"/>
          <p:cNvSpPr/>
          <p:nvPr>
            <p:custDataLst>
              <p:tags r:id="rId5"/>
            </p:custDataLst>
          </p:nvPr>
        </p:nvSpPr>
        <p:spPr>
          <a:xfrm>
            <a:off x="698500" y="2186305"/>
            <a:ext cx="477520"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F</a:t>
            </a:r>
          </a:p>
        </p:txBody>
      </p:sp>
      <p:sp>
        <p:nvSpPr>
          <p:cNvPr id="11" name="Rectangle 85"/>
          <p:cNvSpPr/>
          <p:nvPr>
            <p:custDataLst>
              <p:tags r:id="rId6"/>
            </p:custDataLst>
          </p:nvPr>
        </p:nvSpPr>
        <p:spPr>
          <a:xfrm>
            <a:off x="626745" y="2848610"/>
            <a:ext cx="477520"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F</a:t>
            </a:r>
          </a:p>
        </p:txBody>
      </p:sp>
      <p:sp>
        <p:nvSpPr>
          <p:cNvPr id="12" name="Rectangle 85"/>
          <p:cNvSpPr/>
          <p:nvPr>
            <p:custDataLst>
              <p:tags r:id="rId7"/>
            </p:custDataLst>
          </p:nvPr>
        </p:nvSpPr>
        <p:spPr>
          <a:xfrm>
            <a:off x="594360" y="3609340"/>
            <a:ext cx="401955"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T</a:t>
            </a:r>
          </a:p>
        </p:txBody>
      </p:sp>
      <p:sp>
        <p:nvSpPr>
          <p:cNvPr id="13" name="Rectangle 85"/>
          <p:cNvSpPr/>
          <p:nvPr>
            <p:custDataLst>
              <p:tags r:id="rId8"/>
            </p:custDataLst>
          </p:nvPr>
        </p:nvSpPr>
        <p:spPr>
          <a:xfrm>
            <a:off x="626745" y="4030980"/>
            <a:ext cx="370840"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T</a:t>
            </a:r>
          </a:p>
        </p:txBody>
      </p:sp>
      <p:sp>
        <p:nvSpPr>
          <p:cNvPr id="14" name="Rectangle 85"/>
          <p:cNvSpPr/>
          <p:nvPr>
            <p:custDataLst>
              <p:tags r:id="rId9"/>
            </p:custDataLst>
          </p:nvPr>
        </p:nvSpPr>
        <p:spPr>
          <a:xfrm>
            <a:off x="594360" y="4693285"/>
            <a:ext cx="477520" cy="370840"/>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F</a:t>
            </a:r>
          </a:p>
        </p:txBody>
      </p:sp>
      <p:sp>
        <p:nvSpPr>
          <p:cNvPr id="15" name="Rectangle 85"/>
          <p:cNvSpPr/>
          <p:nvPr>
            <p:custDataLst>
              <p:tags r:id="rId10"/>
            </p:custDataLst>
          </p:nvPr>
        </p:nvSpPr>
        <p:spPr>
          <a:xfrm>
            <a:off x="652780" y="5081270"/>
            <a:ext cx="343535" cy="393065"/>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T</a:t>
            </a:r>
          </a:p>
        </p:txBody>
      </p:sp>
      <p:sp>
        <p:nvSpPr>
          <p:cNvPr id="16" name="Rectangle 85"/>
          <p:cNvSpPr/>
          <p:nvPr>
            <p:custDataLst>
              <p:tags r:id="rId11"/>
            </p:custDataLst>
          </p:nvPr>
        </p:nvSpPr>
        <p:spPr>
          <a:xfrm>
            <a:off x="626745" y="5492115"/>
            <a:ext cx="444500" cy="453390"/>
          </a:xfrm>
          <a:prstGeom prst="rect">
            <a:avLst/>
          </a:prstGeom>
          <a:noFill/>
          <a:ln w="19050">
            <a:noFill/>
          </a:ln>
        </p:spPr>
        <p:txBody>
          <a:bodyPr wrap="square" anchor="ctr" anchorCtr="0">
            <a:noAutofit/>
          </a:bodyPr>
          <a:lstStyle/>
          <a:p>
            <a:pPr algn="just">
              <a:lnSpc>
                <a:spcPct val="90000"/>
              </a:lnSpc>
            </a:pPr>
            <a:r>
              <a:rPr lang="en-US" altLang="zh-CN" sz="2800" dirty="0">
                <a:solidFill>
                  <a:srgbClr val="C00000"/>
                </a:solidFill>
                <a:latin typeface="Times New Roman" panose="02020603050405020304" charset="0"/>
                <a:cs typeface="Times New Roman" panose="02020603050405020304" charset="0"/>
              </a:rPr>
              <a:t>T</a:t>
            </a:r>
          </a:p>
        </p:txBody>
      </p:sp>
      <p:grpSp>
        <p:nvGrpSpPr>
          <p:cNvPr id="21" name="组合 20"/>
          <p:cNvGrpSpPr/>
          <p:nvPr/>
        </p:nvGrpSpPr>
        <p:grpSpPr>
          <a:xfrm>
            <a:off x="482600" y="6433820"/>
            <a:ext cx="8693785" cy="424180"/>
            <a:chOff x="760" y="10132"/>
            <a:chExt cx="13691" cy="668"/>
          </a:xfrm>
        </p:grpSpPr>
        <p:sp>
          <p:nvSpPr>
            <p:cNvPr id="22" name="圆角矩形 21">
              <a:hlinkClick r:id="rId19" action="ppaction://hlinksldjump"/>
            </p:cNvPr>
            <p:cNvSpPr/>
            <p:nvPr>
              <p:custDataLst>
                <p:tags r:id="rId12"/>
              </p:custDataLst>
            </p:nvPr>
          </p:nvSpPr>
          <p:spPr>
            <a:xfrm>
              <a:off x="760" y="10132"/>
              <a:ext cx="2430" cy="63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23" name="圆角矩形 22">
              <a:hlinkClick r:id="rId20" action="ppaction://hlinksldjump"/>
            </p:cNvPr>
            <p:cNvSpPr/>
            <p:nvPr>
              <p:custDataLst>
                <p:tags r:id="rId13"/>
              </p:custDataLst>
            </p:nvPr>
          </p:nvSpPr>
          <p:spPr>
            <a:xfrm>
              <a:off x="3368" y="10166"/>
              <a:ext cx="2515" cy="634"/>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C00000"/>
                  </a:solidFill>
                  <a:latin typeface="Times New Roman" panose="02020603050405020304" charset="0"/>
                  <a:ea typeface="微软雅黑" panose="020B0503020204020204" pitchFamily="34" charset="-122"/>
                  <a:cs typeface="Times New Roman" panose="02020603050405020304" charset="0"/>
                </a:rPr>
                <a:t>Exercises</a:t>
              </a:r>
              <a:r>
                <a:rPr lang="en-US" altLang="zh-CN" sz="2000" b="1">
                  <a:solidFill>
                    <a:srgbClr val="C00000"/>
                  </a:solidFill>
                  <a:latin typeface="Times New Roman" panose="02020603050405020304" charset="0"/>
                  <a:ea typeface="微软雅黑" panose="020B0503020204020204" pitchFamily="34" charset="-122"/>
                  <a:cs typeface="Times New Roman" panose="02020603050405020304" charset="0"/>
                </a:rPr>
                <a:t> II.</a:t>
              </a:r>
            </a:p>
          </p:txBody>
        </p:sp>
        <p:sp>
          <p:nvSpPr>
            <p:cNvPr id="24" name="圆角矩形 23">
              <a:hlinkClick r:id="rId21" action="ppaction://hlinksldjump"/>
            </p:cNvPr>
            <p:cNvSpPr/>
            <p:nvPr>
              <p:custDataLst>
                <p:tags r:id="rId14"/>
              </p:custDataLst>
            </p:nvPr>
          </p:nvSpPr>
          <p:spPr>
            <a:xfrm>
              <a:off x="6090" y="10133"/>
              <a:ext cx="2786"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25" name="圆角矩形 24">
              <a:hlinkClick r:id="rId22" action="ppaction://hlinksldjump"/>
            </p:cNvPr>
            <p:cNvSpPr/>
            <p:nvPr>
              <p:custDataLst>
                <p:tags r:id="rId15"/>
              </p:custDataLst>
            </p:nvPr>
          </p:nvSpPr>
          <p:spPr>
            <a:xfrm>
              <a:off x="9038" y="10133"/>
              <a:ext cx="2783"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26" name="圆角矩形 25">
              <a:hlinkClick r:id="rId23" action="ppaction://hlinksldjump"/>
            </p:cNvPr>
            <p:cNvSpPr/>
            <p:nvPr>
              <p:custDataLst>
                <p:tags r:id="rId16"/>
              </p:custDataLst>
            </p:nvPr>
          </p:nvSpPr>
          <p:spPr>
            <a:xfrm>
              <a:off x="11983" y="10133"/>
              <a:ext cx="2469"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26745" y="1772920"/>
            <a:ext cx="10748645" cy="374396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sz="2400">
                <a:latin typeface="Times New Roman" panose="02020603050405020304" charset="0"/>
                <a:cs typeface="Times New Roman" panose="02020603050405020304" charset="0"/>
              </a:rPr>
              <a:t>1. As a large AI-powered language model, ChatGPT features strong semantic understanding and logical capabilities based on context. </a:t>
            </a:r>
          </a:p>
          <a:p>
            <a:pPr algn="just">
              <a:lnSpc>
                <a:spcPct val="110000"/>
              </a:lnSpc>
            </a:pPr>
            <a:r>
              <a:rPr lang="en-US" sz="2400">
                <a:latin typeface="Times New Roman" panose="02020603050405020304" charset="0"/>
                <a:cs typeface="Times New Roman" panose="02020603050405020304" charset="0"/>
              </a:rPr>
              <a:t>_____________________________________________________________________</a:t>
            </a:r>
            <a:r>
              <a:rPr sz="2400">
                <a:latin typeface="Times New Roman" panose="02020603050405020304" charset="0"/>
                <a:cs typeface="Times New Roman" panose="02020603050405020304" charset="0"/>
              </a:rPr>
              <a:t>_____________________________________________________________________2. The use of ChatGPT-style conversational chatbots also raises concerns about ethics, copyright protection, academic cheating and leaks infringing on personal privacy. </a:t>
            </a:r>
          </a:p>
          <a:p>
            <a:pPr algn="just">
              <a:lnSpc>
                <a:spcPct val="110000"/>
              </a:lnSpc>
            </a:pPr>
            <a:r>
              <a:rPr sz="2400">
                <a:latin typeface="Times New Roman" panose="02020603050405020304" charset="0"/>
                <a:cs typeface="Times New Roman" panose="02020603050405020304" charset="0"/>
              </a:rPr>
              <a:t>_______________</a:t>
            </a:r>
            <a:r>
              <a:rPr lang="en-US" sz="2400">
                <a:latin typeface="Times New Roman" panose="02020603050405020304" charset="0"/>
                <a:cs typeface="Times New Roman" panose="02020603050405020304" charset="0"/>
              </a:rPr>
              <a:t>_____________________________________________________________________</a:t>
            </a:r>
            <a:r>
              <a:rPr sz="2400">
                <a:latin typeface="Times New Roman" panose="02020603050405020304" charset="0"/>
                <a:cs typeface="Times New Roman" panose="02020603050405020304" charset="0"/>
              </a:rPr>
              <a:t>______________________________________________________</a:t>
            </a:r>
          </a:p>
          <a:p>
            <a:pPr algn="just">
              <a:lnSpc>
                <a:spcPct val="110000"/>
              </a:lnSpc>
            </a:pPr>
            <a:endParaRPr sz="2400">
              <a:latin typeface="Times New Roman" panose="02020603050405020304" charset="0"/>
              <a:cs typeface="Times New Roman" panose="02020603050405020304" charset="0"/>
            </a:endParaRPr>
          </a:p>
        </p:txBody>
      </p:sp>
      <p:sp>
        <p:nvSpPr>
          <p:cNvPr id="5" name="文本框 4"/>
          <p:cNvSpPr txBox="1"/>
          <p:nvPr>
            <p:custDataLst>
              <p:tags r:id="rId1"/>
            </p:custDataLst>
          </p:nvPr>
        </p:nvSpPr>
        <p:spPr>
          <a:xfrm>
            <a:off x="554990" y="1384300"/>
            <a:ext cx="10587990" cy="460375"/>
          </a:xfrm>
          <a:prstGeom prst="rect">
            <a:avLst/>
          </a:prstGeom>
          <a:noFill/>
        </p:spPr>
        <p:txBody>
          <a:bodyPr wrap="square" rtlCol="0" anchor="t">
            <a:spAutoFit/>
          </a:bodyPr>
          <a:lstStyle/>
          <a:p>
            <a:pPr marL="323850" indent="-323850" algn="just" eaLnBrk="1" latinLnBrk="0" hangingPunct="1"/>
            <a:r>
              <a:rPr lang="en-US" altLang="zh-CN" sz="2400" b="1" dirty="0">
                <a:solidFill>
                  <a:srgbClr val="00B0F0"/>
                </a:solidFill>
                <a:latin typeface="Times New Roman" panose="02020603050405020304" charset="0"/>
                <a:ea typeface="微软雅黑" panose="020B0503020204020204" pitchFamily="34" charset="-122"/>
                <a:cs typeface="Times New Roman" panose="02020603050405020304" charset="0"/>
              </a:rPr>
              <a:t>Directions: Translate the following sentences into Chinese.</a:t>
            </a:r>
          </a:p>
        </p:txBody>
      </p:sp>
      <p:sp>
        <p:nvSpPr>
          <p:cNvPr id="4" name="Rectangle 85"/>
          <p:cNvSpPr/>
          <p:nvPr>
            <p:custDataLst>
              <p:tags r:id="rId2"/>
            </p:custDataLst>
          </p:nvPr>
        </p:nvSpPr>
        <p:spPr>
          <a:xfrm>
            <a:off x="770890" y="2564448"/>
            <a:ext cx="10857865" cy="902970"/>
          </a:xfrm>
          <a:prstGeom prst="rect">
            <a:avLst/>
          </a:prstGeom>
          <a:noFill/>
          <a:ln w="19050">
            <a:noFill/>
          </a:ln>
        </p:spPr>
        <p:txBody>
          <a:bodyPr wrap="square" anchor="ctr" anchorCtr="0">
            <a:spAutoFit/>
          </a:bodyPr>
          <a:lstStyle/>
          <a:p>
            <a:pPr algn="just">
              <a:lnSpc>
                <a:spcPct val="110000"/>
              </a:lnSpc>
            </a:pPr>
            <a:r>
              <a:rPr lang="en-US" altLang="zh-CN" sz="2400" dirty="0">
                <a:solidFill>
                  <a:srgbClr val="C00000"/>
                </a:solidFill>
                <a:latin typeface="Times New Roman" panose="02020603050405020304" charset="0"/>
                <a:cs typeface="Times New Roman" panose="02020603050405020304" charset="0"/>
              </a:rPr>
              <a:t>ChatGPT作为一种大型人工智能语言模型，具有强大的语义理解能力和基于上下文的逻辑能力。</a:t>
            </a:r>
          </a:p>
        </p:txBody>
      </p:sp>
      <p:sp>
        <p:nvSpPr>
          <p:cNvPr id="7" name="五边形 6"/>
          <p:cNvSpPr/>
          <p:nvPr>
            <p:custDataLst>
              <p:tags r:id="rId3"/>
            </p:custDataLst>
          </p:nvPr>
        </p:nvSpPr>
        <p:spPr>
          <a:xfrm>
            <a:off x="50165" y="836930"/>
            <a:ext cx="3638550" cy="46545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bg1"/>
                </a:solidFill>
                <a:latin typeface="Times New Roman" panose="02020603050405020304" charset="0"/>
                <a:cs typeface="Times New Roman" panose="02020603050405020304" charset="0"/>
              </a:rPr>
              <a:t>III. E-C Translation</a:t>
            </a:r>
          </a:p>
        </p:txBody>
      </p:sp>
      <p:sp>
        <p:nvSpPr>
          <p:cNvPr id="8" name="Rectangle 85"/>
          <p:cNvSpPr/>
          <p:nvPr>
            <p:custDataLst>
              <p:tags r:id="rId4"/>
            </p:custDataLst>
          </p:nvPr>
        </p:nvSpPr>
        <p:spPr>
          <a:xfrm>
            <a:off x="842645" y="4220846"/>
            <a:ext cx="10601325" cy="902970"/>
          </a:xfrm>
          <a:prstGeom prst="rect">
            <a:avLst/>
          </a:prstGeom>
          <a:noFill/>
          <a:ln w="19050">
            <a:noFill/>
          </a:ln>
        </p:spPr>
        <p:txBody>
          <a:bodyPr wrap="square" anchor="ctr" anchorCtr="0">
            <a:spAutoFit/>
          </a:bodyPr>
          <a:lstStyle/>
          <a:p>
            <a:pPr algn="just">
              <a:lnSpc>
                <a:spcPct val="110000"/>
              </a:lnSpc>
            </a:pPr>
            <a:r>
              <a:rPr lang="en-US" altLang="zh-CN" sz="2400" dirty="0">
                <a:solidFill>
                  <a:srgbClr val="C00000"/>
                </a:solidFill>
                <a:latin typeface="Times New Roman" panose="02020603050405020304" charset="0"/>
                <a:cs typeface="Times New Roman" panose="02020603050405020304" charset="0"/>
              </a:rPr>
              <a:t>使用ChatGPT风格的对话式聊天机器人也引发了人们对伦理道德、版权保护、学术作弊和侵犯个人隐私的泄密的担忧。</a:t>
            </a:r>
          </a:p>
        </p:txBody>
      </p:sp>
      <p:grpSp>
        <p:nvGrpSpPr>
          <p:cNvPr id="15" name="组合 14"/>
          <p:cNvGrpSpPr/>
          <p:nvPr/>
        </p:nvGrpSpPr>
        <p:grpSpPr>
          <a:xfrm>
            <a:off x="482600" y="6433820"/>
            <a:ext cx="8693785" cy="424180"/>
            <a:chOff x="760" y="10132"/>
            <a:chExt cx="13691" cy="668"/>
          </a:xfrm>
        </p:grpSpPr>
        <p:sp>
          <p:nvSpPr>
            <p:cNvPr id="16" name="圆角矩形 15">
              <a:hlinkClick r:id="rId12" action="ppaction://hlinksldjump"/>
            </p:cNvPr>
            <p:cNvSpPr/>
            <p:nvPr>
              <p:custDataLst>
                <p:tags r:id="rId5"/>
              </p:custDataLst>
            </p:nvPr>
          </p:nvSpPr>
          <p:spPr>
            <a:xfrm>
              <a:off x="760" y="10132"/>
              <a:ext cx="2430" cy="63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17" name="圆角矩形 16">
              <a:hlinkClick r:id="rId13" action="ppaction://hlinksldjump"/>
            </p:cNvPr>
            <p:cNvSpPr/>
            <p:nvPr>
              <p:custDataLst>
                <p:tags r:id="rId6"/>
              </p:custDataLst>
            </p:nvPr>
          </p:nvSpPr>
          <p:spPr>
            <a:xfrm>
              <a:off x="3368" y="10166"/>
              <a:ext cx="2515" cy="634"/>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18" name="圆角矩形 17">
              <a:hlinkClick r:id="rId14" action="ppaction://hlinksldjump"/>
            </p:cNvPr>
            <p:cNvSpPr/>
            <p:nvPr>
              <p:custDataLst>
                <p:tags r:id="rId7"/>
              </p:custDataLst>
            </p:nvPr>
          </p:nvSpPr>
          <p:spPr>
            <a:xfrm>
              <a:off x="6090" y="10133"/>
              <a:ext cx="2786"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C00000"/>
                  </a:solidFill>
                  <a:latin typeface="Times New Roman" panose="02020603050405020304" charset="0"/>
                  <a:ea typeface="微软雅黑" panose="020B0503020204020204" pitchFamily="34" charset="-122"/>
                  <a:cs typeface="Times New Roman" panose="02020603050405020304" charset="0"/>
                </a:rPr>
                <a:t>Exercises</a:t>
              </a:r>
              <a:r>
                <a:rPr lang="en-US" altLang="zh-CN" sz="2000" b="1">
                  <a:solidFill>
                    <a:srgbClr val="C00000"/>
                  </a:solidFill>
                  <a:latin typeface="Times New Roman" panose="02020603050405020304" charset="0"/>
                  <a:ea typeface="微软雅黑" panose="020B0503020204020204" pitchFamily="34" charset="-122"/>
                  <a:cs typeface="Times New Roman" panose="02020603050405020304" charset="0"/>
                </a:rPr>
                <a:t> III.</a:t>
              </a:r>
            </a:p>
          </p:txBody>
        </p:sp>
        <p:sp>
          <p:nvSpPr>
            <p:cNvPr id="19" name="圆角矩形 18">
              <a:hlinkClick r:id="rId15" action="ppaction://hlinksldjump"/>
            </p:cNvPr>
            <p:cNvSpPr/>
            <p:nvPr>
              <p:custDataLst>
                <p:tags r:id="rId8"/>
              </p:custDataLst>
            </p:nvPr>
          </p:nvSpPr>
          <p:spPr>
            <a:xfrm>
              <a:off x="9038" y="10133"/>
              <a:ext cx="2783"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20" name="圆角矩形 19">
              <a:hlinkClick r:id="rId16" action="ppaction://hlinksldjump"/>
            </p:cNvPr>
            <p:cNvSpPr/>
            <p:nvPr>
              <p:custDataLst>
                <p:tags r:id="rId9"/>
              </p:custDataLst>
            </p:nvPr>
          </p:nvSpPr>
          <p:spPr>
            <a:xfrm>
              <a:off x="11983" y="10133"/>
              <a:ext cx="2469"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82600" y="548640"/>
            <a:ext cx="10748645" cy="563118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00000"/>
              </a:lnSpc>
            </a:pPr>
            <a:r>
              <a:rPr sz="2400">
                <a:latin typeface="Times New Roman" panose="02020603050405020304" charset="0"/>
                <a:cs typeface="Times New Roman" panose="02020603050405020304" charset="0"/>
              </a:rPr>
              <a:t>3. By incorporating AI in the work done using the Five-hundred-meter Aperture Spherical radio Telescope, Chinese astronomers are trying to discover celestial objects and phenomena like pulsars.</a:t>
            </a:r>
          </a:p>
          <a:p>
            <a:pPr algn="just">
              <a:lnSpc>
                <a:spcPct val="100000"/>
              </a:lnSpc>
            </a:pPr>
            <a:r>
              <a:rPr sz="2400">
                <a:latin typeface="Times New Roman" panose="02020603050405020304" charset="0"/>
                <a:cs typeface="Times New Roman" panose="02020603050405020304" charset="0"/>
              </a:rPr>
              <a:t>_____________________________________________________________________</a:t>
            </a:r>
          </a:p>
          <a:p>
            <a:pPr algn="just">
              <a:lnSpc>
                <a:spcPct val="100000"/>
              </a:lnSpc>
            </a:pPr>
            <a:r>
              <a:rPr sz="2400">
                <a:latin typeface="Times New Roman" panose="02020603050405020304" charset="0"/>
                <a:cs typeface="Times New Roman" panose="02020603050405020304" charset="0"/>
              </a:rPr>
              <a:t>_____________________________________________________________________</a:t>
            </a:r>
          </a:p>
          <a:p>
            <a:pPr algn="just">
              <a:lnSpc>
                <a:spcPct val="100000"/>
              </a:lnSpc>
            </a:pPr>
            <a:r>
              <a:rPr sz="2400">
                <a:latin typeface="Times New Roman" panose="02020603050405020304" charset="0"/>
                <a:cs typeface="Times New Roman" panose="02020603050405020304" charset="0"/>
              </a:rPr>
              <a:t>4. Chinese enterprises should step up efforts to roll out indigenous versions of the AI-powered chatbot, and increase investments to improve related algorithms and computing power.</a:t>
            </a:r>
          </a:p>
          <a:p>
            <a:pPr algn="just">
              <a:lnSpc>
                <a:spcPct val="100000"/>
              </a:lnSpc>
            </a:pPr>
            <a:r>
              <a:rPr sz="2400">
                <a:latin typeface="Times New Roman" panose="02020603050405020304" charset="0"/>
                <a:cs typeface="Times New Roman" panose="02020603050405020304" charset="0"/>
              </a:rPr>
              <a:t>__________________________________________________________________________________________________________________________________________</a:t>
            </a:r>
          </a:p>
          <a:p>
            <a:pPr algn="just">
              <a:lnSpc>
                <a:spcPct val="100000"/>
              </a:lnSpc>
            </a:pPr>
            <a:r>
              <a:rPr sz="2400">
                <a:latin typeface="Times New Roman" panose="02020603050405020304" charset="0"/>
                <a:cs typeface="Times New Roman" panose="02020603050405020304" charset="0"/>
              </a:rPr>
              <a:t>5. China filed more than half the world’s AI patent applications in 2021, and continued to lead the world in the number of AI journals, conference papers and relatedpublications.</a:t>
            </a:r>
          </a:p>
          <a:p>
            <a:pPr algn="just">
              <a:lnSpc>
                <a:spcPct val="100000"/>
              </a:lnSpc>
            </a:pPr>
            <a:r>
              <a:rPr sz="2400">
                <a:latin typeface="Times New Roman" panose="02020603050405020304" charset="0"/>
                <a:cs typeface="Times New Roman" panose="02020603050405020304" charset="0"/>
              </a:rPr>
              <a:t>_______________________________________________________________________________</a:t>
            </a:r>
            <a:r>
              <a:rPr lang="en-US" sz="2400">
                <a:latin typeface="Times New Roman" panose="02020603050405020304" charset="0"/>
                <a:cs typeface="Times New Roman" panose="02020603050405020304" charset="0"/>
              </a:rPr>
              <a:t>________________________________________________________</a:t>
            </a:r>
            <a:r>
              <a:rPr sz="2400">
                <a:latin typeface="Times New Roman" panose="02020603050405020304" charset="0"/>
                <a:cs typeface="Times New Roman" panose="02020603050405020304" charset="0"/>
              </a:rPr>
              <a:t>___</a:t>
            </a:r>
          </a:p>
        </p:txBody>
      </p:sp>
      <p:sp>
        <p:nvSpPr>
          <p:cNvPr id="4" name="Rectangle 85"/>
          <p:cNvSpPr/>
          <p:nvPr>
            <p:custDataLst>
              <p:tags r:id="rId1"/>
            </p:custDataLst>
          </p:nvPr>
        </p:nvSpPr>
        <p:spPr>
          <a:xfrm>
            <a:off x="583565" y="1557020"/>
            <a:ext cx="11030585" cy="902970"/>
          </a:xfrm>
          <a:prstGeom prst="rect">
            <a:avLst/>
          </a:prstGeom>
          <a:noFill/>
          <a:ln w="19050">
            <a:noFill/>
          </a:ln>
        </p:spPr>
        <p:txBody>
          <a:bodyPr wrap="square" anchor="ctr" anchorCtr="0">
            <a:spAutoFit/>
          </a:bodyPr>
          <a:lstStyle/>
          <a:p>
            <a:pPr algn="just">
              <a:lnSpc>
                <a:spcPct val="110000"/>
              </a:lnSpc>
            </a:pPr>
            <a:r>
              <a:rPr lang="en-US" altLang="zh-CN" sz="2400" dirty="0">
                <a:solidFill>
                  <a:srgbClr val="C00000"/>
                </a:solidFill>
                <a:latin typeface="Times New Roman" panose="02020603050405020304" charset="0"/>
                <a:cs typeface="Times New Roman" panose="02020603050405020304" charset="0"/>
              </a:rPr>
              <a:t>通过将人工智能纳入500米口径球面射电望远镜的工作，中国天文学家正试图发现像脉冲星这样的天体和现象。</a:t>
            </a:r>
          </a:p>
        </p:txBody>
      </p:sp>
      <p:sp>
        <p:nvSpPr>
          <p:cNvPr id="8" name="Rectangle 85"/>
          <p:cNvSpPr/>
          <p:nvPr>
            <p:custDataLst>
              <p:tags r:id="rId2"/>
            </p:custDataLst>
          </p:nvPr>
        </p:nvSpPr>
        <p:spPr>
          <a:xfrm>
            <a:off x="770890" y="3500438"/>
            <a:ext cx="10601325" cy="829945"/>
          </a:xfrm>
          <a:prstGeom prst="rect">
            <a:avLst/>
          </a:prstGeom>
          <a:noFill/>
          <a:ln w="19050">
            <a:noFill/>
          </a:ln>
        </p:spPr>
        <p:txBody>
          <a:bodyPr wrap="square" anchor="ctr" anchorCtr="0">
            <a:spAutoFit/>
          </a:bodyPr>
          <a:lstStyle/>
          <a:p>
            <a:pPr algn="just">
              <a:lnSpc>
                <a:spcPct val="100000"/>
              </a:lnSpc>
            </a:pPr>
            <a:r>
              <a:rPr lang="en-US" altLang="zh-CN" sz="2400" dirty="0">
                <a:solidFill>
                  <a:srgbClr val="C00000"/>
                </a:solidFill>
                <a:latin typeface="Times New Roman" panose="02020603050405020304" charset="0"/>
                <a:cs typeface="Times New Roman" panose="02020603050405020304" charset="0"/>
              </a:rPr>
              <a:t>中国企业应加大力度推出国产人工智能聊天机器人，并加大投资，提高相关算法和计算能力。</a:t>
            </a:r>
          </a:p>
        </p:txBody>
      </p:sp>
      <p:grpSp>
        <p:nvGrpSpPr>
          <p:cNvPr id="12" name="组合 11"/>
          <p:cNvGrpSpPr/>
          <p:nvPr/>
        </p:nvGrpSpPr>
        <p:grpSpPr>
          <a:xfrm>
            <a:off x="482600" y="6433820"/>
            <a:ext cx="8693785" cy="424180"/>
            <a:chOff x="760" y="10132"/>
            <a:chExt cx="13691" cy="668"/>
          </a:xfrm>
        </p:grpSpPr>
        <p:sp>
          <p:nvSpPr>
            <p:cNvPr id="14" name="圆角矩形 13">
              <a:hlinkClick r:id="rId11" action="ppaction://hlinksldjump"/>
            </p:cNvPr>
            <p:cNvSpPr/>
            <p:nvPr>
              <p:custDataLst>
                <p:tags r:id="rId4"/>
              </p:custDataLst>
            </p:nvPr>
          </p:nvSpPr>
          <p:spPr>
            <a:xfrm>
              <a:off x="760" y="10132"/>
              <a:ext cx="2430" cy="63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15" name="圆角矩形 14">
              <a:hlinkClick r:id="rId12" action="ppaction://hlinksldjump"/>
            </p:cNvPr>
            <p:cNvSpPr/>
            <p:nvPr>
              <p:custDataLst>
                <p:tags r:id="rId5"/>
              </p:custDataLst>
            </p:nvPr>
          </p:nvSpPr>
          <p:spPr>
            <a:xfrm>
              <a:off x="3368" y="10166"/>
              <a:ext cx="2515" cy="634"/>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16" name="圆角矩形 15">
              <a:hlinkClick r:id="rId13" action="ppaction://hlinksldjump"/>
            </p:cNvPr>
            <p:cNvSpPr/>
            <p:nvPr>
              <p:custDataLst>
                <p:tags r:id="rId6"/>
              </p:custDataLst>
            </p:nvPr>
          </p:nvSpPr>
          <p:spPr>
            <a:xfrm>
              <a:off x="6090" y="10133"/>
              <a:ext cx="2786"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C00000"/>
                  </a:solidFill>
                  <a:latin typeface="Times New Roman" panose="02020603050405020304" charset="0"/>
                  <a:ea typeface="微软雅黑" panose="020B0503020204020204" pitchFamily="34" charset="-122"/>
                  <a:cs typeface="Times New Roman" panose="02020603050405020304" charset="0"/>
                </a:rPr>
                <a:t>Exercises</a:t>
              </a:r>
              <a:r>
                <a:rPr lang="en-US" altLang="zh-CN" sz="2000" b="1">
                  <a:solidFill>
                    <a:srgbClr val="C00000"/>
                  </a:solidFill>
                  <a:latin typeface="Times New Roman" panose="02020603050405020304" charset="0"/>
                  <a:ea typeface="微软雅黑" panose="020B0503020204020204" pitchFamily="34" charset="-122"/>
                  <a:cs typeface="Times New Roman" panose="02020603050405020304" charset="0"/>
                </a:rPr>
                <a:t> III.</a:t>
              </a:r>
            </a:p>
          </p:txBody>
        </p:sp>
        <p:sp>
          <p:nvSpPr>
            <p:cNvPr id="17" name="圆角矩形 16">
              <a:hlinkClick r:id="rId14" action="ppaction://hlinksldjump"/>
            </p:cNvPr>
            <p:cNvSpPr/>
            <p:nvPr>
              <p:custDataLst>
                <p:tags r:id="rId7"/>
              </p:custDataLst>
            </p:nvPr>
          </p:nvSpPr>
          <p:spPr>
            <a:xfrm>
              <a:off x="9038" y="10133"/>
              <a:ext cx="2783"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18" name="圆角矩形 17">
              <a:hlinkClick r:id="rId15" action="ppaction://hlinksldjump"/>
            </p:cNvPr>
            <p:cNvSpPr/>
            <p:nvPr>
              <p:custDataLst>
                <p:tags r:id="rId8"/>
              </p:custDataLst>
            </p:nvPr>
          </p:nvSpPr>
          <p:spPr>
            <a:xfrm>
              <a:off x="11983" y="10133"/>
              <a:ext cx="2469"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grpSp>
      <p:sp>
        <p:nvSpPr>
          <p:cNvPr id="3" name="Rectangle 85"/>
          <p:cNvSpPr/>
          <p:nvPr>
            <p:custDataLst>
              <p:tags r:id="rId3"/>
            </p:custDataLst>
          </p:nvPr>
        </p:nvSpPr>
        <p:spPr>
          <a:xfrm>
            <a:off x="629920" y="5300663"/>
            <a:ext cx="10601325" cy="829945"/>
          </a:xfrm>
          <a:prstGeom prst="rect">
            <a:avLst/>
          </a:prstGeom>
          <a:noFill/>
          <a:ln w="19050">
            <a:noFill/>
          </a:ln>
        </p:spPr>
        <p:txBody>
          <a:bodyPr wrap="square" anchor="ctr" anchorCtr="0">
            <a:spAutoFit/>
          </a:bodyPr>
          <a:lstStyle/>
          <a:p>
            <a:pPr algn="just">
              <a:lnSpc>
                <a:spcPct val="100000"/>
              </a:lnSpc>
            </a:pPr>
            <a:r>
              <a:rPr lang="en-US" altLang="zh-CN" sz="2400" dirty="0">
                <a:solidFill>
                  <a:srgbClr val="C00000"/>
                </a:solidFill>
                <a:latin typeface="Times New Roman" panose="02020603050405020304" charset="0"/>
                <a:cs typeface="Times New Roman" panose="02020603050405020304" charset="0"/>
              </a:rPr>
              <a:t>2021年，中国提交的人工智能专利申请占全球一半以上，在人工智能期刊、会议论文和相关出版物数量上继续领先全球。</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3" grpId="0"/>
      <p:bldP spid="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0543" y="2060848"/>
            <a:ext cx="11305078" cy="293243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lang="en-US" sz="2400" dirty="0">
                <a:latin typeface="Times New Roman" panose="02020603050405020304" charset="0"/>
                <a:cs typeface="Times New Roman" panose="02020603050405020304" charset="0"/>
              </a:rPr>
              <a:t>      </a:t>
            </a:r>
            <a:r>
              <a:rPr sz="2400" dirty="0">
                <a:latin typeface="Times New Roman" panose="02020603050405020304" charset="0"/>
                <a:cs typeface="Times New Roman" panose="02020603050405020304" charset="0"/>
              </a:rPr>
              <a:t>ChatGPT是美国OpenAI公司研发的聊天机器人程序，于2022年11月30日发布。它是人工智能技术驱动的自然语言处理工具，通过学习和理解人类的语言进行对话，根据聊天的上下文进行互动，能像人类一样聊天交流，甚至能完成撰写邮件、视频脚本、文案、代码以及翻译等基础任务。ChatGPT以GPT3.5为核心数据集，辅以进一步的RLHF技术训练，且加入更多人工监督进行微调。相比此前的GPT3，ChatGPT的主要提升点在于记忆能力，其可实现连续对话，极大地提升了对话交互模式下的用户体验。</a:t>
            </a:r>
          </a:p>
        </p:txBody>
      </p:sp>
      <p:sp>
        <p:nvSpPr>
          <p:cNvPr id="5" name="文本框 4"/>
          <p:cNvSpPr txBox="1"/>
          <p:nvPr>
            <p:custDataLst>
              <p:tags r:id="rId1"/>
            </p:custDataLst>
          </p:nvPr>
        </p:nvSpPr>
        <p:spPr>
          <a:xfrm>
            <a:off x="554990" y="1384300"/>
            <a:ext cx="10587990" cy="460375"/>
          </a:xfrm>
          <a:prstGeom prst="rect">
            <a:avLst/>
          </a:prstGeom>
          <a:noFill/>
        </p:spPr>
        <p:txBody>
          <a:bodyPr wrap="square" rtlCol="0" anchor="t">
            <a:spAutoFit/>
          </a:bodyPr>
          <a:lstStyle/>
          <a:p>
            <a:pPr marL="323850" indent="-323850" algn="just" eaLnBrk="1" latinLnBrk="0" hangingPunct="1"/>
            <a:r>
              <a:rPr lang="en-US" altLang="zh-CN" sz="2400" b="1" dirty="0">
                <a:solidFill>
                  <a:srgbClr val="00B0F0"/>
                </a:solidFill>
                <a:latin typeface="Times New Roman" panose="02020603050405020304" charset="0"/>
                <a:ea typeface="微软雅黑" panose="020B0503020204020204" pitchFamily="34" charset="-122"/>
                <a:cs typeface="Times New Roman" panose="02020603050405020304" charset="0"/>
              </a:rPr>
              <a:t>Directions: Translate the following passage into English.</a:t>
            </a:r>
          </a:p>
        </p:txBody>
      </p:sp>
      <p:sp>
        <p:nvSpPr>
          <p:cNvPr id="7" name="五边形 6"/>
          <p:cNvSpPr/>
          <p:nvPr>
            <p:custDataLst>
              <p:tags r:id="rId2"/>
            </p:custDataLst>
          </p:nvPr>
        </p:nvSpPr>
        <p:spPr>
          <a:xfrm>
            <a:off x="50165" y="836930"/>
            <a:ext cx="3638550" cy="46545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bg1"/>
                </a:solidFill>
                <a:latin typeface="Times New Roman" panose="02020603050405020304" charset="0"/>
                <a:cs typeface="Times New Roman" panose="02020603050405020304" charset="0"/>
              </a:rPr>
              <a:t>IV. C-E Translation</a:t>
            </a:r>
          </a:p>
        </p:txBody>
      </p:sp>
      <p:sp>
        <p:nvSpPr>
          <p:cNvPr id="26" name="同侧圆角矩形 2">
            <a:hlinkClick r:id="rId11" action="ppaction://hlinksldjump"/>
          </p:cNvPr>
          <p:cNvSpPr/>
          <p:nvPr>
            <p:custDataLst>
              <p:tags r:id="rId3"/>
            </p:custDataLst>
          </p:nvPr>
        </p:nvSpPr>
        <p:spPr>
          <a:xfrm>
            <a:off x="3578860" y="5373370"/>
            <a:ext cx="1781175" cy="516255"/>
          </a:xfrm>
          <a:prstGeom prst="round2SameRect">
            <a:avLst>
              <a:gd name="adj1" fmla="val 2325"/>
              <a:gd name="adj2" fmla="val 0"/>
            </a:avLst>
          </a:prstGeom>
          <a:solidFill>
            <a:srgbClr val="C0000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bg1"/>
                </a:solidFill>
                <a:effectLst/>
                <a:uLnTx/>
                <a:uFillTx/>
                <a:latin typeface="Times New Roman" panose="02020603050405020304" charset="0"/>
                <a:ea typeface="华文行楷" panose="02010800040101010101" pitchFamily="2" charset="-122"/>
                <a:cs typeface="Times New Roman" panose="02020603050405020304" charset="0"/>
              </a:rPr>
              <a:t>Reference Answer</a:t>
            </a:r>
            <a:endParaRPr kumimoji="0" lang="en-US" altLang="zh-CN"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nvGrpSpPr>
          <p:cNvPr id="12" name="组合 11"/>
          <p:cNvGrpSpPr/>
          <p:nvPr/>
        </p:nvGrpSpPr>
        <p:grpSpPr>
          <a:xfrm>
            <a:off x="482600" y="6433820"/>
            <a:ext cx="8693785" cy="424180"/>
            <a:chOff x="760" y="10132"/>
            <a:chExt cx="13691" cy="668"/>
          </a:xfrm>
        </p:grpSpPr>
        <p:sp>
          <p:nvSpPr>
            <p:cNvPr id="14" name="圆角矩形 13">
              <a:hlinkClick r:id="rId12" action="ppaction://hlinksldjump"/>
            </p:cNvPr>
            <p:cNvSpPr/>
            <p:nvPr>
              <p:custDataLst>
                <p:tags r:id="rId4"/>
              </p:custDataLst>
            </p:nvPr>
          </p:nvSpPr>
          <p:spPr>
            <a:xfrm>
              <a:off x="760" y="10132"/>
              <a:ext cx="2430" cy="63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15" name="圆角矩形 14">
              <a:hlinkClick r:id="rId13" action="ppaction://hlinksldjump"/>
            </p:cNvPr>
            <p:cNvSpPr/>
            <p:nvPr>
              <p:custDataLst>
                <p:tags r:id="rId5"/>
              </p:custDataLst>
            </p:nvPr>
          </p:nvSpPr>
          <p:spPr>
            <a:xfrm>
              <a:off x="3368" y="10166"/>
              <a:ext cx="2515" cy="634"/>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16" name="圆角矩形 15">
              <a:hlinkClick r:id="rId14" action="ppaction://hlinksldjump"/>
            </p:cNvPr>
            <p:cNvSpPr/>
            <p:nvPr>
              <p:custDataLst>
                <p:tags r:id="rId6"/>
              </p:custDataLst>
            </p:nvPr>
          </p:nvSpPr>
          <p:spPr>
            <a:xfrm>
              <a:off x="6090" y="10133"/>
              <a:ext cx="2786"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17" name="圆角矩形 16">
              <a:hlinkClick r:id="rId15" action="ppaction://hlinksldjump"/>
            </p:cNvPr>
            <p:cNvSpPr/>
            <p:nvPr>
              <p:custDataLst>
                <p:tags r:id="rId7"/>
              </p:custDataLst>
            </p:nvPr>
          </p:nvSpPr>
          <p:spPr>
            <a:xfrm>
              <a:off x="9038" y="10133"/>
              <a:ext cx="2783"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C00000"/>
                  </a:solidFill>
                  <a:latin typeface="Times New Roman" panose="02020603050405020304" charset="0"/>
                  <a:ea typeface="微软雅黑" panose="020B0503020204020204" pitchFamily="34" charset="-122"/>
                  <a:cs typeface="Times New Roman" panose="02020603050405020304" charset="0"/>
                </a:rPr>
                <a:t>Exercises</a:t>
              </a:r>
              <a:r>
                <a:rPr lang="en-US" altLang="zh-CN" sz="2000" b="1">
                  <a:solidFill>
                    <a:srgbClr val="C00000"/>
                  </a:solidFill>
                  <a:latin typeface="Times New Roman" panose="02020603050405020304" charset="0"/>
                  <a:ea typeface="微软雅黑" panose="020B0503020204020204" pitchFamily="34" charset="-122"/>
                  <a:cs typeface="Times New Roman" panose="02020603050405020304" charset="0"/>
                </a:rPr>
                <a:t> IV.</a:t>
              </a:r>
            </a:p>
          </p:txBody>
        </p:sp>
        <p:sp>
          <p:nvSpPr>
            <p:cNvPr id="18" name="圆角矩形 17">
              <a:hlinkClick r:id="rId16" action="ppaction://hlinksldjump"/>
            </p:cNvPr>
            <p:cNvSpPr/>
            <p:nvPr>
              <p:custDataLst>
                <p:tags r:id="rId8"/>
              </p:custDataLst>
            </p:nvPr>
          </p:nvSpPr>
          <p:spPr>
            <a:xfrm>
              <a:off x="11983" y="10133"/>
              <a:ext cx="2469"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38455" y="909495"/>
            <a:ext cx="2538730" cy="460375"/>
          </a:xfrm>
          <a:prstGeom prst="rect">
            <a:avLst/>
          </a:prstGeom>
          <a:solidFill>
            <a:srgbClr val="C00000"/>
          </a:solidFill>
        </p:spPr>
        <p:txBody>
          <a:bodyPr wrap="none" rtlCol="0" anchor="t">
            <a:spAutoFit/>
          </a:bodyPr>
          <a:lstStyle/>
          <a:p>
            <a:r>
              <a:rPr lang="en-US" altLang="zh-CN" sz="2400" b="1" dirty="0">
                <a:solidFill>
                  <a:schemeClr val="bg1"/>
                </a:solidFill>
                <a:latin typeface="Times New Roman" panose="02020603050405020304" charset="0"/>
                <a:cs typeface="Times New Roman" panose="02020603050405020304" charset="0"/>
                <a:sym typeface="+mn-ea"/>
              </a:rPr>
              <a:t>Reference Answer</a:t>
            </a:r>
          </a:p>
        </p:txBody>
      </p:sp>
      <p:sp>
        <p:nvSpPr>
          <p:cNvPr id="3" name="文本框 2"/>
          <p:cNvSpPr txBox="1"/>
          <p:nvPr>
            <p:custDataLst>
              <p:tags r:id="rId2"/>
            </p:custDataLst>
          </p:nvPr>
        </p:nvSpPr>
        <p:spPr>
          <a:xfrm>
            <a:off x="338455" y="1412589"/>
            <a:ext cx="11020425" cy="3412490"/>
          </a:xfrm>
          <a:prstGeom prst="rect">
            <a:avLst/>
          </a:prstGeom>
          <a:solidFill>
            <a:srgbClr val="E3D0F1"/>
          </a:solidFill>
        </p:spPr>
        <p:txBody>
          <a:bodyPr wrap="square" rtlCol="0">
            <a:spAutoFit/>
          </a:bodyPr>
          <a:lstStyle/>
          <a:p>
            <a:pPr marL="0" indent="0" algn="just" eaLnBrk="1" latinLnBrk="0" hangingPunct="1">
              <a:lnSpc>
                <a:spcPct val="90000"/>
              </a:lnSpc>
            </a:pPr>
            <a:r>
              <a:rPr lang="en-US" altLang="zh-CN" sz="2400">
                <a:solidFill>
                  <a:srgbClr val="C00000"/>
                </a:solidFill>
                <a:latin typeface="Times New Roman" panose="02020603050405020304" charset="0"/>
                <a:cs typeface="Times New Roman" panose="02020603050405020304" charset="0"/>
              </a:rPr>
              <a:t>      ChatGPT, a chatbot program developed by OpenAI in the United States, was released on November 30, 2022. It is a natural language processing tool driven by artificial intelligence technology. It can communicate by learning and understanding human language, interact according to the context of the chat, chat and communicate like a human, and even complete basic tasks such as composing e-mails, video scripts, copywriting, code and translation. ChatGPT is built from a GPT3.5 core data set, with further training in RLHF techniques and additional human supervision for fine-tuning. Compared with previous GPT3, ChatGPT’s main improvement is its memory ability, which enables continuous conversations and greatly improves the user experience in conversational interaction mode.</a:t>
            </a:r>
          </a:p>
        </p:txBody>
      </p:sp>
      <p:sp>
        <p:nvSpPr>
          <p:cNvPr id="4" name="圆角矩形 3">
            <a:hlinkClick r:id="rId6" action="ppaction://hlinksldjump"/>
          </p:cNvPr>
          <p:cNvSpPr/>
          <p:nvPr userDrawn="1">
            <p:custDataLst>
              <p:tags r:id="rId3"/>
            </p:custDataLst>
          </p:nvPr>
        </p:nvSpPr>
        <p:spPr>
          <a:xfrm>
            <a:off x="11067650" y="6337300"/>
            <a:ext cx="1062671" cy="430107"/>
          </a:xfrm>
          <a:prstGeom prst="roundRect">
            <a:avLst/>
          </a:prstGeom>
          <a:solidFill>
            <a:schemeClr val="accent1"/>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Times New Roman" panose="02020603050405020304" charset="0"/>
              </a:rPr>
              <a:t>返回</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3"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0845" y="2924810"/>
            <a:ext cx="10748645" cy="2932430"/>
          </a:xfrm>
          <a:prstGeom prst="rect">
            <a:avLst/>
          </a:prstGeom>
          <a:solidFill>
            <a:schemeClr val="accent2">
              <a:lumMod val="20000"/>
              <a:lumOff val="80000"/>
            </a:schemeClr>
          </a:solidFill>
        </p:spPr>
        <p:txBody>
          <a:bodyPr wrap="square" rtlCol="0">
            <a:spAutoFit/>
          </a:bodyPr>
          <a:lstStyle/>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Chinese device maker Honor said it was exploring the possibilities of harnessing large language models (LLMs) based on artificial intelligence on devices to spearhead the advancement of human-centric technology in smartphones and beyond.</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Zhao Ming, CEO of Honor Device Co. Ltd., said, “Smartphones represent the ultimate combination of computing systems, communications technologies, display technologies and AI platforms, tearing down boundaries by integrating various other devices and new technologies.”</a:t>
            </a:r>
          </a:p>
        </p:txBody>
      </p:sp>
      <p:sp>
        <p:nvSpPr>
          <p:cNvPr id="5" name="文本框 4"/>
          <p:cNvSpPr txBox="1"/>
          <p:nvPr>
            <p:custDataLst>
              <p:tags r:id="rId1"/>
            </p:custDataLst>
          </p:nvPr>
        </p:nvSpPr>
        <p:spPr>
          <a:xfrm>
            <a:off x="626745" y="1340485"/>
            <a:ext cx="10587990" cy="1198880"/>
          </a:xfrm>
          <a:prstGeom prst="rect">
            <a:avLst/>
          </a:prstGeom>
          <a:noFill/>
        </p:spPr>
        <p:txBody>
          <a:bodyPr wrap="square" rtlCol="0" anchor="t">
            <a:spAutoFit/>
          </a:bodyPr>
          <a:lstStyle/>
          <a:p>
            <a:pPr marL="0" indent="0" algn="just" eaLnBrk="1" latinLnBrk="0" hangingPunct="1"/>
            <a:r>
              <a:rPr lang="en-US" altLang="zh-CN" sz="2400" b="1" dirty="0">
                <a:solidFill>
                  <a:srgbClr val="00B0F0"/>
                </a:solidFill>
                <a:latin typeface="Times New Roman" panose="02020603050405020304" charset="0"/>
                <a:ea typeface="微软雅黑" panose="020B0503020204020204" pitchFamily="34" charset="-122"/>
                <a:cs typeface="Times New Roman" panose="02020603050405020304" charset="0"/>
              </a:rPr>
              <a:t>Directions: Read the following excerpt concerning AI and write a short essay in no less than 150 words, in which you should summarize the main idea of the excerpt and then give your own comments.</a:t>
            </a:r>
          </a:p>
        </p:txBody>
      </p:sp>
      <p:sp>
        <p:nvSpPr>
          <p:cNvPr id="7" name="五边形 6"/>
          <p:cNvSpPr/>
          <p:nvPr>
            <p:custDataLst>
              <p:tags r:id="rId2"/>
            </p:custDataLst>
          </p:nvPr>
        </p:nvSpPr>
        <p:spPr>
          <a:xfrm>
            <a:off x="271780" y="620395"/>
            <a:ext cx="5088255" cy="46545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bg1"/>
                </a:solidFill>
                <a:latin typeface="Times New Roman" panose="02020603050405020304" charset="0"/>
                <a:cs typeface="Times New Roman" panose="02020603050405020304" charset="0"/>
              </a:rPr>
              <a:t>V. Reading and Writing</a:t>
            </a:r>
          </a:p>
        </p:txBody>
      </p:sp>
      <p:grpSp>
        <p:nvGrpSpPr>
          <p:cNvPr id="6" name="组合 5"/>
          <p:cNvGrpSpPr/>
          <p:nvPr/>
        </p:nvGrpSpPr>
        <p:grpSpPr>
          <a:xfrm>
            <a:off x="482600" y="6433820"/>
            <a:ext cx="8693785" cy="424180"/>
            <a:chOff x="760" y="10132"/>
            <a:chExt cx="13691" cy="668"/>
          </a:xfrm>
        </p:grpSpPr>
        <p:sp>
          <p:nvSpPr>
            <p:cNvPr id="8" name="圆角矩形 7">
              <a:hlinkClick r:id="rId10" action="ppaction://hlinksldjump"/>
            </p:cNvPr>
            <p:cNvSpPr/>
            <p:nvPr>
              <p:custDataLst>
                <p:tags r:id="rId3"/>
              </p:custDataLst>
            </p:nvPr>
          </p:nvSpPr>
          <p:spPr>
            <a:xfrm>
              <a:off x="760" y="10132"/>
              <a:ext cx="2430" cy="63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9" name="圆角矩形 8">
              <a:hlinkClick r:id="rId11" action="ppaction://hlinksldjump"/>
            </p:cNvPr>
            <p:cNvSpPr/>
            <p:nvPr>
              <p:custDataLst>
                <p:tags r:id="rId4"/>
              </p:custDataLst>
            </p:nvPr>
          </p:nvSpPr>
          <p:spPr>
            <a:xfrm>
              <a:off x="3368" y="10166"/>
              <a:ext cx="2515" cy="634"/>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12" name="圆角矩形 11">
              <a:hlinkClick r:id="rId12" action="ppaction://hlinksldjump"/>
            </p:cNvPr>
            <p:cNvSpPr/>
            <p:nvPr>
              <p:custDataLst>
                <p:tags r:id="rId5"/>
              </p:custDataLst>
            </p:nvPr>
          </p:nvSpPr>
          <p:spPr>
            <a:xfrm>
              <a:off x="6090" y="10133"/>
              <a:ext cx="2786"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14" name="圆角矩形 13">
              <a:hlinkClick r:id="rId13" action="ppaction://hlinksldjump"/>
            </p:cNvPr>
            <p:cNvSpPr/>
            <p:nvPr>
              <p:custDataLst>
                <p:tags r:id="rId6"/>
              </p:custDataLst>
            </p:nvPr>
          </p:nvSpPr>
          <p:spPr>
            <a:xfrm>
              <a:off x="9038" y="10133"/>
              <a:ext cx="2783"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15" name="圆角矩形 14">
              <a:hlinkClick r:id="rId14" action="ppaction://hlinksldjump"/>
            </p:cNvPr>
            <p:cNvSpPr/>
            <p:nvPr>
              <p:custDataLst>
                <p:tags r:id="rId7"/>
              </p:custDataLst>
            </p:nvPr>
          </p:nvSpPr>
          <p:spPr>
            <a:xfrm>
              <a:off x="11983" y="10133"/>
              <a:ext cx="2469"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C00000"/>
                  </a:solidFill>
                  <a:latin typeface="Times New Roman" panose="02020603050405020304" charset="0"/>
                  <a:ea typeface="微软雅黑" panose="020B0503020204020204" pitchFamily="34" charset="-122"/>
                  <a:cs typeface="Times New Roman" panose="02020603050405020304" charset="0"/>
                </a:rPr>
                <a:t>Exercises</a:t>
              </a:r>
              <a:r>
                <a:rPr lang="en-US" altLang="zh-CN" sz="2000" b="1">
                  <a:solidFill>
                    <a:srgbClr val="C00000"/>
                  </a:solidFill>
                  <a:latin typeface="Times New Roman" panose="02020603050405020304" charset="0"/>
                  <a:ea typeface="微软雅黑" panose="020B0503020204020204" pitchFamily="34" charset="-122"/>
                  <a:cs typeface="Times New Roman" panose="02020603050405020304" charset="0"/>
                </a:rPr>
                <a:t> V.</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9090" y="1052830"/>
            <a:ext cx="10748645" cy="4150360"/>
          </a:xfrm>
          <a:prstGeom prst="rect">
            <a:avLst/>
          </a:prstGeom>
          <a:solidFill>
            <a:schemeClr val="accent2">
              <a:lumMod val="20000"/>
              <a:lumOff val="80000"/>
            </a:schemeClr>
          </a:solidFill>
        </p:spPr>
        <p:txBody>
          <a:bodyPr wrap="square" rtlCol="0">
            <a:spAutoFit/>
          </a:bodyPr>
          <a:lstStyle/>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“New AI and communications technologies are fueling a new wave of smartphone innovation, creating virtually limitless possibilities for us to explore. It is our responsibility as a company to embrace these opportunities and continue to push the boundaries of what is possible with smartphones,” Zhao said at the ongoing Mobile World Congress Shanghai 2023. According to him, Honor continues to embrace the possibilities of AI innovation by applying AI across various usage scenarios.</a:t>
            </a:r>
          </a:p>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Recognizing how communication technology has evolved from 1G to 5G in the past few decades, and how 5G has been tearing down the boundaries between the physical and digital, Zhao shared how Honor continues to optimize its information communication capabilities to provide a more seamless user experience.</a:t>
            </a:r>
          </a:p>
        </p:txBody>
      </p:sp>
      <p:grpSp>
        <p:nvGrpSpPr>
          <p:cNvPr id="6" name="组合 5"/>
          <p:cNvGrpSpPr/>
          <p:nvPr/>
        </p:nvGrpSpPr>
        <p:grpSpPr>
          <a:xfrm>
            <a:off x="482600" y="6433820"/>
            <a:ext cx="8693785" cy="424180"/>
            <a:chOff x="760" y="10132"/>
            <a:chExt cx="13691" cy="668"/>
          </a:xfrm>
        </p:grpSpPr>
        <p:sp>
          <p:nvSpPr>
            <p:cNvPr id="8" name="圆角矩形 7">
              <a:hlinkClick r:id="rId8" action="ppaction://hlinksldjump"/>
            </p:cNvPr>
            <p:cNvSpPr/>
            <p:nvPr>
              <p:custDataLst>
                <p:tags r:id="rId1"/>
              </p:custDataLst>
            </p:nvPr>
          </p:nvSpPr>
          <p:spPr>
            <a:xfrm>
              <a:off x="760" y="10132"/>
              <a:ext cx="2430" cy="63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9" name="圆角矩形 8">
              <a:hlinkClick r:id="rId9" action="ppaction://hlinksldjump"/>
            </p:cNvPr>
            <p:cNvSpPr/>
            <p:nvPr>
              <p:custDataLst>
                <p:tags r:id="rId2"/>
              </p:custDataLst>
            </p:nvPr>
          </p:nvSpPr>
          <p:spPr>
            <a:xfrm>
              <a:off x="3368" y="10166"/>
              <a:ext cx="2515" cy="634"/>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12" name="圆角矩形 11">
              <a:hlinkClick r:id="rId10" action="ppaction://hlinksldjump"/>
            </p:cNvPr>
            <p:cNvSpPr/>
            <p:nvPr>
              <p:custDataLst>
                <p:tags r:id="rId3"/>
              </p:custDataLst>
            </p:nvPr>
          </p:nvSpPr>
          <p:spPr>
            <a:xfrm>
              <a:off x="6090" y="10133"/>
              <a:ext cx="2786"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14" name="圆角矩形 13">
              <a:hlinkClick r:id="rId11" action="ppaction://hlinksldjump"/>
            </p:cNvPr>
            <p:cNvSpPr/>
            <p:nvPr>
              <p:custDataLst>
                <p:tags r:id="rId4"/>
              </p:custDataLst>
            </p:nvPr>
          </p:nvSpPr>
          <p:spPr>
            <a:xfrm>
              <a:off x="9038" y="10133"/>
              <a:ext cx="2783"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15" name="圆角矩形 14">
              <a:hlinkClick r:id="rId12" action="ppaction://hlinksldjump"/>
            </p:cNvPr>
            <p:cNvSpPr/>
            <p:nvPr>
              <p:custDataLst>
                <p:tags r:id="rId5"/>
              </p:custDataLst>
            </p:nvPr>
          </p:nvSpPr>
          <p:spPr>
            <a:xfrm>
              <a:off x="11983" y="10133"/>
              <a:ext cx="2469" cy="667"/>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C00000"/>
                  </a:solidFill>
                  <a:latin typeface="Times New Roman" panose="02020603050405020304" charset="0"/>
                  <a:ea typeface="微软雅黑" panose="020B0503020204020204" pitchFamily="34" charset="-122"/>
                  <a:cs typeface="Times New Roman" panose="02020603050405020304" charset="0"/>
                </a:rPr>
                <a:t>Exercises</a:t>
              </a:r>
              <a:r>
                <a:rPr lang="en-US" altLang="zh-CN" sz="2000" b="1">
                  <a:solidFill>
                    <a:srgbClr val="C00000"/>
                  </a:solidFill>
                  <a:latin typeface="Times New Roman" panose="02020603050405020304" charset="0"/>
                  <a:ea typeface="微软雅黑" panose="020B0503020204020204" pitchFamily="34" charset="-122"/>
                  <a:cs typeface="Times New Roman" panose="02020603050405020304" charset="0"/>
                </a:rPr>
                <a:t> V.</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626745" y="1638935"/>
            <a:ext cx="11008360" cy="471360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p>
          <a:p>
            <a:pPr marL="0" indent="0" algn="just" eaLnBrk="1" latinLnBrk="0" hangingPunct="1"/>
            <a:endParaRPr lang="en-US" altLang="zh-CN" sz="2400" b="1">
              <a:solidFill>
                <a:schemeClr val="tx1"/>
              </a:solidFill>
              <a:latin typeface="Times New Roman" panose="02020603050405020304" charset="0"/>
              <a:cs typeface="Times New Roman" panose="02020603050405020304" charset="0"/>
            </a:endParaRPr>
          </a:p>
          <a:p>
            <a:pPr marL="0" indent="0" algn="just" eaLnBrk="1" latinLnBrk="0" hangingPunct="1"/>
            <a:endParaRPr lang="en-US" altLang="zh-CN" sz="2400" b="1">
              <a:solidFill>
                <a:schemeClr val="tx1"/>
              </a:solidFill>
              <a:latin typeface="Times New Roman" panose="02020603050405020304" charset="0"/>
              <a:cs typeface="Times New Roman" panose="02020603050405020304" charset="0"/>
            </a:endParaRPr>
          </a:p>
          <a:p>
            <a:pPr marL="0" indent="0" algn="just" eaLnBrk="1" latinLnBrk="0" hangingPunct="1"/>
            <a:endParaRPr lang="en-US" altLang="zh-CN" sz="2400" b="1">
              <a:solidFill>
                <a:schemeClr val="tx1"/>
              </a:solidFill>
              <a:latin typeface="Times New Roman" panose="02020603050405020304" charset="0"/>
              <a:cs typeface="Times New Roman" panose="02020603050405020304" charset="0"/>
            </a:endParaRPr>
          </a:p>
          <a:p>
            <a:pPr marL="0" indent="0" algn="just" eaLnBrk="1" latinLnBrk="0" hangingPunct="1"/>
            <a:endParaRPr lang="en-US" altLang="zh-CN" sz="2400" b="1">
              <a:solidFill>
                <a:schemeClr val="tx1"/>
              </a:solidFill>
              <a:latin typeface="Times New Roman" panose="02020603050405020304" charset="0"/>
              <a:cs typeface="Times New Roman" panose="02020603050405020304" charset="0"/>
            </a:endParaRPr>
          </a:p>
          <a:p>
            <a:pPr marL="0" indent="0" algn="just" eaLnBrk="1" latinLnBrk="0" hangingPunct="1"/>
            <a:endParaRPr lang="en-US" altLang="zh-CN" sz="2400" b="1">
              <a:solidFill>
                <a:schemeClr val="tx1"/>
              </a:solidFill>
              <a:latin typeface="Times New Roman" panose="02020603050405020304" charset="0"/>
              <a:cs typeface="Times New Roman" panose="02020603050405020304" charset="0"/>
            </a:endParaRPr>
          </a:p>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lang="zh-CN" altLang="en-US" sz="2400" b="1">
                <a:solidFill>
                  <a:schemeClr val="tx1"/>
                </a:solidFill>
                <a:latin typeface="Times New Roman" panose="02020603050405020304" charset="0"/>
                <a:cs typeface="Times New Roman" panose="02020603050405020304" charset="0"/>
              </a:rPr>
              <a:t>Digitalization Showcased as New Standards Set for the Future</a:t>
            </a:r>
            <a:endParaRPr lang="zh-CN" altLang="en-US" sz="2400">
              <a:solidFill>
                <a:schemeClr val="tx1"/>
              </a:solidFill>
              <a:latin typeface="Times New Roman" panose="02020603050405020304" charset="0"/>
              <a:cs typeface="Times New Roman" panose="02020603050405020304" charset="0"/>
            </a:endParaRPr>
          </a:p>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An icy river in Beijing was the setting for a special Olympic torch relay as an amphibious robot shaped like a curling stone held a metallic red-and-silver torch.</a:t>
            </a:r>
          </a:p>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The robot slid along the ice before plunging into an unfrozen area of the waterway, with the flame burning well underwater as it was passed to another robot.</a:t>
            </a:r>
          </a:p>
        </p:txBody>
      </p:sp>
      <p:sp>
        <p:nvSpPr>
          <p:cNvPr id="3" name="文本框 2"/>
          <p:cNvSpPr txBox="1"/>
          <p:nvPr/>
        </p:nvSpPr>
        <p:spPr>
          <a:xfrm>
            <a:off x="1706880" y="980440"/>
            <a:ext cx="9468485" cy="583565"/>
          </a:xfrm>
          <a:prstGeom prst="rect">
            <a:avLst/>
          </a:prstGeom>
          <a:noFill/>
        </p:spPr>
        <p:txBody>
          <a:bodyPr wrap="square" rtlCol="0">
            <a:spAutoFit/>
          </a:bodyPr>
          <a:lstStyle/>
          <a:p>
            <a:pPr algn="ctr"/>
            <a:r>
              <a:rPr lang="en-US" altLang="zh-CN" sz="3200" b="1">
                <a:solidFill>
                  <a:srgbClr val="00B0F0"/>
                </a:solidFill>
              </a:rPr>
              <a:t>Technology the Big Winner at Winter Olympics</a:t>
            </a:r>
          </a:p>
        </p:txBody>
      </p:sp>
      <p:sp>
        <p:nvSpPr>
          <p:cNvPr id="13" name="圆角矩形 12">
            <a:hlinkClick r:id="rId7"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8"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9"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pic>
        <p:nvPicPr>
          <p:cNvPr id="2" name="图片 1"/>
          <p:cNvPicPr>
            <a:picLocks noChangeAspect="1"/>
          </p:cNvPicPr>
          <p:nvPr>
            <p:custDataLst>
              <p:tags r:id="rId4"/>
            </p:custDataLst>
          </p:nvPr>
        </p:nvPicPr>
        <p:blipFill>
          <a:blip r:embed="rId10"/>
          <a:stretch>
            <a:fillRect/>
          </a:stretch>
        </p:blipFill>
        <p:spPr>
          <a:xfrm>
            <a:off x="3723005" y="1673225"/>
            <a:ext cx="4140200" cy="23107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82809" y="836083"/>
            <a:ext cx="11369040" cy="953135"/>
          </a:xfrm>
          <a:prstGeom prst="rect">
            <a:avLst/>
          </a:prstGeom>
          <a:noFill/>
        </p:spPr>
        <p:txBody>
          <a:bodyPr wrap="square" rtlCol="0" anchor="t">
            <a:spAutoFit/>
          </a:bodyPr>
          <a:lstStyle/>
          <a:p>
            <a:pPr marL="0" indent="0" algn="just" eaLnBrk="1" latinLnBrk="0" hangingPunct="1"/>
            <a:r>
              <a:rPr lang="en-US" altLang="zh-CN" sz="2800" b="1" dirty="0">
                <a:solidFill>
                  <a:srgbClr val="00B0F0"/>
                </a:solidFill>
                <a:latin typeface="Times New Roman" panose="02020603050405020304" charset="0"/>
                <a:ea typeface="微软雅黑" panose="020B0503020204020204" pitchFamily="34" charset="-122"/>
                <a:cs typeface="Times New Roman" panose="02020603050405020304" charset="0"/>
              </a:rPr>
              <a:t>Directions: Watch the video clip entitled “Artificial Intelligence” and fill in the blanks.</a:t>
            </a:r>
          </a:p>
        </p:txBody>
      </p:sp>
      <p:sp>
        <p:nvSpPr>
          <p:cNvPr id="2" name="同侧圆角矩形 1">
            <a:hlinkClick r:id="rId6" action="ppaction://hlinksldjump"/>
          </p:cNvPr>
          <p:cNvSpPr/>
          <p:nvPr>
            <p:custDataLst>
              <p:tags r:id="rId1"/>
            </p:custDataLst>
          </p:nvPr>
        </p:nvSpPr>
        <p:spPr>
          <a:xfrm>
            <a:off x="10476648" y="3284984"/>
            <a:ext cx="1341755" cy="547370"/>
          </a:xfrm>
          <a:prstGeom prst="round2SameRect">
            <a:avLst>
              <a:gd name="adj1" fmla="val 2325"/>
              <a:gd name="adj2" fmla="val 0"/>
            </a:avLst>
          </a:prstGeom>
          <a:solidFill>
            <a:srgbClr val="C0000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Times New Roman" panose="02020603050405020304" charset="0"/>
                <a:ea typeface="华文行楷" panose="02010800040101010101" pitchFamily="2" charset="-122"/>
                <a:cs typeface="Times New Roman" panose="02020603050405020304" charset="0"/>
              </a:rPr>
              <a:t>Script</a:t>
            </a:r>
            <a:r>
              <a:rPr kumimoji="0" lang="en-US" altLang="zh-CN" sz="2000" b="1" i="0" u="none" strike="noStrike" kern="1200" cap="none" spc="0" normalizeH="0" baseline="0" noProof="0" dirty="0">
                <a:ln>
                  <a:noFill/>
                </a:ln>
                <a:solidFill>
                  <a:schemeClr val="bg1"/>
                </a:solidFill>
                <a:effectLst/>
                <a:uLnTx/>
                <a:uFillTx/>
                <a:latin typeface="Times New Roman" panose="02020603050405020304" charset="0"/>
                <a:ea typeface="华文行楷" panose="02010800040101010101" pitchFamily="2" charset="-122"/>
                <a:cs typeface="Times New Roman" panose="02020603050405020304" charset="0"/>
              </a:rPr>
              <a:t> </a:t>
            </a:r>
            <a:endParaRPr kumimoji="0" lang="en-US" altLang="zh-CN"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3" name="qykjyy-U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202631" y="1867885"/>
            <a:ext cx="6984776" cy="392893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527050" y="553720"/>
            <a:ext cx="11132820" cy="565848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The second torch was swiftly lit, completing the first-ever robotic underwater Olympic torch relay. The entire process took about eight minutes, with the second robot successfully emerging from the water to pass the torch to a human bearer. The first robot and torch were later recovered from the river.</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The futuristic torch ceremony, which took place earlier, was just one example of</a:t>
            </a:r>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the use of cutting</a:t>
            </a:r>
            <a:r>
              <a:rPr lang="en-US" sz="2400">
                <a:solidFill>
                  <a:schemeClr val="tx1"/>
                </a:solidFill>
                <a:latin typeface="Times New Roman" panose="02020603050405020304" charset="0"/>
                <a:cs typeface="Times New Roman" panose="02020603050405020304" charset="0"/>
              </a:rPr>
              <a:t>-</a:t>
            </a:r>
            <a:r>
              <a:rPr sz="2400">
                <a:solidFill>
                  <a:schemeClr val="tx1"/>
                </a:solidFill>
                <a:latin typeface="Times New Roman" panose="02020603050405020304" charset="0"/>
                <a:cs typeface="Times New Roman" panose="02020603050405020304" charset="0"/>
              </a:rPr>
              <a:t>edge technologies at the Beijing 2022 Winter Olympics.</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The Chinese capital, the first city in the world to host the summer and winter editions of the Games, had come up with innovative high-tech standards for Beijing 2022, delivering China’s promise to hold a “simple, safe and splendid” event.</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The city had gone to great lengths to make the Winter Olympics a smart sports experience.</a:t>
            </a:r>
          </a:p>
          <a:p>
            <a:pPr marL="0" indent="0" algn="just" eaLnBrk="1" latinLnBrk="0" hangingPunct="1"/>
            <a:r>
              <a:rPr lang="en-US" sz="2400">
                <a:solidFill>
                  <a:schemeClr val="tx1"/>
                </a:solidFill>
                <a:latin typeface="Times New Roman" panose="02020603050405020304" charset="0"/>
                <a:cs typeface="Times New Roman" panose="02020603050405020304" charset="0"/>
              </a:rPr>
              <a:t>      These efforts included a breathtaking display of artistry mixed with technology at the opening ceremony, robot chefs cooking meals for athletes, cabins offering journalists high-tech power naps, and self-driving cars and smart navigation supported by augmented reality and artificial intelligence.</a:t>
            </a:r>
          </a:p>
        </p:txBody>
      </p:sp>
      <p:sp>
        <p:nvSpPr>
          <p:cNvPr id="13" name="圆角矩形 12">
            <a:hlinkClick r:id="rId6"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7"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8"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39090" y="876935"/>
            <a:ext cx="11344910" cy="531558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Thomas Bach, the International Olympic Committee (IOC) president, said on February 6 that the Beijing Winter Olympics had made history by achieving an unprecedented level of digitalization and had set new technology standards for the future.</a:t>
            </a:r>
          </a:p>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He made the comments while interacting virtually with journalists at a news center in Beijing through holographic communication technologies developed by the Chinese tech company Alibaba.</a:t>
            </a:r>
          </a:p>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According to the IOC website, the virtual interaction, supported by a range of sophisticated technology, was projected onto a remote high-definition screen, generating a true-to-life hologram effect. All details were reconstructed in high definition, including detailed facial expressions and the texture of clothing.</a:t>
            </a:r>
          </a:p>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Bach said Chinese companies were playing a crucial role in transforming the Olympic Games and leading them into the digital age.</a:t>
            </a:r>
          </a:p>
        </p:txBody>
      </p:sp>
      <p:sp>
        <p:nvSpPr>
          <p:cNvPr id="13" name="圆角矩形 12">
            <a:hlinkClick r:id="rId6"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7"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8"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9370" y="582930"/>
            <a:ext cx="12157075" cy="570738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A wide variety of technological applications were on show at the Games as Chinese companies, including heavyweights and startups, constantly experimented with novel ideas and new technologies.</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For example, the space giant China Aerospace Science and Industry Corp was responsible for developing the special torches used in the underwater Olympic relay.</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The company said that compared with underwater torches overseas that use solid fuel and whose flames cause pollution, those for Beijing 2022 used gaseous fuel that is smokeless and causes no pollution. Numerous design obstacles were overcome to achieve this.</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Tian Qiyan, an associate research fellow at the Chinese Academy of Sciences’ Shenyang Institute of Automation in Liaoning Province, who oversaw the project, said the robot relay was also supported by the latest high-precision underwater hovering and positioning technologies.</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“Ensuring precise docking between the two robots in icy water, and igniting the second torch’s flame under the water, were the biggest difficulties for the handover—comparable to those for the docking of spacecraft,” Tian said.</a:t>
            </a:r>
          </a:p>
        </p:txBody>
      </p:sp>
      <p:sp>
        <p:nvSpPr>
          <p:cNvPr id="13" name="圆角矩形 12">
            <a:hlinkClick r:id="rId6"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7"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8"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587375" y="561975"/>
            <a:ext cx="10795635" cy="589343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sz="2400" b="1">
                <a:solidFill>
                  <a:schemeClr val="tx1"/>
                </a:solidFill>
                <a:latin typeface="Times New Roman" panose="02020603050405020304" charset="0"/>
                <a:cs typeface="Times New Roman" panose="02020603050405020304" charset="0"/>
              </a:rPr>
              <a:t>Intelligent Vehicles</a:t>
            </a:r>
            <a:endParaRPr sz="2400">
              <a:solidFill>
                <a:schemeClr val="tx1"/>
              </a:solidFill>
              <a:latin typeface="Times New Roman" panose="02020603050405020304" charset="0"/>
              <a:cs typeface="Times New Roman" panose="02020603050405020304" charset="0"/>
            </a:endParaRP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A self-driving car carried the Olympic torch for the first time in the Games’ history, showcasing China’s ambitions and ability to produce such vehicles.</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Developed by the information technology giant Baidu, the car carried the torch for about 800 meters on February 2 at Shougang Industrial Park in Beijing, which was hosting several Games events.</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Wei Dong, vice-president of Baidu’s intelligent driving business group, said, “We prefer to call it a robot because we will increasingly engage with more moving robots in our daily lives.”</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At the industrial park, China Unicom, the official telecommunications service provider for Beijing 2022, had built a 5G-enabled intelligent vehicle networking system covering 1 million square meters.</a:t>
            </a:r>
          </a:p>
          <a:p>
            <a:pPr marL="0" indent="0" algn="just" eaLnBrk="1" latinLnBrk="0" hangingPunct="1"/>
            <a:r>
              <a:rPr lang="en-US" sz="2400">
                <a:solidFill>
                  <a:schemeClr val="tx1"/>
                </a:solidFill>
                <a:latin typeface="Times New Roman" panose="02020603050405020304" charset="0"/>
                <a:cs typeface="Times New Roman" panose="02020603050405020304" charset="0"/>
              </a:rPr>
              <a:t>      Liu Qi, a senior technical expert at China Unicom’s Smart City Research Institute, said this system supports four types of unmanned vehicles. For example, it can guide an unmanned ferry or delivery vehicle in complex environments where there is a mix of people and vehicles.</a:t>
            </a:r>
          </a:p>
        </p:txBody>
      </p:sp>
      <p:sp>
        <p:nvSpPr>
          <p:cNvPr id="13" name="圆角矩形 12">
            <a:hlinkClick r:id="rId6"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7"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8"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554355" y="692785"/>
            <a:ext cx="11553190" cy="534670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sz="2400" b="1">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Thanks to the integration of 5G technologies and the BeiDou Satellite Navigation System, the unmanned vehicles can achieve continuous, high-precision positioning to within 10 centimeters, Liu added.</a:t>
            </a:r>
          </a:p>
          <a:p>
            <a:pPr marL="0" indent="0" algn="just" eaLnBrk="1" latinLnBrk="0" hangingPunct="1"/>
            <a:r>
              <a:rPr lang="en-US" sz="2400">
                <a:solidFill>
                  <a:schemeClr val="tx1"/>
                </a:solidFill>
                <a:latin typeface="Times New Roman" panose="02020603050405020304" charset="0"/>
                <a:cs typeface="Times New Roman" panose="02020603050405020304" charset="0"/>
              </a:rPr>
              <a:t>      This was the first systematic use of Level 4 intelligent vehicle networking in an Olympic setting, according to China Unicom. Level 4 autonomy means that a vehicle can operate in most conditions without a human driver.</a:t>
            </a:r>
          </a:p>
          <a:p>
            <a:pPr marL="0" indent="0" algn="just" eaLnBrk="1" latinLnBrk="0" hangingPunct="1"/>
            <a:r>
              <a:rPr lang="en-US" sz="2400">
                <a:solidFill>
                  <a:schemeClr val="tx1"/>
                </a:solidFill>
                <a:latin typeface="Times New Roman" panose="02020603050405020304" charset="0"/>
                <a:cs typeface="Times New Roman" panose="02020603050405020304" charset="0"/>
              </a:rPr>
              <a:t>      China Unicom had also equipped all competition venues and stadiums with the 5G network, which enabled ultrahigh-definition video transmission, along with virtual reality and augmented reality live broadcasts. The company said it would fully use the opportunity of the Games to increase its international influence.</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the opening ceremony on February 4, the potential of many technologies, including 5G, AI and the Internet of Things, won many admirers by blending perfectly with art to deliver a realistic, dynamic and immersive experience for Chinese and overseas visitors.</a:t>
            </a:r>
          </a:p>
        </p:txBody>
      </p:sp>
      <p:sp>
        <p:nvSpPr>
          <p:cNvPr id="13" name="圆角矩形 12">
            <a:hlinkClick r:id="rId6"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7"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8"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410210" y="980440"/>
            <a:ext cx="11456670" cy="500443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Chang Yu, director of the opening and closing ceremonies department for the Beijing 2022 organizing committee, said, “We decided about two years ago that instead of huge crowds, we were going to rely more on modern digital technologies and their ‘chemistry’ with performers.”</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The National Stadium, also known as the Bird’s Nest, had undergone an intelligent transformation to host the opening and closing ceremonies. Digital technology was used to operate equipment and for energy management and environmental quality control, providing favorable conditions for the ceremonies.</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Chang said, “Inside the Bird’s Nest, we’ve set up digital workstations and rendering workshops for instant visual effect generation, completely upgrading the venue from a traditional structure to a smart stadium.”</a:t>
            </a:r>
          </a:p>
          <a:p>
            <a:pPr marL="0" indent="0" algn="just" eaLnBrk="1" latinLnBrk="0" hangingPunct="1"/>
            <a:r>
              <a:rPr lang="en-US" sz="2400">
                <a:solidFill>
                  <a:schemeClr val="tx1"/>
                </a:solidFill>
                <a:latin typeface="Times New Roman" panose="02020603050405020304" charset="0"/>
                <a:cs typeface="Times New Roman" panose="02020603050405020304" charset="0"/>
              </a:rPr>
              <a:t>      Instead of using traditional projection, the entire floor of the stadium was fully equipped with high-definition light-emitting diode, or LED, technology.</a:t>
            </a:r>
          </a:p>
        </p:txBody>
      </p:sp>
      <p:sp>
        <p:nvSpPr>
          <p:cNvPr id="13" name="圆角矩形 12">
            <a:hlinkClick r:id="rId6"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7"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8"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177165" y="964565"/>
            <a:ext cx="11094085" cy="521398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p>
          <a:p>
            <a:pPr marL="0" indent="0" algn="just" eaLnBrk="1" latinLnBrk="0" hangingPunct="1"/>
            <a:endParaRPr lang="en-US" altLang="zh-CN" sz="2400">
              <a:solidFill>
                <a:schemeClr val="tx1"/>
              </a:solidFill>
              <a:latin typeface="Times New Roman" panose="02020603050405020304" charset="0"/>
              <a:cs typeface="Times New Roman" panose="02020603050405020304" charset="0"/>
            </a:endParaRPr>
          </a:p>
          <a:p>
            <a:pPr marL="0" indent="0" algn="just" eaLnBrk="1" latinLnBrk="0" hangingPunct="1"/>
            <a:endParaRPr lang="en-US" altLang="zh-CN" sz="2400">
              <a:solidFill>
                <a:schemeClr val="tx1"/>
              </a:solidFill>
              <a:latin typeface="Times New Roman" panose="02020603050405020304" charset="0"/>
              <a:cs typeface="Times New Roman" panose="02020603050405020304" charset="0"/>
            </a:endParaRPr>
          </a:p>
          <a:p>
            <a:pPr marL="0" indent="0" algn="just" eaLnBrk="1" latinLnBrk="0" hangingPunct="1"/>
            <a:endParaRPr lang="en-US" altLang="zh-CN" sz="2400">
              <a:solidFill>
                <a:schemeClr val="tx1"/>
              </a:solidFill>
              <a:latin typeface="Times New Roman" panose="02020603050405020304" charset="0"/>
              <a:cs typeface="Times New Roman" panose="02020603050405020304" charset="0"/>
            </a:endParaRPr>
          </a:p>
          <a:p>
            <a:pPr marL="0" indent="0" algn="just" eaLnBrk="1" latinLnBrk="0" hangingPunct="1"/>
            <a:endParaRPr lang="en-US" altLang="zh-CN" sz="2400">
              <a:solidFill>
                <a:schemeClr val="tx1"/>
              </a:solidFill>
              <a:latin typeface="Times New Roman" panose="02020603050405020304" charset="0"/>
              <a:cs typeface="Times New Roman" panose="02020603050405020304" charset="0"/>
            </a:endParaRPr>
          </a:p>
          <a:p>
            <a:pPr marL="0" indent="0" algn="just" eaLnBrk="1" latinLnBrk="0" hangingPunct="1"/>
            <a:endParaRPr lang="en-US" altLang="zh-CN" sz="2400">
              <a:solidFill>
                <a:schemeClr val="tx1"/>
              </a:solidFill>
              <a:latin typeface="Times New Roman" panose="02020603050405020304" charset="0"/>
              <a:cs typeface="Times New Roman" panose="02020603050405020304" charset="0"/>
            </a:endParaRPr>
          </a:p>
          <a:p>
            <a:pPr marL="0" indent="0" algn="just" eaLnBrk="1" latinLnBrk="0" hangingPunct="1"/>
            <a:r>
              <a:rPr lang="en-US" sz="2400">
                <a:solidFill>
                  <a:schemeClr val="tx1"/>
                </a:solidFill>
                <a:latin typeface="Times New Roman" panose="02020603050405020304" charset="0"/>
                <a:cs typeface="Times New Roman" panose="02020603050405020304" charset="0"/>
              </a:rPr>
              <a:t>      The huge LED screen boasts more than 10,000 square meters of display panels, each equipped to make the ceremonies as clear and detailed as possible, according to Chinese display manufacturer BOE, whose technologies are used in the panels.</a:t>
            </a:r>
          </a:p>
          <a:p>
            <a:pPr marL="0" indent="0" algn="just" eaLnBrk="1" latinLnBrk="0" hangingPunct="1"/>
            <a:r>
              <a:rPr lang="en-US" sz="2400">
                <a:solidFill>
                  <a:schemeClr val="tx1"/>
                </a:solidFill>
                <a:latin typeface="Times New Roman" panose="02020603050405020304" charset="0"/>
                <a:cs typeface="Times New Roman" panose="02020603050405020304" charset="0"/>
              </a:rPr>
              <a:t>      The company also made the giant LED snowflake in the center of the stadium, which comprises 96 smaller counterparts. The snowflake housed more than 550,000 small LED light bulbs, as the designer wanted it to be a symbol to unite athletes, BOE added.</a:t>
            </a:r>
          </a:p>
        </p:txBody>
      </p:sp>
      <p:sp>
        <p:nvSpPr>
          <p:cNvPr id="13" name="圆角矩形 12">
            <a:hlinkClick r:id="rId7"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8"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9"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pic>
        <p:nvPicPr>
          <p:cNvPr id="2" name="图片 1"/>
          <p:cNvPicPr>
            <a:picLocks noChangeAspect="1"/>
          </p:cNvPicPr>
          <p:nvPr>
            <p:custDataLst>
              <p:tags r:id="rId4"/>
            </p:custDataLst>
          </p:nvPr>
        </p:nvPicPr>
        <p:blipFill>
          <a:blip r:embed="rId10"/>
          <a:stretch>
            <a:fillRect/>
          </a:stretch>
        </p:blipFill>
        <p:spPr>
          <a:xfrm>
            <a:off x="3657600" y="908685"/>
            <a:ext cx="3632200" cy="23291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48615" y="720090"/>
            <a:ext cx="11182350" cy="528193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dirty="0">
                <a:solidFill>
                  <a:schemeClr val="tx1"/>
                </a:solidFill>
                <a:latin typeface="Times New Roman" panose="02020603050405020304" charset="0"/>
                <a:cs typeface="Times New Roman" panose="02020603050405020304" charset="0"/>
              </a:rPr>
              <a:t>    </a:t>
            </a:r>
            <a:r>
              <a:rPr lang="en-US" altLang="zh-CN" sz="2400" b="1" dirty="0">
                <a:solidFill>
                  <a:schemeClr val="tx1"/>
                </a:solidFill>
                <a:latin typeface="Times New Roman" panose="02020603050405020304" charset="0"/>
                <a:cs typeface="Times New Roman" panose="02020603050405020304" charset="0"/>
              </a:rPr>
              <a:t>  </a:t>
            </a:r>
            <a:r>
              <a:rPr sz="2400" b="1" dirty="0">
                <a:solidFill>
                  <a:schemeClr val="tx1"/>
                </a:solidFill>
                <a:latin typeface="Times New Roman" panose="02020603050405020304" charset="0"/>
                <a:cs typeface="Times New Roman" panose="02020603050405020304" charset="0"/>
              </a:rPr>
              <a:t>Visual Appeal</a:t>
            </a:r>
            <a:endParaRPr sz="2400" dirty="0">
              <a:solidFill>
                <a:schemeClr val="tx1"/>
              </a:solidFill>
              <a:latin typeface="Times New Roman" panose="02020603050405020304" charset="0"/>
              <a:cs typeface="Times New Roman" panose="02020603050405020304" charset="0"/>
            </a:endParaRPr>
          </a:p>
          <a:p>
            <a:pPr marL="0" indent="0" algn="just" eaLnBrk="1" latinLnBrk="0" hangingPunct="1"/>
            <a:r>
              <a:rPr lang="en-US" sz="2400" dirty="0">
                <a:solidFill>
                  <a:schemeClr val="tx1"/>
                </a:solidFill>
                <a:latin typeface="Times New Roman" panose="02020603050405020304" charset="0"/>
                <a:cs typeface="Times New Roman" panose="02020603050405020304" charset="0"/>
              </a:rPr>
              <a:t>      </a:t>
            </a:r>
            <a:r>
              <a:rPr sz="2400" dirty="0">
                <a:solidFill>
                  <a:schemeClr val="tx1"/>
                </a:solidFill>
                <a:latin typeface="Times New Roman" panose="02020603050405020304" charset="0"/>
                <a:cs typeface="Times New Roman" panose="02020603050405020304" charset="0"/>
              </a:rPr>
              <a:t>At the opening ceremony, performers’ movements were captured in real time by the screens on the stadium floor.</a:t>
            </a:r>
          </a:p>
          <a:p>
            <a:pPr marL="0" indent="0" algn="just" eaLnBrk="1" latinLnBrk="0" hangingPunct="1"/>
            <a:r>
              <a:rPr lang="en-US" sz="2400" dirty="0">
                <a:solidFill>
                  <a:schemeClr val="tx1"/>
                </a:solidFill>
                <a:latin typeface="Times New Roman" panose="02020603050405020304" charset="0"/>
                <a:cs typeface="Times New Roman" panose="02020603050405020304" charset="0"/>
              </a:rPr>
              <a:t>      </a:t>
            </a:r>
            <a:r>
              <a:rPr sz="2400" dirty="0">
                <a:solidFill>
                  <a:schemeClr val="tx1"/>
                </a:solidFill>
                <a:latin typeface="Times New Roman" panose="02020603050405020304" charset="0"/>
                <a:cs typeface="Times New Roman" panose="02020603050405020304" charset="0"/>
              </a:rPr>
              <a:t>During the “peace dove” part of the ceremony, no matter where the child performers ran, the snow at their feet followed, creating a strong visual appeal. Chang said this was not a pre-designed effect, but the use of “real-time capture, rendering and playback” technology.</a:t>
            </a:r>
          </a:p>
          <a:p>
            <a:pPr marL="0" indent="0" algn="just" eaLnBrk="1" latinLnBrk="0" hangingPunct="1"/>
            <a:r>
              <a:rPr lang="en-US" sz="2400" dirty="0">
                <a:solidFill>
                  <a:schemeClr val="tx1"/>
                </a:solidFill>
                <a:latin typeface="Times New Roman" panose="02020603050405020304" charset="0"/>
                <a:cs typeface="Times New Roman" panose="02020603050405020304" charset="0"/>
              </a:rPr>
              <a:t>      </a:t>
            </a:r>
            <a:r>
              <a:rPr sz="2400" dirty="0">
                <a:solidFill>
                  <a:schemeClr val="tx1"/>
                </a:solidFill>
                <a:latin typeface="Times New Roman" panose="02020603050405020304" charset="0"/>
                <a:cs typeface="Times New Roman" panose="02020603050405020304" charset="0"/>
              </a:rPr>
              <a:t>Technologies such as AI and 5G also have been widely employed to construct venues. AI giant </a:t>
            </a:r>
            <a:r>
              <a:rPr sz="2400" dirty="0" err="1">
                <a:solidFill>
                  <a:schemeClr val="tx1"/>
                </a:solidFill>
                <a:latin typeface="Times New Roman" panose="02020603050405020304" charset="0"/>
                <a:cs typeface="Times New Roman" panose="02020603050405020304" charset="0"/>
              </a:rPr>
              <a:t>Megvii</a:t>
            </a:r>
            <a:r>
              <a:rPr sz="2400" dirty="0">
                <a:solidFill>
                  <a:schemeClr val="tx1"/>
                </a:solidFill>
                <a:latin typeface="Times New Roman" panose="02020603050405020304" charset="0"/>
                <a:cs typeface="Times New Roman" panose="02020603050405020304" charset="0"/>
              </a:rPr>
              <a:t> used GPS and vision fusion technologies to build a detailed high-precision 3D map of the Bird’s Nest and several other Olympic venues.</a:t>
            </a:r>
          </a:p>
          <a:p>
            <a:pPr marL="0" indent="0" algn="just" eaLnBrk="1" latinLnBrk="0" hangingPunct="1"/>
            <a:r>
              <a:rPr lang="en-US" sz="2400" dirty="0">
                <a:solidFill>
                  <a:schemeClr val="tx1"/>
                </a:solidFill>
                <a:latin typeface="Times New Roman" panose="02020603050405020304" charset="0"/>
                <a:cs typeface="Times New Roman" panose="02020603050405020304" charset="0"/>
              </a:rPr>
              <a:t>    </a:t>
            </a:r>
            <a:r>
              <a:rPr lang="en-US" sz="2400" dirty="0" smtClean="0">
                <a:solidFill>
                  <a:schemeClr val="tx1"/>
                </a:solidFill>
                <a:latin typeface="Times New Roman" panose="02020603050405020304" charset="0"/>
                <a:cs typeface="Times New Roman" panose="02020603050405020304" charset="0"/>
              </a:rPr>
              <a:t> Such </a:t>
            </a:r>
            <a:r>
              <a:rPr lang="en-US" sz="2400" dirty="0">
                <a:solidFill>
                  <a:schemeClr val="tx1"/>
                </a:solidFill>
                <a:latin typeface="Times New Roman" panose="02020603050405020304" charset="0"/>
                <a:cs typeface="Times New Roman" panose="02020603050405020304" charset="0"/>
              </a:rPr>
              <a:t>smart augmented reality navigation can provide an immersive virtual-real fusion effect with accurate positioning and no delays, </a:t>
            </a:r>
            <a:r>
              <a:rPr lang="en-US" sz="2400" dirty="0" err="1">
                <a:solidFill>
                  <a:schemeClr val="tx1"/>
                </a:solidFill>
                <a:latin typeface="Times New Roman" panose="02020603050405020304" charset="0"/>
                <a:cs typeface="Times New Roman" panose="02020603050405020304" charset="0"/>
              </a:rPr>
              <a:t>Megvii</a:t>
            </a:r>
            <a:r>
              <a:rPr lang="en-US" sz="2400" dirty="0">
                <a:solidFill>
                  <a:schemeClr val="tx1"/>
                </a:solidFill>
                <a:latin typeface="Times New Roman" panose="02020603050405020304" charset="0"/>
                <a:cs typeface="Times New Roman" panose="02020603050405020304" charset="0"/>
              </a:rPr>
              <a:t> said, adding that the technology was not affected by buildings, ice and snow, for example.</a:t>
            </a:r>
          </a:p>
        </p:txBody>
      </p:sp>
      <p:sp>
        <p:nvSpPr>
          <p:cNvPr id="13" name="圆角矩形 12">
            <a:hlinkClick r:id="rId6"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7"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8"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48615" y="923925"/>
            <a:ext cx="11553190" cy="533336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Baidu used virtual reality technology for a 3D model of the Shougang ski jump platform, a landmark winter sports venue in Beijing. The model gives spectators an up-close view of athletes’ performances.</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AI also provides more technical support for the Winter Olympics. AI-powered robots clean and disinfect venues, AI sign language “anchors” allow people with impaired hearing to enjoy the excitement of the Games, and robot chefs cook a wide variety of tasty meals.</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Some athletes had been surprised to find food delivered to their rooms by robots developed by the Chinese tech company Segway-Ninebot. After orders were placed, these devices took elevators and navigated their way from restaurants to competitors’ rooms. They also patrolled competition venues as security guards.</a:t>
            </a:r>
          </a:p>
          <a:p>
            <a:pPr marL="0" indent="0" algn="just" eaLnBrk="1" latinLnBrk="0" hangingPunct="1"/>
            <a:r>
              <a:rPr lang="en-US" sz="2400">
                <a:solidFill>
                  <a:schemeClr val="tx1"/>
                </a:solidFill>
                <a:latin typeface="Times New Roman" panose="02020603050405020304" charset="0"/>
                <a:cs typeface="Times New Roman" panose="02020603050405020304" charset="0"/>
              </a:rPr>
              <a:t>      Segway-Ninebot said the robots used technology that allowed them to operate in precise locations in different environments, as well as algorithms to achieve smooth movement.</a:t>
            </a:r>
          </a:p>
        </p:txBody>
      </p:sp>
      <p:sp>
        <p:nvSpPr>
          <p:cNvPr id="13" name="圆角矩形 12">
            <a:hlinkClick r:id="rId6"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7"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8"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38455" y="586740"/>
            <a:ext cx="11553190" cy="568515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High-tech cabins at the Beijing media center also gave journalists the chance to catch up on some sleep. The 20 cabins were developed by China’s Keeson Technology Corp, and with a simple scan of their phone media representatives can use them for power naps for up to an hour.</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The spacious cabins are equipped with the same type of beds provided for the athletes. Users adjust the position of the beds, which have a massage setting, by using a remote control or their phone.</a:t>
            </a:r>
          </a:p>
          <a:p>
            <a:pPr marL="0" indent="0" algn="just" eaLnBrk="1" latinLnBrk="0" hangingPunct="1"/>
            <a:endParaRPr sz="2400">
              <a:solidFill>
                <a:schemeClr val="tx1"/>
              </a:solidFill>
              <a:latin typeface="Times New Roman" panose="02020603050405020304" charset="0"/>
              <a:cs typeface="Times New Roman" panose="02020603050405020304" charset="0"/>
            </a:endParaRPr>
          </a:p>
          <a:p>
            <a:pPr marL="0" indent="0" algn="just" eaLnBrk="1" latinLnBrk="0" hangingPunct="1"/>
            <a:endParaRPr sz="2400">
              <a:solidFill>
                <a:schemeClr val="tx1"/>
              </a:solidFill>
              <a:latin typeface="Times New Roman" panose="02020603050405020304" charset="0"/>
              <a:cs typeface="Times New Roman" panose="02020603050405020304" charset="0"/>
            </a:endParaRPr>
          </a:p>
          <a:p>
            <a:pPr marL="0" indent="0" algn="just" eaLnBrk="1" latinLnBrk="0" hangingPunct="1"/>
            <a:endParaRPr sz="2400">
              <a:solidFill>
                <a:schemeClr val="tx1"/>
              </a:solidFill>
              <a:latin typeface="Times New Roman" panose="02020603050405020304" charset="0"/>
              <a:cs typeface="Times New Roman" panose="02020603050405020304" charset="0"/>
            </a:endParaRPr>
          </a:p>
          <a:p>
            <a:pPr marL="0" indent="0" algn="just" eaLnBrk="1" latinLnBrk="0" hangingPunct="1"/>
            <a:endParaRPr sz="2400">
              <a:solidFill>
                <a:schemeClr val="tx1"/>
              </a:solidFill>
              <a:latin typeface="Times New Roman" panose="02020603050405020304" charset="0"/>
              <a:cs typeface="Times New Roman" panose="02020603050405020304" charset="0"/>
            </a:endParaRPr>
          </a:p>
          <a:p>
            <a:pPr marL="0" indent="0" algn="just" eaLnBrk="1" latinLnBrk="0" hangingPunct="1"/>
            <a:endParaRPr sz="2400">
              <a:solidFill>
                <a:schemeClr val="tx1"/>
              </a:solidFill>
              <a:latin typeface="Times New Roman" panose="02020603050405020304" charset="0"/>
              <a:cs typeface="Times New Roman" panose="02020603050405020304" charset="0"/>
            </a:endParaRPr>
          </a:p>
          <a:p>
            <a:pPr marL="0" indent="0" algn="just" eaLnBrk="1" latinLnBrk="0" hangingPunct="1"/>
            <a:endParaRPr sz="2400">
              <a:solidFill>
                <a:schemeClr val="tx1"/>
              </a:solidFill>
              <a:latin typeface="Times New Roman" panose="02020603050405020304" charset="0"/>
              <a:cs typeface="Times New Roman" panose="02020603050405020304" charset="0"/>
            </a:endParaRPr>
          </a:p>
          <a:p>
            <a:pPr marL="0" indent="0" algn="just" eaLnBrk="1" latinLnBrk="0" hangingPunct="1"/>
            <a:endParaRPr sz="2400">
              <a:solidFill>
                <a:schemeClr val="tx1"/>
              </a:solidFill>
              <a:latin typeface="Times New Roman" panose="02020603050405020304" charset="0"/>
              <a:cs typeface="Times New Roman" panose="02020603050405020304" charset="0"/>
            </a:endParaRPr>
          </a:p>
          <a:p>
            <a:pPr marL="0" indent="0" algn="just" eaLnBrk="1" latinLnBrk="0" hangingPunct="1"/>
            <a:endParaRPr sz="2400">
              <a:solidFill>
                <a:schemeClr val="tx1"/>
              </a:solidFill>
              <a:latin typeface="Times New Roman" panose="02020603050405020304" charset="0"/>
              <a:cs typeface="Times New Roman" panose="02020603050405020304" charset="0"/>
            </a:endParaRPr>
          </a:p>
        </p:txBody>
      </p:sp>
      <p:sp>
        <p:nvSpPr>
          <p:cNvPr id="13" name="圆角矩形 12">
            <a:hlinkClick r:id="rId7"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8"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9"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pic>
        <p:nvPicPr>
          <p:cNvPr id="2" name="图片 1"/>
          <p:cNvPicPr>
            <a:picLocks noChangeAspect="1"/>
          </p:cNvPicPr>
          <p:nvPr>
            <p:custDataLst>
              <p:tags r:id="rId4"/>
            </p:custDataLst>
          </p:nvPr>
        </p:nvPicPr>
        <p:blipFill>
          <a:blip r:embed="rId10"/>
          <a:stretch>
            <a:fillRect/>
          </a:stretch>
        </p:blipFill>
        <p:spPr>
          <a:xfrm>
            <a:off x="7106920" y="3213100"/>
            <a:ext cx="4011295" cy="259461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4645" y="1268730"/>
            <a:ext cx="11000740" cy="3636010"/>
          </a:xfrm>
          <a:prstGeom prst="rect">
            <a:avLst/>
          </a:prstGeom>
          <a:noFill/>
        </p:spPr>
        <p:txBody>
          <a:bodyPr wrap="square" rtlCol="0">
            <a:spAutoFit/>
          </a:bodyPr>
          <a:lstStyle/>
          <a:p>
            <a:pPr marL="467995" indent="-457200" algn="just" eaLnBrk="1" latinLnBrk="0" hangingPunct="1">
              <a:lnSpc>
                <a:spcPct val="120000"/>
              </a:lnSpc>
            </a:pPr>
            <a:r>
              <a:rPr sz="2400">
                <a:latin typeface="Times New Roman" panose="02020603050405020304" charset="0"/>
                <a:cs typeface="Times New Roman" panose="02020603050405020304" charset="0"/>
              </a:rPr>
              <a:t>1. These machines are ____</a:t>
            </a:r>
            <a:r>
              <a:rPr lang="en-US" sz="2400">
                <a:latin typeface="Times New Roman" panose="02020603050405020304" charset="0"/>
                <a:cs typeface="Times New Roman" panose="02020603050405020304" charset="0"/>
              </a:rPr>
              <a:t>________</a:t>
            </a:r>
            <a:r>
              <a:rPr sz="2400">
                <a:latin typeface="Times New Roman" panose="02020603050405020304" charset="0"/>
                <a:cs typeface="Times New Roman" panose="02020603050405020304" charset="0"/>
              </a:rPr>
              <a:t>_____ incorporated with human-like intelligence to perform tasks as we do. This intelligence is built using complex algorithms and ____________ functions. </a:t>
            </a:r>
          </a:p>
          <a:p>
            <a:pPr marL="467995" indent="-457200" algn="just" eaLnBrk="1" latinLnBrk="0" hangingPunct="1">
              <a:lnSpc>
                <a:spcPct val="120000"/>
              </a:lnSpc>
            </a:pPr>
            <a:r>
              <a:rPr sz="2400">
                <a:latin typeface="Times New Roman" panose="02020603050405020304" charset="0"/>
                <a:cs typeface="Times New Roman" panose="02020603050405020304" charset="0"/>
              </a:rPr>
              <a:t>2. The ability to react appropriately to a new situation is called ____________ learning. </a:t>
            </a:r>
          </a:p>
          <a:p>
            <a:pPr marL="467995" indent="-457200" algn="just" eaLnBrk="1" latinLnBrk="0" hangingPunct="1">
              <a:lnSpc>
                <a:spcPct val="120000"/>
              </a:lnSpc>
            </a:pPr>
            <a:r>
              <a:rPr sz="2400">
                <a:latin typeface="Times New Roman" panose="02020603050405020304" charset="0"/>
                <a:cs typeface="Times New Roman" panose="02020603050405020304" charset="0"/>
              </a:rPr>
              <a:t>3. In short, AI provides machines with the capability to adapt, ____________ and provide solutions. </a:t>
            </a:r>
          </a:p>
          <a:p>
            <a:pPr marL="467995" indent="-457200" algn="just" eaLnBrk="1" latinLnBrk="0" hangingPunct="1">
              <a:lnSpc>
                <a:spcPct val="120000"/>
              </a:lnSpc>
            </a:pPr>
            <a:r>
              <a:rPr sz="2400">
                <a:latin typeface="Times New Roman" panose="02020603050405020304" charset="0"/>
                <a:cs typeface="Times New Roman" panose="02020603050405020304" charset="0"/>
              </a:rPr>
              <a:t>4. That’s because it’s ____________, and eventually, even develops emotions. This makes the AI’s response unpredictable.</a:t>
            </a:r>
          </a:p>
        </p:txBody>
      </p:sp>
      <p:sp>
        <p:nvSpPr>
          <p:cNvPr id="4" name="Rectangle 85"/>
          <p:cNvSpPr/>
          <p:nvPr/>
        </p:nvSpPr>
        <p:spPr>
          <a:xfrm>
            <a:off x="3723005" y="1340485"/>
            <a:ext cx="1694180" cy="423545"/>
          </a:xfrm>
          <a:prstGeom prst="rect">
            <a:avLst/>
          </a:prstGeom>
          <a:noFill/>
          <a:ln w="19050">
            <a:noFill/>
          </a:ln>
        </p:spPr>
        <p:txBody>
          <a:bodyPr wrap="square" anchor="ctr" anchorCtr="0">
            <a:spAutoFit/>
          </a:bodyPr>
          <a:lstStyle/>
          <a:p>
            <a:pPr algn="just">
              <a:lnSpc>
                <a:spcPct val="90000"/>
              </a:lnSpc>
            </a:pPr>
            <a:r>
              <a:rPr lang="en-US" altLang="zh-CN" sz="2400" dirty="0">
                <a:solidFill>
                  <a:srgbClr val="C00000"/>
                </a:solidFill>
                <a:latin typeface="Times New Roman" panose="02020603050405020304" charset="0"/>
                <a:cs typeface="Times New Roman" panose="02020603050405020304" charset="0"/>
              </a:rPr>
              <a:t>artificially</a:t>
            </a:r>
          </a:p>
        </p:txBody>
      </p:sp>
      <p:sp>
        <p:nvSpPr>
          <p:cNvPr id="3" name="Rectangle 85"/>
          <p:cNvSpPr/>
          <p:nvPr>
            <p:custDataLst>
              <p:tags r:id="rId1"/>
            </p:custDataLst>
          </p:nvPr>
        </p:nvSpPr>
        <p:spPr>
          <a:xfrm>
            <a:off x="842645" y="2196465"/>
            <a:ext cx="1949450" cy="423545"/>
          </a:xfrm>
          <a:prstGeom prst="rect">
            <a:avLst/>
          </a:prstGeom>
          <a:noFill/>
          <a:ln w="19050">
            <a:noFill/>
          </a:ln>
        </p:spPr>
        <p:txBody>
          <a:bodyPr wrap="square" anchor="ctr" anchorCtr="0">
            <a:spAutoFit/>
          </a:bodyPr>
          <a:lstStyle/>
          <a:p>
            <a:pPr algn="just">
              <a:lnSpc>
                <a:spcPct val="90000"/>
              </a:lnSpc>
            </a:pPr>
            <a:r>
              <a:rPr lang="en-US" altLang="zh-CN" sz="2400" dirty="0">
                <a:solidFill>
                  <a:srgbClr val="C00000"/>
                </a:solidFill>
                <a:latin typeface="Times New Roman" panose="02020603050405020304" charset="0"/>
                <a:cs typeface="Times New Roman" panose="02020603050405020304" charset="0"/>
              </a:rPr>
              <a:t>mathematical</a:t>
            </a:r>
          </a:p>
        </p:txBody>
      </p:sp>
      <p:sp>
        <p:nvSpPr>
          <p:cNvPr id="5" name="Rectangle 85"/>
          <p:cNvSpPr/>
          <p:nvPr>
            <p:custDataLst>
              <p:tags r:id="rId2"/>
            </p:custDataLst>
          </p:nvPr>
        </p:nvSpPr>
        <p:spPr>
          <a:xfrm>
            <a:off x="8187690" y="2636838"/>
            <a:ext cx="1650365" cy="423545"/>
          </a:xfrm>
          <a:prstGeom prst="rect">
            <a:avLst/>
          </a:prstGeom>
          <a:noFill/>
          <a:ln w="19050">
            <a:noFill/>
          </a:ln>
        </p:spPr>
        <p:txBody>
          <a:bodyPr wrap="square" anchor="ctr" anchorCtr="0">
            <a:spAutoFit/>
          </a:bodyPr>
          <a:lstStyle/>
          <a:p>
            <a:pPr algn="just">
              <a:lnSpc>
                <a:spcPct val="90000"/>
              </a:lnSpc>
            </a:pPr>
            <a:r>
              <a:rPr lang="en-US" altLang="zh-CN" sz="2400" dirty="0">
                <a:solidFill>
                  <a:srgbClr val="C00000"/>
                </a:solidFill>
                <a:latin typeface="Times New Roman" panose="02020603050405020304" charset="0"/>
                <a:cs typeface="Times New Roman" panose="02020603050405020304" charset="0"/>
              </a:rPr>
              <a:t>generalized</a:t>
            </a:r>
          </a:p>
        </p:txBody>
      </p:sp>
      <p:sp>
        <p:nvSpPr>
          <p:cNvPr id="6" name="Rectangle 85"/>
          <p:cNvSpPr/>
          <p:nvPr>
            <p:custDataLst>
              <p:tags r:id="rId3"/>
            </p:custDataLst>
          </p:nvPr>
        </p:nvSpPr>
        <p:spPr>
          <a:xfrm>
            <a:off x="8763635" y="3068955"/>
            <a:ext cx="1773555" cy="423545"/>
          </a:xfrm>
          <a:prstGeom prst="rect">
            <a:avLst/>
          </a:prstGeom>
          <a:noFill/>
          <a:ln w="19050">
            <a:noFill/>
          </a:ln>
        </p:spPr>
        <p:txBody>
          <a:bodyPr wrap="square" anchor="ctr" anchorCtr="0">
            <a:spAutoFit/>
          </a:bodyPr>
          <a:lstStyle/>
          <a:p>
            <a:pPr algn="just">
              <a:lnSpc>
                <a:spcPct val="90000"/>
              </a:lnSpc>
            </a:pPr>
            <a:r>
              <a:rPr lang="en-US" altLang="zh-CN" sz="2400" dirty="0">
                <a:solidFill>
                  <a:srgbClr val="C00000"/>
                </a:solidFill>
                <a:latin typeface="Times New Roman" panose="02020603050405020304" charset="0"/>
                <a:cs typeface="Times New Roman" panose="02020603050405020304" charset="0"/>
              </a:rPr>
              <a:t>reason</a:t>
            </a:r>
          </a:p>
        </p:txBody>
      </p:sp>
      <p:sp>
        <p:nvSpPr>
          <p:cNvPr id="7" name="Rectangle 85"/>
          <p:cNvSpPr/>
          <p:nvPr>
            <p:custDataLst>
              <p:tags r:id="rId4"/>
            </p:custDataLst>
          </p:nvPr>
        </p:nvSpPr>
        <p:spPr>
          <a:xfrm>
            <a:off x="3435350" y="4004628"/>
            <a:ext cx="2052955" cy="423545"/>
          </a:xfrm>
          <a:prstGeom prst="rect">
            <a:avLst/>
          </a:prstGeom>
          <a:noFill/>
          <a:ln w="19050">
            <a:noFill/>
          </a:ln>
        </p:spPr>
        <p:txBody>
          <a:bodyPr wrap="square" anchor="ctr" anchorCtr="0">
            <a:spAutoFit/>
          </a:bodyPr>
          <a:lstStyle/>
          <a:p>
            <a:pPr algn="just">
              <a:lnSpc>
                <a:spcPct val="90000"/>
              </a:lnSpc>
            </a:pPr>
            <a:r>
              <a:rPr lang="en-US" altLang="zh-CN" sz="2400" dirty="0">
                <a:solidFill>
                  <a:srgbClr val="C00000"/>
                </a:solidFill>
                <a:latin typeface="Times New Roman" panose="02020603050405020304" charset="0"/>
                <a:cs typeface="Times New Roman" panose="02020603050405020304" charset="0"/>
              </a:rPr>
              <a:t>self-aware</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P spid="5" grpId="0"/>
      <p:bldP spid="5" grpId="1"/>
      <p:bldP spid="6" grpId="0"/>
      <p:bldP spid="6" grpId="1"/>
      <p:bldP spid="7" grpId="0"/>
      <p:bldP spid="7"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266700" y="548640"/>
            <a:ext cx="11553190" cy="568515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United States luge athlete Summer Britcher said on a social media platform that the beds’ “zero gravity” mode could produce the “phenomenal” feeling of being in outer space.</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A reliable system for broadcasting Olympic events is also key to ensuring that more people enjoy the top-level competition, given that many spectators, especially foreigners, have been unable to attend the Games.</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Dong Quanwu, director of the research and development department at Beijing International Cloud Broadcasting Technology Co., said traditional broadcasting methods were mostly asset-heavy and required expensive trucks and a large number of production directors.</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Many tasks can be accomplished much more easily by using 5G and cloud technologies. A powerful, cloud-based rebroadcasting system means much of the editing work can be done remotely by people in other locations—for example, without the need for a broadcasting vehicle or numerous workers at the scene, Dong said.</a:t>
            </a:r>
          </a:p>
        </p:txBody>
      </p:sp>
      <p:sp>
        <p:nvSpPr>
          <p:cNvPr id="13" name="圆角矩形 12">
            <a:hlinkClick r:id="rId6"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7"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8"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266700" y="826135"/>
            <a:ext cx="11553190" cy="357441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On-site reporters used a small camera or smartphone equipped with a stabilizer to livestream a sports event, thanks to 5G and cloud technologies, Dong added.</a:t>
            </a:r>
          </a:p>
          <a:p>
            <a:pPr marL="0" indent="0" algn="just" eaLnBrk="1" latinLnBrk="0" hangingPunct="1"/>
            <a:r>
              <a:rPr lang="en-US" sz="2400">
                <a:solidFill>
                  <a:schemeClr val="tx1"/>
                </a:solidFill>
                <a:latin typeface="Times New Roman" panose="02020603050405020304" charset="0"/>
                <a:cs typeface="Times New Roman" panose="02020603050405020304" charset="0"/>
              </a:rPr>
              <a:t>      </a:t>
            </a:r>
            <a:r>
              <a:rPr sz="2400">
                <a:solidFill>
                  <a:schemeClr val="tx1"/>
                </a:solidFill>
                <a:latin typeface="Times New Roman" panose="02020603050405020304" charset="0"/>
                <a:cs typeface="Times New Roman" panose="02020603050405020304" charset="0"/>
              </a:rPr>
              <a:t>Zhang Xiaoyang, a technical manager for the Beijing 2022 organizing committee, said the pandemic had posed many challenges for the Games, but had also produced new opportunities to develop technologies. (1,644 words)</a:t>
            </a:r>
          </a:p>
          <a:p>
            <a:pPr marL="0" indent="0" algn="r" eaLnBrk="1" latinLnBrk="0" hangingPunct="1"/>
            <a:r>
              <a:rPr sz="2400">
                <a:solidFill>
                  <a:schemeClr val="tx1"/>
                </a:solidFill>
                <a:latin typeface="Times New Roman" panose="02020603050405020304" charset="0"/>
                <a:cs typeface="Times New Roman" panose="02020603050405020304" charset="0"/>
              </a:rPr>
              <a:t>(from chinadaily.com.cn)</a:t>
            </a:r>
          </a:p>
        </p:txBody>
      </p:sp>
      <p:sp>
        <p:nvSpPr>
          <p:cNvPr id="13" name="圆角矩形 12">
            <a:hlinkClick r:id="rId6"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7"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8"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211070" y="692785"/>
            <a:ext cx="3851275" cy="5530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Times New Roman" panose="02020603050405020304" charset="0"/>
                <a:ea typeface="微软雅黑" panose="020B0503020204020204" pitchFamily="34" charset="-122"/>
                <a:cs typeface="Times New Roman" panose="02020603050405020304" charset="0"/>
              </a:rPr>
              <a:t>Words and Expressions</a:t>
            </a:r>
          </a:p>
        </p:txBody>
      </p:sp>
      <p:sp>
        <p:nvSpPr>
          <p:cNvPr id="13" name="圆角矩形 12">
            <a:hlinkClick r:id="rId7"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8"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9"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pic>
        <p:nvPicPr>
          <p:cNvPr id="3" name="图片 2"/>
          <p:cNvPicPr>
            <a:picLocks noChangeAspect="1"/>
          </p:cNvPicPr>
          <p:nvPr>
            <p:custDataLst>
              <p:tags r:id="rId4"/>
            </p:custDataLst>
          </p:nvPr>
        </p:nvPicPr>
        <p:blipFill>
          <a:blip r:embed="rId10"/>
          <a:stretch>
            <a:fillRect/>
          </a:stretch>
        </p:blipFill>
        <p:spPr>
          <a:xfrm>
            <a:off x="1635125" y="1484630"/>
            <a:ext cx="7578725" cy="30962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282825" y="836930"/>
            <a:ext cx="3851275" cy="5530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Times New Roman" panose="02020603050405020304" charset="0"/>
                <a:ea typeface="微软雅黑" panose="020B0503020204020204" pitchFamily="34" charset="-122"/>
                <a:cs typeface="Times New Roman" panose="02020603050405020304" charset="0"/>
              </a:rPr>
              <a:t>Words and Expressions</a:t>
            </a:r>
          </a:p>
        </p:txBody>
      </p:sp>
      <p:sp>
        <p:nvSpPr>
          <p:cNvPr id="13" name="圆角矩形 12">
            <a:hlinkClick r:id="rId7"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8"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9"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pic>
        <p:nvPicPr>
          <p:cNvPr id="4" name="图片 3"/>
          <p:cNvPicPr>
            <a:picLocks noChangeAspect="1"/>
          </p:cNvPicPr>
          <p:nvPr>
            <p:custDataLst>
              <p:tags r:id="rId4"/>
            </p:custDataLst>
          </p:nvPr>
        </p:nvPicPr>
        <p:blipFill>
          <a:blip r:embed="rId10"/>
          <a:stretch>
            <a:fillRect/>
          </a:stretch>
        </p:blipFill>
        <p:spPr>
          <a:xfrm>
            <a:off x="2138680" y="1484630"/>
            <a:ext cx="8517255" cy="401701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635125" y="620395"/>
            <a:ext cx="3851275" cy="5530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Times New Roman" panose="02020603050405020304" charset="0"/>
                <a:ea typeface="微软雅黑" panose="020B0503020204020204" pitchFamily="34" charset="-122"/>
                <a:cs typeface="Times New Roman" panose="02020603050405020304" charset="0"/>
              </a:rPr>
              <a:t>Words and Expressions</a:t>
            </a:r>
          </a:p>
        </p:txBody>
      </p:sp>
      <p:sp>
        <p:nvSpPr>
          <p:cNvPr id="13" name="圆角矩形 12">
            <a:hlinkClick r:id="rId7"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8"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9"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pic>
        <p:nvPicPr>
          <p:cNvPr id="3" name="图片 2"/>
          <p:cNvPicPr>
            <a:picLocks noChangeAspect="1"/>
          </p:cNvPicPr>
          <p:nvPr>
            <p:custDataLst>
              <p:tags r:id="rId4"/>
            </p:custDataLst>
          </p:nvPr>
        </p:nvPicPr>
        <p:blipFill>
          <a:blip r:embed="rId10"/>
          <a:stretch>
            <a:fillRect/>
          </a:stretch>
        </p:blipFill>
        <p:spPr>
          <a:xfrm>
            <a:off x="1275080" y="1412875"/>
            <a:ext cx="8774430" cy="34296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26745" y="1988820"/>
            <a:ext cx="10748645" cy="3338195"/>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sz="2400">
                <a:latin typeface="Times New Roman" panose="02020603050405020304" charset="0"/>
                <a:cs typeface="Times New Roman" panose="02020603050405020304" charset="0"/>
              </a:rPr>
              <a:t>1. An icy river in Beijing was the setting for a special Olympic torch relay as an amphibious robot shaped like a curling stone held a metallic red-and-silver torch. </a:t>
            </a:r>
          </a:p>
          <a:p>
            <a:pPr algn="just">
              <a:lnSpc>
                <a:spcPct val="110000"/>
              </a:lnSpc>
            </a:pPr>
            <a:r>
              <a:rPr sz="2400">
                <a:latin typeface="Times New Roman" panose="02020603050405020304" charset="0"/>
                <a:cs typeface="Times New Roman" panose="02020603050405020304" charset="0"/>
              </a:rPr>
              <a:t>_____________________________________________________________________</a:t>
            </a:r>
          </a:p>
          <a:p>
            <a:pPr algn="just">
              <a:lnSpc>
                <a:spcPct val="110000"/>
              </a:lnSpc>
            </a:pPr>
            <a:r>
              <a:rPr sz="2400">
                <a:latin typeface="Times New Roman" panose="02020603050405020304" charset="0"/>
                <a:cs typeface="Times New Roman" panose="02020603050405020304" charset="0"/>
              </a:rPr>
              <a:t>_____________________________________________________________________</a:t>
            </a:r>
          </a:p>
          <a:p>
            <a:pPr algn="just">
              <a:lnSpc>
                <a:spcPct val="110000"/>
              </a:lnSpc>
            </a:pPr>
            <a:r>
              <a:rPr sz="2400">
                <a:latin typeface="Times New Roman" panose="02020603050405020304" charset="0"/>
                <a:cs typeface="Times New Roman" panose="02020603050405020304" charset="0"/>
              </a:rPr>
              <a:t>2. The futuristic torch ceremony, which took place earlier, was just one example of the use of cutting-edge technologies at the Beijing 2022 Winter Olympics.</a:t>
            </a:r>
          </a:p>
          <a:p>
            <a:pPr algn="just">
              <a:lnSpc>
                <a:spcPct val="110000"/>
              </a:lnSpc>
            </a:pPr>
            <a:r>
              <a:rPr sz="2400">
                <a:latin typeface="Times New Roman" panose="02020603050405020304" charset="0"/>
                <a:cs typeface="Times New Roman" panose="02020603050405020304" charset="0"/>
              </a:rPr>
              <a:t>_____________________________________________________________________</a:t>
            </a:r>
          </a:p>
          <a:p>
            <a:pPr algn="just">
              <a:lnSpc>
                <a:spcPct val="110000"/>
              </a:lnSpc>
            </a:pPr>
            <a:r>
              <a:rPr sz="2400">
                <a:latin typeface="Times New Roman" panose="02020603050405020304" charset="0"/>
                <a:cs typeface="Times New Roman" panose="02020603050405020304" charset="0"/>
              </a:rPr>
              <a:t>_____________________________________________________________________</a:t>
            </a:r>
          </a:p>
        </p:txBody>
      </p:sp>
      <p:sp>
        <p:nvSpPr>
          <p:cNvPr id="5" name="文本框 4"/>
          <p:cNvSpPr txBox="1"/>
          <p:nvPr>
            <p:custDataLst>
              <p:tags r:id="rId1"/>
            </p:custDataLst>
          </p:nvPr>
        </p:nvSpPr>
        <p:spPr>
          <a:xfrm>
            <a:off x="554990" y="1384300"/>
            <a:ext cx="10587990" cy="460375"/>
          </a:xfrm>
          <a:prstGeom prst="rect">
            <a:avLst/>
          </a:prstGeom>
          <a:noFill/>
        </p:spPr>
        <p:txBody>
          <a:bodyPr wrap="square" rtlCol="0" anchor="t">
            <a:spAutoFit/>
          </a:bodyPr>
          <a:lstStyle/>
          <a:p>
            <a:pPr marL="323850" indent="-323850" algn="just" eaLnBrk="1" latinLnBrk="0" hangingPunct="1"/>
            <a:r>
              <a:rPr lang="en-US" altLang="zh-CN" sz="2400" b="1" dirty="0">
                <a:solidFill>
                  <a:srgbClr val="00B0F0"/>
                </a:solidFill>
                <a:latin typeface="Times New Roman" panose="02020603050405020304" charset="0"/>
                <a:ea typeface="微软雅黑" panose="020B0503020204020204" pitchFamily="34" charset="-122"/>
                <a:cs typeface="Times New Roman" panose="02020603050405020304" charset="0"/>
              </a:rPr>
              <a:t>Directions: Translate the following sentences into Chinese.</a:t>
            </a:r>
          </a:p>
        </p:txBody>
      </p:sp>
      <p:sp>
        <p:nvSpPr>
          <p:cNvPr id="4" name="Rectangle 85"/>
          <p:cNvSpPr/>
          <p:nvPr>
            <p:custDataLst>
              <p:tags r:id="rId2"/>
            </p:custDataLst>
          </p:nvPr>
        </p:nvSpPr>
        <p:spPr>
          <a:xfrm>
            <a:off x="699135" y="2814321"/>
            <a:ext cx="11030585" cy="902970"/>
          </a:xfrm>
          <a:prstGeom prst="rect">
            <a:avLst/>
          </a:prstGeom>
          <a:noFill/>
          <a:ln w="19050">
            <a:noFill/>
          </a:ln>
        </p:spPr>
        <p:txBody>
          <a:bodyPr wrap="square" anchor="ctr" anchorCtr="0">
            <a:spAutoFit/>
          </a:bodyPr>
          <a:lstStyle/>
          <a:p>
            <a:pPr algn="just">
              <a:lnSpc>
                <a:spcPct val="110000"/>
              </a:lnSpc>
            </a:pPr>
            <a:r>
              <a:rPr lang="en-US" altLang="zh-CN" sz="2400" dirty="0">
                <a:solidFill>
                  <a:srgbClr val="C00000"/>
                </a:solidFill>
                <a:latin typeface="Times New Roman" panose="02020603050405020304" charset="0"/>
                <a:cs typeface="Times New Roman" panose="02020603050405020304" charset="0"/>
              </a:rPr>
              <a:t>在北京结冰的河流中，一个冰壶石形状的两栖机器人举着红色和银色相间的金属火炬进行了一次特殊的奥运火炬传递。</a:t>
            </a:r>
          </a:p>
        </p:txBody>
      </p:sp>
      <p:sp>
        <p:nvSpPr>
          <p:cNvPr id="7" name="五边形 6"/>
          <p:cNvSpPr/>
          <p:nvPr>
            <p:custDataLst>
              <p:tags r:id="rId3"/>
            </p:custDataLst>
          </p:nvPr>
        </p:nvSpPr>
        <p:spPr>
          <a:xfrm>
            <a:off x="50165" y="836930"/>
            <a:ext cx="3638550" cy="46545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bg1"/>
                </a:solidFill>
                <a:latin typeface="Times New Roman" panose="02020603050405020304" charset="0"/>
                <a:cs typeface="Times New Roman" panose="02020603050405020304" charset="0"/>
              </a:rPr>
              <a:t>I. E-C Translation</a:t>
            </a:r>
          </a:p>
        </p:txBody>
      </p:sp>
      <p:sp>
        <p:nvSpPr>
          <p:cNvPr id="8" name="Rectangle 85"/>
          <p:cNvSpPr/>
          <p:nvPr>
            <p:custDataLst>
              <p:tags r:id="rId4"/>
            </p:custDataLst>
          </p:nvPr>
        </p:nvSpPr>
        <p:spPr>
          <a:xfrm>
            <a:off x="842645" y="4436746"/>
            <a:ext cx="10601325" cy="902970"/>
          </a:xfrm>
          <a:prstGeom prst="rect">
            <a:avLst/>
          </a:prstGeom>
          <a:noFill/>
          <a:ln w="19050">
            <a:noFill/>
          </a:ln>
        </p:spPr>
        <p:txBody>
          <a:bodyPr wrap="square" anchor="ctr" anchorCtr="0">
            <a:spAutoFit/>
          </a:bodyPr>
          <a:lstStyle/>
          <a:p>
            <a:pPr algn="just">
              <a:lnSpc>
                <a:spcPct val="110000"/>
              </a:lnSpc>
            </a:pPr>
            <a:r>
              <a:rPr lang="en-US" altLang="zh-CN" sz="2400" dirty="0">
                <a:solidFill>
                  <a:srgbClr val="C00000"/>
                </a:solidFill>
                <a:latin typeface="Times New Roman" panose="02020603050405020304" charset="0"/>
                <a:cs typeface="Times New Roman" panose="02020603050405020304" charset="0"/>
              </a:rPr>
              <a:t>早些时候举行的未来圣火传递仪式只是2022年北京冬奥会使用尖端技术的一个例子。</a:t>
            </a:r>
          </a:p>
        </p:txBody>
      </p:sp>
      <p:sp>
        <p:nvSpPr>
          <p:cNvPr id="3" name="圆角矩形 2"/>
          <p:cNvSpPr/>
          <p:nvPr>
            <p:custDataLst>
              <p:tags r:id="rId5"/>
            </p:custDataLst>
          </p:nvPr>
        </p:nvSpPr>
        <p:spPr>
          <a:xfrm>
            <a:off x="4443095" y="-27305"/>
            <a:ext cx="2708275" cy="78486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latin typeface="微软雅黑" panose="020B0503020204020204" pitchFamily="34" charset="-122"/>
                <a:ea typeface="微软雅黑" panose="020B0503020204020204" pitchFamily="34" charset="-122"/>
              </a:rPr>
              <a:t>Exercises</a:t>
            </a:r>
          </a:p>
        </p:txBody>
      </p:sp>
      <p:sp>
        <p:nvSpPr>
          <p:cNvPr id="13" name="圆角矩形 12">
            <a:hlinkClick r:id="rId11" action="ppaction://hlinksldjump"/>
          </p:cNvPr>
          <p:cNvSpPr/>
          <p:nvPr>
            <p:custDataLst>
              <p:tags r:id="rId6"/>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C00000"/>
                </a:solidFill>
                <a:latin typeface="Times New Roman" panose="02020603050405020304" charset="0"/>
                <a:ea typeface="微软雅黑" panose="020B0503020204020204" pitchFamily="34" charset="-122"/>
                <a:cs typeface="Times New Roman" panose="02020603050405020304" charset="0"/>
              </a:rPr>
              <a:t>Exercises</a:t>
            </a:r>
            <a:r>
              <a:rPr lang="en-US" altLang="zh-CN" sz="2000" b="1">
                <a:solidFill>
                  <a:srgbClr val="C00000"/>
                </a:solidFill>
                <a:latin typeface="Times New Roman" panose="02020603050405020304" charset="0"/>
                <a:ea typeface="微软雅黑" panose="020B0503020204020204" pitchFamily="34" charset="-122"/>
                <a:cs typeface="Times New Roman" panose="02020603050405020304" charset="0"/>
              </a:rPr>
              <a:t> I.</a:t>
            </a:r>
          </a:p>
        </p:txBody>
      </p:sp>
      <p:sp>
        <p:nvSpPr>
          <p:cNvPr id="6" name="圆角矩形 5">
            <a:hlinkClick r:id="rId12" action="ppaction://hlinksldjump"/>
          </p:cNvPr>
          <p:cNvSpPr/>
          <p:nvPr>
            <p:custDataLst>
              <p:tags r:id="rId7"/>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10" name="圆角矩形 9">
            <a:hlinkClick r:id="rId13" action="ppaction://hlinksldjump"/>
          </p:cNvPr>
          <p:cNvSpPr/>
          <p:nvPr>
            <p:custDataLst>
              <p:tags r:id="rId8"/>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82600" y="620395"/>
            <a:ext cx="11051540" cy="5367655"/>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sz="2400">
                <a:latin typeface="Times New Roman" panose="02020603050405020304" charset="0"/>
                <a:cs typeface="Times New Roman" panose="02020603050405020304" charset="0"/>
              </a:rPr>
              <a:t>3. Thanks to the integration of 5G technologies and the BeiDou Satellite Navigation System, the unmanned vehicles can achieve continuous, high-precision positioning to within 10 centimeters. </a:t>
            </a:r>
          </a:p>
          <a:p>
            <a:pPr algn="just">
              <a:lnSpc>
                <a:spcPct val="110000"/>
              </a:lnSpc>
            </a:pPr>
            <a:r>
              <a:rPr sz="2400">
                <a:latin typeface="Times New Roman" panose="02020603050405020304" charset="0"/>
                <a:cs typeface="Times New Roman" panose="02020603050405020304" charset="0"/>
              </a:rPr>
              <a:t>___________________________</a:t>
            </a:r>
            <a:r>
              <a:rPr lang="en-US" sz="2400">
                <a:latin typeface="Times New Roman" panose="02020603050405020304" charset="0"/>
                <a:cs typeface="Times New Roman" panose="02020603050405020304" charset="0"/>
              </a:rPr>
              <a:t>_________________________________________________________________________</a:t>
            </a:r>
            <a:r>
              <a:rPr sz="2400">
                <a:latin typeface="Times New Roman" panose="02020603050405020304" charset="0"/>
                <a:cs typeface="Times New Roman" panose="02020603050405020304" charset="0"/>
              </a:rPr>
              <a:t>__________________________________________</a:t>
            </a:r>
          </a:p>
          <a:p>
            <a:pPr algn="just">
              <a:lnSpc>
                <a:spcPct val="110000"/>
              </a:lnSpc>
            </a:pPr>
            <a:r>
              <a:rPr sz="2400">
                <a:latin typeface="Times New Roman" panose="02020603050405020304" charset="0"/>
                <a:cs typeface="Times New Roman" panose="02020603050405020304" charset="0"/>
              </a:rPr>
              <a:t>4. China Unicom had also equipped all competition venues and stadiums with the 5G network, which enabled ultrahigh-definition video transmission, along with virtual reality and augmented reality live broadcasts.</a:t>
            </a:r>
          </a:p>
          <a:p>
            <a:pPr algn="just">
              <a:lnSpc>
                <a:spcPct val="110000"/>
              </a:lnSpc>
            </a:pPr>
            <a:r>
              <a:rPr sz="2400">
                <a:latin typeface="Times New Roman" panose="02020603050405020304" charset="0"/>
                <a:cs typeface="Times New Roman" panose="02020603050405020304" charset="0"/>
              </a:rPr>
              <a:t>_____________________________________________________________________</a:t>
            </a:r>
          </a:p>
          <a:p>
            <a:pPr algn="just">
              <a:lnSpc>
                <a:spcPct val="110000"/>
              </a:lnSpc>
            </a:pPr>
            <a:r>
              <a:rPr sz="2400">
                <a:latin typeface="Times New Roman" panose="02020603050405020304" charset="0"/>
                <a:cs typeface="Times New Roman" panose="02020603050405020304" charset="0"/>
              </a:rPr>
              <a:t>_____________________________________________________________________</a:t>
            </a:r>
          </a:p>
          <a:p>
            <a:pPr algn="just">
              <a:lnSpc>
                <a:spcPct val="110000"/>
              </a:lnSpc>
            </a:pPr>
            <a:r>
              <a:rPr sz="2400">
                <a:latin typeface="Times New Roman" panose="02020603050405020304" charset="0"/>
                <a:cs typeface="Times New Roman" panose="02020603050405020304" charset="0"/>
              </a:rPr>
              <a:t>5. Digital technology was used to operate equipment and for energy management and environmental quality control, providing favorable conditions for the ceremonies.</a:t>
            </a:r>
          </a:p>
          <a:p>
            <a:pPr algn="just">
              <a:lnSpc>
                <a:spcPct val="110000"/>
              </a:lnSpc>
            </a:pPr>
            <a:r>
              <a:rPr sz="2400">
                <a:latin typeface="Times New Roman" panose="02020603050405020304" charset="0"/>
                <a:cs typeface="Times New Roman" panose="02020603050405020304" charset="0"/>
              </a:rPr>
              <a:t>_______________________________________________________________________</a:t>
            </a:r>
          </a:p>
        </p:txBody>
      </p:sp>
      <p:sp>
        <p:nvSpPr>
          <p:cNvPr id="4" name="Rectangle 85"/>
          <p:cNvSpPr/>
          <p:nvPr>
            <p:custDataLst>
              <p:tags r:id="rId1"/>
            </p:custDataLst>
          </p:nvPr>
        </p:nvSpPr>
        <p:spPr>
          <a:xfrm>
            <a:off x="656590" y="1844675"/>
            <a:ext cx="10856595" cy="902970"/>
          </a:xfrm>
          <a:prstGeom prst="rect">
            <a:avLst/>
          </a:prstGeom>
          <a:noFill/>
          <a:ln w="19050">
            <a:noFill/>
          </a:ln>
        </p:spPr>
        <p:txBody>
          <a:bodyPr wrap="square" anchor="ctr" anchorCtr="0">
            <a:spAutoFit/>
          </a:bodyPr>
          <a:lstStyle/>
          <a:p>
            <a:pPr algn="just">
              <a:lnSpc>
                <a:spcPct val="110000"/>
              </a:lnSpc>
            </a:pPr>
            <a:r>
              <a:rPr lang="en-US" altLang="zh-CN" sz="2400" dirty="0">
                <a:solidFill>
                  <a:srgbClr val="C00000"/>
                </a:solidFill>
                <a:latin typeface="Times New Roman" panose="02020603050405020304" charset="0"/>
                <a:cs typeface="Times New Roman" panose="02020603050405020304" charset="0"/>
              </a:rPr>
              <a:t>得益于5G技术和北斗卫星导航系统的集成，无人驾驶车辆可以实现10厘米以内的连续高精度定位。</a:t>
            </a:r>
          </a:p>
        </p:txBody>
      </p:sp>
      <p:sp>
        <p:nvSpPr>
          <p:cNvPr id="8" name="Rectangle 85"/>
          <p:cNvSpPr/>
          <p:nvPr>
            <p:custDataLst>
              <p:tags r:id="rId2"/>
            </p:custDataLst>
          </p:nvPr>
        </p:nvSpPr>
        <p:spPr>
          <a:xfrm>
            <a:off x="699135" y="3789046"/>
            <a:ext cx="10601325" cy="902970"/>
          </a:xfrm>
          <a:prstGeom prst="rect">
            <a:avLst/>
          </a:prstGeom>
          <a:noFill/>
          <a:ln w="19050">
            <a:noFill/>
          </a:ln>
        </p:spPr>
        <p:txBody>
          <a:bodyPr wrap="square" anchor="ctr" anchorCtr="0">
            <a:spAutoFit/>
          </a:bodyPr>
          <a:lstStyle/>
          <a:p>
            <a:pPr algn="just">
              <a:lnSpc>
                <a:spcPct val="110000"/>
              </a:lnSpc>
            </a:pPr>
            <a:r>
              <a:rPr lang="en-US" altLang="zh-CN" sz="2400" dirty="0">
                <a:solidFill>
                  <a:srgbClr val="C00000"/>
                </a:solidFill>
                <a:latin typeface="Times New Roman" panose="02020603050405020304" charset="0"/>
                <a:cs typeface="Times New Roman" panose="02020603050405020304" charset="0"/>
              </a:rPr>
              <a:t>中国联通还为所有比赛场馆配备了5G网络，可以实现超高清视频传输，以及虚拟现实和增强现实直播。</a:t>
            </a:r>
          </a:p>
        </p:txBody>
      </p:sp>
      <p:sp>
        <p:nvSpPr>
          <p:cNvPr id="3" name="Rectangle 85"/>
          <p:cNvSpPr/>
          <p:nvPr>
            <p:custDataLst>
              <p:tags r:id="rId3"/>
            </p:custDataLst>
          </p:nvPr>
        </p:nvSpPr>
        <p:spPr>
          <a:xfrm>
            <a:off x="554990" y="5444808"/>
            <a:ext cx="10958830" cy="497205"/>
          </a:xfrm>
          <a:prstGeom prst="rect">
            <a:avLst/>
          </a:prstGeom>
          <a:noFill/>
          <a:ln w="19050">
            <a:noFill/>
          </a:ln>
        </p:spPr>
        <p:txBody>
          <a:bodyPr wrap="square" anchor="ctr" anchorCtr="0">
            <a:spAutoFit/>
          </a:bodyPr>
          <a:lstStyle/>
          <a:p>
            <a:pPr algn="just">
              <a:lnSpc>
                <a:spcPct val="110000"/>
              </a:lnSpc>
            </a:pPr>
            <a:r>
              <a:rPr lang="en-US" altLang="zh-CN" sz="2400" dirty="0">
                <a:solidFill>
                  <a:srgbClr val="C00000"/>
                </a:solidFill>
                <a:latin typeface="Times New Roman" panose="02020603050405020304" charset="0"/>
                <a:cs typeface="Times New Roman" panose="02020603050405020304" charset="0"/>
              </a:rPr>
              <a:t>数字技术被用于设备操作、能源管理和环境质量控制，为仪式提供了有利条件。</a:t>
            </a:r>
          </a:p>
        </p:txBody>
      </p:sp>
      <p:sp>
        <p:nvSpPr>
          <p:cNvPr id="13" name="圆角矩形 12">
            <a:hlinkClick r:id="rId9" action="ppaction://hlinksldjump"/>
          </p:cNvPr>
          <p:cNvSpPr/>
          <p:nvPr>
            <p:custDataLst>
              <p:tags r:id="rId4"/>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C00000"/>
                </a:solidFill>
                <a:latin typeface="Times New Roman" panose="02020603050405020304" charset="0"/>
                <a:ea typeface="微软雅黑" panose="020B0503020204020204" pitchFamily="34" charset="-122"/>
                <a:cs typeface="Times New Roman" panose="02020603050405020304" charset="0"/>
              </a:rPr>
              <a:t>Exercises</a:t>
            </a:r>
            <a:r>
              <a:rPr lang="en-US" altLang="zh-CN" sz="2000" b="1">
                <a:solidFill>
                  <a:srgbClr val="C00000"/>
                </a:solidFill>
                <a:latin typeface="Times New Roman" panose="02020603050405020304" charset="0"/>
                <a:ea typeface="微软雅黑" panose="020B0503020204020204" pitchFamily="34" charset="-122"/>
                <a:cs typeface="Times New Roman" panose="02020603050405020304" charset="0"/>
              </a:rPr>
              <a:t> I.</a:t>
            </a:r>
          </a:p>
        </p:txBody>
      </p:sp>
      <p:sp>
        <p:nvSpPr>
          <p:cNvPr id="5" name="圆角矩形 4">
            <a:hlinkClick r:id="rId10" action="ppaction://hlinksldjump"/>
          </p:cNvPr>
          <p:cNvSpPr/>
          <p:nvPr>
            <p:custDataLst>
              <p:tags r:id="rId5"/>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11" action="ppaction://hlinksldjump"/>
          </p:cNvPr>
          <p:cNvSpPr/>
          <p:nvPr>
            <p:custDataLst>
              <p:tags r:id="rId6"/>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3" grpId="0"/>
      <p:bldP spid="3"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26745" y="1988820"/>
            <a:ext cx="10748645" cy="2932430"/>
          </a:xfrm>
          <a:prstGeom prst="rect">
            <a:avLst/>
          </a:prstGeom>
          <a:noFill/>
          <a:extLst>
            <a:ext uri="{909E8E84-426E-40DD-AFC4-6F175D3DCCD1}">
              <a14:hiddenFill xmlns:a14="http://schemas.microsoft.com/office/drawing/2010/main">
                <a:solidFill>
                  <a:schemeClr val="bg2">
                    <a:lumMod val="90000"/>
                  </a:schemeClr>
                </a:solidFill>
              </a14:hiddenFill>
            </a:ext>
          </a:extLst>
        </p:spPr>
        <p:txBody>
          <a:bodyPr wrap="square" rtlCol="0">
            <a:spAutoFit/>
          </a:bodyPr>
          <a:lstStyle/>
          <a:p>
            <a:pPr algn="just">
              <a:lnSpc>
                <a:spcPct val="1100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北斗卫星导航系统（BeiDou Navigation Satellite System）是中国自行研制的全球卫星导航系统。北斗卫星导航系统是中国着眼于国家安全和经济社会发展需要，自主建设、独立运行的卫星导航系统，是为全球用户提供全天候、全天时、高精度的定位、导航和授时服务的国家重要空间基础设施。随着北斗系统建设和服务能力的发展，相关产品已广泛应用于交通运输、海洋渔业、水文监</a:t>
            </a:r>
          </a:p>
          <a:p>
            <a:pPr algn="just">
              <a:lnSpc>
                <a:spcPct val="110000"/>
              </a:lnSpc>
            </a:pPr>
            <a:r>
              <a:rPr sz="2400">
                <a:latin typeface="Times New Roman" panose="02020603050405020304" charset="0"/>
                <a:cs typeface="Times New Roman" panose="02020603050405020304" charset="0"/>
              </a:rPr>
              <a:t>测、气象预报、测绘地理信息、森林防火、通信时统、电力调度、救灾减灾、应急搜救等领域。</a:t>
            </a:r>
          </a:p>
        </p:txBody>
      </p:sp>
      <p:sp>
        <p:nvSpPr>
          <p:cNvPr id="5" name="文本框 4"/>
          <p:cNvSpPr txBox="1"/>
          <p:nvPr>
            <p:custDataLst>
              <p:tags r:id="rId1"/>
            </p:custDataLst>
          </p:nvPr>
        </p:nvSpPr>
        <p:spPr>
          <a:xfrm>
            <a:off x="554990" y="1384300"/>
            <a:ext cx="10587990" cy="460375"/>
          </a:xfrm>
          <a:prstGeom prst="rect">
            <a:avLst/>
          </a:prstGeom>
          <a:noFill/>
        </p:spPr>
        <p:txBody>
          <a:bodyPr wrap="square" rtlCol="0" anchor="t">
            <a:spAutoFit/>
          </a:bodyPr>
          <a:lstStyle/>
          <a:p>
            <a:pPr marL="323850" indent="-323850" algn="just" eaLnBrk="1" latinLnBrk="0" hangingPunct="1"/>
            <a:r>
              <a:rPr lang="en-US" altLang="zh-CN" sz="2400" b="1" dirty="0">
                <a:solidFill>
                  <a:srgbClr val="00B0F0"/>
                </a:solidFill>
                <a:latin typeface="Times New Roman" panose="02020603050405020304" charset="0"/>
                <a:ea typeface="微软雅黑" panose="020B0503020204020204" pitchFamily="34" charset="-122"/>
                <a:cs typeface="Times New Roman" panose="02020603050405020304" charset="0"/>
              </a:rPr>
              <a:t>Directions: Translate the following passage into English.</a:t>
            </a:r>
          </a:p>
        </p:txBody>
      </p:sp>
      <p:sp>
        <p:nvSpPr>
          <p:cNvPr id="7" name="五边形 6"/>
          <p:cNvSpPr/>
          <p:nvPr>
            <p:custDataLst>
              <p:tags r:id="rId2"/>
            </p:custDataLst>
          </p:nvPr>
        </p:nvSpPr>
        <p:spPr>
          <a:xfrm>
            <a:off x="50165" y="836930"/>
            <a:ext cx="3638550" cy="46545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bg1"/>
                </a:solidFill>
                <a:latin typeface="Times New Roman" panose="02020603050405020304" charset="0"/>
                <a:cs typeface="Times New Roman" panose="02020603050405020304" charset="0"/>
              </a:rPr>
              <a:t>II. C-E Translation</a:t>
            </a:r>
          </a:p>
        </p:txBody>
      </p:sp>
      <p:sp>
        <p:nvSpPr>
          <p:cNvPr id="26" name="同侧圆角矩形 2">
            <a:hlinkClick r:id="rId9" action="ppaction://hlinksldjump"/>
          </p:cNvPr>
          <p:cNvSpPr/>
          <p:nvPr>
            <p:custDataLst>
              <p:tags r:id="rId3"/>
            </p:custDataLst>
          </p:nvPr>
        </p:nvSpPr>
        <p:spPr>
          <a:xfrm>
            <a:off x="3578860" y="5373370"/>
            <a:ext cx="1781175" cy="516255"/>
          </a:xfrm>
          <a:prstGeom prst="round2SameRect">
            <a:avLst>
              <a:gd name="adj1" fmla="val 2325"/>
              <a:gd name="adj2" fmla="val 0"/>
            </a:avLst>
          </a:prstGeom>
          <a:solidFill>
            <a:srgbClr val="C0000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bg1"/>
                </a:solidFill>
                <a:effectLst/>
                <a:uLnTx/>
                <a:uFillTx/>
                <a:latin typeface="Times New Roman" panose="02020603050405020304" charset="0"/>
                <a:ea typeface="华文行楷" panose="02010800040101010101" pitchFamily="2" charset="-122"/>
                <a:cs typeface="Times New Roman" panose="02020603050405020304" charset="0"/>
              </a:rPr>
              <a:t>Reference Answer</a:t>
            </a:r>
            <a:endParaRPr kumimoji="0" lang="en-US" altLang="zh-CN"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13" name="圆角矩形 12">
            <a:hlinkClick r:id="rId10" action="ppaction://hlinksldjump"/>
          </p:cNvPr>
          <p:cNvSpPr/>
          <p:nvPr>
            <p:custDataLst>
              <p:tags r:id="rId4"/>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3" name="圆角矩形 2">
            <a:hlinkClick r:id="rId11" action="ppaction://hlinksldjump"/>
          </p:cNvPr>
          <p:cNvSpPr/>
          <p:nvPr>
            <p:custDataLst>
              <p:tags r:id="rId5"/>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C00000"/>
                </a:solidFill>
                <a:latin typeface="Times New Roman" panose="02020603050405020304" charset="0"/>
                <a:ea typeface="微软雅黑" panose="020B0503020204020204" pitchFamily="34" charset="-122"/>
                <a:cs typeface="Times New Roman" panose="02020603050405020304" charset="0"/>
              </a:rPr>
              <a:t>Exercises</a:t>
            </a:r>
            <a:r>
              <a:rPr lang="en-US" altLang="zh-CN" sz="2000" b="1">
                <a:solidFill>
                  <a:srgbClr val="C00000"/>
                </a:solidFill>
                <a:latin typeface="Times New Roman" panose="02020603050405020304" charset="0"/>
                <a:ea typeface="微软雅黑" panose="020B0503020204020204" pitchFamily="34" charset="-122"/>
                <a:cs typeface="Times New Roman" panose="02020603050405020304" charset="0"/>
              </a:rPr>
              <a:t> II.</a:t>
            </a:r>
          </a:p>
        </p:txBody>
      </p:sp>
      <p:sp>
        <p:nvSpPr>
          <p:cNvPr id="4" name="圆角矩形 3">
            <a:hlinkClick r:id="rId12" action="ppaction://hlinksldjump"/>
          </p:cNvPr>
          <p:cNvSpPr/>
          <p:nvPr>
            <p:custDataLst>
              <p:tags r:id="rId6"/>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38455" y="909495"/>
            <a:ext cx="2538730" cy="460375"/>
          </a:xfrm>
          <a:prstGeom prst="rect">
            <a:avLst/>
          </a:prstGeom>
          <a:solidFill>
            <a:srgbClr val="C00000"/>
          </a:solidFill>
        </p:spPr>
        <p:txBody>
          <a:bodyPr wrap="none" rtlCol="0" anchor="t">
            <a:spAutoFit/>
          </a:bodyPr>
          <a:lstStyle/>
          <a:p>
            <a:r>
              <a:rPr lang="en-US" altLang="zh-CN" sz="2400" b="1" dirty="0">
                <a:solidFill>
                  <a:schemeClr val="bg1"/>
                </a:solidFill>
                <a:latin typeface="Times New Roman" panose="02020603050405020304" charset="0"/>
                <a:cs typeface="Times New Roman" panose="02020603050405020304" charset="0"/>
                <a:sym typeface="+mn-ea"/>
              </a:rPr>
              <a:t>Reference Answer</a:t>
            </a:r>
          </a:p>
        </p:txBody>
      </p:sp>
      <p:sp>
        <p:nvSpPr>
          <p:cNvPr id="3" name="文本框 2"/>
          <p:cNvSpPr txBox="1"/>
          <p:nvPr>
            <p:custDataLst>
              <p:tags r:id="rId2"/>
            </p:custDataLst>
          </p:nvPr>
        </p:nvSpPr>
        <p:spPr>
          <a:xfrm>
            <a:off x="338455" y="1412589"/>
            <a:ext cx="11020425" cy="3412490"/>
          </a:xfrm>
          <a:prstGeom prst="rect">
            <a:avLst/>
          </a:prstGeom>
          <a:solidFill>
            <a:srgbClr val="E3D0F1"/>
          </a:solidFill>
        </p:spPr>
        <p:txBody>
          <a:bodyPr wrap="square" rtlCol="0">
            <a:spAutoFit/>
          </a:bodyPr>
          <a:lstStyle/>
          <a:p>
            <a:pPr marL="0" indent="0" algn="just" eaLnBrk="1" latinLnBrk="0" hangingPunct="1">
              <a:lnSpc>
                <a:spcPct val="90000"/>
              </a:lnSpc>
            </a:pPr>
            <a:r>
              <a:rPr lang="en-US" altLang="zh-CN" sz="2400">
                <a:solidFill>
                  <a:srgbClr val="C00000"/>
                </a:solidFill>
                <a:latin typeface="Times New Roman" panose="02020603050405020304" charset="0"/>
                <a:cs typeface="Times New Roman" panose="02020603050405020304" charset="0"/>
              </a:rPr>
              <a:t>      The BeiDou Navigation Satellite System (BDS) is a global satellite navigation system developed by China. It is a satellite navigation system built and operated independently by China to meet the needs of national security and economic and social development. It is an important national space infrastructure that provides all-weather, all-day and high-precision positioning, navigation and timing services for global users. With the development of BDS construction and service capacity, relevant products have been widely used in transportation, marine fisheries, hydrological monitoring, weather forecasting, surveying and mapping geographic information, forest fire prevention, communication time system, power dispatching, disaster relief and mitigation, emergency search and rescue and other fields.</a:t>
            </a:r>
          </a:p>
        </p:txBody>
      </p:sp>
      <p:sp>
        <p:nvSpPr>
          <p:cNvPr id="4" name="圆角矩形 3">
            <a:hlinkClick r:id="rId6" action="ppaction://hlinksldjump"/>
          </p:cNvPr>
          <p:cNvSpPr/>
          <p:nvPr userDrawn="1">
            <p:custDataLst>
              <p:tags r:id="rId3"/>
            </p:custDataLst>
          </p:nvPr>
        </p:nvSpPr>
        <p:spPr>
          <a:xfrm>
            <a:off x="11067650" y="6337300"/>
            <a:ext cx="1062671" cy="430107"/>
          </a:xfrm>
          <a:prstGeom prst="roundRect">
            <a:avLst/>
          </a:prstGeom>
          <a:solidFill>
            <a:schemeClr val="accent1"/>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Times New Roman" panose="02020603050405020304" charset="0"/>
              </a:rPr>
              <a:t>返回</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3"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626745" y="1628775"/>
            <a:ext cx="10587990" cy="829945"/>
          </a:xfrm>
          <a:prstGeom prst="rect">
            <a:avLst/>
          </a:prstGeom>
          <a:noFill/>
        </p:spPr>
        <p:txBody>
          <a:bodyPr wrap="square" rtlCol="0" anchor="t">
            <a:spAutoFit/>
          </a:bodyPr>
          <a:lstStyle/>
          <a:p>
            <a:pPr marL="0" indent="0" algn="just" eaLnBrk="1" latinLnBrk="0" hangingPunct="1"/>
            <a:r>
              <a:rPr lang="en-US" altLang="zh-CN" sz="2400" b="1" dirty="0">
                <a:solidFill>
                  <a:srgbClr val="00B0F0"/>
                </a:solidFill>
                <a:latin typeface="Times New Roman" panose="02020603050405020304" charset="0"/>
                <a:ea typeface="微软雅黑" panose="020B0503020204020204" pitchFamily="34" charset="-122"/>
                <a:cs typeface="Times New Roman" panose="02020603050405020304" charset="0"/>
              </a:rPr>
              <a:t>Directions: Discuss with your classmates on how AI will influence our life in the future.</a:t>
            </a:r>
          </a:p>
        </p:txBody>
      </p:sp>
      <p:sp>
        <p:nvSpPr>
          <p:cNvPr id="7" name="五边形 6"/>
          <p:cNvSpPr/>
          <p:nvPr>
            <p:custDataLst>
              <p:tags r:id="rId2"/>
            </p:custDataLst>
          </p:nvPr>
        </p:nvSpPr>
        <p:spPr>
          <a:xfrm>
            <a:off x="271780" y="620395"/>
            <a:ext cx="5088255" cy="46545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bg1"/>
                </a:solidFill>
                <a:latin typeface="Times New Roman" panose="02020603050405020304" charset="0"/>
                <a:cs typeface="Times New Roman" panose="02020603050405020304" charset="0"/>
              </a:rPr>
              <a:t>III. Further Thinking</a:t>
            </a:r>
          </a:p>
        </p:txBody>
      </p:sp>
      <p:sp>
        <p:nvSpPr>
          <p:cNvPr id="8" name="Rectangle 85"/>
          <p:cNvSpPr/>
          <p:nvPr>
            <p:custDataLst>
              <p:tags r:id="rId3"/>
            </p:custDataLst>
          </p:nvPr>
        </p:nvSpPr>
        <p:spPr>
          <a:xfrm>
            <a:off x="3651250" y="3356293"/>
            <a:ext cx="2318385" cy="497205"/>
          </a:xfrm>
          <a:prstGeom prst="rect">
            <a:avLst/>
          </a:prstGeom>
          <a:noFill/>
          <a:ln w="19050">
            <a:noFill/>
          </a:ln>
        </p:spPr>
        <p:txBody>
          <a:bodyPr wrap="square" anchor="ctr" anchorCtr="0">
            <a:spAutoFit/>
          </a:bodyPr>
          <a:lstStyle/>
          <a:p>
            <a:pPr algn="just">
              <a:lnSpc>
                <a:spcPct val="110000"/>
              </a:lnSpc>
            </a:pPr>
            <a:r>
              <a:rPr lang="en-US" altLang="zh-CN" sz="2400" dirty="0">
                <a:solidFill>
                  <a:srgbClr val="C00000"/>
                </a:solidFill>
                <a:latin typeface="Times New Roman" panose="02020603050405020304" charset="0"/>
                <a:cs typeface="Times New Roman" panose="02020603050405020304" charset="0"/>
              </a:rPr>
              <a:t>Open-ended.</a:t>
            </a:r>
          </a:p>
        </p:txBody>
      </p:sp>
      <p:sp>
        <p:nvSpPr>
          <p:cNvPr id="13" name="圆角矩形 12">
            <a:hlinkClick r:id="rId9" action="ppaction://hlinksldjump"/>
          </p:cNvPr>
          <p:cNvSpPr/>
          <p:nvPr>
            <p:custDataLst>
              <p:tags r:id="rId4"/>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3" name="圆角矩形 2">
            <a:hlinkClick r:id="rId10" action="ppaction://hlinksldjump"/>
          </p:cNvPr>
          <p:cNvSpPr/>
          <p:nvPr>
            <p:custDataLst>
              <p:tags r:id="rId5"/>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4" name="圆角矩形 3">
            <a:hlinkClick r:id="rId11" action="ppaction://hlinksldjump"/>
          </p:cNvPr>
          <p:cNvSpPr/>
          <p:nvPr>
            <p:custDataLst>
              <p:tags r:id="rId6"/>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C00000"/>
                </a:solidFill>
                <a:latin typeface="Times New Roman" panose="02020603050405020304" charset="0"/>
                <a:ea typeface="微软雅黑" panose="020B0503020204020204" pitchFamily="34" charset="-122"/>
                <a:cs typeface="Times New Roman" panose="02020603050405020304" charset="0"/>
              </a:rPr>
              <a:t>Exercises</a:t>
            </a:r>
            <a:r>
              <a:rPr lang="en-US" altLang="zh-CN" sz="2000" b="1">
                <a:solidFill>
                  <a:srgbClr val="C00000"/>
                </a:solidFill>
                <a:latin typeface="Times New Roman" panose="02020603050405020304" charset="0"/>
                <a:ea typeface="微软雅黑" panose="020B0503020204020204" pitchFamily="34" charset="-122"/>
                <a:cs typeface="Times New Roman" panose="02020603050405020304" charset="0"/>
              </a:rPr>
              <a:t> III.</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同侧圆角矩形 35"/>
          <p:cNvSpPr/>
          <p:nvPr>
            <p:custDataLst>
              <p:tags r:id="rId1"/>
            </p:custDataLst>
          </p:nvPr>
        </p:nvSpPr>
        <p:spPr>
          <a:xfrm>
            <a:off x="410210" y="620395"/>
            <a:ext cx="1680210" cy="499745"/>
          </a:xfrm>
          <a:prstGeom prst="round2SameRect">
            <a:avLst/>
          </a:prstGeom>
          <a:solidFill>
            <a:srgbClr val="C0000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charset="0"/>
                <a:ea typeface="华文行楷" panose="02010800040101010101" pitchFamily="2" charset="-122"/>
                <a:cs typeface="Times New Roman" panose="02020603050405020304" charset="0"/>
              </a:rPr>
              <a:t>Script </a:t>
            </a:r>
            <a:endParaRPr kumimoji="0" lang="en-US" altLang="zh-CN" sz="2400" b="0" i="0" u="none" strike="noStrike" kern="1200" cap="none" spc="0" normalizeH="0" baseline="0" noProof="0">
              <a:ln>
                <a:noFill/>
              </a:ln>
              <a:solidFill>
                <a:schemeClr val="bg1"/>
              </a:solidFill>
              <a:effectLst/>
              <a:uLnTx/>
              <a:uFillTx/>
              <a:latin typeface="Times New Roman" panose="02020603050405020304" charset="0"/>
              <a:ea typeface="华文行楷" panose="02010800040101010101" pitchFamily="2" charset="-122"/>
              <a:cs typeface="Times New Roman" panose="02020603050405020304" charset="0"/>
            </a:endParaRPr>
          </a:p>
        </p:txBody>
      </p:sp>
      <p:sp>
        <p:nvSpPr>
          <p:cNvPr id="35" name="矩形 34"/>
          <p:cNvSpPr/>
          <p:nvPr>
            <p:custDataLst>
              <p:tags r:id="rId2"/>
            </p:custDataLst>
          </p:nvPr>
        </p:nvSpPr>
        <p:spPr>
          <a:xfrm>
            <a:off x="403885" y="1109345"/>
            <a:ext cx="11225530" cy="5262245"/>
          </a:xfrm>
          <a:prstGeom prst="rect">
            <a:avLst/>
          </a:prstGeom>
          <a:solidFill>
            <a:schemeClr val="accent6">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indent="-745490" algn="just" fontAlgn="auto"/>
            <a:r>
              <a:rPr kumimoji="0" lang="zh-CN" altLang="en-US" sz="2200" b="1"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rPr>
              <a:t>    </a:t>
            </a:r>
            <a:r>
              <a:rPr kumimoji="0" lang="en-US" altLang="zh-CN" sz="2200" b="1"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rPr>
              <a:t>  </a:t>
            </a:r>
            <a:r>
              <a:rPr kumimoji="0" lang="zh-CN" altLang="en-US" sz="2400" b="1"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rPr>
              <a:t> </a:t>
            </a:r>
            <a:r>
              <a:rPr lang="en-US" sz="2400" dirty="0">
                <a:solidFill>
                  <a:schemeClr val="tx1"/>
                </a:solidFill>
                <a:latin typeface="Times New Roman" panose="02020603050405020304" charset="0"/>
                <a:cs typeface="Times New Roman" panose="02020603050405020304" charset="0"/>
                <a:sym typeface="+mn-ea"/>
              </a:rPr>
              <a:t>Picture this, a machine that could organize your cupboard just as you like it or serve every member of the house a customized cup of coffee, makes your day easier, doesn’t it? These are the products of artificial intelligence. But why use the term artificial intelligence? Well, these machines are artificially incorporated with human-like intelligence to perform tasks as we do. This intelligence is built using complex algorithms and mathematical functions.</a:t>
            </a:r>
          </a:p>
          <a:p>
            <a:pPr indent="-745490" algn="just" fontAlgn="auto"/>
            <a:r>
              <a:rPr lang="en-US" sz="2400" dirty="0">
                <a:solidFill>
                  <a:schemeClr val="tx1"/>
                </a:solidFill>
                <a:latin typeface="Times New Roman" panose="02020603050405020304" charset="0"/>
                <a:cs typeface="Times New Roman" panose="02020603050405020304" charset="0"/>
                <a:sym typeface="+mn-ea"/>
              </a:rPr>
              <a:t>      But AI may not be as obvious as in the previous examples. In fact, AI is used in smartphones, cars, social media feeds, video games, banking, surveillance and many other aspects of our daily life. The real question is, what does an AI do at its core? Here is a robot prebuilt in our lab, which is now dropped onto a field in spite of a variation in lighting, landscape and dimensions of the field. The AI robot must perform as expected. This ability to react appropriately to a new situation is called generalized learning. The robot is now at a crossroad, one that is paved, and the other Rocky. The robot must determine which path to take based on the circumstances.</a:t>
            </a:r>
          </a:p>
        </p:txBody>
      </p:sp>
      <p:sp>
        <p:nvSpPr>
          <p:cNvPr id="7" name="文本框 6"/>
          <p:cNvSpPr txBox="1"/>
          <p:nvPr>
            <p:custDataLst>
              <p:tags r:id="rId3"/>
            </p:custDataLst>
          </p:nvPr>
        </p:nvSpPr>
        <p:spPr>
          <a:xfrm>
            <a:off x="5523230" y="6315312"/>
            <a:ext cx="2717165" cy="398780"/>
          </a:xfrm>
          <a:prstGeom prst="rect">
            <a:avLst/>
          </a:prstGeom>
          <a:noFill/>
        </p:spPr>
        <p:txBody>
          <a:bodyPr wrap="square" rtlCol="0" anchor="t">
            <a:spAutoFit/>
          </a:bodyPr>
          <a:lstStyle/>
          <a:p>
            <a:r>
              <a:rPr lang="zh-CN" altLang="en-US" sz="2000" b="1" dirty="0">
                <a:solidFill>
                  <a:srgbClr val="C00000"/>
                </a:solidFill>
              </a:rPr>
              <a:t> (to be continued)</a:t>
            </a:r>
          </a:p>
        </p:txBody>
      </p:sp>
      <p:sp>
        <p:nvSpPr>
          <p:cNvPr id="3" name="圆角矩形 2">
            <a:hlinkClick r:id="" action="ppaction://hlinkshowjump?jump=nextslide"/>
          </p:cNvPr>
          <p:cNvSpPr/>
          <p:nvPr userDrawn="1">
            <p:custDataLst>
              <p:tags r:id="rId4"/>
            </p:custDataLst>
          </p:nvPr>
        </p:nvSpPr>
        <p:spPr>
          <a:xfrm>
            <a:off x="11068285" y="6337300"/>
            <a:ext cx="1062671" cy="430107"/>
          </a:xfrm>
          <a:prstGeom prst="roundRect">
            <a:avLst/>
          </a:prstGeom>
          <a:solidFill>
            <a:schemeClr val="accent1"/>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Times New Roman" panose="02020603050405020304" charset="0"/>
              </a:rPr>
              <a:t>下一页</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ppt_w/2"/>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anim calcmode="lin" valueType="num">
                                      <p:cBhvr>
                                        <p:cTn id="9" dur="500" fill="hold"/>
                                        <p:tgtEl>
                                          <p:spTgt spid="36"/>
                                        </p:tgtEl>
                                        <p:attrNameLst>
                                          <p:attrName>ppt_w</p:attrName>
                                        </p:attrNameLst>
                                      </p:cBhvr>
                                      <p:tavLst>
                                        <p:tav tm="0">
                                          <p:val>
                                            <p:fltVal val="0"/>
                                          </p:val>
                                        </p:tav>
                                        <p:tav tm="100000">
                                          <p:val>
                                            <p:strVal val="#ppt_w"/>
                                          </p:val>
                                        </p:tav>
                                      </p:tavLst>
                                    </p:anim>
                                    <p:anim calcmode="lin" valueType="num">
                                      <p:cBhvr>
                                        <p:cTn id="10" dur="500" fill="hold"/>
                                        <p:tgtEl>
                                          <p:spTgt spid="3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ppt_x</p:attrName>
                                        </p:attrNameLst>
                                      </p:cBhvr>
                                      <p:tavLst>
                                        <p:tav tm="0">
                                          <p:val>
                                            <p:strVal val="#ppt_x"/>
                                          </p:val>
                                        </p:tav>
                                        <p:tav tm="100000">
                                          <p:val>
                                            <p:strVal val="#ppt_x"/>
                                          </p:val>
                                        </p:tav>
                                      </p:tavLst>
                                    </p:anim>
                                    <p:anim calcmode="lin" valueType="num">
                                      <p:cBhvr>
                                        <p:cTn id="15" dur="500" fill="hold"/>
                                        <p:tgtEl>
                                          <p:spTgt spid="35"/>
                                        </p:tgtEl>
                                        <p:attrNameLst>
                                          <p:attrName>ppt_y</p:attrName>
                                        </p:attrNameLst>
                                      </p:cBhvr>
                                      <p:tavLst>
                                        <p:tav tm="0">
                                          <p:val>
                                            <p:strVal val="#ppt_y-#ppt_h/2"/>
                                          </p:val>
                                        </p:tav>
                                        <p:tav tm="100000">
                                          <p:val>
                                            <p:strVal val="#ppt_y"/>
                                          </p:val>
                                        </p:tav>
                                      </p:tavLst>
                                    </p:anim>
                                    <p:anim calcmode="lin" valueType="num">
                                      <p:cBhvr>
                                        <p:cTn id="16" dur="500" fill="hold"/>
                                        <p:tgtEl>
                                          <p:spTgt spid="35"/>
                                        </p:tgtEl>
                                        <p:attrNameLst>
                                          <p:attrName>ppt_w</p:attrName>
                                        </p:attrNameLst>
                                      </p:cBhvr>
                                      <p:tavLst>
                                        <p:tav tm="0">
                                          <p:val>
                                            <p:strVal val="#ppt_w"/>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5">
            <a:alphaModFix amt="60000"/>
          </a:blip>
          <a:stretch>
            <a:fillRect/>
          </a:stretch>
        </p:blipFill>
        <p:spPr>
          <a:xfrm>
            <a:off x="635" y="0"/>
            <a:ext cx="8360410" cy="6858635"/>
          </a:xfrm>
          <a:prstGeom prst="rect">
            <a:avLst/>
          </a:prstGeom>
        </p:spPr>
      </p:pic>
      <p:sp>
        <p:nvSpPr>
          <p:cNvPr id="45" name="矩形 3"/>
          <p:cNvSpPr/>
          <p:nvPr>
            <p:custDataLst>
              <p:tags r:id="rId1"/>
            </p:custDataLst>
          </p:nvPr>
        </p:nvSpPr>
        <p:spPr>
          <a:xfrm rot="13080000">
            <a:off x="3630295" y="4646295"/>
            <a:ext cx="2547620" cy="629920"/>
          </a:xfrm>
          <a:custGeom>
            <a:avLst/>
            <a:gdLst>
              <a:gd name="connsiteX0" fmla="*/ 0 w 2016224"/>
              <a:gd name="connsiteY0" fmla="*/ 0 h 243408"/>
              <a:gd name="connsiteX1" fmla="*/ 2016224 w 2016224"/>
              <a:gd name="connsiteY1" fmla="*/ 0 h 243408"/>
              <a:gd name="connsiteX2" fmla="*/ 2016224 w 2016224"/>
              <a:gd name="connsiteY2" fmla="*/ 243408 h 243408"/>
              <a:gd name="connsiteX3" fmla="*/ 0 w 2016224"/>
              <a:gd name="connsiteY3" fmla="*/ 243408 h 243408"/>
              <a:gd name="connsiteX4" fmla="*/ 0 w 2016224"/>
              <a:gd name="connsiteY4" fmla="*/ 0 h 243408"/>
              <a:gd name="connsiteX0-1" fmla="*/ 0 w 2016224"/>
              <a:gd name="connsiteY0-2" fmla="*/ 0 h 243408"/>
              <a:gd name="connsiteX1-3" fmla="*/ 2016224 w 2016224"/>
              <a:gd name="connsiteY1-4" fmla="*/ 0 h 243408"/>
              <a:gd name="connsiteX2-5" fmla="*/ 2016224 w 2016224"/>
              <a:gd name="connsiteY2-6" fmla="*/ 243408 h 243408"/>
              <a:gd name="connsiteX3-7" fmla="*/ 158496 w 2016224"/>
              <a:gd name="connsiteY3-8" fmla="*/ 243408 h 243408"/>
              <a:gd name="connsiteX4-9" fmla="*/ 0 w 2016224"/>
              <a:gd name="connsiteY4-10" fmla="*/ 0 h 243408"/>
              <a:gd name="connsiteX0-11" fmla="*/ 0 w 1950151"/>
              <a:gd name="connsiteY0-12" fmla="*/ 0 h 243408"/>
              <a:gd name="connsiteX1-13" fmla="*/ 1950151 w 1950151"/>
              <a:gd name="connsiteY1-14" fmla="*/ 0 h 243408"/>
              <a:gd name="connsiteX2-15" fmla="*/ 1950151 w 1950151"/>
              <a:gd name="connsiteY2-16" fmla="*/ 243408 h 243408"/>
              <a:gd name="connsiteX3-17" fmla="*/ 92423 w 1950151"/>
              <a:gd name="connsiteY3-18" fmla="*/ 243408 h 243408"/>
              <a:gd name="connsiteX4-19" fmla="*/ 0 w 1950151"/>
              <a:gd name="connsiteY4-20" fmla="*/ 0 h 243408"/>
              <a:gd name="connsiteX0-21" fmla="*/ 0 w 1939139"/>
              <a:gd name="connsiteY0-22" fmla="*/ 0 h 243408"/>
              <a:gd name="connsiteX1-23" fmla="*/ 1939139 w 1939139"/>
              <a:gd name="connsiteY1-24" fmla="*/ 0 h 243408"/>
              <a:gd name="connsiteX2-25" fmla="*/ 1939139 w 1939139"/>
              <a:gd name="connsiteY2-26" fmla="*/ 243408 h 243408"/>
              <a:gd name="connsiteX3-27" fmla="*/ 81411 w 1939139"/>
              <a:gd name="connsiteY3-28" fmla="*/ 243408 h 243408"/>
              <a:gd name="connsiteX4-29" fmla="*/ 0 w 1939139"/>
              <a:gd name="connsiteY4-30" fmla="*/ 0 h 2434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39139" h="243408">
                <a:moveTo>
                  <a:pt x="0" y="0"/>
                </a:moveTo>
                <a:lnTo>
                  <a:pt x="1939139" y="0"/>
                </a:lnTo>
                <a:lnTo>
                  <a:pt x="1939139" y="243408"/>
                </a:lnTo>
                <a:lnTo>
                  <a:pt x="81411" y="243408"/>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2344420" y="3810"/>
            <a:ext cx="9888220" cy="6855460"/>
          </a:xfrm>
          <a:custGeom>
            <a:avLst/>
            <a:gdLst/>
            <a:ahLst/>
            <a:cxnLst>
              <a:cxn ang="3">
                <a:pos x="hc" y="t"/>
              </a:cxn>
              <a:cxn ang="cd2">
                <a:pos x="l" y="vc"/>
              </a:cxn>
              <a:cxn ang="cd4">
                <a:pos x="hc" y="b"/>
              </a:cxn>
              <a:cxn ang="0">
                <a:pos x="r" y="vc"/>
              </a:cxn>
            </a:cxnLst>
            <a:rect l="l" t="t" r="r" b="b"/>
            <a:pathLst>
              <a:path w="14056" h="10822">
                <a:moveTo>
                  <a:pt x="7156" y="0"/>
                </a:moveTo>
                <a:lnTo>
                  <a:pt x="14056" y="0"/>
                </a:lnTo>
                <a:lnTo>
                  <a:pt x="14056" y="10822"/>
                </a:lnTo>
                <a:lnTo>
                  <a:pt x="0" y="10822"/>
                </a:lnTo>
                <a:lnTo>
                  <a:pt x="715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20"/>
          <p:cNvSpPr/>
          <p:nvPr/>
        </p:nvSpPr>
        <p:spPr>
          <a:xfrm>
            <a:off x="2804160" y="-7620"/>
            <a:ext cx="9428480" cy="6866890"/>
          </a:xfrm>
          <a:custGeom>
            <a:avLst/>
            <a:gdLst/>
            <a:ahLst/>
            <a:cxnLst>
              <a:cxn ang="3">
                <a:pos x="hc" y="t"/>
              </a:cxn>
              <a:cxn ang="cd2">
                <a:pos x="l" y="vc"/>
              </a:cxn>
              <a:cxn ang="cd4">
                <a:pos x="hc" y="b"/>
              </a:cxn>
              <a:cxn ang="0">
                <a:pos x="r" y="vc"/>
              </a:cxn>
            </a:cxnLst>
            <a:rect l="l" t="t" r="r" b="b"/>
            <a:pathLst>
              <a:path w="13494" h="10779">
                <a:moveTo>
                  <a:pt x="7205" y="0"/>
                </a:moveTo>
                <a:lnTo>
                  <a:pt x="13494" y="0"/>
                </a:lnTo>
                <a:lnTo>
                  <a:pt x="13494" y="10779"/>
                </a:lnTo>
                <a:lnTo>
                  <a:pt x="0" y="10779"/>
                </a:lnTo>
                <a:lnTo>
                  <a:pt x="720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任意多边形 40"/>
          <p:cNvSpPr/>
          <p:nvPr>
            <p:custDataLst>
              <p:tags r:id="rId2"/>
            </p:custDataLst>
          </p:nvPr>
        </p:nvSpPr>
        <p:spPr>
          <a:xfrm>
            <a:off x="4084955" y="-6985"/>
            <a:ext cx="8213090" cy="6852285"/>
          </a:xfrm>
          <a:custGeom>
            <a:avLst/>
            <a:gdLst/>
            <a:ahLst/>
            <a:cxnLst>
              <a:cxn ang="3">
                <a:pos x="hc" y="t"/>
              </a:cxn>
              <a:cxn ang="cd2">
                <a:pos x="l" y="vc"/>
              </a:cxn>
              <a:cxn ang="cd4">
                <a:pos x="hc" y="b"/>
              </a:cxn>
              <a:cxn ang="0">
                <a:pos x="r" y="vc"/>
              </a:cxn>
            </a:cxnLst>
            <a:rect l="l" t="t" r="r" b="b"/>
            <a:pathLst>
              <a:path w="11380" h="10809">
                <a:moveTo>
                  <a:pt x="7291" y="0"/>
                </a:moveTo>
                <a:lnTo>
                  <a:pt x="11380" y="0"/>
                </a:lnTo>
                <a:lnTo>
                  <a:pt x="11380" y="10809"/>
                </a:lnTo>
                <a:lnTo>
                  <a:pt x="0" y="10809"/>
                </a:lnTo>
                <a:lnTo>
                  <a:pt x="729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任意多边形 3"/>
          <p:cNvSpPr/>
          <p:nvPr/>
        </p:nvSpPr>
        <p:spPr>
          <a:xfrm>
            <a:off x="3707130" y="1628775"/>
            <a:ext cx="8594725" cy="2802890"/>
          </a:xfrm>
          <a:custGeom>
            <a:avLst/>
            <a:gdLst>
              <a:gd name="adj" fmla="val 25000"/>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13330" h="4514">
                <a:moveTo>
                  <a:pt x="0" y="4514"/>
                </a:moveTo>
                <a:lnTo>
                  <a:pt x="1129" y="0"/>
                </a:lnTo>
                <a:lnTo>
                  <a:pt x="13330" y="0"/>
                </a:lnTo>
                <a:lnTo>
                  <a:pt x="13330" y="4514"/>
                </a:lnTo>
                <a:lnTo>
                  <a:pt x="0" y="451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22"/>
          <p:cNvSpPr/>
          <p:nvPr/>
        </p:nvSpPr>
        <p:spPr>
          <a:xfrm>
            <a:off x="3628601" y="6844665"/>
            <a:ext cx="849" cy="635"/>
          </a:xfrm>
          <a:custGeom>
            <a:avLst/>
            <a:gdLst/>
            <a:ahLst/>
            <a:cxnLst>
              <a:cxn ang="3">
                <a:pos x="hc" y="t"/>
              </a:cxn>
              <a:cxn ang="cd2">
                <a:pos x="l" y="vc"/>
              </a:cxn>
              <a:cxn ang="cd4">
                <a:pos x="hc" y="b"/>
              </a:cxn>
              <a:cxn ang="0">
                <a:pos x="r" y="vc"/>
              </a:cxn>
            </a:cxnLst>
            <a:rect l="l" t="t" r="r" b="b"/>
            <a:pathLst>
              <a:path w="1" h="1">
                <a:moveTo>
                  <a:pt x="1" y="0"/>
                </a:moveTo>
                <a:lnTo>
                  <a:pt x="1" y="1"/>
                </a:lnTo>
                <a:lnTo>
                  <a:pt x="0" y="0"/>
                </a:lnTo>
                <a:lnTo>
                  <a:pt x="1"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9pPr>
          </a:lstStyle>
          <a:p>
            <a:pPr algn="ctr"/>
            <a:endParaRPr lang="zh-CN" altLang="en-US"/>
          </a:p>
        </p:txBody>
      </p:sp>
      <p:sp>
        <p:nvSpPr>
          <p:cNvPr id="26" name="任意多边形 25"/>
          <p:cNvSpPr/>
          <p:nvPr/>
        </p:nvSpPr>
        <p:spPr>
          <a:xfrm>
            <a:off x="3616325" y="6826299"/>
            <a:ext cx="12276" cy="18366"/>
          </a:xfrm>
          <a:custGeom>
            <a:avLst/>
            <a:gdLst/>
            <a:ahLst/>
            <a:cxnLst>
              <a:cxn ang="3">
                <a:pos x="hc" y="t"/>
              </a:cxn>
              <a:cxn ang="cd2">
                <a:pos x="l" y="vc"/>
              </a:cxn>
              <a:cxn ang="cd4">
                <a:pos x="hc" y="b"/>
              </a:cxn>
              <a:cxn ang="0">
                <a:pos x="r" y="vc"/>
              </a:cxn>
            </a:cxnLst>
            <a:rect l="l" t="t" r="r" b="b"/>
            <a:pathLst>
              <a:path w="19" h="29">
                <a:moveTo>
                  <a:pt x="19" y="29"/>
                </a:moveTo>
                <a:lnTo>
                  <a:pt x="0" y="29"/>
                </a:lnTo>
                <a:lnTo>
                  <a:pt x="0" y="0"/>
                </a:lnTo>
                <a:lnTo>
                  <a:pt x="19" y="2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lt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lt1"/>
                </a:solidFill>
                <a:latin typeface="Arial" panose="020B0604020202020204" pitchFamily="34" charset="0"/>
                <a:ea typeface="宋体" panose="02010600030101010101" pitchFamily="2" charset="-122"/>
                <a:cs typeface="+mn-cs"/>
              </a:defRPr>
            </a:lvl9pPr>
          </a:lstStyle>
          <a:p>
            <a:pPr algn="ctr"/>
            <a:endParaRPr lang="zh-CN" altLang="en-US"/>
          </a:p>
        </p:txBody>
      </p:sp>
      <p:sp>
        <p:nvSpPr>
          <p:cNvPr id="50" name="文本框 49"/>
          <p:cNvSpPr txBox="1"/>
          <p:nvPr>
            <p:custDataLst>
              <p:tags r:id="rId3"/>
            </p:custDataLst>
          </p:nvPr>
        </p:nvSpPr>
        <p:spPr>
          <a:xfrm>
            <a:off x="5306695" y="2348865"/>
            <a:ext cx="5728970" cy="1106805"/>
          </a:xfrm>
          <a:prstGeom prst="rect">
            <a:avLst/>
          </a:prstGeom>
          <a:noFill/>
        </p:spPr>
        <p:txBody>
          <a:bodyPr wrap="square" rtlCol="0">
            <a:spAutoFit/>
            <a:scene3d>
              <a:camera prst="orthographicFront"/>
              <a:lightRig rig="threePt" dir="t"/>
            </a:scene3d>
          </a:bodyPr>
          <a:lstStyle/>
          <a:p>
            <a:pPr algn="dist"/>
            <a:r>
              <a:rPr lang="en-US" altLang="zh-CN" sz="6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Thank you</a:t>
            </a:r>
            <a:r>
              <a:rPr lang="zh-CN" altLang="en-US" sz="6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zh-CN" altLang="en-US" sz="6600" b="1" spc="-50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5" name="减号 4"/>
          <p:cNvSpPr/>
          <p:nvPr/>
        </p:nvSpPr>
        <p:spPr>
          <a:xfrm>
            <a:off x="5099050" y="3455670"/>
            <a:ext cx="3100070" cy="362585"/>
          </a:xfrm>
          <a:prstGeom prst="mathMinus">
            <a:avLst>
              <a:gd name="adj1"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nvSpPr>
        <p:spPr>
          <a:xfrm>
            <a:off x="7954010" y="3573145"/>
            <a:ext cx="100965" cy="127635"/>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减号 7"/>
          <p:cNvSpPr/>
          <p:nvPr/>
        </p:nvSpPr>
        <p:spPr>
          <a:xfrm>
            <a:off x="7755255" y="3455670"/>
            <a:ext cx="3100070" cy="362585"/>
          </a:xfrm>
          <a:prstGeom prst="mathMinus">
            <a:avLst>
              <a:gd name="adj1"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linds(horizontal)">
                                      <p:cBhvr>
                                        <p:cTn id="12" dur="500"/>
                                        <p:tgtEl>
                                          <p:spTgt spid="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同侧圆角矩形 35"/>
          <p:cNvSpPr/>
          <p:nvPr>
            <p:custDataLst>
              <p:tags r:id="rId1"/>
            </p:custDataLst>
          </p:nvPr>
        </p:nvSpPr>
        <p:spPr>
          <a:xfrm>
            <a:off x="410845" y="332740"/>
            <a:ext cx="1680210" cy="499745"/>
          </a:xfrm>
          <a:prstGeom prst="round2SameRect">
            <a:avLst/>
          </a:prstGeom>
          <a:solidFill>
            <a:srgbClr val="C0000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charset="0"/>
                <a:ea typeface="华文行楷" panose="02010800040101010101" pitchFamily="2" charset="-122"/>
                <a:cs typeface="Times New Roman" panose="02020603050405020304" charset="0"/>
              </a:rPr>
              <a:t>Script </a:t>
            </a:r>
            <a:endParaRPr kumimoji="0" lang="en-US" altLang="zh-CN" sz="2400" b="0" i="0" u="none" strike="noStrike" kern="1200" cap="none" spc="0" normalizeH="0" baseline="0" noProof="0">
              <a:ln>
                <a:noFill/>
              </a:ln>
              <a:solidFill>
                <a:schemeClr val="bg1"/>
              </a:solidFill>
              <a:effectLst/>
              <a:uLnTx/>
              <a:uFillTx/>
              <a:latin typeface="Times New Roman" panose="02020603050405020304" charset="0"/>
              <a:ea typeface="华文行楷" panose="02010800040101010101" pitchFamily="2" charset="-122"/>
              <a:cs typeface="Times New Roman" panose="02020603050405020304" charset="0"/>
            </a:endParaRPr>
          </a:p>
        </p:txBody>
      </p:sp>
      <p:sp>
        <p:nvSpPr>
          <p:cNvPr id="35" name="矩形 34"/>
          <p:cNvSpPr/>
          <p:nvPr>
            <p:custDataLst>
              <p:tags r:id="rId2"/>
            </p:custDataLst>
          </p:nvPr>
        </p:nvSpPr>
        <p:spPr>
          <a:xfrm>
            <a:off x="338455" y="832485"/>
            <a:ext cx="11225530" cy="5737860"/>
          </a:xfrm>
          <a:prstGeom prst="rect">
            <a:avLst/>
          </a:prstGeom>
          <a:solidFill>
            <a:schemeClr val="accent6">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indent="-745490" algn="just" fontAlgn="auto">
              <a:lnSpc>
                <a:spcPct val="90000"/>
              </a:lnSpc>
            </a:pPr>
            <a:r>
              <a:rPr lang="en-US" sz="2400" dirty="0">
                <a:solidFill>
                  <a:schemeClr val="tx1"/>
                </a:solidFill>
                <a:latin typeface="Times New Roman" panose="02020603050405020304" charset="0"/>
                <a:cs typeface="Times New Roman" panose="02020603050405020304" charset="0"/>
                <a:sym typeface="+mn-ea"/>
              </a:rPr>
              <a:t>This portrays the robots’ reasoning ability. After a short stroll, the robot now encounters a stream that it cannot swim across. Using the plank provided as an input, the robot is able to cross this stream. So our robot uses the given input and finds the solution for a problem. This is problem-solving. These three capabilities make the robot artificially intelligent. In short, AI provides machines with the capability to adapt, reason and provide solutions. </a:t>
            </a:r>
          </a:p>
          <a:p>
            <a:pPr indent="-745490" algn="just" fontAlgn="auto">
              <a:lnSpc>
                <a:spcPct val="90000"/>
              </a:lnSpc>
            </a:pPr>
            <a:r>
              <a:rPr lang="en-US" sz="2400" dirty="0">
                <a:solidFill>
                  <a:schemeClr val="tx1"/>
                </a:solidFill>
                <a:latin typeface="Times New Roman" panose="02020603050405020304" charset="0"/>
                <a:cs typeface="Times New Roman" panose="02020603050405020304" charset="0"/>
                <a:sym typeface="+mn-ea"/>
              </a:rPr>
              <a:t>      Well, now that we know what AI is, let’s have a look at the two broad categories that AI is classified into. Weak AI, also called narrow AI, focuses solely on one task. For example, Alphago is a maestro of the game go. But you can’t expect it to be even remotely good at chess. This makes Alphago a weak AI. You might say Alexa is definitely not a weak AI since it can perform multiple tasks. Well, that’s not really true. When you ask Alexa to play despacito, it picks up the key words “play” and “despacito” and runs a program it is trained to. Alexa cannot respond to a question it isn’t trained to answer. For instance, try asking Alexa the status of traffic from work to home. Alexa cannot provide you this information as she is not trained to. And that brings us to your second category of AI, strong AI. Now, this is much like the robots that only exist in fiction as of now. Ultron from </a:t>
            </a:r>
            <a:r>
              <a:rPr lang="en-US" sz="2400" i="1" dirty="0">
                <a:solidFill>
                  <a:schemeClr val="tx1"/>
                </a:solidFill>
                <a:latin typeface="Times New Roman" panose="02020603050405020304" charset="0"/>
                <a:cs typeface="Times New Roman" panose="02020603050405020304" charset="0"/>
                <a:sym typeface="+mn-ea"/>
              </a:rPr>
              <a:t>the Avengers </a:t>
            </a:r>
            <a:r>
              <a:rPr lang="en-US" sz="2400" dirty="0">
                <a:solidFill>
                  <a:schemeClr val="tx1"/>
                </a:solidFill>
                <a:latin typeface="Times New Roman" panose="02020603050405020304" charset="0"/>
                <a:cs typeface="Times New Roman" panose="02020603050405020304" charset="0"/>
                <a:sym typeface="+mn-ea"/>
              </a:rPr>
              <a:t>is an ideal example of a strong AI. That’s because it’s self-aware, and eventually, even develops emotions. This makes the AI’s response unpredictable. </a:t>
            </a:r>
          </a:p>
        </p:txBody>
      </p:sp>
      <p:sp>
        <p:nvSpPr>
          <p:cNvPr id="2" name="圆角矩形 1">
            <a:hlinkClick r:id="rId5" action="ppaction://hlinksldjump"/>
          </p:cNvPr>
          <p:cNvSpPr/>
          <p:nvPr userDrawn="1">
            <p:custDataLst>
              <p:tags r:id="rId3"/>
            </p:custDataLst>
          </p:nvPr>
        </p:nvSpPr>
        <p:spPr>
          <a:xfrm>
            <a:off x="11067650" y="6337300"/>
            <a:ext cx="1062671" cy="430107"/>
          </a:xfrm>
          <a:prstGeom prst="roundRect">
            <a:avLst/>
          </a:prstGeom>
          <a:solidFill>
            <a:schemeClr val="accent1"/>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Times New Roman" panose="02020603050405020304" charset="0"/>
              </a:rPr>
              <a:t>返回</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ppt_w/2"/>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anim calcmode="lin" valueType="num">
                                      <p:cBhvr>
                                        <p:cTn id="9" dur="500" fill="hold"/>
                                        <p:tgtEl>
                                          <p:spTgt spid="36"/>
                                        </p:tgtEl>
                                        <p:attrNameLst>
                                          <p:attrName>ppt_w</p:attrName>
                                        </p:attrNameLst>
                                      </p:cBhvr>
                                      <p:tavLst>
                                        <p:tav tm="0">
                                          <p:val>
                                            <p:fltVal val="0"/>
                                          </p:val>
                                        </p:tav>
                                        <p:tav tm="100000">
                                          <p:val>
                                            <p:strVal val="#ppt_w"/>
                                          </p:val>
                                        </p:tav>
                                      </p:tavLst>
                                    </p:anim>
                                    <p:anim calcmode="lin" valueType="num">
                                      <p:cBhvr>
                                        <p:cTn id="10" dur="500" fill="hold"/>
                                        <p:tgtEl>
                                          <p:spTgt spid="3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ppt_x</p:attrName>
                                        </p:attrNameLst>
                                      </p:cBhvr>
                                      <p:tavLst>
                                        <p:tav tm="0">
                                          <p:val>
                                            <p:strVal val="#ppt_x"/>
                                          </p:val>
                                        </p:tav>
                                        <p:tav tm="100000">
                                          <p:val>
                                            <p:strVal val="#ppt_x"/>
                                          </p:val>
                                        </p:tav>
                                      </p:tavLst>
                                    </p:anim>
                                    <p:anim calcmode="lin" valueType="num">
                                      <p:cBhvr>
                                        <p:cTn id="15" dur="500" fill="hold"/>
                                        <p:tgtEl>
                                          <p:spTgt spid="35"/>
                                        </p:tgtEl>
                                        <p:attrNameLst>
                                          <p:attrName>ppt_y</p:attrName>
                                        </p:attrNameLst>
                                      </p:cBhvr>
                                      <p:tavLst>
                                        <p:tav tm="0">
                                          <p:val>
                                            <p:strVal val="#ppt_y-#ppt_h/2"/>
                                          </p:val>
                                        </p:tav>
                                        <p:tav tm="100000">
                                          <p:val>
                                            <p:strVal val="#ppt_y"/>
                                          </p:val>
                                        </p:tav>
                                      </p:tavLst>
                                    </p:anim>
                                    <p:anim calcmode="lin" valueType="num">
                                      <p:cBhvr>
                                        <p:cTn id="16" dur="500" fill="hold"/>
                                        <p:tgtEl>
                                          <p:spTgt spid="35"/>
                                        </p:tgtEl>
                                        <p:attrNameLst>
                                          <p:attrName>ppt_w</p:attrName>
                                        </p:attrNameLst>
                                      </p:cBhvr>
                                      <p:tavLst>
                                        <p:tav tm="0">
                                          <p:val>
                                            <p:strVal val="#ppt_w"/>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626745" y="3307080"/>
            <a:ext cx="10584180" cy="287845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eaLnBrk="1" latinLnBrk="0" hangingPunct="1"/>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Artificial intelligence-powered chatbot, ChatGPT, has been a hot topic of online discussions mainly for its “chatty” nature. Is ChatGPT a new technology revolution? In which areas has it made breakthroughs and what are its shortcomings? Three experts share their views on these issues with </a:t>
            </a:r>
            <a:r>
              <a:rPr lang="zh-CN" altLang="en-US" sz="2400" i="1">
                <a:solidFill>
                  <a:schemeClr val="tx1"/>
                </a:solidFill>
                <a:latin typeface="Times New Roman" panose="02020603050405020304" charset="0"/>
                <a:cs typeface="Times New Roman" panose="02020603050405020304" charset="0"/>
              </a:rPr>
              <a:t>China</a:t>
            </a:r>
            <a:r>
              <a:rPr lang="en-US" altLang="zh-CN" sz="2400" i="1">
                <a:solidFill>
                  <a:schemeClr val="tx1"/>
                </a:solidFill>
                <a:latin typeface="Times New Roman" panose="02020603050405020304" charset="0"/>
                <a:cs typeface="Times New Roman" panose="02020603050405020304" charset="0"/>
              </a:rPr>
              <a:t> </a:t>
            </a:r>
            <a:r>
              <a:rPr lang="zh-CN" altLang="en-US" sz="2400" i="1">
                <a:solidFill>
                  <a:schemeClr val="tx1"/>
                </a:solidFill>
                <a:latin typeface="Times New Roman" panose="02020603050405020304" charset="0"/>
                <a:cs typeface="Times New Roman" panose="02020603050405020304" charset="0"/>
              </a:rPr>
              <a:t>Daily’</a:t>
            </a:r>
            <a:r>
              <a:rPr lang="zh-CN" altLang="en-US" sz="2400">
                <a:solidFill>
                  <a:schemeClr val="tx1"/>
                </a:solidFill>
                <a:latin typeface="Times New Roman" panose="02020603050405020304" charset="0"/>
                <a:cs typeface="Times New Roman" panose="02020603050405020304" charset="0"/>
              </a:rPr>
              <a:t>s</a:t>
            </a:r>
            <a:r>
              <a:rPr lang="zh-CN" altLang="en-US" sz="2400" i="1">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Zhao Manfeng.</a:t>
            </a:r>
          </a:p>
        </p:txBody>
      </p:sp>
      <p:sp>
        <p:nvSpPr>
          <p:cNvPr id="3" name="文本框 2"/>
          <p:cNvSpPr txBox="1"/>
          <p:nvPr/>
        </p:nvSpPr>
        <p:spPr>
          <a:xfrm>
            <a:off x="986790" y="1628775"/>
            <a:ext cx="6827520" cy="1076325"/>
          </a:xfrm>
          <a:prstGeom prst="rect">
            <a:avLst/>
          </a:prstGeom>
          <a:noFill/>
        </p:spPr>
        <p:txBody>
          <a:bodyPr wrap="square" rtlCol="0">
            <a:spAutoFit/>
          </a:bodyPr>
          <a:lstStyle/>
          <a:p>
            <a:pPr algn="ctr"/>
            <a:r>
              <a:rPr lang="en-US" altLang="zh-CN" sz="3200" b="1">
                <a:solidFill>
                  <a:srgbClr val="00B0F0"/>
                </a:solidFill>
              </a:rPr>
              <a:t>Is ChatGPT a High-Tech Breakthrough?</a:t>
            </a:r>
          </a:p>
        </p:txBody>
      </p:sp>
      <p:sp>
        <p:nvSpPr>
          <p:cNvPr id="13" name="圆角矩形 12">
            <a:hlinkClick r:id="rId9" action="ppaction://hlinksldjump"/>
          </p:cNvPr>
          <p:cNvSpPr/>
          <p:nvPr>
            <p:custDataLst>
              <p:tags r:id="rId1"/>
            </p:custDataLst>
          </p:nvPr>
        </p:nvSpPr>
        <p:spPr>
          <a:xfrm>
            <a:off x="482600" y="6433820"/>
            <a:ext cx="1543050" cy="40322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a:t>
            </a:r>
          </a:p>
        </p:txBody>
      </p:sp>
      <p:sp>
        <p:nvSpPr>
          <p:cNvPr id="4" name="圆角矩形 3">
            <a:hlinkClick r:id="rId10" action="ppaction://hlinksldjump"/>
          </p:cNvPr>
          <p:cNvSpPr/>
          <p:nvPr>
            <p:custDataLst>
              <p:tags r:id="rId2"/>
            </p:custDataLst>
          </p:nvPr>
        </p:nvSpPr>
        <p:spPr>
          <a:xfrm>
            <a:off x="2138680" y="6455410"/>
            <a:ext cx="1597025" cy="40259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a:t>
            </a:r>
          </a:p>
        </p:txBody>
      </p:sp>
      <p:sp>
        <p:nvSpPr>
          <p:cNvPr id="7" name="圆角矩形 6">
            <a:hlinkClick r:id="rId11" action="ppaction://hlinksldjump"/>
          </p:cNvPr>
          <p:cNvSpPr/>
          <p:nvPr>
            <p:custDataLst>
              <p:tags r:id="rId3"/>
            </p:custDataLst>
          </p:nvPr>
        </p:nvSpPr>
        <p:spPr>
          <a:xfrm>
            <a:off x="3867150" y="6434455"/>
            <a:ext cx="1769110"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III.</a:t>
            </a:r>
          </a:p>
        </p:txBody>
      </p:sp>
      <p:sp>
        <p:nvSpPr>
          <p:cNvPr id="10" name="圆角矩形 9">
            <a:hlinkClick r:id="rId12" action="ppaction://hlinksldjump"/>
          </p:cNvPr>
          <p:cNvSpPr/>
          <p:nvPr>
            <p:custDataLst>
              <p:tags r:id="rId4"/>
            </p:custDataLst>
          </p:nvPr>
        </p:nvSpPr>
        <p:spPr>
          <a:xfrm>
            <a:off x="5739130" y="6434455"/>
            <a:ext cx="176720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IV.</a:t>
            </a:r>
          </a:p>
        </p:txBody>
      </p:sp>
      <p:sp>
        <p:nvSpPr>
          <p:cNvPr id="11" name="圆角矩形 10">
            <a:hlinkClick r:id="rId13" action="ppaction://hlinksldjump"/>
          </p:cNvPr>
          <p:cNvSpPr/>
          <p:nvPr>
            <p:custDataLst>
              <p:tags r:id="rId5"/>
            </p:custDataLst>
          </p:nvPr>
        </p:nvSpPr>
        <p:spPr>
          <a:xfrm>
            <a:off x="7609205" y="6434455"/>
            <a:ext cx="1567815" cy="423545"/>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Times New Roman" panose="02020603050405020304" charset="0"/>
                <a:ea typeface="微软雅黑" panose="020B0503020204020204" pitchFamily="34" charset="-122"/>
                <a:cs typeface="Times New Roman" panose="02020603050405020304" charset="0"/>
              </a:rPr>
              <a:t>Exercises</a:t>
            </a:r>
            <a:r>
              <a:rPr lang="en-US" altLang="zh-CN" sz="2000" b="1">
                <a:latin typeface="Times New Roman" panose="02020603050405020304" charset="0"/>
                <a:ea typeface="微软雅黑" panose="020B0503020204020204" pitchFamily="34" charset="-122"/>
                <a:cs typeface="Times New Roman" panose="02020603050405020304" charset="0"/>
              </a:rPr>
              <a:t> V.</a:t>
            </a:r>
          </a:p>
        </p:txBody>
      </p:sp>
      <p:pic>
        <p:nvPicPr>
          <p:cNvPr id="5" name="图片 4"/>
          <p:cNvPicPr>
            <a:picLocks noChangeAspect="1"/>
          </p:cNvPicPr>
          <p:nvPr>
            <p:custDataLst>
              <p:tags r:id="rId6"/>
            </p:custDataLst>
          </p:nvPr>
        </p:nvPicPr>
        <p:blipFill>
          <a:blip r:embed="rId14"/>
          <a:stretch>
            <a:fillRect/>
          </a:stretch>
        </p:blipFill>
        <p:spPr>
          <a:xfrm>
            <a:off x="8547735" y="764540"/>
            <a:ext cx="3609340" cy="24606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18ad541d-970c-430c-b84c-9bdc09f92a8f"/>
  <p:tag name="COMMONDATA" val="eyJoZGlkIjoiMjhjNGUxNWFjMjhlNDdjNWVkN2JmMzA2Y2JjZmYzMTU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MH" val="20170115101533"/>
  <p:tag name="MH_LIBRARY" val="CONTENTS"/>
  <p:tag name="MH_TYPE" val="OTHERS"/>
  <p:tag name="ID" val="547135"/>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8109</Words>
  <Application>Microsoft Office PowerPoint</Application>
  <PresentationFormat>自定义</PresentationFormat>
  <Paragraphs>626</Paragraphs>
  <Slides>70</Slides>
  <Notes>42</Notes>
  <HiddenSlides>5</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70</vt:i4>
      </vt:variant>
    </vt:vector>
  </HeadingPairs>
  <TitlesOfParts>
    <vt:vector size="78" baseType="lpstr">
      <vt:lpstr>等线</vt:lpstr>
      <vt:lpstr>华文行楷</vt:lpstr>
      <vt:lpstr>宋体</vt:lpstr>
      <vt:lpstr>微软雅黑</vt:lpstr>
      <vt:lpstr>Arial</vt:lpstr>
      <vt:lpstr>Calibri</vt:lpstr>
      <vt:lpstr>Times New Roman</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1173</cp:revision>
  <dcterms:created xsi:type="dcterms:W3CDTF">2013-01-25T01:44:00Z</dcterms:created>
  <dcterms:modified xsi:type="dcterms:W3CDTF">2023-09-07T00:50:28Z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FD404F12A6544ECEA470E2F5CF205C5B</vt:lpwstr>
  </property>
</Properties>
</file>